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1" r:id="rId3"/>
    <p:sldId id="256" r:id="rId5"/>
    <p:sldId id="257" r:id="rId6"/>
    <p:sldId id="258" r:id="rId7"/>
    <p:sldId id="260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485F850-F761-4FF6-88B5-E5FF70C7C9B7}" styleName="{d81a1682-f6d3-453d-a0b4-2df6d50f48b8}">
    <a:wholeTbl>
      <a:tcTxStyle>
        <a:fontRef idx="none">
          <a:prstClr val="black"/>
        </a:fontRef>
      </a:tcTxStyle>
      <a:tcStyle>
        <a:tcBdr>
          <a:left>
            <a:ln w="6350" cmpd="sng">
              <a:solidFill>
                <a:srgbClr val="EE949E"/>
              </a:solidFill>
            </a:ln>
          </a:left>
          <a:right>
            <a:ln w="6350" cmpd="sng">
              <a:solidFill>
                <a:srgbClr val="EE949E"/>
              </a:solidFill>
            </a:ln>
          </a:right>
          <a:top>
            <a:ln w="6350" cmpd="sng">
              <a:solidFill>
                <a:srgbClr val="EE949E"/>
              </a:solidFill>
            </a:ln>
          </a:top>
          <a:bottom>
            <a:ln w="6350" cmpd="sng">
              <a:solidFill>
                <a:srgbClr val="EE949E"/>
              </a:solidFill>
            </a:ln>
          </a:bottom>
          <a:insideH>
            <a:ln w="6350" cmpd="sng">
              <a:solidFill>
                <a:srgbClr val="EE949E"/>
              </a:solidFill>
            </a:ln>
          </a:insideH>
          <a:insideV>
            <a:ln w="6350" cmpd="sng">
              <a:solidFill>
                <a:srgbClr val="EE949E"/>
              </a:solidFill>
            </a:ln>
          </a:insideV>
        </a:tcBdr>
        <a:fill>
          <a:solidFill>
            <a:srgbClr val="FFFFFF"/>
          </a:solidFill>
        </a:fill>
      </a:tcStyle>
    </a:wholeTbl>
    <a:firstRow>
      <a:tcTxStyle>
        <a:fontRef idx="none">
          <a:prstClr val="black"/>
        </a:fontRef>
      </a:tcTxStyle>
      <a:tcStyle>
        <a:tcBdr>
          <a:left>
            <a:ln w="6350" cmpd="sng">
              <a:solidFill>
                <a:srgbClr val="FFFFFF"/>
              </a:solidFill>
            </a:ln>
          </a:left>
          <a:right>
            <a:ln w="6350" cmpd="sng">
              <a:solidFill>
                <a:srgbClr val="FFFFFF"/>
              </a:solidFill>
            </a:ln>
          </a:right>
          <a:top>
            <a:ln w="6350" cmpd="sng">
              <a:solidFill>
                <a:srgbClr val="FFFFFF"/>
              </a:solidFill>
            </a:ln>
          </a:top>
          <a:bottom>
            <a:ln w="6350" cmpd="sng">
              <a:solidFill>
                <a:srgbClr val="FFFFFF"/>
              </a:solidFill>
            </a:ln>
          </a:bottom>
          <a:insideV>
            <a:ln w="6350" cmpd="sng">
              <a:solidFill>
                <a:srgbClr val="FFFFFF"/>
              </a:solidFill>
            </a:ln>
          </a:insideV>
        </a:tcBdr>
        <a:fill>
          <a:solidFill>
            <a:srgbClr val="EE949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6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2.xml"/><Relationship Id="rId2" Type="http://schemas.openxmlformats.org/officeDocument/2006/relationships/image" Target="../media/image2.png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2" Type="http://schemas.openxmlformats.org/officeDocument/2006/relationships/image" Target="../media/image2.png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4.xml"/><Relationship Id="rId2" Type="http://schemas.openxmlformats.org/officeDocument/2006/relationships/image" Target="../media/image2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5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442c6ddb4020bcab71c1f1cb9382f35cefda9a8054c65-zm3rZJ_fw658"/>
          <p:cNvPicPr>
            <a:picLocks noChangeAspect="1"/>
          </p:cNvPicPr>
          <p:nvPr/>
        </p:nvPicPr>
        <p:blipFill>
          <a:blip r:embed="rId1"/>
          <a:srcRect t="8919"/>
          <a:stretch>
            <a:fillRect/>
          </a:stretch>
        </p:blipFill>
        <p:spPr>
          <a:xfrm>
            <a:off x="24130" y="0"/>
            <a:ext cx="12192000" cy="6984365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4076700" y="111125"/>
            <a:ext cx="4178300" cy="1650365"/>
            <a:chOff x="5867" y="1244"/>
            <a:chExt cx="7634" cy="2766"/>
          </a:xfrm>
        </p:grpSpPr>
        <p:pic>
          <p:nvPicPr>
            <p:cNvPr id="16" name="图片 15" descr="6f9d74922a9c66007a5c730c2d5a9f3d52fa842819694-OpKr8n_fw6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21" y="1244"/>
              <a:ext cx="3158" cy="2765"/>
            </a:xfrm>
            <a:prstGeom prst="rect">
              <a:avLst/>
            </a:prstGeom>
          </p:spPr>
        </p:pic>
        <p:grpSp>
          <p:nvGrpSpPr>
            <p:cNvPr id="20" name="组合 19"/>
            <p:cNvGrpSpPr/>
            <p:nvPr/>
          </p:nvGrpSpPr>
          <p:grpSpPr>
            <a:xfrm>
              <a:off x="5867" y="2223"/>
              <a:ext cx="7634" cy="1787"/>
              <a:chOff x="5193" y="2280"/>
              <a:chExt cx="8240" cy="2197"/>
            </a:xfrm>
          </p:grpSpPr>
          <p:pic>
            <p:nvPicPr>
              <p:cNvPr id="17" name="图片 16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80000">
                <a:off x="5193" y="2280"/>
                <a:ext cx="2509" cy="2197"/>
              </a:xfrm>
              <a:prstGeom prst="rect">
                <a:avLst/>
              </a:prstGeom>
            </p:spPr>
          </p:pic>
          <p:pic>
            <p:nvPicPr>
              <p:cNvPr id="19" name="图片 18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720000" flipH="1">
                <a:off x="10924" y="2280"/>
                <a:ext cx="2509" cy="2197"/>
              </a:xfrm>
              <a:prstGeom prst="rect">
                <a:avLst/>
              </a:prstGeom>
            </p:spPr>
          </p:pic>
        </p:grpSp>
      </p:grpSp>
      <p:sp>
        <p:nvSpPr>
          <p:cNvPr id="8" name="文本框 7"/>
          <p:cNvSpPr txBox="1"/>
          <p:nvPr/>
        </p:nvSpPr>
        <p:spPr>
          <a:xfrm>
            <a:off x="1175385" y="2068830"/>
            <a:ext cx="9931400" cy="20681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dist"/>
            <a:r>
              <a:rPr lang="zh-CN" altLang="en-US" sz="7200" b="1">
                <a:solidFill>
                  <a:srgbClr val="FF0000"/>
                </a:solidFill>
              </a:rPr>
              <a:t>《</a:t>
            </a:r>
            <a:r>
              <a:rPr lang="en-US" altLang="zh-CN" sz="7200" b="1">
                <a:solidFill>
                  <a:srgbClr val="FF0000"/>
                </a:solidFill>
              </a:rPr>
              <a:t>5-6</a:t>
            </a:r>
            <a:r>
              <a:rPr lang="zh-CN" altLang="en-US" sz="7200" b="1">
                <a:solidFill>
                  <a:srgbClr val="FF0000"/>
                </a:solidFill>
              </a:rPr>
              <a:t>月核心厂家奖学金》</a:t>
            </a:r>
            <a:endParaRPr lang="zh-CN" altLang="en-US" sz="7200" b="1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973070" y="3900805"/>
            <a:ext cx="5770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4000">
                <a:solidFill>
                  <a:schemeClr val="tx1"/>
                </a:solidFill>
                <a:latin typeface="汉仪尚巍手书简" panose="00020600040101010101" charset="-122"/>
                <a:ea typeface="汉仪尚巍手书简" panose="00020600040101010101" charset="-122"/>
                <a:sym typeface="+mn-ea"/>
              </a:rPr>
              <a:t>本次获奖门店：</a:t>
            </a:r>
            <a:r>
              <a:rPr lang="en-US" altLang="zh-CN" sz="4000">
                <a:solidFill>
                  <a:schemeClr val="tx1"/>
                </a:solidFill>
                <a:latin typeface="汉仪尚巍手书简" panose="00020600040101010101" charset="-122"/>
                <a:ea typeface="汉仪尚巍手书简" panose="00020600040101010101" charset="-122"/>
                <a:sym typeface="+mn-ea"/>
              </a:rPr>
              <a:t>20</a:t>
            </a:r>
            <a:r>
              <a:rPr lang="zh-CN" altLang="en-US" sz="4000">
                <a:solidFill>
                  <a:schemeClr val="tx1"/>
                </a:solidFill>
                <a:latin typeface="汉仪尚巍手书简" panose="00020600040101010101" charset="-122"/>
                <a:ea typeface="汉仪尚巍手书简" panose="00020600040101010101" charset="-122"/>
                <a:sym typeface="+mn-ea"/>
              </a:rPr>
              <a:t>家</a:t>
            </a:r>
            <a:br>
              <a:rPr lang="zh-CN" altLang="en-US" sz="4000">
                <a:solidFill>
                  <a:schemeClr val="tx1"/>
                </a:solidFill>
                <a:latin typeface="汉仪尚巍手书简" panose="00020600040101010101" charset="-122"/>
                <a:ea typeface="汉仪尚巍手书简" panose="00020600040101010101" charset="-122"/>
                <a:sym typeface="+mn-ea"/>
              </a:rPr>
            </a:br>
            <a:r>
              <a:rPr lang="zh-CN" altLang="en-US" sz="4000">
                <a:solidFill>
                  <a:schemeClr val="tx1"/>
                </a:solidFill>
                <a:latin typeface="汉仪尚巍手书简" panose="00020600040101010101" charset="-122"/>
                <a:ea typeface="汉仪尚巍手书简" panose="00020600040101010101" charset="-122"/>
                <a:sym typeface="+mn-ea"/>
              </a:rPr>
              <a:t>第一名：奖励金额</a:t>
            </a:r>
            <a:r>
              <a:rPr lang="en-US" altLang="zh-CN" sz="4000">
                <a:solidFill>
                  <a:schemeClr val="tx1"/>
                </a:solidFill>
                <a:latin typeface="汉仪尚巍手书简" panose="00020600040101010101" charset="-122"/>
                <a:ea typeface="汉仪尚巍手书简" panose="00020600040101010101" charset="-122"/>
                <a:sym typeface="+mn-ea"/>
              </a:rPr>
              <a:t>1400</a:t>
            </a:r>
            <a:r>
              <a:rPr lang="zh-CN" altLang="en-US" sz="4000">
                <a:solidFill>
                  <a:schemeClr val="tx1"/>
                </a:solidFill>
                <a:latin typeface="汉仪尚巍手书简" panose="00020600040101010101" charset="-122"/>
                <a:ea typeface="汉仪尚巍手书简" panose="00020600040101010101" charset="-122"/>
                <a:sym typeface="+mn-ea"/>
              </a:rPr>
              <a:t>元</a:t>
            </a:r>
            <a:endParaRPr lang="zh-CN" altLang="en-US" sz="4000">
              <a:solidFill>
                <a:schemeClr val="tx1"/>
              </a:solidFill>
              <a:latin typeface="汉仪尚巍手书简" panose="00020600040101010101" charset="-122"/>
              <a:ea typeface="汉仪尚巍手书简" panose="00020600040101010101" charset="-122"/>
              <a:sym typeface="+mn-ea"/>
            </a:endParaRPr>
          </a:p>
        </p:txBody>
      </p:sp>
      <p:pic>
        <p:nvPicPr>
          <p:cNvPr id="3" name="图片 2" descr="e4eadb8cffcc38980c6a35db50d1335eb52e1a4d19c49-UPMEOb_fw658"/>
          <p:cNvPicPr>
            <a:picLocks noChangeAspect="1"/>
          </p:cNvPicPr>
          <p:nvPr/>
        </p:nvPicPr>
        <p:blipFill>
          <a:blip r:embed="rId3"/>
          <a:srcRect r="8065"/>
          <a:stretch>
            <a:fillRect/>
          </a:stretch>
        </p:blipFill>
        <p:spPr>
          <a:xfrm>
            <a:off x="3215640" y="5368925"/>
            <a:ext cx="5761990" cy="1066800"/>
          </a:xfrm>
          <a:prstGeom prst="rect">
            <a:avLst/>
          </a:prstGeom>
        </p:spPr>
      </p:pic>
      <p:pic>
        <p:nvPicPr>
          <p:cNvPr id="43" name="图片 42" descr="7c0c75fccb189f45b4b7768e2d55067aa1bed9052f0f2-smfks0_fw658"/>
          <p:cNvPicPr>
            <a:picLocks noChangeAspect="1"/>
          </p:cNvPicPr>
          <p:nvPr/>
        </p:nvPicPr>
        <p:blipFill>
          <a:blip r:embed="rId4"/>
          <a:srcRect t="40407" b="1761"/>
          <a:stretch>
            <a:fillRect/>
          </a:stretch>
        </p:blipFill>
        <p:spPr>
          <a:xfrm rot="5400000">
            <a:off x="1497965" y="73660"/>
            <a:ext cx="3003550" cy="3078480"/>
          </a:xfrm>
          <a:prstGeom prst="rect">
            <a:avLst/>
          </a:prstGeom>
        </p:spPr>
      </p:pic>
      <p:pic>
        <p:nvPicPr>
          <p:cNvPr id="5" name="图片 4" descr="7c0c75fccb189f45b4b7768e2d55067aa1bed9052f0f2-smfks0_fw658"/>
          <p:cNvPicPr>
            <a:picLocks noChangeAspect="1"/>
          </p:cNvPicPr>
          <p:nvPr/>
        </p:nvPicPr>
        <p:blipFill>
          <a:blip r:embed="rId4"/>
          <a:srcRect l="29583" t="1323" b="57537"/>
          <a:stretch>
            <a:fillRect/>
          </a:stretch>
        </p:blipFill>
        <p:spPr>
          <a:xfrm rot="16200000" flipH="1">
            <a:off x="5055235" y="4286250"/>
            <a:ext cx="2651125" cy="2745105"/>
          </a:xfrm>
          <a:prstGeom prst="rect">
            <a:avLst/>
          </a:prstGeom>
        </p:spPr>
      </p:pic>
      <p:pic>
        <p:nvPicPr>
          <p:cNvPr id="2" name="图片 1" descr="7c0c75fccb189f45b4b7768e2d55067aa1bed9052f0f2-smfks0_fw658"/>
          <p:cNvPicPr>
            <a:picLocks noChangeAspect="1"/>
          </p:cNvPicPr>
          <p:nvPr/>
        </p:nvPicPr>
        <p:blipFill>
          <a:blip r:embed="rId4"/>
          <a:srcRect t="40407" b="1761"/>
          <a:stretch>
            <a:fillRect/>
          </a:stretch>
        </p:blipFill>
        <p:spPr>
          <a:xfrm rot="5400000">
            <a:off x="154305" y="133350"/>
            <a:ext cx="3003550" cy="3078480"/>
          </a:xfrm>
          <a:prstGeom prst="rect">
            <a:avLst/>
          </a:prstGeom>
        </p:spPr>
      </p:pic>
      <p:pic>
        <p:nvPicPr>
          <p:cNvPr id="4" name="图片 3" descr="d1a8b4f516697eca191d43c3748ee574a0d236ad1a691-V9tVj2_fw65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5385" y="4783455"/>
            <a:ext cx="2381885" cy="1483995"/>
          </a:xfrm>
          <a:prstGeom prst="rect">
            <a:avLst/>
          </a:prstGeom>
        </p:spPr>
      </p:pic>
      <p:pic>
        <p:nvPicPr>
          <p:cNvPr id="10" name="图片 9" descr="25f9b892096c3d325f0e94e15a8e49c4ddca995f2a778-ek6CRm_fw65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89160" y="4688840"/>
            <a:ext cx="2402840" cy="261112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9b6c71d254d276d83d511e1b585cb4de3a99e02935f47-HENZcu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V="1">
            <a:off x="-123825" y="0"/>
            <a:ext cx="12126595" cy="4918075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8454390" y="320040"/>
            <a:ext cx="3453765" cy="1913255"/>
            <a:chOff x="5867" y="1244"/>
            <a:chExt cx="7625" cy="2766"/>
          </a:xfrm>
        </p:grpSpPr>
        <p:pic>
          <p:nvPicPr>
            <p:cNvPr id="25" name="图片 24" descr="6f9d74922a9c66007a5c730c2d5a9f3d52fa842819694-OpKr8n_fw6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21" y="1244"/>
              <a:ext cx="3158" cy="2765"/>
            </a:xfrm>
            <a:prstGeom prst="rect">
              <a:avLst/>
            </a:prstGeom>
          </p:spPr>
        </p:pic>
        <p:grpSp>
          <p:nvGrpSpPr>
            <p:cNvPr id="26" name="组合 25"/>
            <p:cNvGrpSpPr/>
            <p:nvPr/>
          </p:nvGrpSpPr>
          <p:grpSpPr>
            <a:xfrm>
              <a:off x="5867" y="2223"/>
              <a:ext cx="7625" cy="1787"/>
              <a:chOff x="5193" y="2280"/>
              <a:chExt cx="8231" cy="2197"/>
            </a:xfrm>
          </p:grpSpPr>
          <p:pic>
            <p:nvPicPr>
              <p:cNvPr id="27" name="图片 26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80000">
                <a:off x="5193" y="2280"/>
                <a:ext cx="2509" cy="2197"/>
              </a:xfrm>
              <a:prstGeom prst="rect">
                <a:avLst/>
              </a:prstGeom>
            </p:spPr>
          </p:pic>
          <p:pic>
            <p:nvPicPr>
              <p:cNvPr id="28" name="图片 27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720000" flipH="1">
                <a:off x="10915" y="2280"/>
                <a:ext cx="2509" cy="2197"/>
              </a:xfrm>
              <a:prstGeom prst="rect">
                <a:avLst/>
              </a:prstGeom>
            </p:spPr>
          </p:pic>
        </p:grpSp>
      </p:grpSp>
      <p:sp>
        <p:nvSpPr>
          <p:cNvPr id="4" name="文本框 3"/>
          <p:cNvSpPr txBox="1"/>
          <p:nvPr/>
        </p:nvSpPr>
        <p:spPr>
          <a:xfrm>
            <a:off x="359410" y="577850"/>
            <a:ext cx="793115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2023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年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5-6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月核心厂家奖学金</a:t>
            </a:r>
            <a:b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获奖门店</a:t>
            </a:r>
            <a:endParaRPr lang="zh-CN" altLang="en-US" sz="48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3"/>
            </p:custDataLst>
          </p:nvPr>
        </p:nvGraphicFramePr>
        <p:xfrm>
          <a:off x="359410" y="2458720"/>
          <a:ext cx="11572240" cy="3464560"/>
        </p:xfrm>
        <a:graphic>
          <a:graphicData uri="http://schemas.openxmlformats.org/drawingml/2006/table">
            <a:tbl>
              <a:tblPr firstRow="1" bandRow="1">
                <a:tableStyleId>{B485F850-F761-4FF6-88B5-E5FF70C7C9B7}</a:tableStyleId>
              </a:tblPr>
              <a:tblGrid>
                <a:gridCol w="5134610"/>
                <a:gridCol w="4037330"/>
                <a:gridCol w="2400300"/>
              </a:tblGrid>
              <a:tr h="6858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门店名称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奖励明细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奖励金额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</a:tr>
              <a:tr h="6851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四川太极成华区东昌路一药店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六月西安杨森第5名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723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四川太极金牛区蜀汉路药店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六月英诺珐第3名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6845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四川太极青羊区北东街店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六月美纳里尼第3名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6851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四川太极双林路药店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五月美纳里尼第3名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9b6c71d254d276d83d511e1b585cb4de3a99e02935f47-HENZcu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V="1">
            <a:off x="64135" y="0"/>
            <a:ext cx="12127230" cy="5723255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8498205" y="298450"/>
            <a:ext cx="3293110" cy="1848485"/>
            <a:chOff x="5867" y="1244"/>
            <a:chExt cx="7625" cy="2766"/>
          </a:xfrm>
        </p:grpSpPr>
        <p:pic>
          <p:nvPicPr>
            <p:cNvPr id="25" name="图片 24" descr="6f9d74922a9c66007a5c730c2d5a9f3d52fa842819694-OpKr8n_fw6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21" y="1244"/>
              <a:ext cx="3158" cy="2765"/>
            </a:xfrm>
            <a:prstGeom prst="rect">
              <a:avLst/>
            </a:prstGeom>
          </p:spPr>
        </p:pic>
        <p:grpSp>
          <p:nvGrpSpPr>
            <p:cNvPr id="26" name="组合 25"/>
            <p:cNvGrpSpPr/>
            <p:nvPr/>
          </p:nvGrpSpPr>
          <p:grpSpPr>
            <a:xfrm>
              <a:off x="5867" y="2223"/>
              <a:ext cx="7625" cy="1787"/>
              <a:chOff x="5193" y="2280"/>
              <a:chExt cx="8231" cy="2197"/>
            </a:xfrm>
          </p:grpSpPr>
          <p:pic>
            <p:nvPicPr>
              <p:cNvPr id="27" name="图片 26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80000">
                <a:off x="5193" y="2280"/>
                <a:ext cx="2509" cy="2197"/>
              </a:xfrm>
              <a:prstGeom prst="rect">
                <a:avLst/>
              </a:prstGeom>
            </p:spPr>
          </p:pic>
          <p:pic>
            <p:nvPicPr>
              <p:cNvPr id="28" name="图片 27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720000" flipH="1">
                <a:off x="10915" y="2280"/>
                <a:ext cx="2509" cy="2197"/>
              </a:xfrm>
              <a:prstGeom prst="rect">
                <a:avLst/>
              </a:prstGeom>
            </p:spPr>
          </p:pic>
        </p:grpSp>
      </p:grpSp>
      <p:sp>
        <p:nvSpPr>
          <p:cNvPr id="4" name="文本框 3"/>
          <p:cNvSpPr txBox="1"/>
          <p:nvPr/>
        </p:nvSpPr>
        <p:spPr>
          <a:xfrm>
            <a:off x="589280" y="437515"/>
            <a:ext cx="8219440" cy="17087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2023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年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5-6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月核心厂家奖学金</a:t>
            </a:r>
            <a:b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获奖门店</a:t>
            </a:r>
            <a:endParaRPr lang="zh-CN" altLang="en-US" sz="48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3"/>
            </p:custDataLst>
          </p:nvPr>
        </p:nvGraphicFramePr>
        <p:xfrm>
          <a:off x="373380" y="1961515"/>
          <a:ext cx="11401425" cy="4754880"/>
        </p:xfrm>
        <a:graphic>
          <a:graphicData uri="http://schemas.openxmlformats.org/drawingml/2006/table">
            <a:tbl>
              <a:tblPr firstRow="1" bandRow="1">
                <a:tableStyleId>{B485F850-F761-4FF6-88B5-E5FF70C7C9B7}</a:tableStyleId>
              </a:tblPr>
              <a:tblGrid>
                <a:gridCol w="3080385"/>
                <a:gridCol w="3567430"/>
                <a:gridCol w="2795270"/>
                <a:gridCol w="1958340"/>
              </a:tblGrid>
              <a:tr h="3962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门店名称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奖励明细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奖励金额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</a:tr>
              <a:tr h="39624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四川太极清江东路药店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五月惠氏第3名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9624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六月惠氏第1名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39624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四川太极青羊区青龙街药店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五月英诺珐第3名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9624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五月美纳里尼第1名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3962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四川太极大邑县观音阁街西段店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五月惠氏第1名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9624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四川太极青羊区光华北五路药店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五月西安杨森第4名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9624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五月华邦第3名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3962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四川太极锦江区观音桥街药店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六月中美史克第2名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962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四川太极青羊区贝森北路药店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五月惠氏第2名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962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四川太极武侯区科华街药店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六月美纳里尼第2名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962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四川太极新都区马超东路店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六月惠氏第2名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9b6c71d254d276d83d511e1b585cb4de3a99e02935f47-HENZcu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V="1">
            <a:off x="64135" y="0"/>
            <a:ext cx="12127230" cy="5723255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8498205" y="298450"/>
            <a:ext cx="3486150" cy="1848485"/>
            <a:chOff x="5867" y="1244"/>
            <a:chExt cx="7625" cy="2766"/>
          </a:xfrm>
        </p:grpSpPr>
        <p:pic>
          <p:nvPicPr>
            <p:cNvPr id="25" name="图片 24" descr="6f9d74922a9c66007a5c730c2d5a9f3d52fa842819694-OpKr8n_fw65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21" y="1244"/>
              <a:ext cx="3158" cy="2765"/>
            </a:xfrm>
            <a:prstGeom prst="rect">
              <a:avLst/>
            </a:prstGeom>
          </p:spPr>
        </p:pic>
        <p:grpSp>
          <p:nvGrpSpPr>
            <p:cNvPr id="26" name="组合 25"/>
            <p:cNvGrpSpPr/>
            <p:nvPr/>
          </p:nvGrpSpPr>
          <p:grpSpPr>
            <a:xfrm>
              <a:off x="5867" y="2223"/>
              <a:ext cx="7625" cy="1787"/>
              <a:chOff x="5193" y="2280"/>
              <a:chExt cx="8231" cy="2197"/>
            </a:xfrm>
          </p:grpSpPr>
          <p:pic>
            <p:nvPicPr>
              <p:cNvPr id="27" name="图片 26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880000">
                <a:off x="5193" y="2280"/>
                <a:ext cx="2509" cy="2197"/>
              </a:xfrm>
              <a:prstGeom prst="rect">
                <a:avLst/>
              </a:prstGeom>
            </p:spPr>
          </p:pic>
          <p:pic>
            <p:nvPicPr>
              <p:cNvPr id="28" name="图片 27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720000" flipH="1">
                <a:off x="10915" y="2280"/>
                <a:ext cx="2509" cy="2197"/>
              </a:xfrm>
              <a:prstGeom prst="rect">
                <a:avLst/>
              </a:prstGeom>
            </p:spPr>
          </p:pic>
        </p:grpSp>
      </p:grpSp>
      <p:sp>
        <p:nvSpPr>
          <p:cNvPr id="4" name="文本框 3"/>
          <p:cNvSpPr txBox="1"/>
          <p:nvPr/>
        </p:nvSpPr>
        <p:spPr>
          <a:xfrm>
            <a:off x="589280" y="437515"/>
            <a:ext cx="8219440" cy="17087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2023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年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5-6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月核心厂家奖学金</a:t>
            </a:r>
            <a:b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获奖门店</a:t>
            </a:r>
            <a:endParaRPr lang="zh-CN" altLang="en-US" sz="48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3"/>
            </p:custDataLst>
          </p:nvPr>
        </p:nvGraphicFramePr>
        <p:xfrm>
          <a:off x="687070" y="2244090"/>
          <a:ext cx="10929620" cy="4282440"/>
        </p:xfrm>
        <a:graphic>
          <a:graphicData uri="http://schemas.openxmlformats.org/drawingml/2006/table">
            <a:tbl>
              <a:tblPr firstRow="1" bandRow="1">
                <a:tableStyleId>{B485F850-F761-4FF6-88B5-E5FF70C7C9B7}</a:tableStyleId>
              </a:tblPr>
              <a:tblGrid>
                <a:gridCol w="4015740"/>
                <a:gridCol w="3159125"/>
                <a:gridCol w="1877695"/>
                <a:gridCol w="1877060"/>
              </a:tblGrid>
              <a:tr h="5353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门店名称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奖励明细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/>
                        <a:t>奖励金额</a:t>
                      </a: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800"/>
                    </a:p>
                  </a:txBody>
                  <a:tcPr marL="12700" marR="12700" marT="12700" vert="horz" anchor="ctr" anchorCtr="0"/>
                </a:tc>
              </a:tr>
              <a:tr h="53530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四川太极金牛区花照壁药店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五月西安杨森第2名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53530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六月西安杨森第3名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53530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成都成汉太极大药房有限公司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五月西安杨森第3名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53530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五月英诺珐第2名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53530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四川太极新园大道药店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五月中美史克第2名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53530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六月西安杨森第4名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5353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四川太极温江店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六月西安杨森第1名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9b6c71d254d276d83d511e1b585cb4de3a99e02935f47-HENZcu_fw6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V="1">
            <a:off x="64135" y="0"/>
            <a:ext cx="12127230" cy="57232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89280" y="180975"/>
            <a:ext cx="8219440" cy="17087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2023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年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5-6</a:t>
            </a: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月核心厂家奖学金</a:t>
            </a:r>
            <a:b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zh-CN" altLang="en-US" sz="48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获奖门店</a:t>
            </a:r>
            <a:endParaRPr lang="zh-CN" altLang="en-US" sz="4800" b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269240" y="1711325"/>
          <a:ext cx="11685905" cy="5001895"/>
        </p:xfrm>
        <a:graphic>
          <a:graphicData uri="http://schemas.openxmlformats.org/drawingml/2006/table">
            <a:tbl>
              <a:tblPr firstRow="1" bandRow="1">
                <a:tableStyleId>{B485F850-F761-4FF6-88B5-E5FF70C7C9B7}</a:tableStyleId>
              </a:tblPr>
              <a:tblGrid>
                <a:gridCol w="3545205"/>
                <a:gridCol w="3338195"/>
                <a:gridCol w="2355850"/>
                <a:gridCol w="2446655"/>
              </a:tblGrid>
              <a:tr h="31115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600" spc="120">
                          <a:latin typeface="微软雅黑" panose="020B0503020204020204" charset="-122"/>
                          <a:ea typeface="微软雅黑" panose="020B0503020204020204" charset="-122"/>
                        </a:rPr>
                        <a:t>门店名称</a:t>
                      </a:r>
                      <a:endParaRPr lang="zh-CN" sz="1600" spc="12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77800" marR="177800" marT="6350" marB="6350" vert="horz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600" spc="120">
                          <a:latin typeface="微软雅黑" panose="020B0503020204020204" charset="-122"/>
                          <a:ea typeface="微软雅黑" panose="020B0503020204020204" charset="-122"/>
                        </a:rPr>
                        <a:t>奖励明细</a:t>
                      </a:r>
                      <a:endParaRPr lang="zh-CN" sz="1600" spc="12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77800" marR="177800" marT="6350" marB="6350" vert="horz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600" spc="120">
                          <a:latin typeface="微软雅黑" panose="020B0503020204020204" charset="-122"/>
                          <a:ea typeface="微软雅黑" panose="020B0503020204020204" charset="-122"/>
                        </a:rPr>
                        <a:t>奖励金额</a:t>
                      </a:r>
                      <a:endParaRPr lang="zh-CN" sz="1600" spc="12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77800" marR="177800" marT="6350" marB="6350" vert="horz" anchor="ctr" anchorCtr="0"/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sz="1600" spc="120">
                          <a:latin typeface="微软雅黑" panose="020B0503020204020204" charset="-122"/>
                          <a:ea typeface="微软雅黑" panose="020B0503020204020204" charset="-122"/>
                        </a:rPr>
                        <a:t>奖励金额汇总</a:t>
                      </a:r>
                      <a:endParaRPr lang="zh-CN" sz="1600" spc="12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77800" marR="177800" marT="6350" marB="6350" vert="horz" anchor="ctr" anchorCtr="0"/>
                </a:tc>
              </a:tr>
              <a:tr h="313690"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四川太极旗舰店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五月中美史克第1名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1242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五月华邦第2名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77800" marR="177800" marT="6350" marB="6350" vert="horz" anchor="ctr" anchorCtr="0"/>
                </a:tc>
              </a:tr>
              <a:tr h="31305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六月中美史克第1名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</a:tr>
              <a:tr h="31305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六月英诺珐第2名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77800" marR="177800" marT="6350" marB="6350" vert="horz" anchor="ctr" anchorCtr="0"/>
                </a:tc>
              </a:tr>
              <a:tr h="31305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四川太极高新区泰和二街药店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五月西安杨森第1名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1305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六月中美史克第3名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77800" marR="177800" marT="6350" marB="6350" vert="horz" anchor="ctr" anchorCtr="0"/>
                </a:tc>
              </a:tr>
              <a:tr h="31305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六月西安杨森第2名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</a:tr>
              <a:tr h="312420">
                <a:tc row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四川太极高新区锦城大道药店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五月中美史克第3名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1305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五月西安杨森第5名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</a:tr>
              <a:tr h="31369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五月美纳里尼第2名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 marL="12700" marR="12700" marT="12700" vert="horz" anchor="ctr" anchorCtr="0"/>
                </a:tc>
              </a:tr>
              <a:tr h="31305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六月美纳里尼第1名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</a:tr>
              <a:tr h="31305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六月惠氏第3名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</a:tr>
              <a:tr h="312420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四川太极锦江区梨花街药店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五月英诺珐第1名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30861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五月华邦第1名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</a:tr>
              <a:tr h="31305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六月英诺珐第1名</a:t>
                      </a:r>
                      <a:endParaRPr lang="zh-CN" altLang="en-US" sz="16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300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 vMerge="1">
                  <a:tcPr/>
                </a:tc>
              </a:tr>
            </a:tbl>
          </a:graphicData>
        </a:graphic>
      </p:graphicFrame>
      <p:grpSp>
        <p:nvGrpSpPr>
          <p:cNvPr id="22" name="组合 21"/>
          <p:cNvGrpSpPr/>
          <p:nvPr/>
        </p:nvGrpSpPr>
        <p:grpSpPr>
          <a:xfrm>
            <a:off x="8723630" y="359410"/>
            <a:ext cx="3063240" cy="1352550"/>
            <a:chOff x="5867" y="1244"/>
            <a:chExt cx="7625" cy="2766"/>
          </a:xfrm>
        </p:grpSpPr>
        <p:pic>
          <p:nvPicPr>
            <p:cNvPr id="25" name="图片 24" descr="6f9d74922a9c66007a5c730c2d5a9f3d52fa842819694-OpKr8n_fw65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21" y="1244"/>
              <a:ext cx="3158" cy="2765"/>
            </a:xfrm>
            <a:prstGeom prst="rect">
              <a:avLst/>
            </a:prstGeom>
          </p:spPr>
        </p:pic>
        <p:grpSp>
          <p:nvGrpSpPr>
            <p:cNvPr id="26" name="组合 25"/>
            <p:cNvGrpSpPr/>
            <p:nvPr/>
          </p:nvGrpSpPr>
          <p:grpSpPr>
            <a:xfrm>
              <a:off x="5867" y="2223"/>
              <a:ext cx="7625" cy="1787"/>
              <a:chOff x="5193" y="2280"/>
              <a:chExt cx="8231" cy="2197"/>
            </a:xfrm>
          </p:grpSpPr>
          <p:pic>
            <p:nvPicPr>
              <p:cNvPr id="27" name="图片 26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20880000">
                <a:off x="5193" y="2280"/>
                <a:ext cx="2509" cy="2197"/>
              </a:xfrm>
              <a:prstGeom prst="rect">
                <a:avLst/>
              </a:prstGeom>
            </p:spPr>
          </p:pic>
          <p:pic>
            <p:nvPicPr>
              <p:cNvPr id="28" name="图片 27" descr="6f9d74922a9c66007a5c730c2d5a9f3d52fa842819694-OpKr8n_fw658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720000" flipH="1">
                <a:off x="10915" y="2280"/>
                <a:ext cx="2509" cy="2197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2.xml><?xml version="1.0" encoding="utf-8"?>
<p:tagLst xmlns:p="http://schemas.openxmlformats.org/presentationml/2006/main">
  <p:tag name="KSO_WM_UNIT_TABLE_BEAUTIFY" val="smartTable{e068fd0b-d1fc-4944-8b0c-584660452677}"/>
  <p:tag name="TABLE_ENDDRAG_ORIGIN_RECT" val="911*272"/>
  <p:tag name="TABLE_ENDDRAG_RECT" val="28*193*911*272"/>
</p:tagLst>
</file>

<file path=ppt/tags/tag3.xml><?xml version="1.0" encoding="utf-8"?>
<p:tagLst xmlns:p="http://schemas.openxmlformats.org/presentationml/2006/main">
  <p:tag name="KSO_WM_UNIT_TABLE_BEAUTIFY" val="smartTable{44d5566f-b9f7-476c-ac97-1310122b04f4}"/>
  <p:tag name="TABLE_ENDDRAG_ORIGIN_RECT" val="897*280"/>
  <p:tag name="TABLE_ENDDRAG_RECT" val="29*183*897*280"/>
</p:tagLst>
</file>

<file path=ppt/tags/tag4.xml><?xml version="1.0" encoding="utf-8"?>
<p:tagLst xmlns:p="http://schemas.openxmlformats.org/presentationml/2006/main">
  <p:tag name="KSO_WM_UNIT_TABLE_BEAUTIFY" val="smartTable{61dc40b3-c9db-4334-8efa-025eada2151c}"/>
  <p:tag name="TABLE_ENDDRAG_ORIGIN_RECT" val="860*337"/>
  <p:tag name="TABLE_ENDDRAG_RECT" val="54*176*860*337"/>
</p:tagLst>
</file>

<file path=ppt/tags/tag5.xml><?xml version="1.0" encoding="utf-8"?>
<p:tagLst xmlns:p="http://schemas.openxmlformats.org/presentationml/2006/main">
  <p:tag name="KSO_WM_UNIT_TABLE_BEAUTIFY" val="smartTable{dbcf7221-3d9c-43cb-948a-157db78101c0}"/>
  <p:tag name="TABLE_ENDDRAG_ORIGIN_RECT" val="920*393"/>
  <p:tag name="TABLE_ENDDRAG_RECT" val="21*134*920*393"/>
  <p:tag name="TABLE_AUTOADJUST_FLAG" val="1"/>
</p:tagLst>
</file>

<file path=ppt/tags/tag6.xml><?xml version="1.0" encoding="utf-8"?>
<p:tagLst xmlns:p="http://schemas.openxmlformats.org/presentationml/2006/main">
  <p:tag name="COMMONDATA" val="eyJoZGlkIjoiYjRjMzEzYzk2NmNkYTM0NzA5NjBhYmM2ZjlhOGRjZTcifQ=="/>
  <p:tag name="KSO_WPP_MARK_KEY" val="70f4ae74-4072-4522-bdd5-ba0e81bd9857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1127</Words>
  <Application>WPS 演示</Application>
  <PresentationFormat>宽屏</PresentationFormat>
  <Paragraphs>326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汉仪尚巍手书简</vt:lpstr>
      <vt:lpstr>微软雅黑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</cp:lastModifiedBy>
  <cp:revision>9</cp:revision>
  <dcterms:created xsi:type="dcterms:W3CDTF">2022-11-07T04:38:00Z</dcterms:created>
  <dcterms:modified xsi:type="dcterms:W3CDTF">2023-07-12T01:52:32Z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64D8E921DB614D5F936B919ED50967E0</vt:lpwstr>
  </property>
  <property fmtid="{D5CDD505-2E9C-101B-9397-08002B2CF9AE}" pid="3" name="KSOProductBuildVer">
    <vt:lpwstr>2052-11.1.0.14036</vt:lpwstr>
  </property>
</Properties>
</file>