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4"/>
  </p:notesMasterIdLst>
  <p:sldIdLst>
    <p:sldId id="263" r:id="rId4"/>
    <p:sldId id="264" r:id="rId5"/>
    <p:sldId id="268" r:id="rId6"/>
    <p:sldId id="260" r:id="rId7"/>
    <p:sldId id="277" r:id="rId8"/>
    <p:sldId id="270" r:id="rId9"/>
    <p:sldId id="278" r:id="rId10"/>
    <p:sldId id="274" r:id="rId11"/>
    <p:sldId id="283" r:id="rId12"/>
    <p:sldId id="269" r:id="rId13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 lIns="51435" tIns="25718" rIns="51435" bIns="25718"/>
          <a:lstStyle/>
          <a:p>
            <a:pPr marL="171450" marR="0" lvl="0" indent="-17018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9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 lIns="51435" tIns="25718" rIns="51435" bIns="25718"/>
          <a:lstStyle>
            <a:lvl1pPr marL="0" indent="0" algn="ctr">
              <a:buNone/>
              <a:defRPr lang="en-GB" dirty="0"/>
            </a:lvl1pPr>
          </a:lstStyle>
          <a:p>
            <a:pPr marL="0" marR="0" lvl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lvl1pPr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228600" indent="-226695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6695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96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1466851"/>
            <a:ext cx="7353300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1"/>
            <a:ext cx="6130925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5070475" y="1466851"/>
            <a:ext cx="1198563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2" name="文本框 40"/>
          <p:cNvSpPr txBox="1"/>
          <p:nvPr/>
        </p:nvSpPr>
        <p:spPr>
          <a:xfrm>
            <a:off x="438151" y="98425"/>
            <a:ext cx="1530351" cy="429895"/>
          </a:xfrm>
          <a:prstGeom prst="rect">
            <a:avLst/>
          </a:prstGeom>
          <a:solidFill>
            <a:srgbClr val="2EB0BD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 </a:t>
            </a:r>
            <a:endParaRPr lang="en-US" altLang="zh-CN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03" name="文本框 57"/>
          <p:cNvSpPr txBox="1"/>
          <p:nvPr/>
        </p:nvSpPr>
        <p:spPr>
          <a:xfrm>
            <a:off x="1565275" y="3336925"/>
            <a:ext cx="34718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4" name="组合 58"/>
          <p:cNvGrpSpPr/>
          <p:nvPr/>
        </p:nvGrpSpPr>
        <p:grpSpPr>
          <a:xfrm>
            <a:off x="390525" y="4621213"/>
            <a:ext cx="3789363" cy="376615"/>
            <a:chOff x="4096056" y="4216417"/>
            <a:chExt cx="3788628" cy="377224"/>
          </a:xfrm>
        </p:grpSpPr>
        <p:sp>
          <p:nvSpPr>
            <p:cNvPr id="4105" name="文本框 6"/>
            <p:cNvSpPr/>
            <p:nvPr/>
          </p:nvSpPr>
          <p:spPr>
            <a:xfrm>
              <a:off x="4096056" y="4216417"/>
              <a:ext cx="1853764" cy="37722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文本框 7"/>
            <p:cNvSpPr/>
            <p:nvPr/>
          </p:nvSpPr>
          <p:spPr>
            <a:xfrm>
              <a:off x="6030920" y="4216417"/>
              <a:ext cx="1853764" cy="37722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*****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7" name="文本框 61"/>
          <p:cNvSpPr txBox="1"/>
          <p:nvPr/>
        </p:nvSpPr>
        <p:spPr>
          <a:xfrm>
            <a:off x="700088" y="1584325"/>
            <a:ext cx="3963987" cy="1861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11500" dirty="0">
                <a:solidFill>
                  <a:schemeClr val="bg1"/>
                </a:solidFill>
                <a:latin typeface="Impact" panose="020B0806030902050204" pitchFamily="34" charset="0"/>
                <a:ea typeface="微软雅黑 Light"/>
              </a:rPr>
              <a:t>2018</a:t>
            </a:r>
            <a:endParaRPr lang="zh-CN" altLang="en-US" sz="11500" dirty="0">
              <a:solidFill>
                <a:schemeClr val="bg1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4108" name="文本框 2"/>
          <p:cNvSpPr txBox="1"/>
          <p:nvPr/>
        </p:nvSpPr>
        <p:spPr>
          <a:xfrm>
            <a:off x="9471025" y="4994275"/>
            <a:ext cx="2724151" cy="26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太极藿香正气液生产基地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9" name="图片 3" descr="太极医药城A区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8585" y="1466850"/>
            <a:ext cx="699706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任意多边形: 形状 17"/>
          <p:cNvSpPr/>
          <p:nvPr/>
        </p:nvSpPr>
        <p:spPr>
          <a:xfrm>
            <a:off x="-9525" y="1496060"/>
            <a:ext cx="6656070" cy="389509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任意多边形: 形状 32"/>
          <p:cNvSpPr/>
          <p:nvPr/>
        </p:nvSpPr>
        <p:spPr>
          <a:xfrm>
            <a:off x="5370830" y="1466850"/>
            <a:ext cx="1391920" cy="3924300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12" name="文本框 6"/>
          <p:cNvSpPr txBox="1"/>
          <p:nvPr/>
        </p:nvSpPr>
        <p:spPr>
          <a:xfrm>
            <a:off x="52070" y="2830195"/>
            <a:ext cx="53187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效期商品处理细则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113" name="文本框 6"/>
          <p:cNvSpPr/>
          <p:nvPr/>
        </p:nvSpPr>
        <p:spPr>
          <a:xfrm>
            <a:off x="2578100" y="4680373"/>
            <a:ext cx="2459567" cy="50352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赖习敏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6424507"/>
            <a:ext cx="12291907" cy="447040"/>
            <a:chOff x="0" y="7588"/>
            <a:chExt cx="14518" cy="528"/>
          </a:xfrm>
        </p:grpSpPr>
        <p:sp>
          <p:nvSpPr>
            <p:cNvPr id="52" name="矩形 51"/>
            <p:cNvSpPr/>
            <p:nvPr/>
          </p:nvSpPr>
          <p:spPr>
            <a:xfrm>
              <a:off x="0" y="7588"/>
              <a:ext cx="14400" cy="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6" name="TextBox 52"/>
            <p:cNvSpPr txBox="1"/>
            <p:nvPr/>
          </p:nvSpPr>
          <p:spPr>
            <a:xfrm>
              <a:off x="10184" y="7645"/>
              <a:ext cx="4334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>
              <a:spAutoFit/>
            </a:bodyPr>
            <a:p>
              <a:r>
                <a:rPr lang="en-US" altLang="zh-CN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TAIJI   </a:t>
              </a: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太极集团  太极大药房</a:t>
              </a:r>
              <a:endPara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>
            <p:custDataLst>
              <p:tags r:id="rId1"/>
            </p:custDataLst>
          </p:nvPr>
        </p:nvSpPr>
        <p:spPr>
          <a:xfrm>
            <a:off x="0" y="6424084"/>
            <a:ext cx="12192000" cy="446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65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TextBox 52"/>
          <p:cNvSpPr txBox="1"/>
          <p:nvPr>
            <p:custDataLst>
              <p:tags r:id="rId2"/>
            </p:custDataLst>
          </p:nvPr>
        </p:nvSpPr>
        <p:spPr>
          <a:xfrm>
            <a:off x="8622453" y="6472767"/>
            <a:ext cx="3669453" cy="3784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p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TAIJI   </a:t>
            </a: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太极集团  太极大药房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5161" y="1321860"/>
            <a:ext cx="5033762" cy="4826948"/>
            <a:chOff x="10055" y="2191"/>
            <a:chExt cx="7927" cy="7601"/>
          </a:xfrm>
        </p:grpSpPr>
        <p:sp>
          <p:nvSpPr>
            <p:cNvPr id="30" name="Freeform 58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1077" y="3913"/>
              <a:ext cx="930" cy="863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20" tIns="22860" rIns="45720" bIns="22860"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0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10294" y="3055"/>
              <a:ext cx="7688" cy="67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rgbClr val="2683C6">
                <a:shade val="50000"/>
              </a:srgbClr>
            </a:lnRef>
            <a:fillRef idx="1">
              <a:srgbClr val="2683C6"/>
            </a:fillRef>
            <a:effectRef idx="0">
              <a:srgbClr val="2683C6"/>
            </a:effectRef>
            <a:fontRef idx="minor">
              <a:srgbClr val="FFFFFF"/>
            </a:fontRef>
          </p:style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algn="ctr">
                <a:defRPr kumimoji="1" sz="1800">
                  <a:solidFill>
                    <a:srgbClr val="404040">
                      <a:lumMod val="75000"/>
                      <a:lumOff val="25000"/>
                    </a:srgbClr>
                  </a:solidFill>
                  <a:latin typeface="黑体" panose="02010609060101010101" charset="-122"/>
                  <a:ea typeface="黑体" panose="02010609060101010101" charset="-122"/>
                </a:defRPr>
              </a:lvl1pPr>
              <a:lvl2pPr>
                <a:defRPr>
                  <a:solidFill>
                    <a:srgbClr val="FFFFFF"/>
                  </a:solidFill>
                </a:defRPr>
              </a:lvl2pPr>
              <a:lvl3pPr>
                <a:defRPr>
                  <a:solidFill>
                    <a:srgbClr val="FFFFFF"/>
                  </a:solidFill>
                </a:defRPr>
              </a:lvl3pPr>
              <a:lvl4pPr>
                <a:defRPr>
                  <a:solidFill>
                    <a:srgbClr val="FFFFFF"/>
                  </a:solidFill>
                </a:defRPr>
              </a:lvl4pPr>
              <a:lvl5pPr>
                <a:defRPr>
                  <a:solidFill>
                    <a:srgbClr val="FFFFFF"/>
                  </a:solidFill>
                </a:defRPr>
              </a:lvl5pPr>
              <a:lvl6pPr>
                <a:defRPr>
                  <a:solidFill>
                    <a:srgbClr val="FFFFFF"/>
                  </a:solidFill>
                </a:defRPr>
              </a:lvl6pPr>
              <a:lvl7pPr>
                <a:defRPr>
                  <a:solidFill>
                    <a:srgbClr val="FFFFFF"/>
                  </a:solidFill>
                </a:defRPr>
              </a:lvl7pPr>
              <a:lvl8pPr>
                <a:defRPr>
                  <a:solidFill>
                    <a:srgbClr val="FFFFFF"/>
                  </a:solidFill>
                </a:defRPr>
              </a:lvl8pPr>
              <a:lvl9pPr>
                <a:defRPr>
                  <a:solidFill>
                    <a:srgbClr val="FFFFFF"/>
                  </a:solidFill>
                </a:defRPr>
              </a:lvl9pPr>
            </a:lstStyle>
            <a:p>
              <a:pPr algn="l">
                <a:lnSpc>
                  <a:spcPct val="25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）打折销售（公司不处理退换）；</a:t>
              </a:r>
              <a:endPara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endParaRPr>
            </a:p>
            <a:p>
              <a:pPr algn="l">
                <a:lnSpc>
                  <a:spcPct val="25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2</a:t>
              </a:r>
              <a:r>
                <a:rPr lang="zh-CN" altLang="en-US" sz="2000" b="1" dirty="0">
                  <a:solidFill>
                    <a:srgbClr val="FF000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）门店报损（由门店自行赔付）；</a:t>
              </a:r>
              <a:endPara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endParaRPr>
            </a:p>
            <a:p>
              <a:pPr algn="l">
                <a:lnSpc>
                  <a:spcPct val="250000"/>
                </a:lnSpc>
              </a:pPr>
              <a:r>
                <a:rPr lang="en-US" altLang="zh-CN" sz="2000" b="1" dirty="0">
                  <a:solidFill>
                    <a:srgbClr val="FF000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3</a:t>
              </a:r>
              <a:r>
                <a:rPr lang="zh-CN" altLang="en-US" sz="2000" b="1" dirty="0">
                  <a:solidFill>
                    <a:srgbClr val="FF000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</a:rPr>
                <a:t>）继续销售；</a:t>
              </a:r>
              <a:endParaRPr lang="en-US" altLang="zh-CN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endParaRPr>
            </a:p>
            <a:p>
              <a:pPr algn="l">
                <a:lnSpc>
                  <a:spcPct val="250000"/>
                </a:lnSpc>
              </a:pPr>
              <a:r>
                <a:rPr lang="en-US" altLang="zh-CN" sz="2000" b="1" dirty="0">
                  <a:solidFill>
                    <a:srgbClr val="40404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  <a:sym typeface="+mn-ea"/>
                </a:rPr>
                <a:t>4</a:t>
              </a:r>
              <a:r>
                <a:rPr lang="zh-CN" altLang="en-US" sz="2000" b="1" dirty="0">
                  <a:solidFill>
                    <a:srgbClr val="404040"/>
                  </a:solidFill>
                  <a:latin typeface="新宋体" panose="02010609030101010101" charset="-122"/>
                  <a:ea typeface="新宋体" panose="02010609030101010101" charset="-122"/>
                  <a:cs typeface="新宋体" panose="02010609030101010101" charset="-122"/>
                  <a:sym typeface="+mn-ea"/>
                </a:rPr>
                <a:t>）退回仓库；</a:t>
              </a:r>
              <a:endParaRPr lang="zh-CN" altLang="en-US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endParaRPr>
            </a:p>
          </p:txBody>
        </p:sp>
        <p:sp>
          <p:nvSpPr>
            <p:cNvPr id="19" name="圆角矩形 11"/>
            <p:cNvSpPr/>
            <p:nvPr>
              <p:custDataLst>
                <p:tags r:id="rId5"/>
              </p:custDataLst>
            </p:nvPr>
          </p:nvSpPr>
          <p:spPr>
            <a:xfrm>
              <a:off x="11068" y="2191"/>
              <a:ext cx="4962" cy="997"/>
            </a:xfrm>
            <a:prstGeom prst="roundRect">
              <a:avLst/>
            </a:prstGeom>
            <a:solidFill>
              <a:srgbClr val="58B6C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2683C6">
                <a:shade val="50000"/>
              </a:srgbClr>
            </a:lnRef>
            <a:fillRef idx="1">
              <a:srgbClr val="2683C6"/>
            </a:fillRef>
            <a:effectRef idx="0">
              <a:srgbClr val="2683C6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任意多边形 27"/>
            <p:cNvSpPr/>
            <p:nvPr>
              <p:custDataLst>
                <p:tags r:id="rId6"/>
              </p:custDataLst>
            </p:nvPr>
          </p:nvSpPr>
          <p:spPr>
            <a:xfrm>
              <a:off x="11068" y="2191"/>
              <a:ext cx="3456" cy="997"/>
            </a:xfrm>
            <a:custGeom>
              <a:avLst/>
              <a:gdLst>
                <a:gd name="connsiteX0" fmla="*/ 66979 w 1052733"/>
                <a:gd name="connsiteY0" fmla="*/ 0 h 401864"/>
                <a:gd name="connsiteX1" fmla="*/ 1052733 w 1052733"/>
                <a:gd name="connsiteY1" fmla="*/ 0 h 401864"/>
                <a:gd name="connsiteX2" fmla="*/ 771292 w 1052733"/>
                <a:gd name="connsiteY2" fmla="*/ 401864 h 401864"/>
                <a:gd name="connsiteX3" fmla="*/ 66979 w 1052733"/>
                <a:gd name="connsiteY3" fmla="*/ 401864 h 401864"/>
                <a:gd name="connsiteX4" fmla="*/ 0 w 1052733"/>
                <a:gd name="connsiteY4" fmla="*/ 334885 h 401864"/>
                <a:gd name="connsiteX5" fmla="*/ 0 w 1052733"/>
                <a:gd name="connsiteY5" fmla="*/ 66979 h 401864"/>
                <a:gd name="connsiteX6" fmla="*/ 66979 w 1052733"/>
                <a:gd name="connsiteY6" fmla="*/ 0 h 40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733" h="401864">
                  <a:moveTo>
                    <a:pt x="66979" y="0"/>
                  </a:moveTo>
                  <a:lnTo>
                    <a:pt x="1052733" y="0"/>
                  </a:lnTo>
                  <a:lnTo>
                    <a:pt x="771292" y="401864"/>
                  </a:lnTo>
                  <a:lnTo>
                    <a:pt x="66979" y="401864"/>
                  </a:lnTo>
                  <a:cubicBezTo>
                    <a:pt x="29988" y="401864"/>
                    <a:pt x="0" y="371876"/>
                    <a:pt x="0" y="334885"/>
                  </a:cubicBezTo>
                  <a:lnTo>
                    <a:pt x="0" y="66979"/>
                  </a:lnTo>
                  <a:cubicBezTo>
                    <a:pt x="0" y="29988"/>
                    <a:pt x="29988" y="0"/>
                    <a:pt x="66979" y="0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</p:spPr>
          <p:style>
            <a:lnRef idx="2">
              <a:srgbClr val="2683C6">
                <a:shade val="50000"/>
              </a:srgbClr>
            </a:lnRef>
            <a:fillRef idx="1">
              <a:srgbClr val="2683C6"/>
            </a:fillRef>
            <a:effectRef idx="0">
              <a:srgbClr val="2683C6"/>
            </a:effectRef>
            <a:fontRef idx="minor">
              <a:srgbClr val="FFFFFF"/>
            </a:fontRef>
          </p:style>
          <p:txBody>
            <a:bodyPr wrap="square" lIns="0" rtlCol="0" anchor="ctr">
              <a:normAutofit/>
            </a:bodyPr>
            <a:lstStyle/>
            <a:p>
              <a:pPr algn="ctr"/>
              <a:endParaRPr lang="zh-CN" altLang="en-US" sz="24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1237" y="2284"/>
              <a:ext cx="4141" cy="79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21926" tIns="60961" rIns="121926" bIns="60961" rtlCol="0"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ctr">
                <a:defRPr sz="28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135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charset="0"/>
                  <a:ea typeface="等线"/>
                  <a:sym typeface="+mn-ea"/>
                </a:rPr>
                <a:t>原采购部备注意见</a:t>
              </a:r>
              <a:endParaRPr lang="zh-CN" altLang="en-US" sz="213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"/>
                <a:sym typeface="+mn-ea"/>
              </a:endParaRPr>
            </a:p>
          </p:txBody>
        </p:sp>
        <p:pic>
          <p:nvPicPr>
            <p:cNvPr id="24" name="图形 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" y="2312"/>
              <a:ext cx="743" cy="743"/>
            </a:xfrm>
            <a:prstGeom prst="rect">
              <a:avLst/>
            </a:prstGeom>
          </p:spPr>
        </p:pic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0294" y="3819"/>
              <a:ext cx="268" cy="268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style>
            <a:lnRef idx="2">
              <a:srgbClr val="2683C6">
                <a:shade val="50000"/>
              </a:srgbClr>
            </a:lnRef>
            <a:fillRef idx="1">
              <a:srgbClr val="2683C6"/>
            </a:fillRef>
            <a:effectRef idx="0">
              <a:srgbClr val="2683C6"/>
            </a:effectRef>
            <a:fontRef idx="minor">
              <a:srgbClr val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400"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27050" y="396240"/>
            <a:ext cx="1073213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三、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效期品种关于采购部分</a:t>
            </a:r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sz="2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处理原则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59096" y="1321860"/>
            <a:ext cx="3794213" cy="1641582"/>
            <a:chOff x="10055" y="2191"/>
            <a:chExt cx="5975" cy="2585"/>
          </a:xfrm>
        </p:grpSpPr>
        <p:sp>
          <p:nvSpPr>
            <p:cNvPr id="4" name="Freeform 58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11077" y="3913"/>
              <a:ext cx="930" cy="863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45720" tIns="22860" rIns="45720" bIns="22860"/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06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圆角矩形 11"/>
            <p:cNvSpPr/>
            <p:nvPr>
              <p:custDataLst>
                <p:tags r:id="rId12"/>
              </p:custDataLst>
            </p:nvPr>
          </p:nvSpPr>
          <p:spPr>
            <a:xfrm>
              <a:off x="11068" y="2191"/>
              <a:ext cx="4962" cy="997"/>
            </a:xfrm>
            <a:prstGeom prst="roundRect">
              <a:avLst/>
            </a:prstGeom>
            <a:solidFill>
              <a:srgbClr val="58B6C0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2683C6">
                <a:shade val="50000"/>
              </a:srgbClr>
            </a:lnRef>
            <a:fillRef idx="1">
              <a:srgbClr val="2683C6"/>
            </a:fillRef>
            <a:effectRef idx="0">
              <a:srgbClr val="2683C6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60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任意多边形 27"/>
            <p:cNvSpPr/>
            <p:nvPr>
              <p:custDataLst>
                <p:tags r:id="rId13"/>
              </p:custDataLst>
            </p:nvPr>
          </p:nvSpPr>
          <p:spPr>
            <a:xfrm>
              <a:off x="11068" y="2191"/>
              <a:ext cx="3456" cy="997"/>
            </a:xfrm>
            <a:custGeom>
              <a:avLst/>
              <a:gdLst>
                <a:gd name="connsiteX0" fmla="*/ 66979 w 1052733"/>
                <a:gd name="connsiteY0" fmla="*/ 0 h 401864"/>
                <a:gd name="connsiteX1" fmla="*/ 1052733 w 1052733"/>
                <a:gd name="connsiteY1" fmla="*/ 0 h 401864"/>
                <a:gd name="connsiteX2" fmla="*/ 771292 w 1052733"/>
                <a:gd name="connsiteY2" fmla="*/ 401864 h 401864"/>
                <a:gd name="connsiteX3" fmla="*/ 66979 w 1052733"/>
                <a:gd name="connsiteY3" fmla="*/ 401864 h 401864"/>
                <a:gd name="connsiteX4" fmla="*/ 0 w 1052733"/>
                <a:gd name="connsiteY4" fmla="*/ 334885 h 401864"/>
                <a:gd name="connsiteX5" fmla="*/ 0 w 1052733"/>
                <a:gd name="connsiteY5" fmla="*/ 66979 h 401864"/>
                <a:gd name="connsiteX6" fmla="*/ 66979 w 1052733"/>
                <a:gd name="connsiteY6" fmla="*/ 0 h 40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2733" h="401864">
                  <a:moveTo>
                    <a:pt x="66979" y="0"/>
                  </a:moveTo>
                  <a:lnTo>
                    <a:pt x="1052733" y="0"/>
                  </a:lnTo>
                  <a:lnTo>
                    <a:pt x="771292" y="401864"/>
                  </a:lnTo>
                  <a:lnTo>
                    <a:pt x="66979" y="401864"/>
                  </a:lnTo>
                  <a:cubicBezTo>
                    <a:pt x="29988" y="401864"/>
                    <a:pt x="0" y="371876"/>
                    <a:pt x="0" y="334885"/>
                  </a:cubicBezTo>
                  <a:lnTo>
                    <a:pt x="0" y="66979"/>
                  </a:lnTo>
                  <a:cubicBezTo>
                    <a:pt x="0" y="29988"/>
                    <a:pt x="29988" y="0"/>
                    <a:pt x="66979" y="0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</p:spPr>
          <p:style>
            <a:lnRef idx="2">
              <a:srgbClr val="2683C6">
                <a:shade val="50000"/>
              </a:srgbClr>
            </a:lnRef>
            <a:fillRef idx="1">
              <a:srgbClr val="2683C6"/>
            </a:fillRef>
            <a:effectRef idx="0">
              <a:srgbClr val="2683C6"/>
            </a:effectRef>
            <a:fontRef idx="minor">
              <a:srgbClr val="FFFFFF"/>
            </a:fontRef>
          </p:style>
          <p:txBody>
            <a:bodyPr wrap="square" lIns="0" rtlCol="0" anchor="ctr">
              <a:normAutofit/>
            </a:bodyPr>
            <a:lstStyle/>
            <a:p>
              <a:pPr algn="ctr"/>
              <a:endParaRPr lang="zh-CN" altLang="en-US" sz="240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11237" y="2284"/>
              <a:ext cx="4141" cy="79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 lIns="121926" tIns="60961" rIns="121926" bIns="60961" rtlCol="0" anchor="ctr">
              <a:scene3d>
                <a:camera prst="orthographicFront"/>
                <a:lightRig rig="threePt" dir="t"/>
              </a:scene3d>
            </a:bodyPr>
            <a:lstStyle>
              <a:defPPr>
                <a:defRPr lang="zh-CN"/>
              </a:defPPr>
              <a:lvl1pPr algn="ctr">
                <a:defRPr sz="2800" ker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135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charset="0"/>
                  <a:ea typeface="等线"/>
                  <a:sym typeface="+mn-ea"/>
                </a:rPr>
                <a:t>现采购部备注意见</a:t>
              </a:r>
              <a:endParaRPr lang="zh-CN" altLang="en-US" sz="213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等线"/>
                <a:sym typeface="+mn-ea"/>
              </a:endParaRPr>
            </a:p>
          </p:txBody>
        </p:sp>
        <p:pic>
          <p:nvPicPr>
            <p:cNvPr id="12" name="图形 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" y="2312"/>
              <a:ext cx="743" cy="743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>
            <p:custDataLst>
              <p:tags r:id="rId16"/>
            </p:custDataLst>
          </p:nvPr>
        </p:nvSpPr>
        <p:spPr>
          <a:xfrm>
            <a:off x="6033135" y="3928745"/>
            <a:ext cx="5874385" cy="1888490"/>
          </a:xfrm>
          <a:prstGeom prst="rect">
            <a:avLst/>
          </a:prstGeom>
          <a:noFill/>
          <a:ln>
            <a:noFill/>
          </a:ln>
        </p:spPr>
        <p:style>
          <a:lnRef idx="2">
            <a:srgbClr val="2683C6">
              <a:shade val="50000"/>
            </a:srgbClr>
          </a:lnRef>
          <a:fillRef idx="1">
            <a:srgbClr val="2683C6"/>
          </a:fillRef>
          <a:effectRef idx="0">
            <a:srgbClr val="2683C6"/>
          </a:effectRef>
          <a:fontRef idx="minor">
            <a:srgbClr val="FFFFFF"/>
          </a:fontRef>
        </p:style>
        <p:txBody>
          <a:bodyPr wrap="square" rtlCol="0" anchor="ctr"/>
          <a:lstStyle>
            <a:defPPr>
              <a:defRPr lang="zh-CN"/>
            </a:defPPr>
            <a:lvl1pPr algn="ctr">
              <a:defRPr kumimoji="1" sz="1800">
                <a:solidFill>
                  <a:srgbClr val="404040">
                    <a:lumMod val="75000"/>
                    <a:lumOff val="25000"/>
                  </a:srgb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）</a:t>
            </a:r>
            <a:r>
              <a:rPr lang="zh-CN" altLang="en-US" sz="2000" b="1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继续销售</a:t>
            </a:r>
            <a:r>
              <a: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（查询可退标识）；</a:t>
            </a:r>
            <a:endParaRPr lang="zh-CN" altLang="en-US" sz="2000" b="1" dirty="0">
              <a:solidFill>
                <a:srgbClr val="40404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2000" b="1" dirty="0">
              <a:solidFill>
                <a:srgbClr val="40404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）退回仓库</a:t>
            </a:r>
            <a:r>
              <a:rPr lang="en-US" altLang="zh-CN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(</a:t>
            </a:r>
            <a:r>
              <a:rPr lang="zh-CN" altLang="zh-CN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按月可退要求退回）</a:t>
            </a:r>
            <a:r>
              <a:rPr lang="zh-CN" altLang="en-US" sz="2000" b="1" dirty="0">
                <a:solidFill>
                  <a:srgbClr val="40404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；</a:t>
            </a:r>
            <a:endParaRPr lang="zh-CN" altLang="en-US" sz="2000" b="1" dirty="0">
              <a:solidFill>
                <a:srgbClr val="40404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33770" y="2504440"/>
            <a:ext cx="55975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22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）打折销售（按营运部最新效期折扣执行）；</a:t>
            </a:r>
            <a:endParaRPr lang="zh-CN" altLang="en-US" sz="20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33135" y="3624580"/>
            <a:ext cx="57638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）门店报损（</a:t>
            </a:r>
            <a:r>
              <a:rPr lang="zh-CN" altLang="en-US" sz="2000" b="1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含当月可退却未及时退回品种</a:t>
            </a:r>
            <a:r>
              <a:rPr lang="zh-CN" altLang="en-US" sz="20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  <a:sym typeface="+mn-ea"/>
              </a:rPr>
              <a:t>）；</a:t>
            </a:r>
            <a:endParaRPr lang="zh-CN" altLang="en-US" sz="2000" b="1" dirty="0">
              <a:solidFill>
                <a:srgbClr val="FF0000"/>
              </a:solidFill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  <a:sym typeface="+mn-ea"/>
            </a:endParaRPr>
          </a:p>
        </p:txBody>
      </p:sp>
      <p:sp>
        <p:nvSpPr>
          <p:cNvPr id="34" name="虚尾箭头 33"/>
          <p:cNvSpPr/>
          <p:nvPr/>
        </p:nvSpPr>
        <p:spPr>
          <a:xfrm>
            <a:off x="4526280" y="3197860"/>
            <a:ext cx="1507490" cy="1252220"/>
          </a:xfrm>
          <a:prstGeom prst="stripedRightArrow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图片 2" descr="航母(小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2851" y="1466851"/>
            <a:ext cx="7159625" cy="392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0" y="1466851"/>
            <a:ext cx="6034088" cy="3924300"/>
          </a:xfrm>
          <a:custGeom>
            <a:avLst/>
            <a:gdLst>
              <a:gd name="connsiteX0" fmla="*/ 0 w 7867650"/>
              <a:gd name="connsiteY0" fmla="*/ 0 h 4038600"/>
              <a:gd name="connsiteX1" fmla="*/ 7867650 w 7867650"/>
              <a:gd name="connsiteY1" fmla="*/ 0 h 4038600"/>
              <a:gd name="connsiteX2" fmla="*/ 7867650 w 7867650"/>
              <a:gd name="connsiteY2" fmla="*/ 1 h 4038600"/>
              <a:gd name="connsiteX3" fmla="*/ 6515100 w 7867650"/>
              <a:gd name="connsiteY3" fmla="*/ 2019295 h 4038600"/>
              <a:gd name="connsiteX4" fmla="*/ 7867650 w 7867650"/>
              <a:gd name="connsiteY4" fmla="*/ 4038590 h 4038600"/>
              <a:gd name="connsiteX5" fmla="*/ 7867650 w 7867650"/>
              <a:gd name="connsiteY5" fmla="*/ 4038600 h 4038600"/>
              <a:gd name="connsiteX6" fmla="*/ 0 w 7867650"/>
              <a:gd name="connsiteY6" fmla="*/ 4038600 h 4038600"/>
              <a:gd name="connsiteX7" fmla="*/ 0 w 7867650"/>
              <a:gd name="connsiteY7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650" h="4038600">
                <a:moveTo>
                  <a:pt x="0" y="0"/>
                </a:moveTo>
                <a:lnTo>
                  <a:pt x="7867650" y="0"/>
                </a:lnTo>
                <a:lnTo>
                  <a:pt x="7867650" y="1"/>
                </a:lnTo>
                <a:lnTo>
                  <a:pt x="6515100" y="2019295"/>
                </a:lnTo>
                <a:lnTo>
                  <a:pt x="7867650" y="4038590"/>
                </a:lnTo>
                <a:lnTo>
                  <a:pt x="7867650" y="4038600"/>
                </a:lnTo>
                <a:lnTo>
                  <a:pt x="0" y="4038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4984751" y="1476375"/>
            <a:ext cx="1204913" cy="3905251"/>
          </a:xfrm>
          <a:custGeom>
            <a:avLst/>
            <a:gdLst>
              <a:gd name="connsiteX0" fmla="*/ 1352554 w 1562096"/>
              <a:gd name="connsiteY0" fmla="*/ 0 h 4038600"/>
              <a:gd name="connsiteX1" fmla="*/ 1562096 w 1562096"/>
              <a:gd name="connsiteY1" fmla="*/ 0 h 4038600"/>
              <a:gd name="connsiteX2" fmla="*/ 1562096 w 1562096"/>
              <a:gd name="connsiteY2" fmla="*/ 1 h 4038600"/>
              <a:gd name="connsiteX3" fmla="*/ 209546 w 1562096"/>
              <a:gd name="connsiteY3" fmla="*/ 2019295 h 4038600"/>
              <a:gd name="connsiteX4" fmla="*/ 1562096 w 1562096"/>
              <a:gd name="connsiteY4" fmla="*/ 4038590 h 4038600"/>
              <a:gd name="connsiteX5" fmla="*/ 1562096 w 1562096"/>
              <a:gd name="connsiteY5" fmla="*/ 4038600 h 4038600"/>
              <a:gd name="connsiteX6" fmla="*/ 1352554 w 1562096"/>
              <a:gd name="connsiteY6" fmla="*/ 4038600 h 4038600"/>
              <a:gd name="connsiteX7" fmla="*/ 0 w 1562096"/>
              <a:gd name="connsiteY7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096" h="4038600">
                <a:moveTo>
                  <a:pt x="1352554" y="0"/>
                </a:moveTo>
                <a:lnTo>
                  <a:pt x="1562096" y="0"/>
                </a:lnTo>
                <a:lnTo>
                  <a:pt x="1562096" y="1"/>
                </a:lnTo>
                <a:lnTo>
                  <a:pt x="209546" y="2019295"/>
                </a:lnTo>
                <a:lnTo>
                  <a:pt x="1562096" y="4038590"/>
                </a:lnTo>
                <a:lnTo>
                  <a:pt x="1562096" y="4038600"/>
                </a:lnTo>
                <a:lnTo>
                  <a:pt x="1352554" y="4038600"/>
                </a:lnTo>
                <a:lnTo>
                  <a:pt x="0" y="20193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1175" y="0"/>
            <a:ext cx="1355725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文本框 40"/>
          <p:cNvSpPr txBox="1"/>
          <p:nvPr/>
        </p:nvSpPr>
        <p:spPr>
          <a:xfrm>
            <a:off x="438151" y="98425"/>
            <a:ext cx="1530351" cy="42989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TAIJI</a:t>
            </a:r>
            <a:endParaRPr lang="en-US" altLang="zh-CN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太极集团</a:t>
            </a:r>
            <a:endParaRPr lang="zh-CN" altLang="en-US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1" name="文本框 18"/>
          <p:cNvSpPr txBox="1"/>
          <p:nvPr/>
        </p:nvSpPr>
        <p:spPr>
          <a:xfrm>
            <a:off x="1192213" y="3260725"/>
            <a:ext cx="37480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文本框 19"/>
          <p:cNvSpPr txBox="1"/>
          <p:nvPr/>
        </p:nvSpPr>
        <p:spPr>
          <a:xfrm>
            <a:off x="622300" y="2270125"/>
            <a:ext cx="5060951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Road Rage"/>
                <a:ea typeface="微软雅黑" panose="020B0503020204020204" pitchFamily="34" charset="-122"/>
              </a:rPr>
              <a:t>THANKS</a:t>
            </a:r>
            <a:endParaRPr lang="en-US" altLang="zh-CN" sz="6000" dirty="0">
              <a:solidFill>
                <a:schemeClr val="bg1"/>
              </a:solidFill>
              <a:latin typeface="Road Rage"/>
              <a:ea typeface="Arial" panose="020B0604020202020204" pitchFamily="34" charset="0"/>
            </a:endParaRPr>
          </a:p>
        </p:txBody>
      </p:sp>
      <p:sp>
        <p:nvSpPr>
          <p:cNvPr id="26633" name="文本框 4"/>
          <p:cNvSpPr txBox="1"/>
          <p:nvPr/>
        </p:nvSpPr>
        <p:spPr>
          <a:xfrm>
            <a:off x="9556751" y="4994275"/>
            <a:ext cx="2530475" cy="260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太极急支糖浆生产基地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4" name="文本框 24"/>
          <p:cNvSpPr txBox="1"/>
          <p:nvPr/>
        </p:nvSpPr>
        <p:spPr>
          <a:xfrm>
            <a:off x="3329940" y="4953000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2"/>
          <p:cNvSpPr txBox="1"/>
          <p:nvPr/>
        </p:nvSpPr>
        <p:spPr>
          <a:xfrm>
            <a:off x="1371600" y="609600"/>
            <a:ext cx="1005205" cy="54038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p>
            <a:r>
              <a:rPr lang="zh-CN" altLang="en-US" sz="3065" b="1" dirty="0">
                <a:solidFill>
                  <a:schemeClr val="accent1"/>
                </a:solidFill>
                <a:latin typeface="Calibri" panose="020F0502020204030204" charset="0"/>
                <a:ea typeface="微软雅黑" panose="020B0503020204020204" pitchFamily="34" charset="-122"/>
              </a:rPr>
              <a:t>目 录</a:t>
            </a:r>
            <a:endParaRPr lang="zh-CN" altLang="en-US" sz="3065" b="1" dirty="0">
              <a:solidFill>
                <a:schemeClr val="accent1"/>
              </a:solidFill>
              <a:latin typeface="Calibri" panose="020F0502020204030204" charset="0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>
            <a:endCxn id="2052" idx="1"/>
          </p:cNvCxnSpPr>
          <p:nvPr/>
        </p:nvCxnSpPr>
        <p:spPr>
          <a:xfrm>
            <a:off x="484717" y="1171364"/>
            <a:ext cx="1344084" cy="2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176270" y="1612265"/>
            <a:ext cx="5787232" cy="728354"/>
            <a:chOff x="3759" y="3805"/>
            <a:chExt cx="7560" cy="1147"/>
          </a:xfrm>
        </p:grpSpPr>
        <p:grpSp>
          <p:nvGrpSpPr>
            <p:cNvPr id="2050" name="组合 6"/>
            <p:cNvGrpSpPr/>
            <p:nvPr/>
          </p:nvGrpSpPr>
          <p:grpSpPr>
            <a:xfrm>
              <a:off x="3759" y="3805"/>
              <a:ext cx="1745" cy="1097"/>
              <a:chOff x="1310186" y="3164944"/>
              <a:chExt cx="1108035" cy="696035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1310186" y="3164944"/>
                <a:ext cx="696360" cy="6960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51435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257175" lvl="1" indent="200025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514350" lvl="2" indent="400050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771525" lvl="3" indent="600075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028700" lvl="4" indent="800100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</a:rPr>
                  <a:t>1</a:t>
                </a:r>
                <a:endParaRPr lang="en-US" altLang="zh-CN" sz="24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6" name="文本框 9"/>
              <p:cNvSpPr txBox="1"/>
              <p:nvPr/>
            </p:nvSpPr>
            <p:spPr>
              <a:xfrm>
                <a:off x="2108352" y="3226297"/>
                <a:ext cx="309869" cy="460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endPara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667" y="3936"/>
              <a:ext cx="5652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3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采购部可退品种维护</a:t>
              </a:r>
              <a:endPara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48577" y="3134783"/>
            <a:ext cx="5893995" cy="696384"/>
            <a:chOff x="3759" y="6703"/>
            <a:chExt cx="7979" cy="1097"/>
          </a:xfrm>
        </p:grpSpPr>
        <p:grpSp>
          <p:nvGrpSpPr>
            <p:cNvPr id="2054" name="组合 18"/>
            <p:cNvGrpSpPr/>
            <p:nvPr/>
          </p:nvGrpSpPr>
          <p:grpSpPr>
            <a:xfrm>
              <a:off x="3759" y="6703"/>
              <a:ext cx="1901" cy="1097"/>
              <a:chOff x="1172811" y="3226361"/>
              <a:chExt cx="1207718" cy="696035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1172811" y="3226361"/>
                <a:ext cx="696653" cy="6960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51435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257175" lvl="1" indent="200025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514350" lvl="2" indent="400050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771525" lvl="3" indent="600075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028700" lvl="4" indent="800100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</a:rPr>
                  <a:t>2</a:t>
                </a:r>
                <a:endParaRPr lang="en-US" altLang="zh-CN" sz="24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2" name="文本框 24"/>
              <p:cNvSpPr txBox="1"/>
              <p:nvPr/>
            </p:nvSpPr>
            <p:spPr>
              <a:xfrm>
                <a:off x="2070529" y="3327910"/>
                <a:ext cx="310000" cy="460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endPara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5667" y="6765"/>
              <a:ext cx="6071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en-US" sz="3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微软雅黑" panose="020B0503020204020204" pitchFamily="34" charset="-122"/>
                  <a:sym typeface="+mn-ea"/>
                </a:rPr>
                <a:t> </a:t>
              </a:r>
              <a:r>
                <a:rPr sz="3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ea typeface="微软雅黑" panose="020B0503020204020204" pitchFamily="34" charset="-122"/>
                  <a:sym typeface="+mn-ea"/>
                </a:rPr>
                <a:t>门店查询清退</a:t>
              </a:r>
              <a:endParaRPr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6424507"/>
            <a:ext cx="12291907" cy="447040"/>
            <a:chOff x="0" y="7588"/>
            <a:chExt cx="14518" cy="528"/>
          </a:xfrm>
        </p:grpSpPr>
        <p:sp>
          <p:nvSpPr>
            <p:cNvPr id="52" name="矩形 51"/>
            <p:cNvSpPr/>
            <p:nvPr/>
          </p:nvSpPr>
          <p:spPr>
            <a:xfrm>
              <a:off x="0" y="7588"/>
              <a:ext cx="14400" cy="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6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46" name="TextBox 52"/>
            <p:cNvSpPr txBox="1"/>
            <p:nvPr/>
          </p:nvSpPr>
          <p:spPr>
            <a:xfrm>
              <a:off x="10184" y="7645"/>
              <a:ext cx="4334" cy="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>
              <a:spAutoFit/>
            </a:bodyPr>
            <a:p>
              <a:r>
                <a:rPr lang="en-US" altLang="zh-CN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TAIJI   </a:t>
              </a: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太极集团  太极大药房</a:t>
              </a:r>
              <a:endPara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76270" y="4716145"/>
            <a:ext cx="5592028" cy="728354"/>
            <a:chOff x="3759" y="3805"/>
            <a:chExt cx="7305" cy="1147"/>
          </a:xfrm>
        </p:grpSpPr>
        <p:grpSp>
          <p:nvGrpSpPr>
            <p:cNvPr id="9" name="组合 6"/>
            <p:cNvGrpSpPr/>
            <p:nvPr/>
          </p:nvGrpSpPr>
          <p:grpSpPr>
            <a:xfrm>
              <a:off x="3759" y="3805"/>
              <a:ext cx="1745" cy="1097"/>
              <a:chOff x="1310186" y="3164944"/>
              <a:chExt cx="1108035" cy="696035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1310186" y="3164944"/>
                <a:ext cx="696360" cy="6960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lvl="0" indent="0" algn="l" defTabSz="51435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257175" lvl="1" indent="200025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514350" lvl="2" indent="400050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771525" lvl="3" indent="600075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1028700" lvl="4" indent="800100" algn="l" defTabSz="51435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11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</a:lstStyle>
              <a:p>
                <a:pPr lvl="0" algn="ctr" eaLnBrk="1" hangingPunct="1"/>
                <a:r>
                  <a:rPr lang="en-US" altLang="zh-CN" sz="2400" dirty="0">
                    <a:solidFill>
                      <a:schemeClr val="bg1"/>
                    </a:solidFill>
                    <a:latin typeface="Calibri" panose="020F0502020204030204" charset="0"/>
                    <a:ea typeface="微软雅黑" panose="020B0503020204020204" pitchFamily="34" charset="-122"/>
                  </a:rPr>
                  <a:t>3</a:t>
                </a:r>
                <a:endParaRPr lang="en-US" altLang="zh-CN" sz="2400" dirty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9"/>
              <p:cNvSpPr txBox="1"/>
              <p:nvPr/>
            </p:nvSpPr>
            <p:spPr>
              <a:xfrm>
                <a:off x="2108352" y="3226297"/>
                <a:ext cx="309869" cy="46014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endPara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667" y="3936"/>
              <a:ext cx="539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/>
              <a:r>
                <a:rPr lang="zh-CN" altLang="en-US" sz="36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效期报表意见解析</a:t>
              </a:r>
              <a:endPara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40805"/>
            <a:ext cx="12192000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t="1082" r="3122" b="20346"/>
          <a:stretch>
            <a:fillRect/>
          </a:stretch>
        </p:blipFill>
        <p:spPr>
          <a:xfrm>
            <a:off x="684530" y="1659890"/>
            <a:ext cx="10940415" cy="459994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1010" y="311785"/>
            <a:ext cx="1136523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+mn-ea"/>
                <a:cs typeface="+mn-ea"/>
              </a:rPr>
              <a:t>一、采购部通过功能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ID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20210036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（门店可退品种维护）</a:t>
            </a:r>
            <a:r>
              <a:rPr lang="zh-CN" altLang="en-US" sz="2800">
                <a:latin typeface="+mn-ea"/>
                <a:cs typeface="+mn-ea"/>
              </a:rPr>
              <a:t>录入可退品种在哪个时限内可退（</a:t>
            </a:r>
            <a:r>
              <a:rPr lang="en-US" altLang="zh-CN" sz="2800">
                <a:latin typeface="+mn-ea"/>
                <a:cs typeface="+mn-ea"/>
              </a:rPr>
              <a:t>60</a:t>
            </a:r>
            <a:r>
              <a:rPr lang="zh-CN" altLang="en-US" sz="2800">
                <a:latin typeface="+mn-ea"/>
                <a:cs typeface="+mn-ea"/>
              </a:rPr>
              <a:t>天、</a:t>
            </a:r>
            <a:r>
              <a:rPr lang="en-US" altLang="zh-CN" sz="2800">
                <a:latin typeface="+mn-ea"/>
                <a:cs typeface="+mn-ea"/>
              </a:rPr>
              <a:t>90</a:t>
            </a:r>
            <a:r>
              <a:rPr lang="zh-CN" altLang="en-US" sz="2800">
                <a:latin typeface="+mn-ea"/>
                <a:cs typeface="+mn-ea"/>
              </a:rPr>
              <a:t>天</a:t>
            </a:r>
            <a:r>
              <a:rPr lang="en-US" altLang="zh-CN" sz="2800">
                <a:latin typeface="+mn-ea"/>
                <a:cs typeface="+mn-ea"/>
              </a:rPr>
              <a:t>...</a:t>
            </a:r>
            <a:r>
              <a:rPr lang="zh-CN" altLang="en-US" sz="2800">
                <a:latin typeface="+mn-ea"/>
                <a:cs typeface="+mn-ea"/>
              </a:rPr>
              <a:t>见通知退回、按渠道退回</a:t>
            </a:r>
            <a:r>
              <a:rPr lang="en-US" altLang="zh-CN" sz="2800">
                <a:latin typeface="+mn-ea"/>
                <a:cs typeface="+mn-ea"/>
              </a:rPr>
              <a:t>...</a:t>
            </a:r>
            <a:r>
              <a:rPr lang="zh-CN" altLang="en-US" sz="2800">
                <a:latin typeface="+mn-ea"/>
                <a:cs typeface="+mn-ea"/>
              </a:rPr>
              <a:t>）</a:t>
            </a:r>
            <a:endParaRPr lang="zh-CN" altLang="en-US" sz="2800">
              <a:latin typeface="+mn-ea"/>
              <a:cs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83985"/>
            <a:ext cx="12192000" cy="38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0975" y="364490"/>
            <a:ext cx="4137660" cy="3449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800">
                <a:latin typeface="+mn-ea"/>
                <a:cs typeface="+mn-ea"/>
              </a:rPr>
              <a:t>二、</a:t>
            </a:r>
            <a:r>
              <a:rPr lang="en-US" altLang="zh-CN" sz="2800">
                <a:latin typeface="+mn-ea"/>
                <a:cs typeface="+mn-ea"/>
              </a:rPr>
              <a:t> </a:t>
            </a:r>
            <a:r>
              <a:rPr lang="zh-CN" altLang="en-US" sz="2800">
                <a:latin typeface="+mn-ea"/>
                <a:cs typeface="+mn-ea"/>
              </a:rPr>
              <a:t>各门店通过功能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ID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20210037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（查询门店当月可退报表），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  </a:t>
            </a:r>
            <a:r>
              <a:rPr lang="zh-CN" altLang="en-US" sz="2800">
                <a:sym typeface="+mn-ea"/>
              </a:rPr>
              <a:t>查询自己所属门店可退品种明细。</a:t>
            </a:r>
            <a:endParaRPr lang="zh-CN" altLang="en-US" sz="2800"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800"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28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-2233" r="25813"/>
          <a:stretch>
            <a:fillRect/>
          </a:stretch>
        </p:blipFill>
        <p:spPr>
          <a:xfrm>
            <a:off x="4667885" y="252095"/>
            <a:ext cx="7315200" cy="6070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3904615"/>
            <a:ext cx="450024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0070C0"/>
                </a:solidFill>
              </a:rPr>
              <a:t>步骤：查询</a:t>
            </a:r>
            <a:r>
              <a:rPr lang="en-US" altLang="zh-CN" sz="2800">
                <a:solidFill>
                  <a:srgbClr val="0070C0"/>
                </a:solidFill>
              </a:rPr>
              <a:t>→</a:t>
            </a:r>
            <a:r>
              <a:rPr lang="zh-CN" altLang="en-US" sz="2800">
                <a:solidFill>
                  <a:srgbClr val="0070C0"/>
                </a:solidFill>
              </a:rPr>
              <a:t>输入门店</a:t>
            </a:r>
            <a:r>
              <a:rPr lang="en-US" altLang="zh-CN" sz="2800">
                <a:solidFill>
                  <a:srgbClr val="0070C0"/>
                </a:solidFill>
              </a:rPr>
              <a:t>ID→</a:t>
            </a:r>
            <a:r>
              <a:rPr lang="zh-CN" altLang="en-US" sz="2800">
                <a:solidFill>
                  <a:srgbClr val="0070C0"/>
                </a:solidFill>
              </a:rPr>
              <a:t>勾选可退标识</a:t>
            </a:r>
            <a:r>
              <a:rPr lang="en-US" altLang="zh-CN" sz="2800">
                <a:solidFill>
                  <a:srgbClr val="0070C0"/>
                </a:solidFill>
              </a:rPr>
              <a:t>→</a:t>
            </a:r>
            <a:r>
              <a:rPr lang="zh-CN" altLang="en-US" sz="2800">
                <a:solidFill>
                  <a:srgbClr val="0070C0"/>
                </a:solidFill>
              </a:rPr>
              <a:t>查询</a:t>
            </a:r>
            <a:endParaRPr lang="zh-CN" alt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83985"/>
            <a:ext cx="12192000" cy="38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0540" y="2160905"/>
            <a:ext cx="11170920" cy="4213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265" y="260985"/>
            <a:ext cx="11212195" cy="1703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+mn-ea"/>
                <a:cs typeface="+mn-ea"/>
                <a:sym typeface="+mn-ea"/>
              </a:rPr>
              <a:t>注：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1.有本月可退标识，即可退回仓库（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每月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号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-15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号）。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endParaRPr lang="zh-CN" altLang="en-US" sz="24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例：某品种失效期为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2021.12.31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，可退天数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60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天，则在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2021.11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号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—15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号处理该批退货，逾期则门店自行赔付（试行半年最多顺延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30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天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至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12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altLang="zh-CN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15</a:t>
            </a:r>
            <a:r>
              <a:rPr lang="zh-CN" altLang="en-US" sz="24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号）。</a:t>
            </a:r>
            <a:endParaRPr lang="zh-CN" altLang="en-US" sz="24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83985"/>
            <a:ext cx="12192000" cy="38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5790" y="196215"/>
            <a:ext cx="1036828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>
                <a:latin typeface="+mn-ea"/>
                <a:cs typeface="+mn-ea"/>
              </a:rPr>
              <a:t>注：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-1.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有本月可退标识还需查看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相关供应商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”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；供应商不一致，则不能退回（特殊情况找采购部）。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4985" y="1508760"/>
            <a:ext cx="11379835" cy="456311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83985"/>
            <a:ext cx="12192000" cy="38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260985"/>
            <a:ext cx="1121219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+mn-ea"/>
                <a:cs typeface="+mn-ea"/>
                <a:sym typeface="+mn-ea"/>
              </a:rPr>
              <a:t>注：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2-2.</a:t>
            </a:r>
            <a:r>
              <a:rPr lang="zh-CN" altLang="en-US" sz="2800">
                <a:latin typeface="+mn-ea"/>
                <a:cs typeface="+mn-ea"/>
                <a:sym typeface="+mn-ea"/>
              </a:rPr>
              <a:t>在可退标识查询出</a:t>
            </a:r>
            <a:r>
              <a:rPr lang="en-US" altLang="zh-CN" sz="2800">
                <a:latin typeface="+mn-ea"/>
                <a:cs typeface="+mn-ea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本月可退且未过期品种，尽快退回仓库；已过期品种，暂不退货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”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15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日前全面清理）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865" y="1649095"/>
            <a:ext cx="11558905" cy="3268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" y="4486275"/>
            <a:ext cx="11559540" cy="18192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83985"/>
            <a:ext cx="12192000" cy="38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9140" y="329565"/>
            <a:ext cx="10368280" cy="1813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>
                <a:latin typeface="+mn-ea"/>
                <a:cs typeface="+mn-ea"/>
              </a:rPr>
              <a:t>注：</a:t>
            </a:r>
            <a:r>
              <a:rPr lang="en-US" sz="2800">
                <a:solidFill>
                  <a:srgbClr val="FF0000"/>
                </a:solidFill>
                <a:latin typeface="+mn-ea"/>
                <a:cs typeface="+mn-ea"/>
              </a:rPr>
              <a:t>3.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可退天数为：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999999“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的为等通知退回品种，需见采购部退货邮件发文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（除此退货发文还有：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临时召回、厂家清退等）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。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28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" y="2143125"/>
            <a:ext cx="11647805" cy="32810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" name="矩形 51"/>
          <p:cNvSpPr/>
          <p:nvPr/>
        </p:nvSpPr>
        <p:spPr>
          <a:xfrm>
            <a:off x="0" y="6483985"/>
            <a:ext cx="12192000" cy="3854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20" name="TextBox 52"/>
          <p:cNvSpPr txBox="1"/>
          <p:nvPr/>
        </p:nvSpPr>
        <p:spPr>
          <a:xfrm>
            <a:off x="10058400" y="6472238"/>
            <a:ext cx="2232025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TAIJI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太极集团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9140" y="329565"/>
            <a:ext cx="10368280" cy="1813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>
                <a:latin typeface="+mn-ea"/>
                <a:cs typeface="+mn-ea"/>
              </a:rPr>
              <a:t>注：</a:t>
            </a:r>
            <a:r>
              <a:rPr lang="en-US" sz="2800">
                <a:solidFill>
                  <a:srgbClr val="FF0000"/>
                </a:solidFill>
                <a:latin typeface="+mn-ea"/>
                <a:cs typeface="+mn-ea"/>
              </a:rPr>
              <a:t>3.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可退天数为：</a:t>
            </a:r>
            <a:r>
              <a:rPr lang="en-US" altLang="zh-CN" sz="2800">
                <a:solidFill>
                  <a:srgbClr val="FF0000"/>
                </a:solidFill>
                <a:latin typeface="+mn-ea"/>
                <a:cs typeface="+mn-ea"/>
              </a:rPr>
              <a:t>999999“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的为等通知退回品种，需见采购部退货邮件发文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（除此退货发文还有：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临时召回、厂家清退等）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</a:rPr>
              <a:t>。</a:t>
            </a:r>
            <a:endParaRPr lang="zh-CN" altLang="en-US" sz="2800">
              <a:solidFill>
                <a:srgbClr val="FF0000"/>
              </a:solidFill>
              <a:latin typeface="+mn-ea"/>
              <a:cs typeface="+mn-ea"/>
            </a:endParaRPr>
          </a:p>
          <a:p>
            <a:pPr algn="l">
              <a:lnSpc>
                <a:spcPct val="120000"/>
              </a:lnSpc>
            </a:pPr>
            <a:endParaRPr lang="zh-CN" altLang="en-US" sz="280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" y="2143125"/>
            <a:ext cx="11647805" cy="328104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6945,&quot;width&quot;:20325}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TYPE" val="r_i"/>
  <p:tag name="KSO_WM_UNIT_INDEX" val="1_6"/>
  <p:tag name="KSO_WM_UNIT_ID" val="diagram20177787_1*r_i*1_6"/>
  <p:tag name="KSO_WM_UNIT_LAYERLEVEL" val="1_1"/>
  <p:tag name="KSO_WM_DIAGRAM_GROUP_CODE" val="r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CLEAR" val="1"/>
  <p:tag name="KSO_WM_UNIT_TYPE" val="r_i"/>
  <p:tag name="KSO_WM_UNIT_INDEX" val="1_8"/>
  <p:tag name="KSO_WM_UNIT_ID" val="diagram20177787_1*r_i*1_8"/>
  <p:tag name="KSO_WM_UNIT_LAYERLEVEL" val="1_1"/>
  <p:tag name="KSO_WM_DIAGRAM_GROUP_CODE" val="r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REFSHAPE" val="275993676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CLEAR" val="1"/>
  <p:tag name="KSO_WM_UNIT_TYPE" val="r_i"/>
  <p:tag name="KSO_WM_UNIT_INDEX" val="1_4"/>
  <p:tag name="KSO_WM_UNIT_ID" val="diagram20177787_1*r_i*1_4"/>
  <p:tag name="KSO_WM_UNIT_LAYERLEVEL" val="1_1"/>
  <p:tag name="KSO_WM_DIAGRAM_GROUP_CODE" val="r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CLEAR" val="1"/>
  <p:tag name="KSO_WM_UNIT_TYPE" val="r_i"/>
  <p:tag name="KSO_WM_UNIT_INDEX" val="1_5"/>
  <p:tag name="KSO_WM_UNIT_ID" val="diagram20177787_1*r_i*1_5"/>
  <p:tag name="KSO_WM_UNIT_LAYERLEVEL" val="1_1"/>
  <p:tag name="KSO_WM_DIAGRAM_GROUP_CODE" val="r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TYPE" val="r_u"/>
  <p:tag name="KSO_WM_UNIT_INDEX" val="1_2"/>
  <p:tag name="KSO_WM_UNIT_ID" val="diagram20177787_1*r_u*1_2"/>
  <p:tag name="KSO_WM_UNIT_LAYERLEVEL" val="1_1"/>
  <p:tag name="KSO_WM_UNIT_DIAGRAM_CONTRAST_TITLE_CNT" val="1"/>
  <p:tag name="KSO_WM_UNIT_DIAGRAM_DIMENSION_TITLE_CNT" val="2"/>
  <p:tag name="KSO_WM_UNIT_VALUE" val="3"/>
  <p:tag name="KSO_WM_UNIT_HIGHLIGHT" val="0"/>
  <p:tag name="KSO_WM_UNIT_COMPATIBLE" val="0"/>
  <p:tag name="KSO_WM_UNIT_CLEAR" val="0"/>
  <p:tag name="KSO_WM_DIAGRAM_GROUP_CODE" val="r1-1"/>
  <p:tag name="KSO_WM_UNIT_PRESET_TEXT" val="缘由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TYPE" val="r_i"/>
  <p:tag name="KSO_WM_UNIT_INDEX" val="1_6"/>
  <p:tag name="KSO_WM_UNIT_ID" val="diagram20177787_1*r_i*1_6"/>
  <p:tag name="KSO_WM_UNIT_LAYERLEVEL" val="1_1"/>
  <p:tag name="KSO_WM_DIAGRAM_GROUP_CODE" val="r1-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TYPE" val="r_v"/>
  <p:tag name="KSO_WM_UNIT_INDEX" val="1_2"/>
  <p:tag name="KSO_WM_UNIT_ID" val="diagram20177787_1*r_v*1_2"/>
  <p:tag name="KSO_WM_UNIT_LAYERLEVEL" val="1_1"/>
  <p:tag name="KSO_WM_UNIT_DIAGRAM_CONTRAST_TITLE_CNT" val="1"/>
  <p:tag name="KSO_WM_UNIT_DIAGRAM_DIMENSION_TITLE_CNT" val="2"/>
  <p:tag name="KSO_WM_UNIT_VALUE" val="10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r1-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PLACING_PICTURE_USER_VIEWPORT" val="{&quot;height&quot;:6450,&quot;width&quot;:19320}"/>
</p:tagLst>
</file>

<file path=ppt/tags/tag3.xml><?xml version="1.0" encoding="utf-8"?>
<p:tagLst xmlns:p="http://schemas.openxmlformats.org/presentationml/2006/main">
  <p:tag name="REFSHAPE" val="275994900"/>
</p:tagLst>
</file>

<file path=ppt/tags/tag4.xml><?xml version="1.0" encoding="utf-8"?>
<p:tagLst xmlns:p="http://schemas.openxmlformats.org/presentationml/2006/main">
  <p:tag name="REFSHAPE" val="275995036"/>
</p:tagLst>
</file>

<file path=ppt/tags/tag5.xml><?xml version="1.0" encoding="utf-8"?>
<p:tagLst xmlns:p="http://schemas.openxmlformats.org/presentationml/2006/main">
  <p:tag name="REFSHAPE" val="275993676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TYPE" val="r_v"/>
  <p:tag name="KSO_WM_UNIT_INDEX" val="1_2"/>
  <p:tag name="KSO_WM_UNIT_ID" val="diagram20177787_1*r_v*1_2"/>
  <p:tag name="KSO_WM_UNIT_LAYERLEVEL" val="1_1"/>
  <p:tag name="KSO_WM_UNIT_DIAGRAM_CONTRAST_TITLE_CNT" val="1"/>
  <p:tag name="KSO_WM_UNIT_DIAGRAM_DIMENSION_TITLE_CNT" val="2"/>
  <p:tag name="KSO_WM_UNIT_VALUE" val="10"/>
  <p:tag name="KSO_WM_UNIT_HIGHLIGHT" val="0"/>
  <p:tag name="KSO_WM_UNIT_COMPATIBLE" val="0"/>
  <p:tag name="KSO_WM_UNIT_CLEAR" val="0"/>
  <p:tag name="KSO_WM_UNIT_PRESET_TEXT_INDEX" val="2"/>
  <p:tag name="KSO_WM_UNIT_PRESET_TEXT_LEN" val="10"/>
  <p:tag name="KSO_WM_DIAGRAM_GROUP_CODE" val="r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CLEAR" val="1"/>
  <p:tag name="KSO_WM_UNIT_TYPE" val="r_i"/>
  <p:tag name="KSO_WM_UNIT_INDEX" val="1_4"/>
  <p:tag name="KSO_WM_UNIT_ID" val="diagram20177787_1*r_i*1_4"/>
  <p:tag name="KSO_WM_UNIT_LAYERLEVEL" val="1_1"/>
  <p:tag name="KSO_WM_DIAGRAM_GROUP_CODE" val="r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CLEAR" val="1"/>
  <p:tag name="KSO_WM_UNIT_TYPE" val="r_i"/>
  <p:tag name="KSO_WM_UNIT_INDEX" val="1_5"/>
  <p:tag name="KSO_WM_UNIT_ID" val="diagram20177787_1*r_i*1_5"/>
  <p:tag name="KSO_WM_UNIT_LAYERLEVEL" val="1_1"/>
  <p:tag name="KSO_WM_DIAGRAM_GROUP_CODE" val="r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7787"/>
  <p:tag name="KSO_WM_UNIT_TYPE" val="r_u"/>
  <p:tag name="KSO_WM_UNIT_INDEX" val="1_2"/>
  <p:tag name="KSO_WM_UNIT_ID" val="diagram20177787_1*r_u*1_2"/>
  <p:tag name="KSO_WM_UNIT_LAYERLEVEL" val="1_1"/>
  <p:tag name="KSO_WM_UNIT_DIAGRAM_CONTRAST_TITLE_CNT" val="1"/>
  <p:tag name="KSO_WM_UNIT_DIAGRAM_DIMENSION_TITLE_CNT" val="2"/>
  <p:tag name="KSO_WM_UNIT_VALUE" val="3"/>
  <p:tag name="KSO_WM_UNIT_HIGHLIGHT" val="0"/>
  <p:tag name="KSO_WM_UNIT_COMPATIBLE" val="0"/>
  <p:tag name="KSO_WM_UNIT_CLEAR" val="0"/>
  <p:tag name="KSO_WM_DIAGRAM_GROUP_CODE" val="r1-1"/>
  <p:tag name="KSO_WM_UNIT_PRESET_TEXT" val="缘由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自定义 10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WPS 演示</Application>
  <PresentationFormat>宽屏</PresentationFormat>
  <Paragraphs>101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Calibri Light</vt:lpstr>
      <vt:lpstr>微软雅黑</vt:lpstr>
      <vt:lpstr>Impact</vt:lpstr>
      <vt:lpstr>微软雅黑 Light</vt:lpstr>
      <vt:lpstr>黑体</vt:lpstr>
      <vt:lpstr>Calibri</vt:lpstr>
      <vt:lpstr>新宋体</vt:lpstr>
      <vt:lpstr>等线</vt:lpstr>
      <vt:lpstr>Road Rage</vt:lpstr>
      <vt:lpstr>Segoe Print</vt:lpstr>
      <vt:lpstr>Arial Unicode MS</vt:lpstr>
      <vt:lpstr>Office 主题</vt:lpstr>
      <vt:lpstr>BUZZIER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XH</cp:lastModifiedBy>
  <cp:revision>17</cp:revision>
  <dcterms:created xsi:type="dcterms:W3CDTF">2020-01-07T01:52:00Z</dcterms:created>
  <dcterms:modified xsi:type="dcterms:W3CDTF">2021-09-26T01:31:01Z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03F9372FED0E41A795860E7232DFA8BA</vt:lpwstr>
  </property>
</Properties>
</file>