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743" r:id="rId3"/>
    <p:sldId id="744" r:id="rId5"/>
    <p:sldId id="745" r:id="rId6"/>
    <p:sldId id="746" r:id="rId7"/>
    <p:sldId id="747" r:id="rId8"/>
    <p:sldId id="748" r:id="rId9"/>
    <p:sldId id="749" r:id="rId10"/>
    <p:sldId id="751" r:id="rId11"/>
    <p:sldId id="698" r:id="rId12"/>
    <p:sldId id="733" r:id="rId13"/>
    <p:sldId id="722" r:id="rId14"/>
    <p:sldId id="725" r:id="rId15"/>
    <p:sldId id="726" r:id="rId16"/>
    <p:sldId id="723" r:id="rId17"/>
    <p:sldId id="727" r:id="rId18"/>
    <p:sldId id="731" r:id="rId19"/>
    <p:sldId id="732" r:id="rId20"/>
    <p:sldId id="678" r:id="rId21"/>
  </p:sldIdLst>
  <p:sldSz cx="12192000" cy="6858000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E75BA"/>
    <a:srgbClr val="DEDEE1"/>
    <a:srgbClr val="5A5C68"/>
    <a:srgbClr val="BFBFBF"/>
    <a:srgbClr val="990000"/>
    <a:srgbClr val="777777"/>
    <a:srgbClr val="FF9900"/>
    <a:srgbClr val="8E7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245" autoAdjust="0"/>
  </p:normalViewPr>
  <p:slideViewPr>
    <p:cSldViewPr snapToGrid="0">
      <p:cViewPr>
        <p:scale>
          <a:sx n="75" d="100"/>
          <a:sy n="75" d="100"/>
        </p:scale>
        <p:origin x="-1062" y="-342"/>
      </p:cViewPr>
      <p:guideLst>
        <p:guide orient="horz" pos="2162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7C033ED-7FF5-43C5-B63E-180CEB8F6173}" type="datetimeFigureOut">
              <a:rPr lang="zh-CN" altLang="en-US"/>
            </a:fld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C2020F-0614-4C0B-89A3-991D0198A1E7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75" tIns="49538" rIns="99075" bIns="49538"/>
          <a:lstStyle/>
          <a:p>
            <a:pPr eaLnBrk="1" hangingPunct="1"/>
            <a:endParaRPr lang="zh-CN" altLang="en-US" smtClean="0"/>
          </a:p>
        </p:txBody>
      </p:sp>
      <p:sp>
        <p:nvSpPr>
          <p:cNvPr id="14339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 defTabSz="990600"/>
            <a:fld id="{8C2E33A0-2549-45E7-8810-7CEFC86CF85D}" type="slidenum">
              <a:rPr lang="zh-CN" altLang="en-US" sz="1300" b="0">
                <a:latin typeface="Calibri" panose="020F0502020204030204" charset="0"/>
              </a:rPr>
            </a:fld>
            <a:endParaRPr lang="en-US" altLang="zh-CN" sz="13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75" tIns="49538" rIns="99075" bIns="49538"/>
          <a:lstStyle/>
          <a:p>
            <a:pPr eaLnBrk="1" hangingPunct="1"/>
            <a:r>
              <a:rPr lang="zh-CN" altLang="en-US" smtClean="0"/>
              <a:t>不足之处，敬请批评指正。</a:t>
            </a:r>
            <a:endParaRPr lang="zh-CN" altLang="en-US" smtClean="0"/>
          </a:p>
        </p:txBody>
      </p:sp>
      <p:sp>
        <p:nvSpPr>
          <p:cNvPr id="41987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 defTabSz="990600"/>
            <a:fld id="{64E8DADB-3A53-44B8-9542-8A8E1EA68C2D}" type="slidenum">
              <a:rPr lang="zh-CN" altLang="en-US" sz="1300" b="0">
                <a:latin typeface="Calibri" panose="020F0502020204030204" charset="0"/>
              </a:rPr>
            </a:fld>
            <a:endParaRPr lang="en-US" altLang="zh-CN" sz="13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75" tIns="49538" rIns="99075" bIns="49538"/>
          <a:lstStyle/>
          <a:p>
            <a:pPr eaLnBrk="1" hangingPunct="1"/>
            <a:endParaRPr lang="zh-CN" altLang="en-US" smtClean="0"/>
          </a:p>
        </p:txBody>
      </p:sp>
      <p:sp>
        <p:nvSpPr>
          <p:cNvPr id="14339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 defTabSz="990600"/>
            <a:fld id="{8C2E33A0-2549-45E7-8810-7CEFC86CF85D}" type="slidenum">
              <a:rPr lang="zh-CN" altLang="en-US" sz="1300" b="0">
                <a:latin typeface="Calibri" panose="020F0502020204030204" charset="0"/>
              </a:rPr>
            </a:fld>
            <a:endParaRPr lang="en-US" altLang="zh-CN" sz="13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F46C-A550-499E-9B0D-EE15084929C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5E6A-2EF5-4F06-A2C8-DCF688D5DA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6282-6301-475D-B8F6-A8C6F505401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77F5-B628-4B73-90FF-5A27C21BAC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06B3-8BF2-4B94-B76A-DBA27CE2E1C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8471-1DDB-4223-8FAD-2CADF73F96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C602-24B9-4035-9B67-B8730FDFC57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E839-1DEC-4CF2-B715-2A6E609025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E28F-6A06-42E4-B155-2BFE7D0828F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9A2D-101F-4100-A422-B610D3972B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E444-DF0E-491A-A820-21614764727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CBD8-7E92-4F73-A538-DE33CA5AFB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2CB3-0AF9-4336-99C9-B02AD871E5A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C11A-7D6F-45DD-B7B6-863801647D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BB0B-A526-4AC4-847B-6624E30CDA3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989-EF17-4DFB-9D2C-6F8BC634C16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C00F-A01E-453A-AF38-0545746F061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D281-5BAB-4B74-AB93-D09FB44D89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0D8E-9BA1-4EED-B715-9A270D1D86F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21B6-0FF9-4B29-96BB-E6F5EC8D00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F59866-83D3-477F-9DCC-F73E254AC7C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78B1CE-D9D0-4B45-A23D-A770619A6C7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4" Type="http://schemas.openxmlformats.org/officeDocument/2006/relationships/notesSlide" Target="../notesSlides/notesSlide18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0" y="0"/>
            <a:ext cx="12192000" cy="4564063"/>
            <a:chOff x="-28000" y="920"/>
            <a:chExt cx="12858750" cy="4813769"/>
          </a:xfrm>
        </p:grpSpPr>
        <p:grpSp>
          <p:nvGrpSpPr>
            <p:cNvPr id="13326" name="Rectangle 2"/>
            <p:cNvGrpSpPr/>
            <p:nvPr/>
          </p:nvGrpSpPr>
          <p:grpSpPr bwMode="auto">
            <a:xfrm>
              <a:off x="-5521" y="-6765"/>
              <a:ext cx="12844272" cy="4828502"/>
              <a:chOff x="-6096" y="-6096"/>
              <a:chExt cx="12844272" cy="4828032"/>
            </a:xfrm>
          </p:grpSpPr>
          <p:pic>
            <p:nvPicPr>
              <p:cNvPr id="13328" name="Rectangle 2"/>
              <p:cNvPicPr>
                <a:picLocks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-6096" y="-6096"/>
                <a:ext cx="12844272" cy="482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Text Box 5"/>
              <p:cNvSpPr txBox="1">
                <a:spLocks noChangeArrowheads="1"/>
              </p:cNvSpPr>
              <p:nvPr/>
            </p:nvSpPr>
            <p:spPr bwMode="auto">
              <a:xfrm>
                <a:off x="-575" y="1588"/>
                <a:ext cx="12830750" cy="48123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86694" tIns="43347" rIns="86694" bIns="43347" anchor="ctr"/>
              <a:lstStyle/>
              <a:p>
                <a:pPr defTabSz="866775"/>
                <a:endParaRPr lang="zh-CN" altLang="en-US" sz="2500" b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27" name="Rectangle 3"/>
            <p:cNvSpPr>
              <a:spLocks noChangeArrowheads="1"/>
            </p:cNvSpPr>
            <p:nvPr/>
          </p:nvSpPr>
          <p:spPr bwMode="auto">
            <a:xfrm>
              <a:off x="-28000" y="920"/>
              <a:ext cx="12858750" cy="4813769"/>
            </a:xfrm>
            <a:prstGeom prst="rect">
              <a:avLst/>
            </a:prstGeom>
            <a:solidFill>
              <a:srgbClr val="0F6FC6">
                <a:alpha val="89803"/>
              </a:srgbClr>
            </a:solidFill>
            <a:ln w="9525">
              <a:noFill/>
              <a:miter lim="800000"/>
            </a:ln>
          </p:spPr>
          <p:txBody>
            <a:bodyPr wrap="none" lIns="86694" tIns="43347" rIns="86694" bIns="43347" anchor="ctr"/>
            <a:lstStyle/>
            <a:p>
              <a:pPr defTabSz="866775"/>
              <a:endParaRPr lang="zh-CN" altLang="en-US" sz="2500" b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PA_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525" y="4318000"/>
            <a:ext cx="2979738" cy="246063"/>
          </a:xfrm>
          <a:prstGeom prst="rect">
            <a:avLst/>
          </a:prstGeom>
          <a:solidFill>
            <a:srgbClr val="0F6FC6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PA_矩形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60688" y="4343400"/>
            <a:ext cx="9231312" cy="246063"/>
          </a:xfrm>
          <a:prstGeom prst="rect">
            <a:avLst/>
          </a:prstGeom>
          <a:solidFill>
            <a:srgbClr val="E89E00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PA_矩形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35" y="2371090"/>
            <a:ext cx="7647305" cy="148653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</a:ln>
        </p:spPr>
        <p:txBody>
          <a:bodyPr lIns="86694" tIns="43347" rIns="86694" bIns="43347" anchor="ctr"/>
          <a:lstStyle/>
          <a:p>
            <a:pPr algn="ctr" defTabSz="866775"/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3317" name="PA_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87320" y="2660650"/>
            <a:ext cx="7475220" cy="870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694" tIns="43347" rIns="86694" bIns="43347">
            <a:spAutoFit/>
          </a:bodyPr>
          <a:lstStyle/>
          <a:p>
            <a:pPr algn="ctr" defTabSz="866775"/>
            <a:r>
              <a:rPr lang="en-US" altLang="zh-CN" sz="5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5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医保协议集中学习</a:t>
            </a:r>
            <a:endParaRPr lang="en-US" altLang="zh-CN" sz="5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椭圆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4332288" y="736600"/>
            <a:ext cx="420687" cy="420688"/>
          </a:xfrm>
          <a:prstGeom prst="ellipse">
            <a:avLst/>
          </a:prstGeom>
          <a:solidFill>
            <a:srgbClr val="FFBC5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7" name="PA_椭圆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18375" y="915988"/>
            <a:ext cx="504825" cy="506412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9" name="PA_椭圆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V="1">
            <a:off x="8474075" y="930275"/>
            <a:ext cx="266700" cy="265113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0" name="PA_椭圆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78475" y="1052513"/>
            <a:ext cx="241300" cy="241300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1" name="PA_椭圆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V="1">
            <a:off x="6453188" y="850900"/>
            <a:ext cx="155575" cy="157163"/>
          </a:xfrm>
          <a:prstGeom prst="ellipse">
            <a:avLst/>
          </a:prstGeom>
          <a:solidFill>
            <a:srgbClr val="673977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2" name="PA_椭圆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V="1">
            <a:off x="3438525" y="1012825"/>
            <a:ext cx="238125" cy="241300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9" name="PA_文本框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60688" y="5070475"/>
            <a:ext cx="6127750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defTabSz="866775"/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</a:rPr>
              <a:t>四川太极大药房连锁有限公司质管部   明登银</a:t>
            </a: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PA_文本框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4568" y="5614988"/>
            <a:ext cx="4752975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algn="ctr" defTabSz="866775"/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en-US" sz="2300">
                <a:latin typeface="微软雅黑" panose="020B0503020204020204" pitchFamily="34" charset="-122"/>
                <a:ea typeface="微软雅黑" panose="020B0503020204020204" pitchFamily="34" charset="-122"/>
              </a:rPr>
              <a:t>.3.25</a:t>
            </a:r>
            <a:endParaRPr 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14" grpId="0" bldLvl="0" animBg="1"/>
      <p:bldP spid="13317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9" grpId="0" bldLvl="0" autoUpdateAnimBg="0"/>
      <p:bldP spid="30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保健食品经营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9585" y="1207135"/>
          <a:ext cx="11156950" cy="529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925"/>
                <a:gridCol w="4772025"/>
              </a:tblGrid>
              <a:tr h="5016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285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、有无超范围经营保健食品的现象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保健食品经营范围与食品许可证一致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8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、是否设置</a:t>
                      </a: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“****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销售专区（专柜）</a:t>
                      </a: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销售的提示牌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分类标识标牌（保健食品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、保健食品不能代替药物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、预包装食品、特殊医学用途配方食品、婴幼儿配方乳粉）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、保健食品与普通食品或药品有无混放的情况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特别注意收银台、花车的陈列，要分类陈列，有分类标识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、经营场所及周边是否存在发放、张贴、悬挂虚假宣传资料等方式推销保健食品的情况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保健食品不能宣传疗效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销售人员是否了解保健食品与普通食品的区别，或存在误导消费者购买的行为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保健食品有蓝帽标识，有批准文号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59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、营业执照、食品经营许可证是否齐全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原件悬挂出来，没有领回原件的暂时悬挂复印件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、是否按照食品经营许可范围经营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食品经营范围与食品许可证一致</a:t>
                      </a:r>
                      <a:endParaRPr lang="zh-CN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商品陈列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9585" y="1366520"/>
          <a:ext cx="11156950" cy="524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475"/>
                <a:gridCol w="5578475"/>
              </a:tblGrid>
              <a:tr h="560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146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1、收银台、花车上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的药品、保健食品、医疗器械、中药饮片、化妆品、消毒产品等是否分类陈列，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是否摆放相应的分类标识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所有地方的商品都应分类成列，并摆放相应的分类标示，重点是收银台、花车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94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2、端头上的挂件商品，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是否与货架陈列的商品类别一致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端头挂件商品应与货架成列商品类别一致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94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3、陈列空包装展示样盒的，是否放置价签，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是否标识“陈列空样盒”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应标</a:t>
                      </a:r>
                      <a:r>
                        <a:rPr 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识</a:t>
                      </a: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成列样盒，同时放置相应的价签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94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4、有无陈列过期失效商品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过期商品、有质量问题商品不得成列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94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5、清理各类“礼包”，药品与非药品，内服药与外用药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是否混放在一起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礼包内</a:t>
                      </a:r>
                      <a:r>
                        <a:rPr 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药品与非药品，内服药与外用药不能混放</a:t>
                      </a:r>
                      <a:endParaRPr lang="zh-CN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商品价签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9585" y="1366520"/>
          <a:ext cx="11156950" cy="519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475"/>
                <a:gridCol w="5578475"/>
              </a:tblGrid>
              <a:tr h="560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检查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是否必须做到一货一签、货签同位、价签一致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必须做到一货一签、货签同位、价签一致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2、陈列了空包装展示样盒的，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是否放置价签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展示样盒也要放置价签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3、无库存商品的价签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是否撤除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无库存商品的价签应撤除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4、多点位陈列的商品，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是否做到每一个陈列位置都放置价签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每一个陈列位置都要放置价签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717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5、如果价签与电脑系统不一致，标识的价格比电脑价格更低的，只能按照标识的价格收款，同时立即更换价签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只能按价签上的价格收款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店内宣传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9585" y="1366520"/>
          <a:ext cx="11156950" cy="492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475"/>
                <a:gridCol w="5578475"/>
              </a:tblGrid>
              <a:tr h="754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检查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285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1、将标识了最安全、最佳、最快、最有效、首选、全面解决、快速修复等绝对用语的宣传超卡、宣传海报撤除，宣传内容要与说明书一致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全面清理宣传插卡、宣传海报，不能出现</a:t>
                      </a:r>
                      <a:r>
                        <a:rPr lang="en-US" alt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</a:t>
                      </a:r>
                      <a:r>
                        <a:rPr lang="en-US" alt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”</a:t>
                      </a: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等绝对用语，广告法处罚</a:t>
                      </a:r>
                      <a:r>
                        <a:rPr lang="en-US" alt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万元以上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285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2、海报手写的防疫中药处方，如果是国家卫健委防控指南推荐的，要写明处方来源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防疫中药处方应写明处方来源</a:t>
                      </a:r>
                      <a:endParaRPr lang="zh-CN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285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3、书面张贴治疗疾病的联合用药方案，不能涉及处方药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联合用药方案不能涉及处方药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阴凉药品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9585" y="1366520"/>
          <a:ext cx="11156950" cy="518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2190"/>
                <a:gridCol w="5064760"/>
              </a:tblGrid>
              <a:tr h="6680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检查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、检查阴凉区空调或阴凉柜是否能正常使用，阴凉区柜门是否保持常闭状态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确保阴凉区空调能正常使用，柜门保持常闭状态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、阴凉区必须放置温湿度计（温湿度计留存合格证），是否每天进行2次温湿度记录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温湿度计尽量放到离空调出风口近的位置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、按包装上标识的储存温度存放到相应区域，是否将标识为20℃以下的药品存放到阴凉区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全面清理库存药品，</a:t>
                      </a:r>
                      <a:r>
                        <a:rPr lang="zh-CN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将标识为20℃以下的药品存放到阴凉区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、阴凉区比较小的，暂将“密闭、阴凉处储存”的药品存放在常温区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阴凉区很大的门店可将</a:t>
                      </a:r>
                      <a:r>
                        <a:rPr lang="zh-CN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密闭、阴凉处储存”的药品存放在阴凉区</a:t>
                      </a:r>
                      <a:endParaRPr lang="zh-CN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、阴凉储存的含麻制剂，可存放到含麻制剂专区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000" b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3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、根据阴凉区的大小，参照阴凉药品目录，按5*、4*、3*、2*、1*的顺序存放到阴凉区（5*必放阴凉区，然后购进阴凉区大小再存放4*药品，还有位置再放3*、2*、1*）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000" b="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退烧药止咳药、含麻制剂登记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9585" y="1366520"/>
          <a:ext cx="11156950" cy="505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5080"/>
                <a:gridCol w="4801870"/>
              </a:tblGrid>
              <a:tr h="7543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检查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2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1、退烧药止咳药、含麻制剂是否凭身份证在富顿系统登记后销售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都要凭身份证在富顿系统登记后才能销售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2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2、退烧药止咳药、含麻制剂是处方药的，是否开具处方并经执业药师审核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是处方药的即要登记，又要开处方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285">
                <a:tc>
                  <a:txBody>
                    <a:bodyPr/>
                    <a:p>
                      <a:pPr marL="254000" indent="0" algn="l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3、是否熟悉退烧药止咳药、含麻制剂登记的查询方法：在谷歌或IE9浏览器上输入http://gophar.cdfortis.com/HMRegisterStore/，用门店富顿账号密码登录查询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每个人都要熟悉查询方法，</a:t>
                      </a: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要熟记门店富顿账号、密码</a:t>
                      </a:r>
                      <a:endParaRPr lang="en-US" altLang="zh-CN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处方药销售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66725" y="1150620"/>
          <a:ext cx="11156950" cy="559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2190"/>
                <a:gridCol w="5064760"/>
              </a:tblGrid>
              <a:tr h="6680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检查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1、坚持处方药凭处方并经执业药师审核后销售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必须开具电子处方（</a:t>
                      </a:r>
                      <a:r>
                        <a:rPr lang="en-US" altLang="zh-CN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岁以下儿童、孕妇、</a:t>
                      </a:r>
                      <a:r>
                        <a:rPr lang="en-US" altLang="zh-CN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岁以上老年人不适用电子处方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2、血液制品、注射剂、抗抑郁、抗癫痫药品，要收集纸质处方，其他药品都可以开具远程电子处方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必须收集纸质处方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3、慢病患者购药没有每次开具处方的，必须建立健全慢病档案，首次购药收集电子处方或纸质处方，在半年内购买处方范围内的药品可以不再开具处方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慢病档案、首次处方、购药记录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4、处方药柜门要处于常闭状态。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5、处方药不能陈列在OTC区，不能开架自选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3">
                <a:tc>
                  <a:txBody>
                    <a:bodyPr/>
                    <a:p>
                      <a:pPr marL="254000"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6、门店所有人员必须熟悉电子处方的查询方法：在谷歌或IE9浏览器上输入https://gophar.cdfortis.com/csm/，用门店富顿账号密码登录查询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每个人都要熟悉查询方法，要熟记门店富顿账号、密码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进销存查询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9585" y="1366520"/>
          <a:ext cx="11156950" cy="518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2190"/>
                <a:gridCol w="5064760"/>
              </a:tblGrid>
              <a:tr h="6680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检查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1、是否熟悉进销存查询方法：期初库存+当期入库-当期出库=当前库存（期末库存）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全体人员都要熟悉进销存查询方法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2、是否知道“期初库存”查询的系统功能ID400514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必须熟悉系统功能</a:t>
                      </a:r>
                      <a:r>
                        <a:rPr lang="en-US" altLang="zh-CN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</a:t>
                      </a: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及查询方法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3、是否知道“当期入库”查询的系统功能ID15005及查询方法，是否知道“当期入库”包括哪些内容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zh-CN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当期入库包括公司配送、其他门店调入、升溢数量</a:t>
                      </a:r>
                      <a:endParaRPr lang="zh-CN" altLang="zh-CN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4、是否知道“当期出库”查询的系统功能ID15005及查询方法，是否知道“当期出库”包括哪些内容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0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当期出库包括前台销售、调给其他门店、报损数量</a:t>
                      </a:r>
                      <a:endParaRPr lang="zh-CN" altLang="en-US" sz="20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5、是否知道“当前库存”查询的系统功能ID400010及查询方法，“期末库存”查询的系统功能ID400514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3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20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6、是否知道“盘点表”查询的系统功能ID10042及查询方法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0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-26988" y="1588"/>
            <a:ext cx="12192001" cy="4564062"/>
            <a:chOff x="-28000" y="920"/>
            <a:chExt cx="12858750" cy="4813769"/>
          </a:xfrm>
        </p:grpSpPr>
        <p:grpSp>
          <p:nvGrpSpPr>
            <p:cNvPr id="40973" name="Rectangle 2"/>
            <p:cNvGrpSpPr/>
            <p:nvPr/>
          </p:nvGrpSpPr>
          <p:grpSpPr bwMode="auto">
            <a:xfrm>
              <a:off x="-5521" y="-6765"/>
              <a:ext cx="12844272" cy="4828502"/>
              <a:chOff x="-6096" y="-6096"/>
              <a:chExt cx="12844272" cy="4828032"/>
            </a:xfrm>
          </p:grpSpPr>
          <p:pic>
            <p:nvPicPr>
              <p:cNvPr id="40975" name="Rectangle 2"/>
              <p:cNvPicPr>
                <a:picLocks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-6096" y="-6096"/>
                <a:ext cx="12844272" cy="482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76" name="Text Box 5"/>
              <p:cNvSpPr txBox="1">
                <a:spLocks noChangeArrowheads="1"/>
              </p:cNvSpPr>
              <p:nvPr/>
            </p:nvSpPr>
            <p:spPr bwMode="auto">
              <a:xfrm>
                <a:off x="-575" y="1588"/>
                <a:ext cx="12830750" cy="48123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86694" tIns="43347" rIns="86694" bIns="43347" anchor="ctr"/>
              <a:lstStyle/>
              <a:p>
                <a:pPr defTabSz="866775"/>
                <a:endParaRPr lang="zh-CN" altLang="en-US" sz="2500" b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974" name="Rectangle 3"/>
            <p:cNvSpPr>
              <a:spLocks noChangeArrowheads="1"/>
            </p:cNvSpPr>
            <p:nvPr/>
          </p:nvSpPr>
          <p:spPr bwMode="auto">
            <a:xfrm>
              <a:off x="-28000" y="920"/>
              <a:ext cx="12858750" cy="4813769"/>
            </a:xfrm>
            <a:prstGeom prst="rect">
              <a:avLst/>
            </a:prstGeom>
            <a:solidFill>
              <a:srgbClr val="0F6FC6">
                <a:alpha val="89803"/>
              </a:srgbClr>
            </a:solidFill>
            <a:ln w="9525">
              <a:noFill/>
              <a:miter lim="800000"/>
            </a:ln>
          </p:spPr>
          <p:txBody>
            <a:bodyPr wrap="none" lIns="86694" tIns="43347" rIns="86694" bIns="43347" anchor="ctr"/>
            <a:lstStyle/>
            <a:p>
              <a:pPr defTabSz="866775"/>
              <a:endParaRPr lang="zh-CN" altLang="en-US" sz="2500" b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62" name="PA_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525" y="4318000"/>
            <a:ext cx="2979738" cy="246063"/>
          </a:xfrm>
          <a:prstGeom prst="rect">
            <a:avLst/>
          </a:prstGeom>
          <a:solidFill>
            <a:srgbClr val="0F6FC6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3" name="PA_矩形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0213" y="4318000"/>
            <a:ext cx="9231312" cy="246063"/>
          </a:xfrm>
          <a:prstGeom prst="rect">
            <a:avLst/>
          </a:prstGeom>
          <a:solidFill>
            <a:srgbClr val="E89E00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PA_矩形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8538" y="2339975"/>
            <a:ext cx="5114925" cy="14668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</a:ln>
        </p:spPr>
        <p:txBody>
          <a:bodyPr lIns="86694" tIns="43347" rIns="86694" bIns="43347" anchor="ctr"/>
          <a:lstStyle/>
          <a:p>
            <a:pPr algn="ctr" defTabSz="866775"/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5" name="PA_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54550" y="2647950"/>
            <a:ext cx="2882900" cy="870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algn="ctr" defTabSz="866775"/>
            <a:r>
              <a:rPr lang="zh-CN" altLang="en-US" sz="5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</a:t>
            </a:r>
            <a:endParaRPr lang="zh-CN" altLang="en-US" sz="5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椭圆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4332288" y="736600"/>
            <a:ext cx="420687" cy="420688"/>
          </a:xfrm>
          <a:prstGeom prst="ellipse">
            <a:avLst/>
          </a:prstGeom>
          <a:solidFill>
            <a:srgbClr val="FFBC5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7" name="PA_椭圆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18375" y="915988"/>
            <a:ext cx="504825" cy="506412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9" name="PA_椭圆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V="1">
            <a:off x="8474075" y="930275"/>
            <a:ext cx="266700" cy="265113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0" name="PA_椭圆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78475" y="1052513"/>
            <a:ext cx="241300" cy="241300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1" name="PA_椭圆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V="1">
            <a:off x="6453188" y="850900"/>
            <a:ext cx="155575" cy="157163"/>
          </a:xfrm>
          <a:prstGeom prst="ellipse">
            <a:avLst/>
          </a:prstGeom>
          <a:solidFill>
            <a:srgbClr val="673977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2" name="PA_椭圆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V="1">
            <a:off x="3438525" y="1012825"/>
            <a:ext cx="238125" cy="241300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9" name="PA_文本框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6263" y="4999038"/>
            <a:ext cx="3419475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defTabSz="866775"/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</a:rPr>
              <a:t>不足之处，敬请批评指正！</a:t>
            </a: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14" grpId="0" bldLvl="0" animBg="1"/>
      <p:bldP spid="15" grpId="0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9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摆放商品实行清单制管理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98170" y="1183640"/>
          <a:ext cx="11141075" cy="5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75"/>
                <a:gridCol w="5168900"/>
                <a:gridCol w="5168900"/>
              </a:tblGrid>
              <a:tr h="3956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不得摆放、销售的商品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除外情形（可以摆放的商品</a:t>
                      </a: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不能刷医保卡</a:t>
                      </a:r>
                      <a:r>
                        <a:rPr lang="zh-CN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0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食品</a:t>
                      </a:r>
                      <a:endParaRPr lang="zh-CN" altLang="en-US" sz="12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 fontAlgn="auto">
                        <a:buNone/>
                      </a:pP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米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、面制品、食用油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，粮食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加工品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小麦粉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大米、挂面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，蛋及蛋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制品，食糖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糖果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糕点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蔬菜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及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蔬菜制品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，水产品（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制品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熟食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、盐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及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调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味品（料 》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，酒、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饮料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冷饮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制品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罐头、冷冻饮品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、可可及</a:t>
                      </a:r>
                      <a:r>
                        <a:rPr lang="zh-CN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烘焙</a:t>
                      </a:r>
                      <a:r>
                        <a:rPr lang="en-US" altLang="en-US" sz="1200" b="1" kern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咖啡产品，淀扮及淀粉制品等 </a:t>
                      </a:r>
                      <a:endParaRPr lang="en-US" altLang="en-US" sz="1200" b="1" kern="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中国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药典》《既是食品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又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是药品的物品名单》《关于当归等6种新增按照传统既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是食品又是中药材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的物质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公告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》《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关于对党参等9种物质开展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按照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传统既是食品又是中药材的物质管理试点工作的通知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》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中载明的产品以及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婴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幼儿食品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营养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配方食品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禁止摆放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销售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范围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农副产品</a:t>
                      </a:r>
                      <a:endParaRPr lang="zh-CN" altLang="en-US" sz="12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油料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作物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、糖料作物、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饮料作物、花卉作物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谷物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副产品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、木材产品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、动物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动物毛、未经加工的动物鲜奶、未经加工茶叶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烟草原料等。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《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中国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药典》《既是食品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又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是药品的物品名单》《关于当归等6种新增按照传统既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是食品又是中药材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的物质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公告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》《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关于对党参等9种物质开展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按照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传统既是食品又是中药材的物质管理试点工作的通知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》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中载明的产品不在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禁止摆放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销售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的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范围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日用品</a:t>
                      </a:r>
                      <a:endParaRPr lang="zh-CN" altLang="en-US" sz="12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钟表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百货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、眼镜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百货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、箱包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百货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、家具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百货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、灯具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百货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、装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饰物百货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、礼品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百货、日常生活清扫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清洗用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品、金属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制厨房用器具、金属制卫生用器具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卫生纸等。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近视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眼镜、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老花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眼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镜、婴儿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用品、保健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器材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不在禁止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摆放、销售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的范围。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0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日用化学品</a:t>
                      </a:r>
                      <a:endParaRPr lang="zh-CN" altLang="en-US" sz="12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肥（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香）皂、皂扮、合成洗涤剂、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洁用品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、擦洗膏、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去污粉以及类似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、动物用化妆清洁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、宠物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消毒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、火柴、蜡烛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室内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环境消毒灭菌和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室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内空气清新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以及符合国家相关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规定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化妆品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禁止摆放、销售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范围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电子产品</a:t>
                      </a:r>
                      <a:endParaRPr lang="zh-CN" altLang="en-US" sz="12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手表、智能手机、电话、电视机、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碟机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摄录机、收音机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收录机、组合音响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电脑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游戏机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移动通信产品等。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未取得医疗器械批准文号但具有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个人护理</a:t>
                      </a:r>
                      <a:r>
                        <a:rPr lang="en-US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人体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脏器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监测</a:t>
                      </a:r>
                      <a:r>
                        <a:rPr lang="en-US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的设备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不在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禁止摆放、销售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范围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0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家用电器</a:t>
                      </a:r>
                      <a:endParaRPr lang="zh-CN" altLang="en-US" sz="12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家用视听设备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、电源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接线、日用家电等。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未取得医疗器械或相关批准文号的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室内空气净化设</a:t>
                      </a:r>
                      <a:r>
                        <a:rPr lang="en-US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家庭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辅助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诊疗设备、室内环境消毒灭菌设备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不在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禁止摆放、销售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范围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针纺织品</a:t>
                      </a:r>
                      <a:endParaRPr lang="zh-CN" altLang="en-US" sz="12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布料、纺织品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、服装鞋帽、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箱包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皮具、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床上用品等。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未取得医疗器械或相关批准文号的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个人卫生用纺织品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止血赛以及帮助人体功能娇正</a:t>
                      </a:r>
                      <a:r>
                        <a:rPr lang="zh-CN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改善</a:t>
                      </a:r>
                      <a:r>
                        <a:rPr lang="en-US" altLang="en-US" sz="16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，用于个人防护的产品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不在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禁止摆放、销售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</a:t>
                      </a: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范围</a:t>
                      </a:r>
                      <a:r>
                        <a:rPr lang="en-US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29615" y="286385"/>
            <a:ext cx="111569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000">
                <a:solidFill>
                  <a:srgbClr val="5F5E5C"/>
                </a:solidFill>
                <a:ea typeface="微软雅黑" panose="020B0503020204020204" pitchFamily="34" charset="-122"/>
              </a:rPr>
              <a:t>门店可以摆放、销售的食品、农副产品、日用品、日用化学品、电子产品、家用电器、针纺织品</a:t>
            </a:r>
            <a:endParaRPr lang="zh-CN" altLang="en-US" sz="2000">
              <a:solidFill>
                <a:srgbClr val="5F5E5C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7510" y="1206500"/>
            <a:ext cx="11488420" cy="536638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婴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幼儿食品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营养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配方食品</a:t>
            </a:r>
            <a:endParaRPr lang="zh-CN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药食同源商品（既是食品有时中药材）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近视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眼镜、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老花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眼镜、婴儿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用品、保健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器材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、室内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环境消毒灭菌和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室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内空气清新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剂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具有个人护理作用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人体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脏器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功能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监测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作用的设备</a:t>
            </a:r>
            <a:endParaRPr lang="en-US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室内空气净化设备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家庭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辅助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诊疗设备、室内环境消毒灭菌设备</a:t>
            </a:r>
            <a:endParaRPr lang="en-US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个人卫生用纺织品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止血赛以及帮助人体功能娇正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改善</a:t>
            </a:r>
            <a:r>
              <a:rPr lang="en-US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，用于个人防护的产品</a:t>
            </a:r>
            <a:endParaRPr lang="en-US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  <a:sym typeface="+mn-ea"/>
              </a:rPr>
              <a:t>摆放商品实行清单制管理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  <a:p>
            <a:pPr defTabSz="866775">
              <a:buClrTx/>
              <a:buSzTx/>
              <a:buFontTx/>
            </a:pPr>
            <a:endParaRPr lang="zh-CN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9610" y="1137920"/>
            <a:ext cx="10553065" cy="529907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l">
              <a:lnSpc>
                <a:spcPct val="120000"/>
              </a:lnSpc>
              <a:spcBef>
                <a:spcPct val="20000"/>
              </a:spcBef>
              <a:buClrTx/>
              <a:buSzTx/>
              <a:buFont typeface="Wingdings" panose="05000000000000000000" charset="0"/>
              <a:buChar char="Ø"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86475" y="4593590"/>
            <a:ext cx="5248910" cy="66738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l">
              <a:lnSpc>
                <a:spcPct val="120000"/>
              </a:lnSpc>
              <a:spcBef>
                <a:spcPct val="20000"/>
              </a:spcBef>
              <a:buClrTx/>
              <a:buSzTx/>
              <a:buFont typeface="Wingdings" panose="05000000000000000000" charset="0"/>
              <a:buChar char="Ø"/>
            </a:pP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86740" y="1239520"/>
            <a:ext cx="11018520" cy="5107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既是食品又是中药材物质目录（110种）</a:t>
            </a:r>
            <a:endParaRPr sz="2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/>
            <a:endParaRPr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indent="0" algn="l"/>
            <a:r>
              <a:rPr sz="1800" b="0">
                <a:solidFill>
                  <a:srgbClr val="000000"/>
                </a:solidFill>
                <a:ea typeface="宋体" panose="02010600030101010101" pitchFamily="2" charset="-122"/>
              </a:rPr>
              <a:t>丁香、八角茴香、刀豆、小茴香、小蓟、山药、山楂、马齿苋、乌梢蛇、乌梅、木瓜、火麻仁、代代花、玉竹、甘草、白芷、白果、白扁豆、白扁豆花、龙眼肉（桂圆）、决明子、百合、肉豆蔻、肉桂、余甘子、佛手、杏仁（甜、苦）、沙棘、牡蛎、芡实、花椒、赤小豆、阿胶、鸡内金、麦芽、昆布、枣（大枣、酸枣、黑枣）、罗汉果、郁李仁、金银花、青果、鱼腥草、姜（生姜、干姜）、枳椇子、枸杞子、栀子、砂仁、胖大海、茯苓、香橼、香薷、桃仁、桑叶、桑椹、桔红、桔梗、益智仁、荷叶、莱菔子、莲子、高良姜、淡竹叶、淡豆豉、菊花、菊苣、黄芥子、黄精、紫苏、紫苏籽、葛根、黑芝麻、黑胡椒、槐米、槐花、蒲公英、蜂蜜、榧子、酸枣仁、鲜白茅根、鲜芦根、蝮蛇、橘皮、薄荷、薏苡仁、薤白、覆盆子、藿香。</a:t>
            </a:r>
            <a:endParaRPr sz="18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indent="0" algn="l"/>
            <a:endParaRPr sz="18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indent="0" algn="l"/>
            <a:r>
              <a:rPr sz="1800" b="0">
                <a:solidFill>
                  <a:srgbClr val="000000"/>
                </a:solidFill>
                <a:ea typeface="宋体" panose="02010600030101010101" pitchFamily="2" charset="-122"/>
              </a:rPr>
              <a:t>——2002年《卫生部关于进一步规范保健食品原料管理的通知》，卫法监发〔2002〕51号，87种。</a:t>
            </a:r>
            <a:endParaRPr sz="18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indent="0" algn="l"/>
            <a:r>
              <a:rPr sz="1800" b="0">
                <a:solidFill>
                  <a:srgbClr val="000000"/>
                </a:solidFill>
                <a:ea typeface="宋体" panose="02010600030101010101" pitchFamily="2" charset="-122"/>
              </a:rPr>
              <a:t>人参、山银花、芫荽、玫瑰花、松花粉、粉葛、布渣叶、夏枯草、当归、山奈、西红花、草果、姜黄、荜茇。</a:t>
            </a:r>
            <a:endParaRPr sz="18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indent="0" algn="l"/>
            <a:r>
              <a:rPr sz="1800" b="0">
                <a:solidFill>
                  <a:srgbClr val="000000"/>
                </a:solidFill>
                <a:ea typeface="宋体" panose="02010600030101010101" pitchFamily="2" charset="-122"/>
              </a:rPr>
              <a:t>——2014年国家卫生计生委对药食两用物质名单进行了修订 ( 国卫办食品函〔2014〕975 号)，14种。</a:t>
            </a:r>
            <a:endParaRPr sz="18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indent="0" algn="l"/>
            <a:r>
              <a:rPr sz="1800" b="0">
                <a:solidFill>
                  <a:srgbClr val="000000"/>
                </a:solidFill>
                <a:ea typeface="宋体" panose="02010600030101010101" pitchFamily="2" charset="-122"/>
              </a:rPr>
              <a:t>党参、肉苁蓉、铁皮石斛、西洋参、黄芪、灵芝、天麻、山茱萸、杜仲叶</a:t>
            </a:r>
            <a:endParaRPr sz="18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indent="0" algn="l"/>
            <a:r>
              <a:rPr sz="1800" b="0">
                <a:solidFill>
                  <a:srgbClr val="000000"/>
                </a:solidFill>
                <a:ea typeface="宋体" panose="02010600030101010101" pitchFamily="2" charset="-122"/>
              </a:rPr>
              <a:t>——2018年4月27日国家卫健委发布《关于征求将党参等9种物质作为按照传统既是食品又是中药材物质管理意见的函》，9种。</a:t>
            </a:r>
            <a:endParaRPr sz="1800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indent="0" algn="l"/>
            <a:r>
              <a:rPr lang="en-US" sz="1800" b="0">
                <a:solidFill>
                  <a:srgbClr val="000000"/>
                </a:solidFill>
                <a:ea typeface="宋体" panose="02010600030101010101" pitchFamily="2" charset="-122"/>
              </a:rPr>
              <a:t>——2019年11月25日国家卫生健康委</a:t>
            </a:r>
            <a:r>
              <a:rPr sz="1800" b="0">
                <a:solidFill>
                  <a:srgbClr val="000000"/>
                </a:solidFill>
                <a:ea typeface="宋体" panose="02010600030101010101" pitchFamily="2" charset="-122"/>
              </a:rPr>
              <a:t>关于当归等6种新增按照传统既是食品又是中药材的物质公告（2019年第8号）</a:t>
            </a:r>
            <a:r>
              <a:rPr lang="zh-CN" sz="1800" b="0">
                <a:solidFill>
                  <a:srgbClr val="000000"/>
                </a:solidFill>
                <a:ea typeface="宋体" panose="02010600030101010101" pitchFamily="2" charset="-122"/>
              </a:rPr>
              <a:t>，当归、山柰、西红花、草果、姜 黄、荜茇等6种。</a:t>
            </a:r>
            <a:endParaRPr lang="zh-CN" sz="18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29615" y="286385"/>
            <a:ext cx="111569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>
                <a:solidFill>
                  <a:srgbClr val="5F5E5C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医保大额销售登记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8050" y="1491615"/>
            <a:ext cx="9911080" cy="453771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一次性支付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元以上</a:t>
            </a:r>
            <a:endParaRPr lang="zh-CN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或同一天在乙方累计支付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800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元以上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查验参保人或代购人身份证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登记参保人或代购人姓名、身份证号码、住址、联系电话等信息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29615" y="286385"/>
            <a:ext cx="111569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>
                <a:solidFill>
                  <a:srgbClr val="5F5E5C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费用结算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8050" y="1491615"/>
            <a:ext cx="9911080" cy="453771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每月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日前申报结算费用</a:t>
            </a:r>
            <a:endParaRPr lang="zh-CN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当年费用申报截止日期为次年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日前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逾期未申报，医保局采取电话或书面通知药店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两次通知后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个工作日仍未申报，医保局不予受理、不予结算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729615" y="286385"/>
            <a:ext cx="111569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>
                <a:solidFill>
                  <a:srgbClr val="5F5E5C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新增内容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8050" y="1491615"/>
            <a:ext cx="9911080" cy="453771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noAutofit/>
          </a:bodyPr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中止协议、解除协议的情形全部纳入协议内容。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协议有效期内</a:t>
            </a:r>
            <a:r>
              <a:rPr 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累计2次及以上被中止医保协议的，应解除协议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将医保电子凭证结算纳入协议管理内容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0" indent="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 eaLnBrk="1" latinLnBrk="0" hangingPunct="1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被处罚的主要内容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非医保品种刷卡消费、大额消费登记、购销存比率、申报数量与销售数量比率</a:t>
            </a:r>
            <a:endParaRPr lang="zh-CN" altLang="en-US" sz="24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0" y="0"/>
            <a:ext cx="12192000" cy="4564063"/>
            <a:chOff x="-28000" y="920"/>
            <a:chExt cx="12858750" cy="4813769"/>
          </a:xfrm>
        </p:grpSpPr>
        <p:grpSp>
          <p:nvGrpSpPr>
            <p:cNvPr id="13326" name="Rectangle 2"/>
            <p:cNvGrpSpPr/>
            <p:nvPr/>
          </p:nvGrpSpPr>
          <p:grpSpPr bwMode="auto">
            <a:xfrm>
              <a:off x="-5521" y="-6765"/>
              <a:ext cx="12844272" cy="4828502"/>
              <a:chOff x="-6096" y="-6096"/>
              <a:chExt cx="12844272" cy="4828032"/>
            </a:xfrm>
          </p:grpSpPr>
          <p:pic>
            <p:nvPicPr>
              <p:cNvPr id="13328" name="Rectangle 2"/>
              <p:cNvPicPr>
                <a:picLocks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-6096" y="-6096"/>
                <a:ext cx="12844272" cy="482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Text Box 5"/>
              <p:cNvSpPr txBox="1">
                <a:spLocks noChangeArrowheads="1"/>
              </p:cNvSpPr>
              <p:nvPr/>
            </p:nvSpPr>
            <p:spPr bwMode="auto">
              <a:xfrm>
                <a:off x="-575" y="1588"/>
                <a:ext cx="12830750" cy="48123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86694" tIns="43347" rIns="86694" bIns="43347" anchor="ctr"/>
              <a:lstStyle/>
              <a:p>
                <a:pPr defTabSz="866775"/>
                <a:endParaRPr lang="zh-CN" altLang="en-US" sz="2500" b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27" name="Rectangle 3"/>
            <p:cNvSpPr>
              <a:spLocks noChangeArrowheads="1"/>
            </p:cNvSpPr>
            <p:nvPr/>
          </p:nvSpPr>
          <p:spPr bwMode="auto">
            <a:xfrm>
              <a:off x="-28000" y="920"/>
              <a:ext cx="12858750" cy="4813769"/>
            </a:xfrm>
            <a:prstGeom prst="rect">
              <a:avLst/>
            </a:prstGeom>
            <a:solidFill>
              <a:srgbClr val="0F6FC6">
                <a:alpha val="89803"/>
              </a:srgbClr>
            </a:solidFill>
            <a:ln w="9525">
              <a:noFill/>
              <a:miter lim="800000"/>
            </a:ln>
          </p:spPr>
          <p:txBody>
            <a:bodyPr wrap="none" lIns="86694" tIns="43347" rIns="86694" bIns="43347" anchor="ctr"/>
            <a:lstStyle/>
            <a:p>
              <a:pPr defTabSz="866775"/>
              <a:endParaRPr lang="zh-CN" altLang="en-US" sz="2500" b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PA_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525" y="4318000"/>
            <a:ext cx="2979738" cy="246063"/>
          </a:xfrm>
          <a:prstGeom prst="rect">
            <a:avLst/>
          </a:prstGeom>
          <a:solidFill>
            <a:srgbClr val="0F6FC6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PA_矩形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60688" y="4343400"/>
            <a:ext cx="9231312" cy="246063"/>
          </a:xfrm>
          <a:prstGeom prst="rect">
            <a:avLst/>
          </a:prstGeom>
          <a:solidFill>
            <a:srgbClr val="E89E00"/>
          </a:solidFill>
          <a:ln w="9525">
            <a:noFill/>
            <a:miter lim="800000"/>
          </a:ln>
        </p:spPr>
        <p:txBody>
          <a:bodyPr lIns="91394" tIns="45697" rIns="91394" bIns="45697" anchor="ctr"/>
          <a:lstStyle/>
          <a:p>
            <a:pPr algn="ctr" defTabSz="866775">
              <a:buFont typeface="Arial" panose="020B0604020202020204" pitchFamily="34" charset="0"/>
              <a:buNone/>
            </a:pPr>
            <a:endParaRPr lang="zh-CN" altLang="zh-CN" sz="1700" b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PA_矩形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5235" y="2371090"/>
            <a:ext cx="7647305" cy="148653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</a:ln>
        </p:spPr>
        <p:txBody>
          <a:bodyPr lIns="86694" tIns="43347" rIns="86694" bIns="43347" anchor="ctr"/>
          <a:lstStyle/>
          <a:p>
            <a:pPr algn="ctr" defTabSz="866775"/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3317" name="PA_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87320" y="2660650"/>
            <a:ext cx="7475220" cy="870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694" tIns="43347" rIns="86694" bIns="43347">
            <a:spAutoFit/>
          </a:bodyPr>
          <a:lstStyle/>
          <a:p>
            <a:pPr algn="ctr" defTabSz="866775"/>
            <a:r>
              <a:rPr lang="zh-CN" sz="5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近期质量检查主要项目</a:t>
            </a:r>
            <a:endParaRPr lang="zh-CN" sz="5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椭圆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4332288" y="736600"/>
            <a:ext cx="420687" cy="420688"/>
          </a:xfrm>
          <a:prstGeom prst="ellipse">
            <a:avLst/>
          </a:prstGeom>
          <a:solidFill>
            <a:srgbClr val="FFBC5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7" name="PA_椭圆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18375" y="915988"/>
            <a:ext cx="504825" cy="506412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9" name="PA_椭圆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V="1">
            <a:off x="8474075" y="930275"/>
            <a:ext cx="266700" cy="265113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0" name="PA_椭圆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78475" y="1052513"/>
            <a:ext cx="241300" cy="241300"/>
          </a:xfrm>
          <a:prstGeom prst="ellipse">
            <a:avLst/>
          </a:prstGeom>
          <a:solidFill>
            <a:srgbClr val="F07474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1" name="PA_椭圆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V="1">
            <a:off x="6453188" y="850900"/>
            <a:ext cx="155575" cy="157163"/>
          </a:xfrm>
          <a:prstGeom prst="ellipse">
            <a:avLst/>
          </a:prstGeom>
          <a:solidFill>
            <a:srgbClr val="673977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64999" sy="64999" algn="ctr" rotWithShape="0">
              <a:srgbClr val="000000">
                <a:alpha val="89000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2" name="PA_椭圆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V="1">
            <a:off x="3438525" y="1012825"/>
            <a:ext cx="238125" cy="241300"/>
          </a:xfrm>
          <a:prstGeom prst="ellipse">
            <a:avLst/>
          </a:prstGeom>
          <a:solidFill>
            <a:srgbClr val="00B0F0"/>
          </a:solidFill>
          <a:ln w="19050" algn="ctr">
            <a:solidFill>
              <a:schemeClr val="bg1"/>
            </a:solidFill>
            <a:miter lim="800000"/>
          </a:ln>
          <a:effectLst>
            <a:outerShdw dist="38100" dir="2700000" sx="92000" sy="92000" algn="ctr" rotWithShape="0">
              <a:srgbClr val="000000">
                <a:alpha val="81999"/>
              </a:srgbClr>
            </a:outerShdw>
          </a:effectLst>
        </p:spPr>
        <p:txBody>
          <a:bodyPr lIns="91424" tIns="45713" rIns="91424" bIns="45713" anchor="ctr"/>
          <a:lstStyle/>
          <a:p>
            <a:pPr algn="ctr" defTabSz="866775">
              <a:defRPr/>
            </a:pPr>
            <a:endParaRPr lang="zh-CN" altLang="en-US" sz="1700" b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9" name="PA_文本框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60688" y="5070475"/>
            <a:ext cx="6127750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defTabSz="866775"/>
            <a:r>
              <a:rPr lang="zh-CN" altLang="en-US" sz="2300">
                <a:latin typeface="微软雅黑" panose="020B0503020204020204" pitchFamily="34" charset="-122"/>
                <a:ea typeface="微软雅黑" panose="020B0503020204020204" pitchFamily="34" charset="-122"/>
              </a:rPr>
              <a:t>四川太极大药房连锁有限公司质管部   明登银</a:t>
            </a:r>
            <a:endParaRPr lang="zh-CN" alt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PA_文本框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4568" y="5614988"/>
            <a:ext cx="4752975" cy="44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694" tIns="43347" rIns="86694" bIns="43347">
            <a:spAutoFit/>
          </a:bodyPr>
          <a:lstStyle/>
          <a:p>
            <a:pPr algn="ctr" defTabSz="866775"/>
            <a:r>
              <a:rPr lang="en-US" altLang="zh-CN" sz="230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en-US" sz="2300">
                <a:latin typeface="微软雅黑" panose="020B0503020204020204" pitchFamily="34" charset="-122"/>
                <a:ea typeface="微软雅黑" panose="020B0503020204020204" pitchFamily="34" charset="-122"/>
              </a:rPr>
              <a:t>.3.25</a:t>
            </a:r>
            <a:endParaRPr lang="en-US" sz="2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14" grpId="0" bldLvl="0" animBg="1"/>
      <p:bldP spid="13317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9" grpId="0" bldLvl="0" autoUpdateAnimBg="0"/>
      <p:bldP spid="30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910908" y="286385"/>
            <a:ext cx="87566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866775">
              <a:buClrTx/>
              <a:buSzTx/>
              <a:buFontTx/>
            </a:pPr>
            <a:r>
              <a:rPr lang="en-US" altLang="zh-CN" sz="2000">
                <a:solidFill>
                  <a:srgbClr val="5F5E5C"/>
                </a:solidFill>
                <a:ea typeface="微软雅黑" panose="020B0503020204020204" pitchFamily="34" charset="-122"/>
              </a:rPr>
              <a:t>  </a:t>
            </a:r>
            <a:r>
              <a:rPr lang="zh-CN" altLang="en-US" sz="2800">
                <a:solidFill>
                  <a:srgbClr val="5F5E5C"/>
                </a:solidFill>
                <a:ea typeface="微软雅黑" panose="020B0503020204020204" pitchFamily="34" charset="-122"/>
              </a:rPr>
              <a:t>疫情防控</a:t>
            </a:r>
            <a:endParaRPr lang="zh-CN" altLang="en-US" sz="2800">
              <a:solidFill>
                <a:srgbClr val="5F5E5C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741" y="3677688"/>
            <a:ext cx="208915" cy="105410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p>
            <a:r>
              <a:rPr lang="en-US" altLang="zh-CN" sz="1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34%</a:t>
            </a:r>
            <a:endParaRPr lang="zh-CN" altLang="en-US" sz="1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489585" y="1366520"/>
          <a:ext cx="11156950" cy="485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8475"/>
                <a:gridCol w="5578475"/>
              </a:tblGrid>
              <a:tr h="694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检查主要内容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质量要求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055">
                <a:tc>
                  <a:txBody>
                    <a:bodyPr/>
                    <a:p>
                      <a:pPr marL="254000" indent="0" algn="l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1、有无进店请佩戴口罩、请出示健康码、本店场所码标识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将相关标示张贴在门口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055">
                <a:tc>
                  <a:txBody>
                    <a:bodyPr/>
                    <a:p>
                      <a:pPr marL="254000" indent="0" algn="l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2、有无在店门口对到店顾客进行体温检测，提醒顾客佩戴口罩、出示健康码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必须口头提醒顾客戴口罩、测体温、出示健康码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055">
                <a:tc>
                  <a:txBody>
                    <a:bodyPr/>
                    <a:p>
                      <a:pPr marL="254000" indent="0" algn="l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3、门店每天进行了两次消毒，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是否做好了消毒记录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门店消毒记录每天填写</a:t>
                      </a:r>
                      <a:r>
                        <a:rPr lang="en-US" alt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055">
                <a:tc>
                  <a:txBody>
                    <a:bodyPr/>
                    <a:p>
                      <a:pPr marL="254000" indent="0" algn="l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4、上班店员是否填写</a:t>
                      </a: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了体温登记记录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每天填写当班员工体温登记记录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055">
                <a:tc>
                  <a:txBody>
                    <a:bodyPr/>
                    <a:p>
                      <a:pPr marL="254000" indent="0" algn="l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5、温度超过37.3℃的顾客有无登记记录并上报监管所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正常体温的顾客不用登记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055">
                <a:tc>
                  <a:txBody>
                    <a:bodyPr/>
                    <a:p>
                      <a:pPr marL="254000" indent="0" algn="l">
                        <a:buNone/>
                      </a:pPr>
                      <a:r>
                        <a:rPr lang="zh-CN" sz="2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6、有无将社区卫生服务中心联系电话张贴在门口</a:t>
                      </a:r>
                      <a:endParaRPr lang="zh-CN" altLang="en-US" sz="2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将社区卫生服务中心联系电话张贴在门口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4.xml><?xml version="1.0" encoding="utf-8"?>
<p:tagLst xmlns:p="http://schemas.openxmlformats.org/presentationml/2006/main">
  <p:tag name="KSO_WM_UNIT_TABLE_BEAUTIFY" val="smartTable{a3a4f6e2-3fda-4756-a8e6-7c8d6f7d23fd}"/>
  <p:tag name="TABLE_ENDDRAG_ORIGIN_RECT" val="877*386"/>
  <p:tag name="TABLE_ENDDRAG_RECT" val="41*116*877*386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8.xml><?xml version="1.0" encoding="utf-8"?>
<p:tagLst xmlns:p="http://schemas.openxmlformats.org/presentationml/2006/main">
  <p:tag name="KSO_WM_UNIT_TABLE_BEAUTIFY" val="smartTable{b8e72b40-f28e-4820-9360-fed8504629fb}"/>
</p:tagLst>
</file>

<file path=ppt/tags/tag29.xml><?xml version="1.0" encoding="utf-8"?>
<p:tagLst xmlns:p="http://schemas.openxmlformats.org/presentationml/2006/main">
  <p:tag name="KSO_WM_UNIT_TABLE_BEAUTIFY" val="smartTable{b8e72b40-f28e-4820-9360-fed8504629fb}"/>
  <p:tag name="TABLE_ENDDRAG_ORIGIN_RECT" val="878*409"/>
  <p:tag name="TABLE_ENDDRAG_RECT" val="38*95*878*409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KSO_WM_UNIT_TABLE_BEAUTIFY" val="smartTable{b8e72b40-f28e-4820-9360-fed8504629fb}"/>
</p:tagLst>
</file>

<file path=ppt/tags/tag31.xml><?xml version="1.0" encoding="utf-8"?>
<p:tagLst xmlns:p="http://schemas.openxmlformats.org/presentationml/2006/main">
  <p:tag name="KSO_WM_UNIT_TABLE_BEAUTIFY" val="smartTable{b8e72b40-f28e-4820-9360-fed8504629fb}"/>
</p:tagLst>
</file>

<file path=ppt/tags/tag32.xml><?xml version="1.0" encoding="utf-8"?>
<p:tagLst xmlns:p="http://schemas.openxmlformats.org/presentationml/2006/main">
  <p:tag name="KSO_WM_UNIT_TABLE_BEAUTIFY" val="smartTable{b8e72b40-f28e-4820-9360-fed8504629fb}"/>
</p:tagLst>
</file>

<file path=ppt/tags/tag33.xml><?xml version="1.0" encoding="utf-8"?>
<p:tagLst xmlns:p="http://schemas.openxmlformats.org/presentationml/2006/main">
  <p:tag name="KSO_WM_UNIT_TABLE_BEAUTIFY" val="smartTable{b8e72b40-f28e-4820-9360-fed8504629fb}"/>
</p:tagLst>
</file>

<file path=ppt/tags/tag34.xml><?xml version="1.0" encoding="utf-8"?>
<p:tagLst xmlns:p="http://schemas.openxmlformats.org/presentationml/2006/main">
  <p:tag name="KSO_WM_UNIT_TABLE_BEAUTIFY" val="smartTable{b8e72b40-f28e-4820-9360-fed8504629fb}"/>
</p:tagLst>
</file>

<file path=ppt/tags/tag35.xml><?xml version="1.0" encoding="utf-8"?>
<p:tagLst xmlns:p="http://schemas.openxmlformats.org/presentationml/2006/main">
  <p:tag name="KSO_WM_UNIT_TABLE_BEAUTIFY" val="smartTable{b8e72b40-f28e-4820-9360-fed8504629fb}"/>
</p:tagLst>
</file>

<file path=ppt/tags/tag36.xml><?xml version="1.0" encoding="utf-8"?>
<p:tagLst xmlns:p="http://schemas.openxmlformats.org/presentationml/2006/main">
  <p:tag name="KSO_WM_UNIT_TABLE_BEAUTIFY" val="smartTable{b8e72b40-f28e-4820-9360-fed8504629fb}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4817</Words>
  <Application>WPS 演示</Application>
  <PresentationFormat>自定义</PresentationFormat>
  <Paragraphs>375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Calibri Light</vt:lpstr>
      <vt:lpstr>Calibri</vt:lpstr>
      <vt:lpstr>微软雅黑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明登银</cp:lastModifiedBy>
  <cp:revision>935</cp:revision>
  <dcterms:created xsi:type="dcterms:W3CDTF">2017-10-30T01:33:00Z</dcterms:created>
  <dcterms:modified xsi:type="dcterms:W3CDTF">2021-03-25T03:48:45Z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2</vt:lpwstr>
  </property>
  <property fmtid="{D5CDD505-2E9C-101B-9397-08002B2CF9AE}" pid="4" name="ICV">
    <vt:lpwstr>86113D27576B4254B1CA9CF681A55922</vt:lpwstr>
  </property>
</Properties>
</file>