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0" r:id="rId4"/>
    <p:sldId id="261" r:id="rId5"/>
    <p:sldId id="263" r:id="rId6"/>
    <p:sldId id="264" r:id="rId7"/>
    <p:sldId id="267" r:id="rId8"/>
    <p:sldId id="265" r:id="rId9"/>
    <p:sldId id="268" r:id="rId10"/>
    <p:sldId id="269" r:id="rId11"/>
    <p:sldId id="266" r:id="rId12"/>
    <p:sldId id="270" r:id="rId13"/>
    <p:sldId id="271" r:id="rId14"/>
    <p:sldId id="272" r:id="rId15"/>
    <p:sldId id="273" r:id="rId16"/>
    <p:sldId id="276" r:id="rId17"/>
    <p:sldId id="279" r:id="rId18"/>
    <p:sldId id="277" r:id="rId19"/>
    <p:sldId id="278" r:id="rId20"/>
    <p:sldId id="280" r:id="rId21"/>
    <p:sldId id="281" r:id="rId2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9C70D-B7C8-466D-B87C-22D855EF72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045BA-9AC9-4435-A9A0-D822685BA71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2583180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9400540" y="-487045"/>
            <a:ext cx="280670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175510" y="2138680"/>
            <a:ext cx="7840980" cy="2153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太极大药房</a:t>
            </a:r>
            <a:r>
              <a:rPr lang="zh-CN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新零售战役</a:t>
            </a:r>
            <a:endParaRPr lang="zh-CN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思源宋体 CN" panose="02020700000000000000" pitchFamily="18" charset="-122"/>
              <a:ea typeface="思源宋体 CN" panose="02020700000000000000" pitchFamily="18" charset="-122"/>
              <a:sym typeface="+mn-ea"/>
            </a:endParaRPr>
          </a:p>
          <a:p>
            <a:pPr algn="l"/>
            <a:endParaRPr lang="zh-CN" altLang="en-US" sz="4000" b="1" dirty="0"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思源宋体 CN" panose="02020700000000000000" pitchFamily="18" charset="-122"/>
              <a:ea typeface="思源宋体 CN" panose="02020700000000000000" pitchFamily="18" charset="-122"/>
              <a:sym typeface="+mn-ea"/>
            </a:endParaRPr>
          </a:p>
          <a:p>
            <a:pPr algn="l"/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沿着旧地图，永远找不到新大陆！</a:t>
            </a:r>
            <a:endParaRPr lang="zh-CN" altLang="en-US" sz="4000"/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336040" y="1027430"/>
            <a:ext cx="3756660" cy="706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不同</a:t>
            </a:r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鱼</a:t>
            </a:r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塘的分工</a:t>
            </a:r>
            <a:endParaRPr lang="zh-CN" altLang="en-US" sz="40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9810" y="2263140"/>
            <a:ext cx="1046035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串联鱼塘，鱼在鱼塘之间可以游动，资源共享，形成闭环。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、树立企业品牌形象。官网，各种视频平台。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、传播专业知识、提供专业服务。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、交易、裂变的渠道平台。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494155" y="383540"/>
            <a:ext cx="6819900" cy="706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如何</a:t>
            </a:r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养</a:t>
            </a:r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鱼？也要保护好自己鱼</a:t>
            </a:r>
            <a:endParaRPr lang="zh-CN" altLang="en-US" sz="40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20445" y="1090295"/>
            <a:ext cx="10460355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获得流量只是贏的第一步，没有后续的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跟进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服务和营销，终是泡沫。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、牢牢守住家门口的生意，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1KM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内的顾客，谁变成自己的私域谁就是贏家，推出消费者需要的、感兴趣的各种优惠工有价值的产品和服务。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、无论通过何种渠道，过程可控、服务专业、承诺兑现，信任为王！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、线上线下，管理层和执行层，新零售和传统业务必须思想统一与经济利益统一。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、按需求建品类及服务项目，让用户利益最大化、精准化、个性化，线上线下双向引流。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5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、重新规划品类，创新消费场景，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85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以后的年轻消费者敢于消费，移动终端是其消费的主场景，未来会更甚。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336040" y="700405"/>
            <a:ext cx="8528685" cy="153797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p>
            <a:pPr algn="l"/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从门店运营到社群运营</a:t>
            </a:r>
            <a:endParaRPr lang="zh-CN" altLang="en-US" sz="40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       </a:t>
            </a:r>
            <a:r>
              <a:rPr lang="zh-CN" altLang="en-US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用户</a:t>
            </a:r>
            <a:r>
              <a:rPr lang="en-US" altLang="zh-CN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+</a:t>
            </a:r>
            <a:r>
              <a:rPr lang="zh-CN" altLang="en-US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内容</a:t>
            </a:r>
            <a:r>
              <a:rPr lang="en-US" altLang="zh-CN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+</a:t>
            </a:r>
            <a:r>
              <a:rPr lang="zh-CN" altLang="en-US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活动</a:t>
            </a:r>
            <a:r>
              <a:rPr lang="en-US" altLang="zh-CN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+</a:t>
            </a:r>
            <a:r>
              <a:rPr lang="zh-CN" altLang="en-US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数据</a:t>
            </a:r>
            <a:endParaRPr lang="zh-CN" altLang="en-US" sz="54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9810" y="2263140"/>
            <a:ext cx="10228580" cy="4030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用户运营：拉新、加标签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内容运营：提前规划，专人高质量的生产输出有用、有趣、有颜、有爱的内容。对于门店群，门店也应结合门店周边实情寻找顾客感兴趣的话题，生产自己门店消费者感兴趣的个性化话题，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门店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寻找商圈内的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网红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”“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意见领袖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邀请他们多在群内发声，比如谈生活经验，社区新闻，增强互动，提高活跃度，顾客口中说出的所带来的信任度比自夸高百倍。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30730" y="1644650"/>
            <a:ext cx="905129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、活动运营。娱乐活动，促销活动，</a:t>
            </a:r>
            <a:r>
              <a:rPr lang="zh-CN" altLang="en-US" sz="32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专属</a:t>
            </a:r>
            <a:r>
              <a:rPr lang="zh-CN" altLang="en-US" sz="32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群内活动（专享红包、秒杀、打卡换礼等）</a:t>
            </a:r>
            <a:endParaRPr lang="zh-CN" altLang="en-US" sz="3200" b="1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4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、数据运营。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198880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339340" y="776605"/>
            <a:ext cx="7330440" cy="706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用户在哪里，我们就应该在哪里</a:t>
            </a:r>
            <a:endParaRPr lang="zh-CN" altLang="en-US" sz="40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22020" y="1595755"/>
            <a:ext cx="1055878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    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互联网是企业的必争之地，在线探索是硬要求，不是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做不做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，而是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活不活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。疫情之下，面对客流下滑、利润降低、竞争无界，消费者已悄然转移，消费场景的变化，需要我们重构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人货场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。手机将成为最大的零售终端流量入口（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APP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、小程序、社群、直播、微商城等），在线化的目标就是抢占所有入口。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36040" y="588010"/>
            <a:ext cx="9051290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公域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OTO</a:t>
            </a:r>
            <a:endParaRPr lang="en-US" altLang="zh-CN" sz="32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系统问题、品种问题、价格问题、活动策略问题、配送时效问题、服务问题等等，只有用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鸡蛋里挑骨头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的精神剖析每一个环节。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系统代替人工，用可量化、可视化、可确定的方式去改造我们的不确定性，以达到降费增效的目的。如配送时效为什么会从最初的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小时下探最低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23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分钟，不是因为交通工具升级，而是因为各个环节操作更精细、衔接更紧凑，用标准化代替了个性化。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67205" y="900430"/>
            <a:ext cx="9051290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美团、饿了么、京东到家等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OTO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平台是药店的必备工具，在成都的争夺激烈，线上抢客流，线下强品牌。</a:t>
            </a:r>
            <a:endParaRPr lang="zh-CN" altLang="en-US" sz="32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、美团医药流量占总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OTO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流量的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70%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，入驻美团的药店数与总药店数占比，上海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43%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，成都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21.9%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，广州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18.4%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、美团在主要城市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TOP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前三，叮当快药、海王和泉源堂。成都全来打战了，现在又加入了高济系。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59230" y="474980"/>
            <a:ext cx="9273540" cy="59080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消费者年轻化，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18-35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岁占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8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成；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女性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58.8%,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男性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41.2%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；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25%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以上的顾客有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个及以上的收货地址，最常下单的是工作地址，其次是家庭，再是酒店、医院和餐厅，购药需求随时随地被满足。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早上和晚上是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OTO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的下单高峰期，晚间需求较实体店旺盛，分别是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9-10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点、晚上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19-21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点、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22-23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点。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医药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OTO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的复购率非常高，体验后，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80%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的客户会持续下单，很可能会成为其买药的第一渠道。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　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9810" y="1006475"/>
            <a:ext cx="1030795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互联网医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药的发展趋势</a:t>
            </a:r>
            <a:endParaRPr lang="zh-CN" altLang="en-US" sz="32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网售处方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政策利好和疫情催化，医药电商爆发式增长；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OTO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成为药店的必备工具；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、线上问诊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支付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配药到家闭环形成趋势。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9810" y="547370"/>
            <a:ext cx="10307955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我们每个太极人必须时不待我的行动起来，问题不过夜，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眼睛里进不得沙子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改造我们的思维，尽快改造各部门与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新零售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相配套的工作模块，变被动为主动，前后台统一。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细化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线上管理</a:t>
            </a:r>
            <a:r>
              <a:rPr lang="zh-CN" alt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七</a:t>
            </a:r>
            <a:r>
              <a:rPr lang="zh-CN" alt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重</a:t>
            </a:r>
            <a:r>
              <a:rPr lang="zh-CN" altLang="en-US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：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重时效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重细节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重体验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重专业化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重服务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重评价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重数据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zh-CN" altLang="en-US" sz="32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3306445" y="1872615"/>
            <a:ext cx="6068060" cy="29533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2000-2010  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豪享市场红利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思源宋体 CN" panose="02020700000000000000" pitchFamily="18" charset="-122"/>
              <a:ea typeface="思源宋体 CN" panose="02020700000000000000" pitchFamily="18" charset="-122"/>
              <a:sym typeface="+mn-ea"/>
            </a:endParaRPr>
          </a:p>
          <a:p>
            <a:pPr algn="l"/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2010-2020  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医保红利释放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思源宋体 CN" panose="02020700000000000000" pitchFamily="18" charset="-122"/>
              <a:ea typeface="思源宋体 CN" panose="02020700000000000000" pitchFamily="18" charset="-122"/>
              <a:sym typeface="+mn-ea"/>
            </a:endParaRPr>
          </a:p>
          <a:p>
            <a:pPr algn="l"/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2020-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？    </a:t>
            </a:r>
            <a:r>
              <a:rPr lang="zh-CN" altLang="en-US" sz="66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？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思源宋体 CN" panose="02020700000000000000" pitchFamily="18" charset="-122"/>
              <a:ea typeface="思源宋体 CN" panose="02020700000000000000" pitchFamily="18" charset="-122"/>
              <a:sym typeface="+mn-ea"/>
            </a:endParaRPr>
          </a:p>
          <a:p>
            <a:pPr algn="l"/>
            <a:endParaRPr lang="zh-CN" altLang="en-US" sz="4000"/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97355" y="1167765"/>
            <a:ext cx="9241155" cy="4523105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最坏的当下，也是最好的当下；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最残酷的市场，也是最好的市场；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最强的对手，也是最好的老师；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最难的功课，也是最有价值的功课；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最差的我们，也是最有成长空间的我们。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让我们一起努力，把不好全部改写成更好和最好！</a:t>
            </a:r>
            <a:endParaRPr lang="zh-CN" altLang="en-US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0975" y="110490"/>
            <a:ext cx="140144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1690" y="-487045"/>
            <a:ext cx="122555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277620" y="1303655"/>
            <a:ext cx="9704070" cy="4276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p>
            <a:pPr algn="l"/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政策</a:t>
            </a:r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—</a:t>
            </a:r>
            <a:r>
              <a:rPr lang="zh-CN" altLang="en-US" sz="3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降价，控费，低成本，高效率，专业化服务</a:t>
            </a:r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医保规范，医保药店非药下架，限制保健品，取消个人帐户，执业药师等专业人才的配备和使用，集采扩面，抗癌药新特药降价进入医保，与医院医保支付同价，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慢特病定点药点数量扩大，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新药上市进入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DTP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药房等级。承接</a:t>
            </a:r>
            <a:r>
              <a:rPr lang="zh-CN" altLang="en-US" sz="2800" b="1" u="sng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处方外流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的医保专业药房利润空间被政策限定，只能靠专业服务增加顾客粘性，吸引客流，形成以当地医院和以本药店患者私域流量为依托的小闭环形 态。</a:t>
            </a:r>
            <a:r>
              <a:rPr lang="zh-CN" altLang="en-US" sz="2800" b="1" u="sng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网售处方药的开放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-345440" y="110490"/>
            <a:ext cx="2688590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600055" y="-487045"/>
            <a:ext cx="1607185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5330" y="2104390"/>
            <a:ext cx="8348980" cy="1691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       </a:t>
            </a: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资本的力量</a:t>
            </a:r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—</a:t>
            </a:r>
            <a:r>
              <a:rPr lang="zh-CN" altLang="en-US" sz="3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整合</a:t>
            </a:r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高估值消化不良，加盟，规模扩张，高度集中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96532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1690" y="-487045"/>
            <a:ext cx="122555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06245" y="1554480"/>
            <a:ext cx="9404985" cy="38461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p>
            <a:pPr algn="l"/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互联网新零售</a:t>
            </a:r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—</a:t>
            </a:r>
            <a:r>
              <a:rPr lang="zh-CN" altLang="en-US" sz="3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线上线下的融合</a:t>
            </a:r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zh-CN" altLang="en-US" sz="28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患者的消费需求是不分场景，不分线上线下，以</a:t>
            </a:r>
            <a:r>
              <a:rPr lang="en-US" altLang="zh-CN" sz="28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“</a:t>
            </a:r>
            <a:r>
              <a:rPr lang="zh-CN" altLang="en-US" sz="28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人、货、场</a:t>
            </a:r>
            <a:r>
              <a:rPr lang="en-US" altLang="zh-CN" sz="28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28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的数字化管理为基础的新零售是更先进高级的形态，更高的效率、更低的成本、更好的体验，技术驱动、市场和顾客需求的变化前所未有的变化。</a:t>
            </a:r>
            <a:endParaRPr lang="zh-CN" altLang="en-US" sz="28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endParaRPr lang="zh-CN" altLang="en-US" sz="28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ctr"/>
            <a:r>
              <a:rPr lang="zh-CN" altLang="en-US" sz="3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新零售，也是心零售</a:t>
            </a:r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100580" y="1570990"/>
            <a:ext cx="9165590" cy="18148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4000" b="1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思源宋体 CN" panose="02020700000000000000" pitchFamily="18" charset="-122"/>
                <a:ea typeface="思源宋体 CN" panose="02020700000000000000" pitchFamily="18" charset="-122"/>
                <a:sym typeface="+mn-ea"/>
              </a:rPr>
              <a:t>我们的解：</a:t>
            </a:r>
            <a:r>
              <a:rPr lang="zh-CN" altLang="en-US" sz="4000" b="1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求人不如求已，</a:t>
            </a:r>
            <a:r>
              <a:rPr lang="zh-CN" altLang="en-US" sz="4000" b="1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自身赋能！</a:t>
            </a:r>
            <a:endParaRPr lang="zh-CN" altLang="en-US" sz="4000" b="1" dirty="0"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思源宋体 CN" panose="02020700000000000000" pitchFamily="18" charset="-122"/>
              <a:ea typeface="思源宋体 CN" panose="02020700000000000000" pitchFamily="18" charset="-122"/>
              <a:sym typeface="+mn-ea"/>
            </a:endParaRPr>
          </a:p>
          <a:p>
            <a:pPr algn="l"/>
            <a:r>
              <a:rPr lang="zh-CN" altLang="en-US" sz="3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多渠道、全方位地提升药店专业化服务能力与水平</a:t>
            </a:r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太阳形 2"/>
          <p:cNvSpPr/>
          <p:nvPr/>
        </p:nvSpPr>
        <p:spPr>
          <a:xfrm>
            <a:off x="1738630" y="2886710"/>
            <a:ext cx="361950" cy="407035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太阳形 4"/>
          <p:cNvSpPr/>
          <p:nvPr/>
        </p:nvSpPr>
        <p:spPr>
          <a:xfrm>
            <a:off x="1738630" y="4100195"/>
            <a:ext cx="361950" cy="37719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261235" y="3763645"/>
            <a:ext cx="797179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线上线下有机结合，医药医疗深度融合，</a:t>
            </a:r>
            <a:endParaRPr lang="zh-CN" altLang="en-US" sz="3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r>
              <a:rPr lang="zh-CN" altLang="en-US" sz="3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尽可能的承接外流、下沉和分流的机会。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4182110" y="808355"/>
            <a:ext cx="324612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4000" b="1">
                <a:latin typeface="楷体" panose="02010609060101010101" charset="-122"/>
                <a:ea typeface="楷体" panose="02010609060101010101" charset="-122"/>
              </a:rPr>
              <a:t>拥抱私域流量</a:t>
            </a:r>
            <a:endParaRPr lang="zh-CN" altLang="en-US" sz="40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36040" y="1854835"/>
            <a:ext cx="9936480" cy="39077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zh-CN" altLang="en-US" sz="320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私域流量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的核心是对消费者关系的运营，本质是建立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与消费者之间的强关联，通过各种方式提高其复购率。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与公域流量相比更便捷的触达性、可控性和复制性。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28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现有的私域渠道：个人微信号、企业微信号、门店社群、</a:t>
            </a:r>
            <a:endParaRPr lang="zh-CN" altLang="en-US" sz="28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28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疾病社群、微信公众号、微信小程序、视频、官网等。</a:t>
            </a:r>
            <a:endParaRPr lang="zh-CN" altLang="en-US" sz="3200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3200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en-US" altLang="zh-CN" sz="32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     “</a:t>
            </a:r>
            <a:r>
              <a:rPr lang="zh-CN" altLang="en-US" sz="32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做了不一定会活得好，不做一定会死</a:t>
            </a:r>
            <a:r>
              <a:rPr lang="en-US" altLang="zh-CN" sz="32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endParaRPr lang="zh-CN" altLang="en-US" sz="3200" b="1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353945" y="1892935"/>
            <a:ext cx="7761605" cy="25844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zh-CN" altLang="en-US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换思维、建团队、有耐心</a:t>
            </a:r>
            <a:endParaRPr lang="zh-CN" altLang="en-US" sz="54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54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54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全渠道、多形式、有温度</a:t>
            </a:r>
            <a:endParaRPr lang="zh-CN" altLang="en-US" sz="54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750" y="110490"/>
            <a:ext cx="1665605" cy="7143750"/>
            <a:chOff x="0" y="1"/>
            <a:chExt cx="3768227" cy="7490256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-1953910" y="1953911"/>
              <a:ext cx="6857999" cy="2950179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2235706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 flipH="1" flipV="1">
            <a:off x="10982960" y="-487045"/>
            <a:ext cx="1224280" cy="7075805"/>
            <a:chOff x="8423773" y="1"/>
            <a:chExt cx="3768227" cy="7490256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1"/>
            <a:srcRect t="17759"/>
            <a:stretch>
              <a:fillRect/>
            </a:stretch>
          </p:blipFill>
          <p:spPr>
            <a:xfrm rot="16200000" flipH="1">
              <a:off x="6469863" y="1953911"/>
              <a:ext cx="6857999" cy="2950179"/>
            </a:xfrm>
            <a:prstGeom prst="rect">
              <a:avLst/>
            </a:prstGeom>
          </p:spPr>
        </p:pic>
        <p:sp>
          <p:nvSpPr>
            <p:cNvPr id="19" name="椭圆 18"/>
            <p:cNvSpPr/>
            <p:nvPr/>
          </p:nvSpPr>
          <p:spPr>
            <a:xfrm>
              <a:off x="10659479" y="4578795"/>
              <a:ext cx="1532521" cy="29114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409700" y="1270635"/>
            <a:ext cx="9372600" cy="706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zh-CN" altLang="en-US" sz="40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私域流量与公域流量的关系：大河与鱼塘</a:t>
            </a:r>
            <a:endParaRPr lang="zh-CN" altLang="en-US" sz="4000" b="1">
              <a:solidFill>
                <a:schemeClr val="accent2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39175" y="900430"/>
            <a:ext cx="234315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endParaRPr lang="zh-CN" altLang="en-US" sz="2800" b="1">
              <a:solidFill>
                <a:srgbClr val="3BC3BB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09700" y="2439035"/>
            <a:ext cx="10194925" cy="26765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 anchor="t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大河有水小河满，大河无水小河干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，私域流量的拉新工作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永远都不能停。如何从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大河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中把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鱼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”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捞到自家鱼塘？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、通过企业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/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个人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微信、社群、微信小程序裂变、拉新、变现。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、借助</a:t>
            </a:r>
            <a:r>
              <a:rPr lang="en-US" alt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OTO</a:t>
            </a:r>
            <a:r>
              <a:rPr lang="zh-CN" alt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抢夺区域内存量生意</a:t>
            </a:r>
            <a:endParaRPr lang="zh-CN" altLang="en-US" sz="28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2338</Words>
  <Application>WPS 演示</Application>
  <PresentationFormat>宽屏</PresentationFormat>
  <Paragraphs>112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</vt:lpstr>
      <vt:lpstr>宋体</vt:lpstr>
      <vt:lpstr>Wingdings</vt:lpstr>
      <vt:lpstr>思源宋体 CN</vt:lpstr>
      <vt:lpstr>楷体</vt:lpstr>
      <vt:lpstr>Franklin Gothic Medium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TJDYF</dc:creator>
  <cp:lastModifiedBy>TJDYF</cp:lastModifiedBy>
  <cp:revision>133</cp:revision>
  <dcterms:created xsi:type="dcterms:W3CDTF">2017-08-03T09:01:00Z</dcterms:created>
  <dcterms:modified xsi:type="dcterms:W3CDTF">2020-08-19T15:15:32Z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