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522" r:id="rId3"/>
    <p:sldId id="518" r:id="rId4"/>
    <p:sldId id="552" r:id="rId5"/>
    <p:sldId id="554" r:id="rId6"/>
    <p:sldId id="560" r:id="rId7"/>
    <p:sldId id="556" r:id="rId8"/>
    <p:sldId id="575" r:id="rId9"/>
    <p:sldId id="557" r:id="rId10"/>
    <p:sldId id="561" r:id="rId11"/>
    <p:sldId id="558" r:id="rId12"/>
    <p:sldId id="559" r:id="rId13"/>
    <p:sldId id="576" r:id="rId14"/>
    <p:sldId id="566" r:id="rId15"/>
  </p:sldIdLst>
  <p:sldSz cx="9144000" cy="5143500" type="screen16x9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, Ailing {DCAA~Shanghai}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2244" y="-1026"/>
      </p:cViewPr>
      <p:guideLst>
        <p:guide orient="horz" pos="15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charset="-122"/>
                <a:ea typeface="等线" panose="02010600030101010101" charset="-122"/>
              </a:rPr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太极医药城A区照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3624263" y="1099662"/>
            <a:ext cx="5514499" cy="2943701"/>
          </a:xfrm>
          <a:prstGeom prst="rect">
            <a:avLst/>
          </a:prstGeom>
        </p:spPr>
      </p:pic>
      <p:sp>
        <p:nvSpPr>
          <p:cNvPr id="8" name="任意多边形: 形状 17"/>
          <p:cNvSpPr/>
          <p:nvPr/>
        </p:nvSpPr>
        <p:spPr>
          <a:xfrm>
            <a:off x="-21749" y="1100138"/>
            <a:ext cx="4597718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8160" y="1187768"/>
            <a:ext cx="2972753" cy="1391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6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2020</a:t>
            </a:r>
            <a:endParaRPr lang="zh-CN" altLang="en-US" sz="86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605790" y="2580005"/>
            <a:ext cx="297688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慢特部带教</a:t>
            </a:r>
            <a:endParaRPr 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3204" y="93127"/>
            <a:ext cx="1017140" cy="454502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40"/>
          <p:cNvSpPr txBox="1"/>
          <p:nvPr/>
        </p:nvSpPr>
        <p:spPr>
          <a:xfrm>
            <a:off x="328942" y="73976"/>
            <a:ext cx="1147433" cy="407804"/>
          </a:xfrm>
          <a:prstGeom prst="rect">
            <a:avLst/>
          </a:prstGeom>
          <a:solidFill>
            <a:srgbClr val="2EB0BD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矩形 4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2334115" y="3481753"/>
            <a:ext cx="1940706" cy="345440"/>
          </a:xfrm>
          <a:prstGeom prst="rect">
            <a:avLst/>
          </a:prstGeom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慢特部：陈柳</a:t>
            </a:r>
            <a:endParaRPr kumimoji="0" lang="en-US" altLang="zh-CN" sz="180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0660" y="4121785"/>
            <a:ext cx="24682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志迎挑战   智赢未来</a:t>
            </a:r>
            <a:endParaRPr lang="zh-CN" altLang="en-US" sz="2000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482822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itle 6"/>
          <p:cNvSpPr txBox="1"/>
          <p:nvPr>
            <p:custDataLst>
              <p:tags r:id="rId1"/>
            </p:custDataLst>
          </p:nvPr>
        </p:nvSpPr>
        <p:spPr>
          <a:xfrm>
            <a:off x="1968500" y="1283970"/>
            <a:ext cx="676275" cy="6318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altLang="zh-CN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altLang="zh-CN" sz="2800" spc="250" dirty="0">
              <a:ln w="3175">
                <a:noFill/>
                <a:prstDash val="dash"/>
              </a:ln>
              <a:solidFill>
                <a:sysClr val="window" lastClr="FFFFFF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8585" y="4807585"/>
            <a:ext cx="2604135" cy="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TAIJI   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太极集团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太极大药房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4898" y="545603"/>
            <a:ext cx="8013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09786" y="275822"/>
            <a:ext cx="270030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825"/>
          </a:p>
        </p:txBody>
      </p:sp>
      <p:sp>
        <p:nvSpPr>
          <p:cNvPr id="23" name="矩形 22"/>
          <p:cNvSpPr/>
          <p:nvPr/>
        </p:nvSpPr>
        <p:spPr>
          <a:xfrm>
            <a:off x="441325" y="386080"/>
            <a:ext cx="217805" cy="217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25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62675" y="146685"/>
            <a:ext cx="24682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志迎挑战   智赢未来</a:t>
            </a:r>
            <a:endParaRPr lang="zh-CN" altLang="en-US" sz="2000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9130" y="177165"/>
            <a:ext cx="207645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慢病小手册的使用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5735" y="1117600"/>
            <a:ext cx="6917690" cy="3192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、慢病日专享时间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、慢病会员专属权益（专属双倍积分、疗程优惠目录等）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、慢病会员基本资料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、各项诊断标准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、饮食推荐与禁忌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、检测记录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1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注：慢病会员专享品种目录是否清楚，插卡是否展示！</a:t>
            </a:r>
            <a:endParaRPr lang="zh-CN" altLang="en-US" sz="18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482822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8585" y="4807585"/>
            <a:ext cx="2604135" cy="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TAIJI   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太极集团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太极大药房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4898" y="545603"/>
            <a:ext cx="8013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09786" y="275822"/>
            <a:ext cx="270030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825"/>
          </a:p>
        </p:txBody>
      </p:sp>
      <p:sp>
        <p:nvSpPr>
          <p:cNvPr id="23" name="矩形 22"/>
          <p:cNvSpPr/>
          <p:nvPr/>
        </p:nvSpPr>
        <p:spPr>
          <a:xfrm>
            <a:off x="441325" y="386080"/>
            <a:ext cx="217805" cy="217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25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62675" y="146685"/>
            <a:ext cx="24682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志迎挑战   智赢未来</a:t>
            </a:r>
            <a:endParaRPr lang="zh-CN" altLang="en-US" sz="2000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9130" y="177165"/>
            <a:ext cx="268668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存健康检测数据录入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3" name="图片 2" descr="Screenshot_20191202_131019_com.tencent.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4385" y="925830"/>
            <a:ext cx="1821815" cy="3794760"/>
          </a:xfrm>
          <a:prstGeom prst="rect">
            <a:avLst/>
          </a:prstGeom>
        </p:spPr>
      </p:pic>
      <p:pic>
        <p:nvPicPr>
          <p:cNvPr id="6" name="图片 5" descr="Screenshot_20191202_130901_com.tencent.m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0" y="926465"/>
            <a:ext cx="1855470" cy="3863975"/>
          </a:xfrm>
          <a:prstGeom prst="rect">
            <a:avLst/>
          </a:prstGeom>
        </p:spPr>
      </p:pic>
      <p:pic>
        <p:nvPicPr>
          <p:cNvPr id="7" name="图片 6" descr="Screenshot_20191202_130846_com.tencent.m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" y="866775"/>
            <a:ext cx="1877695" cy="391287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2210435" y="2480945"/>
            <a:ext cx="264795" cy="193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4401820" y="2481580"/>
            <a:ext cx="30543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6896100" y="2530475"/>
            <a:ext cx="248285" cy="132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255" y="961390"/>
            <a:ext cx="2092960" cy="3724275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482822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8585" y="4807585"/>
            <a:ext cx="2604135" cy="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TAIJI   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太极集团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太极大药房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4898" y="545603"/>
            <a:ext cx="8013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09786" y="275822"/>
            <a:ext cx="270030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825"/>
          </a:p>
        </p:txBody>
      </p:sp>
      <p:sp>
        <p:nvSpPr>
          <p:cNvPr id="23" name="矩形 22"/>
          <p:cNvSpPr/>
          <p:nvPr/>
        </p:nvSpPr>
        <p:spPr>
          <a:xfrm>
            <a:off x="441325" y="386080"/>
            <a:ext cx="217805" cy="217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25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62675" y="146685"/>
            <a:ext cx="24682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志迎挑战   智赢未来</a:t>
            </a:r>
            <a:endParaRPr lang="zh-CN" altLang="en-US" sz="2000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9130" y="177165"/>
            <a:ext cx="207645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慢病回访话术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8400" y="695325"/>
            <a:ext cx="6917690" cy="4078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lang="zh-CN" altLang="en-US" sz="18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测：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检测数值   依从性较差顾客重点关注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lang="zh-CN" altLang="en-US" sz="18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食：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饮食状况   三餐、特殊饮食忌口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lang="zh-CN" altLang="en-US" sz="18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动：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运动建议。例如推荐适合慢病患者的运动：八段锦、椅子操、太极拳等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lang="zh-CN" altLang="en-US" sz="18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药：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用药依从性、用药注意、孤寡老人购药需求。不方便到店推荐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小程序购药平台及微信销售。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、近期</a:t>
            </a:r>
            <a:r>
              <a:rPr lang="zh-CN" altLang="en-US" sz="18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热点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介绍：福利、产品活动、公益活动等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、门店</a:t>
            </a:r>
            <a:r>
              <a:rPr lang="zh-CN" altLang="en-US" sz="18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微信、疾病群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介绍。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具体案例见附件。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482822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8585" y="4807585"/>
            <a:ext cx="2604135" cy="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TAIJI   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太极集团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太极大药房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4898" y="545603"/>
            <a:ext cx="8013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09786" y="275822"/>
            <a:ext cx="270030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825"/>
          </a:p>
        </p:txBody>
      </p:sp>
      <p:sp>
        <p:nvSpPr>
          <p:cNvPr id="23" name="矩形 22"/>
          <p:cNvSpPr/>
          <p:nvPr/>
        </p:nvSpPr>
        <p:spPr>
          <a:xfrm>
            <a:off x="441325" y="386080"/>
            <a:ext cx="217805" cy="217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25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62675" y="146685"/>
            <a:ext cx="24682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志迎挑战   智赢未来</a:t>
            </a:r>
            <a:endParaRPr lang="zh-CN" altLang="en-US" sz="2000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9130" y="177165"/>
            <a:ext cx="207645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慢病小程序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8400" y="695325"/>
            <a:ext cx="6917690" cy="4422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与原小程序对比：</a:t>
            </a:r>
            <a:endParaRPr lang="zh-CN" altLang="en-US" sz="16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、新增处方药，顾客可在线开方购买；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、疗程优惠品种，小程序专享的优惠可推荐顾客。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门店需注意：</a:t>
            </a:r>
            <a:endParaRPr lang="zh-CN" altLang="en-US" sz="16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、关注</a:t>
            </a:r>
            <a:r>
              <a:rPr lang="en-US" altLang="zh-CN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B2C</a:t>
            </a: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后台端，对加入购物车未付款的顾客电话跟踪。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对不会开方的指导开方；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、顾客自己上传处方照片的需审核通过，后打印由执业药师审核；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altLang="zh-CN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、同城配送点发货后有同城到店取货；快递需由门店自行快递下单，请注意关注顾客是否收到货；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社保支付、到店自提的需到店刷社保卡后将货交于顾客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60000"/>
              </a:lnSpc>
            </a:pP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112" y="250789"/>
            <a:ext cx="105854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chemeClr val="accent1"/>
                </a:solidFill>
                <a:latin typeface="+mj-ea"/>
                <a:ea typeface="+mj-ea"/>
                <a:cs typeface="+mj-ea"/>
              </a:rPr>
              <a:t>目 录</a:t>
            </a:r>
            <a:endParaRPr lang="zh-CN" altLang="en-US" sz="3000" b="1" dirty="0">
              <a:solidFill>
                <a:schemeClr val="accent1"/>
              </a:solidFill>
              <a:latin typeface="+mj-ea"/>
              <a:ea typeface="+mj-ea"/>
              <a:cs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" y="534072"/>
            <a:ext cx="830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932430" y="1553845"/>
            <a:ext cx="521970" cy="52197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</a:rPr>
              <a:t>02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 rot="0">
            <a:off x="2932142" y="654289"/>
            <a:ext cx="4002253" cy="3118785"/>
            <a:chOff x="4695" y="1937"/>
            <a:chExt cx="6303" cy="4911"/>
          </a:xfrm>
        </p:grpSpPr>
        <p:grpSp>
          <p:nvGrpSpPr>
            <p:cNvPr id="17" name="组合 16"/>
            <p:cNvGrpSpPr/>
            <p:nvPr/>
          </p:nvGrpSpPr>
          <p:grpSpPr>
            <a:xfrm>
              <a:off x="4695" y="3475"/>
              <a:ext cx="4165" cy="2002"/>
              <a:chOff x="1310186" y="2210472"/>
              <a:chExt cx="3526144" cy="1694752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1310186" y="3209189"/>
                <a:ext cx="696035" cy="696035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</a:rPr>
                  <a:t>03</a:t>
                </a:r>
                <a:endParaRPr lang="zh-CN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203196" y="2210472"/>
                <a:ext cx="2633134" cy="49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800" b="1" dirty="0">
                    <a:solidFill>
                      <a:schemeClr val="tx2"/>
                    </a:solidFill>
                    <a:latin typeface="+mj-ea"/>
                    <a:ea typeface="+mj-ea"/>
                    <a:cs typeface="+mn-ea"/>
                  </a:rPr>
                  <a:t>健</a:t>
                </a:r>
                <a:r>
                  <a:rPr lang="zh-CN" altLang="en-US" sz="1800" b="1" dirty="0">
                    <a:solidFill>
                      <a:schemeClr val="tx2"/>
                    </a:solidFill>
                    <a:latin typeface="+mj-ea"/>
                    <a:ea typeface="+mj-ea"/>
                    <a:cs typeface="+mn-ea"/>
                  </a:rPr>
                  <a:t>康小手册的使用</a:t>
                </a:r>
                <a:endParaRPr lang="zh-CN" altLang="en-US" sz="1800" b="1" dirty="0">
                  <a:solidFill>
                    <a:schemeClr val="tx2"/>
                  </a:solidFill>
                  <a:latin typeface="+mj-ea"/>
                  <a:ea typeface="+mj-ea"/>
                  <a:cs typeface="+mn-ea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695" y="4776"/>
              <a:ext cx="4943" cy="2073"/>
              <a:chOff x="1310186" y="2150358"/>
              <a:chExt cx="4184850" cy="1754866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1310186" y="3209189"/>
                <a:ext cx="696035" cy="696035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</a:rPr>
                  <a:t>04</a:t>
                </a:r>
                <a:endParaRPr lang="zh-CN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203195" y="2150358"/>
                <a:ext cx="3291841" cy="49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800" b="1" dirty="0">
                    <a:solidFill>
                      <a:schemeClr val="tx2"/>
                    </a:solidFill>
                    <a:latin typeface="+mj-ea"/>
                    <a:ea typeface="+mj-ea"/>
                  </a:rPr>
                  <a:t>存健康监测数据的录入</a:t>
                </a:r>
                <a:endParaRPr lang="zh-CN" altLang="en-US" sz="1800" b="1" dirty="0">
                  <a:solidFill>
                    <a:schemeClr val="tx2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695" y="1937"/>
              <a:ext cx="6303" cy="822"/>
              <a:chOff x="1310186" y="3209189"/>
              <a:chExt cx="5336341" cy="696035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1310186" y="3209189"/>
                <a:ext cx="696035" cy="696035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</a:rPr>
                  <a:t>01</a:t>
                </a:r>
                <a:endParaRPr lang="zh-CN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135484" y="3350112"/>
                <a:ext cx="4511043" cy="49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1800" b="1" dirty="0">
                    <a:solidFill>
                      <a:schemeClr val="tx2"/>
                    </a:solidFill>
                    <a:latin typeface="+mj-ea"/>
                    <a:ea typeface="+mj-ea"/>
                  </a:rPr>
                  <a:t>慢病建档人群、</a:t>
                </a:r>
                <a:r>
                  <a:rPr lang="zh-CN" altLang="en-US" sz="1800" b="1" dirty="0">
                    <a:solidFill>
                      <a:schemeClr val="tx2"/>
                    </a:solidFill>
                    <a:latin typeface="+mj-ea"/>
                    <a:ea typeface="+mj-ea"/>
                    <a:cs typeface="+mn-ea"/>
                    <a:sym typeface="+mn-ea"/>
                  </a:rPr>
                  <a:t>流程及话语话术</a:t>
                </a:r>
                <a:endParaRPr lang="zh-CN" altLang="en-US" sz="1800" b="1" dirty="0">
                  <a:solidFill>
                    <a:schemeClr val="tx2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6" name="圆角矩形 5"/>
          <p:cNvSpPr/>
          <p:nvPr/>
        </p:nvSpPr>
        <p:spPr>
          <a:xfrm>
            <a:off x="2932142" y="3969233"/>
            <a:ext cx="522026" cy="52202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800" dirty="0">
                <a:solidFill>
                  <a:schemeClr val="bg1"/>
                </a:solidFill>
              </a:rPr>
              <a:t>05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01899" y="332814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 b="1" dirty="0">
                <a:solidFill>
                  <a:schemeClr val="tx2"/>
                </a:solidFill>
                <a:latin typeface="+mj-ea"/>
                <a:ea typeface="+mj-ea"/>
              </a:rPr>
              <a:t>慢病会员电话回访</a:t>
            </a:r>
            <a:endParaRPr lang="zh-CN" altLang="en-US" sz="1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01899" y="4046330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 b="1" dirty="0">
                <a:solidFill>
                  <a:schemeClr val="tx2"/>
                </a:solidFill>
                <a:latin typeface="+mj-ea"/>
                <a:ea typeface="+mj-ea"/>
              </a:rPr>
              <a:t>慢病小程序</a:t>
            </a:r>
            <a:r>
              <a:rPr lang="en-US" altLang="zh-CN" sz="1800" b="1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en-US" sz="1800" b="1" dirty="0">
                <a:solidFill>
                  <a:schemeClr val="tx2"/>
                </a:solidFill>
                <a:latin typeface="+mj-ea"/>
                <a:ea typeface="+mj-ea"/>
              </a:rPr>
              <a:t>太极药店</a:t>
            </a:r>
            <a:r>
              <a:rPr lang="en-US" altLang="zh-CN" sz="1800" b="1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endParaRPr lang="en-US" altLang="zh-CN" sz="1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2822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itle 6"/>
          <p:cNvSpPr txBox="1"/>
          <p:nvPr>
            <p:custDataLst>
              <p:tags r:id="rId1"/>
            </p:custDataLst>
          </p:nvPr>
        </p:nvSpPr>
        <p:spPr>
          <a:xfrm>
            <a:off x="1968500" y="1283970"/>
            <a:ext cx="676275" cy="6318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altLang="zh-CN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altLang="zh-CN" sz="2800" spc="250" dirty="0">
              <a:ln w="3175">
                <a:noFill/>
                <a:prstDash val="dash"/>
              </a:ln>
              <a:solidFill>
                <a:sysClr val="window" lastClr="FFFFFF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8585" y="4807585"/>
            <a:ext cx="2604135" cy="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TAIJI   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太极集团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太极大药房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4898" y="545603"/>
            <a:ext cx="8013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09786" y="275822"/>
            <a:ext cx="270030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825"/>
          </a:p>
        </p:txBody>
      </p:sp>
      <p:sp>
        <p:nvSpPr>
          <p:cNvPr id="23" name="矩形 22"/>
          <p:cNvSpPr/>
          <p:nvPr/>
        </p:nvSpPr>
        <p:spPr>
          <a:xfrm>
            <a:off x="441325" y="386080"/>
            <a:ext cx="217805" cy="217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25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62675" y="146685"/>
            <a:ext cx="24682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志迎挑战   智赢未来</a:t>
            </a:r>
            <a:endParaRPr lang="zh-CN" altLang="en-US" sz="2000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9130" y="177165"/>
            <a:ext cx="353631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慢病建档人群、流程及话语话术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92530" y="1283970"/>
            <a:ext cx="63881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+mj-ea"/>
                <a:ea typeface="+mj-ea"/>
              </a:rPr>
              <a:t>慢病建档人群：</a:t>
            </a:r>
            <a:endParaRPr lang="zh-CN" altLang="en-US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lnSpc>
                <a:spcPct val="18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               常见的慢性疾病：</a:t>
            </a: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高血压、高血脂</a:t>
            </a: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、</a:t>
            </a: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冠心病、糖尿病</a:t>
            </a: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、</a:t>
            </a: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  <a:sym typeface="+mn-ea"/>
              </a:rPr>
              <a:t>高尿酸、</a:t>
            </a: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慢阻肺，哮喘、慢性胃炎、肝胆病、前列腺疾病、</a:t>
            </a:r>
            <a:r>
              <a:rPr lang="zh-CN" altLang="en-US" sz="2000" dirty="0">
                <a:solidFill>
                  <a:srgbClr val="00B050"/>
                </a:solidFill>
                <a:latin typeface="+mj-ea"/>
                <a:ea typeface="+mj-ea"/>
              </a:rPr>
              <a:t>甲亢、甲减、支气管炎、失眠、便秘</a:t>
            </a: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、等</a:t>
            </a:r>
            <a:endParaRPr lang="zh-CN" altLang="en-US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lnSpc>
                <a:spcPct val="18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              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sym typeface="+mn-ea"/>
              </a:rPr>
              <a:t>注：</a:t>
            </a:r>
            <a:r>
              <a:rPr lang="zh-CN" altLang="en-US" sz="2000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sym typeface="+mn-ea"/>
              </a:rPr>
              <a:t>只有四种疾病开一次处方半年内有效（前提是不超过首次开方药物的数量）</a:t>
            </a:r>
            <a:endParaRPr lang="zh-CN" altLang="en-US" sz="2000" dirty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2822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itle 6"/>
          <p:cNvSpPr txBox="1"/>
          <p:nvPr>
            <p:custDataLst>
              <p:tags r:id="rId1"/>
            </p:custDataLst>
          </p:nvPr>
        </p:nvSpPr>
        <p:spPr>
          <a:xfrm>
            <a:off x="1968500" y="1283970"/>
            <a:ext cx="676275" cy="6318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altLang="zh-CN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altLang="zh-CN" sz="2800" spc="250" dirty="0">
              <a:ln w="3175">
                <a:noFill/>
                <a:prstDash val="dash"/>
              </a:ln>
              <a:solidFill>
                <a:sysClr val="window" lastClr="FFFFFF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8585" y="4807585"/>
            <a:ext cx="2604135" cy="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TAIJI   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太极集团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太极大药房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4898" y="545603"/>
            <a:ext cx="8013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09786" y="275822"/>
            <a:ext cx="270030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825"/>
          </a:p>
        </p:txBody>
      </p:sp>
      <p:sp>
        <p:nvSpPr>
          <p:cNvPr id="23" name="矩形 22"/>
          <p:cNvSpPr/>
          <p:nvPr/>
        </p:nvSpPr>
        <p:spPr>
          <a:xfrm>
            <a:off x="441325" y="386080"/>
            <a:ext cx="217805" cy="217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25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62675" y="146685"/>
            <a:ext cx="24682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志迎挑战   智赢未来</a:t>
            </a:r>
            <a:endParaRPr lang="zh-CN" altLang="en-US" sz="2000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9130" y="177165"/>
            <a:ext cx="3394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慢病建档人群、流程及话语话术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12310" y="1283970"/>
            <a:ext cx="3755390" cy="1453515"/>
            <a:chOff x="7015" y="1038"/>
            <a:chExt cx="5914" cy="2289"/>
          </a:xfrm>
        </p:grpSpPr>
        <p:sp>
          <p:nvSpPr>
            <p:cNvPr id="15" name="文本框 14"/>
            <p:cNvSpPr txBox="1"/>
            <p:nvPr/>
          </p:nvSpPr>
          <p:spPr>
            <a:xfrm>
              <a:off x="8087" y="1038"/>
              <a:ext cx="4842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800" b="1" dirty="0">
                  <a:solidFill>
                    <a:schemeClr val="tx2"/>
                  </a:solidFill>
                  <a:latin typeface="+mj-ea"/>
                  <a:ea typeface="+mj-ea"/>
                </a:rPr>
                <a:t>1</a:t>
              </a:r>
              <a:r>
                <a:rPr lang="zh-CN" altLang="en-US" sz="1800" b="1" dirty="0">
                  <a:solidFill>
                    <a:schemeClr val="tx2"/>
                  </a:solidFill>
                  <a:latin typeface="+mj-ea"/>
                  <a:ea typeface="+mj-ea"/>
                </a:rPr>
                <a:t>、</a:t>
              </a:r>
              <a:r>
                <a:rPr lang="zh-CN" altLang="zh-CN" sz="1800" b="1" dirty="0">
                  <a:solidFill>
                    <a:schemeClr val="tx2"/>
                  </a:solidFill>
                  <a:latin typeface="+mj-ea"/>
                  <a:ea typeface="+mj-ea"/>
                </a:rPr>
                <a:t>请问您是我们的会员吗？</a:t>
              </a:r>
              <a:endParaRPr lang="zh-CN" altLang="zh-CN" sz="1800" b="1" dirty="0">
                <a:solidFill>
                  <a:schemeClr val="tx2"/>
                </a:solidFill>
                <a:latin typeface="+mj-ea"/>
                <a:ea typeface="+mj-ea"/>
              </a:endParaRPr>
            </a:p>
            <a:p>
              <a:endParaRPr lang="zh-CN" altLang="en-US" sz="1800" b="1" dirty="0">
                <a:solidFill>
                  <a:schemeClr val="tx2"/>
                </a:solidFill>
                <a:latin typeface="+mj-ea"/>
                <a:ea typeface="+mj-ea"/>
              </a:endParaRPr>
            </a:p>
            <a:p>
              <a:endParaRPr lang="zh-CN" altLang="en-US" sz="1800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4" name="下箭头 3"/>
            <p:cNvSpPr/>
            <p:nvPr/>
          </p:nvSpPr>
          <p:spPr>
            <a:xfrm>
              <a:off x="9975" y="1593"/>
              <a:ext cx="377" cy="8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左右箭头 5"/>
            <p:cNvSpPr/>
            <p:nvPr/>
          </p:nvSpPr>
          <p:spPr>
            <a:xfrm>
              <a:off x="8851" y="2399"/>
              <a:ext cx="2625" cy="31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71" y="2266"/>
              <a:ext cx="7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1800" b="1" dirty="0">
                  <a:solidFill>
                    <a:schemeClr val="tx2"/>
                  </a:solidFill>
                  <a:latin typeface="+mj-ea"/>
                  <a:ea typeface="+mj-ea"/>
                </a:rPr>
                <a:t>是</a:t>
              </a:r>
              <a:endParaRPr lang="zh-CN" altLang="en-US" sz="1800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476" y="2266"/>
              <a:ext cx="7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1800" b="1" dirty="0">
                  <a:solidFill>
                    <a:schemeClr val="tx2"/>
                  </a:solidFill>
                  <a:latin typeface="+mj-ea"/>
                  <a:ea typeface="+mj-ea"/>
                </a:rPr>
                <a:t>否</a:t>
              </a:r>
              <a:endParaRPr lang="zh-CN" altLang="en-US" sz="1800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015" y="2845"/>
              <a:ext cx="323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 dirty="0">
                  <a:solidFill>
                    <a:schemeClr val="tx2"/>
                  </a:solidFill>
                  <a:latin typeface="+mj-ea"/>
                  <a:ea typeface="+mj-ea"/>
                </a:rPr>
                <a:t>请您报一下您的电话</a:t>
              </a:r>
              <a:endParaRPr lang="zh-CN" altLang="en-US" sz="1800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952615" y="2484755"/>
            <a:ext cx="219138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zh-CN" sz="1400" b="1" dirty="0">
                <a:solidFill>
                  <a:schemeClr val="tx2"/>
                </a:solidFill>
                <a:latin typeface="+mj-ea"/>
                <a:ea typeface="+mj-ea"/>
              </a:rPr>
              <a:t>我们可以免费办理会员卡</a:t>
            </a:r>
            <a:endParaRPr lang="zh-CN" altLang="zh-CN" sz="14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lnSpc>
                <a:spcPct val="140000"/>
              </a:lnSpc>
            </a:pPr>
            <a:r>
              <a:rPr lang="zh-CN" altLang="zh-CN" sz="1400" b="1" dirty="0">
                <a:solidFill>
                  <a:schemeClr val="tx2"/>
                </a:solidFill>
                <a:latin typeface="+mj-ea"/>
                <a:ea typeface="+mj-ea"/>
              </a:rPr>
              <a:t>请您报一下电话</a:t>
            </a:r>
            <a:endParaRPr lang="zh-CN" altLang="en-US" sz="14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1860" y="3507105"/>
            <a:ext cx="42926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8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注：慢病会员建档后会员卡</a:t>
            </a:r>
            <a:r>
              <a:rPr lang="en-US" altLang="zh-CN" sz="18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ID</a:t>
            </a:r>
            <a:r>
              <a:rPr lang="zh-CN" altLang="en-US" sz="18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修改为</a:t>
            </a:r>
            <a:r>
              <a:rPr lang="en-US" altLang="zh-CN" sz="18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342</a:t>
            </a:r>
            <a:endParaRPr lang="zh-CN" altLang="en-US" sz="1800" b="1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" y="786765"/>
            <a:ext cx="4477385" cy="3733800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2822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itle 6"/>
          <p:cNvSpPr txBox="1"/>
          <p:nvPr>
            <p:custDataLst>
              <p:tags r:id="rId1"/>
            </p:custDataLst>
          </p:nvPr>
        </p:nvSpPr>
        <p:spPr>
          <a:xfrm>
            <a:off x="1968500" y="1283970"/>
            <a:ext cx="676275" cy="6318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altLang="zh-CN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altLang="zh-CN" sz="2800" spc="250" dirty="0">
              <a:ln w="3175">
                <a:noFill/>
                <a:prstDash val="dash"/>
              </a:ln>
              <a:solidFill>
                <a:sysClr val="window" lastClr="FFFFFF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8585" y="4807585"/>
            <a:ext cx="2604135" cy="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TAIJI   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太极集团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太极大药房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4898" y="545603"/>
            <a:ext cx="8013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09786" y="275822"/>
            <a:ext cx="270030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825"/>
          </a:p>
        </p:txBody>
      </p:sp>
      <p:sp>
        <p:nvSpPr>
          <p:cNvPr id="23" name="矩形 22"/>
          <p:cNvSpPr/>
          <p:nvPr/>
        </p:nvSpPr>
        <p:spPr>
          <a:xfrm>
            <a:off x="441325" y="386080"/>
            <a:ext cx="217805" cy="217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25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62675" y="146685"/>
            <a:ext cx="24682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志迎挑战   智赢未来</a:t>
            </a:r>
            <a:endParaRPr lang="zh-CN" altLang="en-US" sz="2000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9130" y="177165"/>
            <a:ext cx="355917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慢病建档人群、流程及话语话术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087110" y="969645"/>
            <a:ext cx="2687320" cy="3758705"/>
            <a:chOff x="8774" y="862"/>
            <a:chExt cx="4232" cy="5035"/>
          </a:xfrm>
        </p:grpSpPr>
        <p:sp>
          <p:nvSpPr>
            <p:cNvPr id="12" name="文本框 11"/>
            <p:cNvSpPr txBox="1"/>
            <p:nvPr/>
          </p:nvSpPr>
          <p:spPr>
            <a:xfrm>
              <a:off x="8774" y="862"/>
              <a:ext cx="4232" cy="1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tx2"/>
                  </a:solidFill>
                  <a:latin typeface="+mj-ea"/>
                  <a:ea typeface="+mj-ea"/>
                </a:rPr>
                <a:t>2</a:t>
              </a:r>
              <a:r>
                <a:rPr lang="zh-CN" altLang="en-US" sz="1400" b="1" dirty="0">
                  <a:solidFill>
                    <a:schemeClr val="tx2"/>
                  </a:solidFill>
                  <a:latin typeface="+mj-ea"/>
                  <a:ea typeface="+mj-ea"/>
                </a:rPr>
                <a:t>、引导开处方</a:t>
              </a:r>
              <a:endParaRPr lang="zh-CN" altLang="en-US" sz="1400" b="1" dirty="0">
                <a:solidFill>
                  <a:schemeClr val="tx2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2"/>
                  </a:solidFill>
                  <a:latin typeface="+mj-ea"/>
                  <a:ea typeface="+mj-ea"/>
                </a:rPr>
                <a:t>     同时完善慢病会员建档资料</a:t>
              </a:r>
              <a:endParaRPr lang="zh-CN" altLang="en-US" sz="1400" b="1" dirty="0">
                <a:solidFill>
                  <a:schemeClr val="tx2"/>
                </a:solidFill>
                <a:latin typeface="+mj-ea"/>
                <a:ea typeface="+mj-ea"/>
              </a:endParaRPr>
            </a:p>
            <a:p>
              <a:endParaRPr lang="zh-CN" altLang="en-US" sz="1800" b="1" dirty="0">
                <a:solidFill>
                  <a:schemeClr val="tx2"/>
                </a:solidFill>
                <a:latin typeface="+mj-ea"/>
                <a:ea typeface="+mj-ea"/>
              </a:endParaRPr>
            </a:p>
            <a:p>
              <a:endParaRPr lang="zh-CN" altLang="en-US" sz="1800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110" y="2681"/>
              <a:ext cx="3722" cy="12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400" b="1"/>
                <a:t>1</a:t>
              </a:r>
              <a:r>
                <a:rPr lang="zh-CN" altLang="en-US" sz="1400" b="1"/>
                <a:t>）介绍十大慢病会员权益；</a:t>
              </a:r>
              <a:endParaRPr lang="zh-CN" altLang="en-US" sz="1400" b="1"/>
            </a:p>
            <a:p>
              <a:pPr>
                <a:lnSpc>
                  <a:spcPct val="130000"/>
                </a:lnSpc>
              </a:pPr>
              <a:r>
                <a:rPr lang="zh-CN" altLang="en-US" sz="1400" b="1"/>
                <a:t>免费检测、慢病会员专享活动品种、健康讲座等</a:t>
              </a:r>
              <a:endParaRPr lang="zh-CN" altLang="en-US" sz="1400" b="1"/>
            </a:p>
          </p:txBody>
        </p:sp>
        <p:sp>
          <p:nvSpPr>
            <p:cNvPr id="14" name="下箭头 13"/>
            <p:cNvSpPr/>
            <p:nvPr/>
          </p:nvSpPr>
          <p:spPr>
            <a:xfrm>
              <a:off x="10423" y="1836"/>
              <a:ext cx="454" cy="8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036" y="3902"/>
              <a:ext cx="3888" cy="1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400" b="1"/>
                <a:t> 2</a:t>
              </a:r>
              <a:r>
                <a:rPr lang="zh-CN" altLang="en-US" sz="1400" b="1"/>
                <a:t>）享受半年内免开处方（购买数量不超过本次购药盒数）</a:t>
              </a:r>
              <a:r>
                <a:rPr lang="zh-CN" altLang="en-US" sz="1400" b="1">
                  <a:solidFill>
                    <a:srgbClr val="FF0000"/>
                  </a:solidFill>
                </a:rPr>
                <a:t>注：仅限高血压、高血脂、糖尿病、冠心病四种疾病</a:t>
              </a:r>
              <a:endParaRPr lang="en-US" altLang="zh-CN" sz="1400" b="1">
                <a:solidFill>
                  <a:srgbClr val="FF0000"/>
                </a:solidFill>
              </a:endParaRPr>
            </a:p>
          </p:txBody>
        </p:sp>
      </p:grpSp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" y="603568"/>
            <a:ext cx="3019425" cy="41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0365" y="603885"/>
            <a:ext cx="3303270" cy="41744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1325" y="5409565"/>
            <a:ext cx="36137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>
                <a:solidFill>
                  <a:srgbClr val="FF0000"/>
                </a:solidFill>
              </a:rPr>
              <a:t>1</a:t>
            </a:r>
            <a:r>
              <a:rPr lang="zh-CN" altLang="en-US" sz="1800">
                <a:solidFill>
                  <a:srgbClr val="FF0000"/>
                </a:solidFill>
              </a:rPr>
              <a:t>、重点介绍慢病会员权益</a:t>
            </a:r>
            <a:endParaRPr lang="zh-CN" altLang="en-US" sz="1800">
              <a:solidFill>
                <a:srgbClr val="FF0000"/>
              </a:solidFill>
            </a:endParaRPr>
          </a:p>
          <a:p>
            <a:r>
              <a:rPr lang="en-US" altLang="zh-CN" sz="1800">
                <a:solidFill>
                  <a:srgbClr val="FF0000"/>
                </a:solidFill>
              </a:rPr>
              <a:t>2</a:t>
            </a:r>
            <a:r>
              <a:rPr lang="zh-CN" altLang="en-US" sz="1800">
                <a:solidFill>
                  <a:srgbClr val="FF0000"/>
                </a:solidFill>
              </a:rPr>
              <a:t>、</a:t>
            </a:r>
            <a:r>
              <a:rPr lang="zh-CN" altLang="en-US" sz="1800">
                <a:solidFill>
                  <a:srgbClr val="FF0000"/>
                </a:solidFill>
              </a:rPr>
              <a:t>相关疾病的检测数值可给顾客拍照</a:t>
            </a:r>
            <a:endParaRPr lang="zh-CN" alt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2822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itle 6"/>
          <p:cNvSpPr txBox="1"/>
          <p:nvPr>
            <p:custDataLst>
              <p:tags r:id="rId1"/>
            </p:custDataLst>
          </p:nvPr>
        </p:nvSpPr>
        <p:spPr>
          <a:xfrm>
            <a:off x="1968500" y="1283970"/>
            <a:ext cx="676275" cy="6318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altLang="zh-CN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altLang="zh-CN" sz="2800" spc="250" dirty="0">
              <a:ln w="3175">
                <a:noFill/>
                <a:prstDash val="dash"/>
              </a:ln>
              <a:solidFill>
                <a:sysClr val="window" lastClr="FFFFFF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8585" y="4807585"/>
            <a:ext cx="2604135" cy="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TAIJI   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太极集团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太极大药房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4898" y="545603"/>
            <a:ext cx="8013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09786" y="275822"/>
            <a:ext cx="270030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825"/>
          </a:p>
        </p:txBody>
      </p:sp>
      <p:sp>
        <p:nvSpPr>
          <p:cNvPr id="23" name="矩形 22"/>
          <p:cNvSpPr/>
          <p:nvPr/>
        </p:nvSpPr>
        <p:spPr>
          <a:xfrm>
            <a:off x="441325" y="386080"/>
            <a:ext cx="217805" cy="217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25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62675" y="146685"/>
            <a:ext cx="24682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志迎挑战   智赢未来</a:t>
            </a:r>
            <a:endParaRPr lang="zh-CN" altLang="en-US" sz="2000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9130" y="177165"/>
            <a:ext cx="349186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慢病建档人群、流程及话语话术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756285"/>
            <a:ext cx="4812030" cy="3004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74360" y="855345"/>
            <a:ext cx="2397125" cy="14890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1400" b="1"/>
              <a:t>3</a:t>
            </a:r>
            <a:r>
              <a:rPr lang="zh-CN" altLang="en-US" sz="1400" b="1"/>
              <a:t>、在</a:t>
            </a:r>
            <a:r>
              <a:rPr lang="en-US" altLang="zh-CN" sz="1400" b="1"/>
              <a:t>400461</a:t>
            </a:r>
            <a:r>
              <a:rPr lang="zh-CN" altLang="en-US" sz="1400" b="1"/>
              <a:t>处方信息录入（根据医生开具的处方或纸质处方录入），系统自动生成处方有效时间。</a:t>
            </a:r>
            <a:endParaRPr lang="zh-CN" altLang="en-US" sz="1400" b="1"/>
          </a:p>
          <a:p>
            <a:pPr>
              <a:lnSpc>
                <a:spcPct val="130000"/>
              </a:lnSpc>
            </a:pPr>
            <a:endParaRPr lang="zh-CN" altLang="en-US" sz="1400" b="1"/>
          </a:p>
        </p:txBody>
      </p:sp>
      <p:sp>
        <p:nvSpPr>
          <p:cNvPr id="4" name="文本框 3"/>
          <p:cNvSpPr txBox="1"/>
          <p:nvPr/>
        </p:nvSpPr>
        <p:spPr>
          <a:xfrm>
            <a:off x="5818505" y="2173605"/>
            <a:ext cx="21082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注：空白处每项必填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1325" y="3639185"/>
            <a:ext cx="7221220" cy="1168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注意：</a:t>
            </a:r>
            <a:r>
              <a:rPr lang="en-US" altLang="zh-CN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1</a:t>
            </a:r>
            <a:r>
              <a:rPr lang="zh-CN" altLang="en-US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、电话号码必须录入，档案号为（</a:t>
            </a:r>
            <a:r>
              <a:rPr lang="en-US" altLang="zh-CN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400509</a:t>
            </a:r>
            <a:r>
              <a:rPr lang="zh-CN" altLang="en-US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）自动生成的档案号</a:t>
            </a:r>
            <a:endParaRPr lang="zh-CN" altLang="en-US" sz="1400">
              <a:solidFill>
                <a:srgbClr val="FF0000"/>
              </a:solidFill>
              <a:latin typeface="+mn-ea"/>
              <a:ea typeface="+mn-ea"/>
              <a:cs typeface="+mn-ea"/>
            </a:endParaRPr>
          </a:p>
          <a:p>
            <a:r>
              <a:rPr lang="en-US" altLang="zh-CN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2</a:t>
            </a:r>
            <a:r>
              <a:rPr lang="zh-CN" altLang="en-US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、开方时间必须是处方上的时间</a:t>
            </a:r>
            <a:endParaRPr lang="zh-CN" altLang="en-US" sz="1400">
              <a:solidFill>
                <a:srgbClr val="FF0000"/>
              </a:solidFill>
              <a:latin typeface="+mn-ea"/>
              <a:ea typeface="+mn-ea"/>
              <a:cs typeface="+mn-ea"/>
            </a:endParaRPr>
          </a:p>
          <a:p>
            <a:r>
              <a:rPr lang="en-US" altLang="zh-CN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3</a:t>
            </a:r>
            <a:r>
              <a:rPr lang="zh-CN" altLang="en-US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、只有新增细单保存后可修改，其他内容保存后不可修改，录入时一定要检查正确再保存</a:t>
            </a:r>
            <a:endParaRPr lang="zh-CN" altLang="en-US" sz="1400">
              <a:solidFill>
                <a:srgbClr val="FF0000"/>
              </a:solidFill>
              <a:latin typeface="+mn-ea"/>
              <a:ea typeface="+mn-ea"/>
              <a:cs typeface="+mn-ea"/>
            </a:endParaRPr>
          </a:p>
          <a:p>
            <a:r>
              <a:rPr lang="en-US" altLang="zh-CN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4</a:t>
            </a:r>
            <a:r>
              <a:rPr lang="zh-CN" altLang="en-US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、细单里的药品名称只能是通用名、化学名，不能填写商品名</a:t>
            </a:r>
            <a:endParaRPr lang="zh-CN" altLang="en-US" sz="1400">
              <a:solidFill>
                <a:srgbClr val="FF0000"/>
              </a:solidFill>
              <a:latin typeface="+mn-ea"/>
              <a:ea typeface="+mn-ea"/>
              <a:cs typeface="+mn-ea"/>
            </a:endParaRPr>
          </a:p>
          <a:p>
            <a:r>
              <a:rPr lang="en-US" altLang="zh-CN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5</a:t>
            </a:r>
            <a:r>
              <a:rPr lang="zh-CN" altLang="en-US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、同一日期录入多个药品只增加细单，不同时期录入药品需再建（</a:t>
            </a:r>
            <a:r>
              <a:rPr lang="en-US" altLang="zh-CN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400461</a:t>
            </a:r>
            <a:r>
              <a:rPr lang="zh-CN" altLang="en-US" sz="14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）录入</a:t>
            </a:r>
            <a:endParaRPr lang="zh-CN" altLang="en-US" sz="140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2822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itle 6"/>
          <p:cNvSpPr txBox="1"/>
          <p:nvPr>
            <p:custDataLst>
              <p:tags r:id="rId1"/>
            </p:custDataLst>
          </p:nvPr>
        </p:nvSpPr>
        <p:spPr>
          <a:xfrm>
            <a:off x="1968500" y="1283970"/>
            <a:ext cx="676275" cy="6318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altLang="zh-CN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altLang="zh-CN" sz="2800" spc="250" dirty="0">
              <a:ln w="3175">
                <a:noFill/>
                <a:prstDash val="dash"/>
              </a:ln>
              <a:solidFill>
                <a:sysClr val="window" lastClr="FFFFFF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8585" y="4807585"/>
            <a:ext cx="2604135" cy="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TAIJI   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太极集团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太极大药房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4898" y="545603"/>
            <a:ext cx="8013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09786" y="275822"/>
            <a:ext cx="270030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825"/>
          </a:p>
        </p:txBody>
      </p:sp>
      <p:sp>
        <p:nvSpPr>
          <p:cNvPr id="23" name="矩形 22"/>
          <p:cNvSpPr/>
          <p:nvPr/>
        </p:nvSpPr>
        <p:spPr>
          <a:xfrm>
            <a:off x="441325" y="386080"/>
            <a:ext cx="217805" cy="217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25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62675" y="146685"/>
            <a:ext cx="24682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志迎挑战   智赢未来</a:t>
            </a:r>
            <a:endParaRPr lang="zh-CN" altLang="en-US" sz="2000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9130" y="177165"/>
            <a:ext cx="349186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慢病建档人群、流程及话语话术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1039495"/>
            <a:ext cx="4057650" cy="36087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395" y="1092200"/>
            <a:ext cx="4923790" cy="3556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50995" y="1687830"/>
            <a:ext cx="9417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诊断疾病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5150" y="671195"/>
            <a:ext cx="2065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处方录入模板</a:t>
            </a:r>
            <a:endParaRPr lang="zh-CN" altLang="en-US" sz="180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482822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itle 6"/>
          <p:cNvSpPr txBox="1"/>
          <p:nvPr>
            <p:custDataLst>
              <p:tags r:id="rId1"/>
            </p:custDataLst>
          </p:nvPr>
        </p:nvSpPr>
        <p:spPr>
          <a:xfrm>
            <a:off x="1968500" y="1283970"/>
            <a:ext cx="676275" cy="6318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altLang="zh-CN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altLang="zh-CN" sz="2800" spc="250" dirty="0">
              <a:ln w="3175">
                <a:noFill/>
                <a:prstDash val="dash"/>
              </a:ln>
              <a:solidFill>
                <a:sysClr val="window" lastClr="FFFFFF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8585" y="4807585"/>
            <a:ext cx="2604135" cy="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TAIJI   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太极集团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太极大药房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4898" y="545603"/>
            <a:ext cx="8013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09786" y="275822"/>
            <a:ext cx="270030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825"/>
          </a:p>
        </p:txBody>
      </p:sp>
      <p:sp>
        <p:nvSpPr>
          <p:cNvPr id="23" name="矩形 22"/>
          <p:cNvSpPr/>
          <p:nvPr/>
        </p:nvSpPr>
        <p:spPr>
          <a:xfrm>
            <a:off x="441325" y="386080"/>
            <a:ext cx="217805" cy="217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25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62675" y="146685"/>
            <a:ext cx="24682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志迎挑战   智赢未来</a:t>
            </a:r>
            <a:endParaRPr lang="zh-CN" altLang="en-US" sz="2000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9130" y="177165"/>
            <a:ext cx="355409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慢病建档人群、流程及话语话术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9130" y="1105535"/>
            <a:ext cx="3770630" cy="810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1800" b="1"/>
              <a:t>4</a:t>
            </a:r>
            <a:r>
              <a:rPr lang="zh-CN" altLang="en-US" sz="1800" b="1"/>
              <a:t>、将处方拍照上传至钉盘中备查（四种疾病处方半年内有效）</a:t>
            </a:r>
            <a:endParaRPr lang="zh-CN" altLang="en-US" sz="1800" b="1"/>
          </a:p>
        </p:txBody>
      </p:sp>
      <p:grpSp>
        <p:nvGrpSpPr>
          <p:cNvPr id="19" name="组合 18"/>
          <p:cNvGrpSpPr/>
          <p:nvPr/>
        </p:nvGrpSpPr>
        <p:grpSpPr>
          <a:xfrm>
            <a:off x="931123" y="2025015"/>
            <a:ext cx="4846269" cy="1745365"/>
            <a:chOff x="1868" y="3215"/>
            <a:chExt cx="5583" cy="1803"/>
          </a:xfrm>
        </p:grpSpPr>
        <p:sp>
          <p:nvSpPr>
            <p:cNvPr id="3" name="文本框 2"/>
            <p:cNvSpPr txBox="1"/>
            <p:nvPr/>
          </p:nvSpPr>
          <p:spPr>
            <a:xfrm>
              <a:off x="1868" y="3215"/>
              <a:ext cx="1330" cy="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endPara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右箭头 5"/>
            <p:cNvSpPr/>
            <p:nvPr/>
          </p:nvSpPr>
          <p:spPr>
            <a:xfrm>
              <a:off x="2661" y="3314"/>
              <a:ext cx="870" cy="2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31" y="3252"/>
              <a:ext cx="1104" cy="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rPr>
                <a:t>钉盘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4302" y="3314"/>
              <a:ext cx="870" cy="2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72" y="3263"/>
              <a:ext cx="1585" cy="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团队空间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右箭头 11"/>
            <p:cNvSpPr/>
            <p:nvPr/>
          </p:nvSpPr>
          <p:spPr>
            <a:xfrm>
              <a:off x="6296" y="3318"/>
              <a:ext cx="870" cy="2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右箭头 12"/>
            <p:cNvSpPr/>
            <p:nvPr/>
          </p:nvSpPr>
          <p:spPr>
            <a:xfrm rot="10800000">
              <a:off x="6757" y="4614"/>
              <a:ext cx="694" cy="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149" y="4535"/>
              <a:ext cx="788" cy="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rPr>
                <a:t>片区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 rot="10800000">
              <a:off x="5279" y="4601"/>
              <a:ext cx="870" cy="2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635" y="4548"/>
              <a:ext cx="787" cy="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rPr>
                <a:t>门店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右箭头 16"/>
            <p:cNvSpPr/>
            <p:nvPr/>
          </p:nvSpPr>
          <p:spPr>
            <a:xfrm rot="10800000">
              <a:off x="3851" y="4627"/>
              <a:ext cx="870" cy="2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00" y="4352"/>
              <a:ext cx="1994" cy="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 b="1">
                  <a:sym typeface="+mn-ea"/>
                </a:rPr>
                <a:t>修改照片名称</a:t>
              </a:r>
              <a:endParaRPr lang="zh-CN" altLang="en-US" sz="1800" b="1">
                <a:sym typeface="+mn-ea"/>
              </a:endParaRPr>
            </a:p>
            <a:p>
              <a:r>
                <a:rPr lang="zh-CN" altLang="en-US" sz="1800" b="1">
                  <a:sym typeface="+mn-ea"/>
                </a:rPr>
                <a:t>姓名</a:t>
              </a:r>
              <a:r>
                <a:rPr lang="en-US" altLang="zh-CN" sz="1800" b="1">
                  <a:sym typeface="+mn-ea"/>
                </a:rPr>
                <a:t>+</a:t>
              </a:r>
              <a:r>
                <a:rPr lang="zh-CN" altLang="en-US" sz="1800" b="1">
                  <a:sym typeface="+mn-ea"/>
                </a:rPr>
                <a:t>电话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右箭头 7"/>
          <p:cNvSpPr/>
          <p:nvPr/>
        </p:nvSpPr>
        <p:spPr>
          <a:xfrm rot="5400000">
            <a:off x="6010910" y="2736215"/>
            <a:ext cx="810260" cy="213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725795" y="3263900"/>
            <a:ext cx="1715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慢病处方管理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33720" y="2099945"/>
            <a:ext cx="1612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全员共享空间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35050" y="3997325"/>
            <a:ext cx="7073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备注：上传的处方照片必须拍全，图片上必须包括医院名称，医师签名，药师签名，手机横向拍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2822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itle 6"/>
          <p:cNvSpPr txBox="1"/>
          <p:nvPr>
            <p:custDataLst>
              <p:tags r:id="rId1"/>
            </p:custDataLst>
          </p:nvPr>
        </p:nvSpPr>
        <p:spPr>
          <a:xfrm>
            <a:off x="1968500" y="1283970"/>
            <a:ext cx="676275" cy="6318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altLang="zh-CN" sz="2800" spc="2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endParaRPr altLang="zh-CN" sz="2800" spc="250" dirty="0">
              <a:ln w="3175">
                <a:noFill/>
                <a:prstDash val="dash"/>
              </a:ln>
              <a:solidFill>
                <a:sysClr val="window" lastClr="FFFFFF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8585" y="4807585"/>
            <a:ext cx="2604135" cy="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TAIJI   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太极集团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太极大药房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4898" y="545603"/>
            <a:ext cx="8013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09786" y="275822"/>
            <a:ext cx="270030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825"/>
          </a:p>
        </p:txBody>
      </p:sp>
      <p:sp>
        <p:nvSpPr>
          <p:cNvPr id="23" name="矩形 22"/>
          <p:cNvSpPr/>
          <p:nvPr/>
        </p:nvSpPr>
        <p:spPr>
          <a:xfrm>
            <a:off x="441325" y="386080"/>
            <a:ext cx="217805" cy="217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825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62675" y="146685"/>
            <a:ext cx="24682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志迎挑战   智赢未来</a:t>
            </a:r>
            <a:endParaRPr lang="zh-CN" altLang="en-US" sz="2000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9130" y="177165"/>
            <a:ext cx="35604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慢病建档人群、流程及话语话术</a:t>
            </a:r>
            <a:endParaRPr lang="en-US" altLang="zh-CN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683260"/>
            <a:ext cx="4231640" cy="33629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50485" y="1718945"/>
            <a:ext cx="320738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2"/>
                </a:solidFill>
                <a:latin typeface="+mj-ea"/>
                <a:ea typeface="+mj-ea"/>
              </a:rPr>
              <a:t>5</a:t>
            </a:r>
            <a:r>
              <a:rPr lang="zh-CN" altLang="en-US" sz="1400" b="1" dirty="0">
                <a:solidFill>
                  <a:schemeClr val="tx2"/>
                </a:solidFill>
                <a:latin typeface="+mj-ea"/>
                <a:ea typeface="+mj-ea"/>
              </a:rPr>
              <a:t>、将纸质档案录入英克系统中</a:t>
            </a:r>
            <a:endParaRPr lang="zh-CN" altLang="en-US" sz="14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2"/>
                </a:solidFill>
                <a:latin typeface="+mj-ea"/>
                <a:ea typeface="+mj-ea"/>
              </a:rPr>
              <a:t>（功能</a:t>
            </a:r>
            <a:r>
              <a:rPr lang="en-US" altLang="zh-CN" sz="1400" b="1" dirty="0">
                <a:solidFill>
                  <a:schemeClr val="tx2"/>
                </a:solidFill>
                <a:latin typeface="+mj-ea"/>
                <a:ea typeface="+mj-ea"/>
              </a:rPr>
              <a:t>ID</a:t>
            </a:r>
            <a:r>
              <a:rPr lang="zh-CN" altLang="en-US" sz="1400" b="1" dirty="0">
                <a:solidFill>
                  <a:schemeClr val="tx2"/>
                </a:solidFill>
                <a:latin typeface="+mj-ea"/>
                <a:ea typeface="+mj-ea"/>
              </a:rPr>
              <a:t>：</a:t>
            </a:r>
            <a:r>
              <a:rPr lang="en-US" altLang="zh-CN" sz="1400" b="1" dirty="0">
                <a:solidFill>
                  <a:schemeClr val="tx2"/>
                </a:solidFill>
                <a:latin typeface="+mj-ea"/>
                <a:ea typeface="+mj-ea"/>
              </a:rPr>
              <a:t>400509</a:t>
            </a:r>
            <a:r>
              <a:rPr lang="zh-CN" altLang="en-US" sz="1400" b="1" dirty="0">
                <a:solidFill>
                  <a:schemeClr val="tx2"/>
                </a:solidFill>
                <a:latin typeface="+mj-ea"/>
                <a:ea typeface="+mj-ea"/>
              </a:rPr>
              <a:t>慢病会员健康档案</a:t>
            </a:r>
            <a:r>
              <a:rPr lang="zh-CN" altLang="en-US" sz="1400" b="1" dirty="0">
                <a:solidFill>
                  <a:schemeClr val="tx2"/>
                </a:solidFill>
                <a:latin typeface="+mj-ea"/>
                <a:ea typeface="+mj-ea"/>
              </a:rPr>
              <a:t>）</a:t>
            </a:r>
            <a:endParaRPr lang="zh-CN" altLang="en-US" sz="1400" b="1" dirty="0">
              <a:solidFill>
                <a:schemeClr val="tx2"/>
              </a:solidFill>
              <a:latin typeface="+mj-ea"/>
              <a:ea typeface="+mj-ea"/>
            </a:endParaRPr>
          </a:p>
          <a:p>
            <a:endParaRPr lang="zh-CN" altLang="en-US" sz="1800" b="1" dirty="0">
              <a:solidFill>
                <a:schemeClr val="tx2"/>
              </a:solidFill>
              <a:latin typeface="+mj-ea"/>
              <a:ea typeface="+mj-ea"/>
            </a:endParaRPr>
          </a:p>
          <a:p>
            <a:endParaRPr lang="zh-CN" altLang="en-US" sz="1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7350" y="4285615"/>
            <a:ext cx="6362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除开带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必填项以外，能填的都填，医嘱内容：暂时用于备注，比如子女给家人买药，备注一下家人用药</a:t>
            </a:r>
            <a:endParaRPr lang="zh-CN" altLang="en-US" sz="1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9" grpId="0" bldLvl="0" animBg="1"/>
    </p:bldLst>
  </p:timing>
</p:sld>
</file>

<file path=ppt/tags/tag1.xml><?xml version="1.0" encoding="utf-8"?>
<p:tagLst xmlns:p="http://schemas.openxmlformats.org/presentationml/2006/main">
  <p:tag name="KSO_WM_TEMPLATE_TOPIC_ID" val="2803820"/>
  <p:tag name="KSO_WM_TEMPLATE_OUTLINE_ID" val="5"/>
  <p:tag name="KSO_WM_TEMPLATE_SCENE_ID" val="1"/>
  <p:tag name="KSO_WM_TEMPLATE_JOB_ID" val="5"/>
  <p:tag name="KSO_WM_TEMPLATE_TOPIC_DEFAULT" val="0"/>
</p:tagLst>
</file>

<file path=ppt/tags/tag2.xml><?xml version="1.0" encoding="utf-8"?>
<p:tagLst xmlns:p="http://schemas.openxmlformats.org/presentationml/2006/main">
  <p:tag name="KSO_WM_UNIT_PRESET_TEXT_INDEX" val="0"/>
  <p:tag name="KSO_WM_UNIT_PRESET_TEXT_LEN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7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e18830a3-6d09-4daa-bebd-7d863679cc55}"/>
  <p:tag name="KSO_WM_UNIT_TEXTBOXSTYLE_INDEX" val="7"/>
  <p:tag name="KSO_WM_UNIT_TEXTBOXSTYLE_TYPE" val="OneParaTitle"/>
</p:tagLst>
</file>

<file path=ppt/tags/tag3.xml><?xml version="1.0" encoding="utf-8"?>
<p:tagLst xmlns:p="http://schemas.openxmlformats.org/presentationml/2006/main">
  <p:tag name="KSO_WM_UNIT_PRESET_TEXT_INDEX" val="0"/>
  <p:tag name="KSO_WM_UNIT_PRESET_TEXT_LEN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7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e18830a3-6d09-4daa-bebd-7d863679cc55}"/>
  <p:tag name="KSO_WM_UNIT_TEXTBOXSTYLE_INDEX" val="7"/>
  <p:tag name="KSO_WM_UNIT_TEXTBOXSTYLE_TYPE" val="OneParaTitle"/>
</p:tagLst>
</file>

<file path=ppt/tags/tag4.xml><?xml version="1.0" encoding="utf-8"?>
<p:tagLst xmlns:p="http://schemas.openxmlformats.org/presentationml/2006/main">
  <p:tag name="KSO_WM_UNIT_PRESET_TEXT_INDEX" val="0"/>
  <p:tag name="KSO_WM_UNIT_PRESET_TEXT_LEN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7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e18830a3-6d09-4daa-bebd-7d863679cc55}"/>
  <p:tag name="KSO_WM_UNIT_TEXTBOXSTYLE_INDEX" val="7"/>
  <p:tag name="KSO_WM_UNIT_TEXTBOXSTYLE_TYPE" val="OneParaTitle"/>
</p:tagLst>
</file>

<file path=ppt/tags/tag5.xml><?xml version="1.0" encoding="utf-8"?>
<p:tagLst xmlns:p="http://schemas.openxmlformats.org/presentationml/2006/main">
  <p:tag name="KSO_WM_UNIT_PRESET_TEXT_INDEX" val="0"/>
  <p:tag name="KSO_WM_UNIT_PRESET_TEXT_LEN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7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e18830a3-6d09-4daa-bebd-7d863679cc55}"/>
  <p:tag name="KSO_WM_UNIT_TEXTBOXSTYLE_INDEX" val="7"/>
  <p:tag name="KSO_WM_UNIT_TEXTBOXSTYLE_TYPE" val="OneParaTitle"/>
</p:tagLst>
</file>

<file path=ppt/tags/tag6.xml><?xml version="1.0" encoding="utf-8"?>
<p:tagLst xmlns:p="http://schemas.openxmlformats.org/presentationml/2006/main">
  <p:tag name="KSO_WM_UNIT_PRESET_TEXT_INDEX" val="0"/>
  <p:tag name="KSO_WM_UNIT_PRESET_TEXT_LEN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7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e18830a3-6d09-4daa-bebd-7d863679cc55}"/>
  <p:tag name="KSO_WM_UNIT_TEXTBOXSTYLE_INDEX" val="7"/>
  <p:tag name="KSO_WM_UNIT_TEXTBOXSTYLE_TYPE" val="OneParaTitle"/>
</p:tagLst>
</file>

<file path=ppt/tags/tag7.xml><?xml version="1.0" encoding="utf-8"?>
<p:tagLst xmlns:p="http://schemas.openxmlformats.org/presentationml/2006/main">
  <p:tag name="KSO_WM_UNIT_PRESET_TEXT_INDEX" val="0"/>
  <p:tag name="KSO_WM_UNIT_PRESET_TEXT_LEN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7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e18830a3-6d09-4daa-bebd-7d863679cc55}"/>
  <p:tag name="KSO_WM_UNIT_TEXTBOXSTYLE_INDEX" val="7"/>
  <p:tag name="KSO_WM_UNIT_TEXTBOXSTYLE_TYPE" val="OneParaTitle"/>
</p:tagLst>
</file>

<file path=ppt/tags/tag8.xml><?xml version="1.0" encoding="utf-8"?>
<p:tagLst xmlns:p="http://schemas.openxmlformats.org/presentationml/2006/main">
  <p:tag name="KSO_WM_UNIT_PRESET_TEXT_INDEX" val="0"/>
  <p:tag name="KSO_WM_UNIT_PRESET_TEXT_LEN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7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e18830a3-6d09-4daa-bebd-7d863679cc55}"/>
  <p:tag name="KSO_WM_UNIT_TEXTBOXSTYLE_INDEX" val="7"/>
  <p:tag name="KSO_WM_UNIT_TEXTBOXSTYLE_TYPE" val="OneParaTitle"/>
</p:tagLst>
</file>

<file path=ppt/tags/tag9.xml><?xml version="1.0" encoding="utf-8"?>
<p:tagLst xmlns:p="http://schemas.openxmlformats.org/presentationml/2006/main">
  <p:tag name="KSO_WM_UNIT_PRESET_TEXT_INDEX" val="0"/>
  <p:tag name="KSO_WM_UNIT_PRESET_TEXT_LEN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7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e18830a3-6d09-4daa-bebd-7d863679cc55}"/>
  <p:tag name="KSO_WM_UNIT_TEXTBOXSTYLE_INDEX" val="7"/>
  <p:tag name="KSO_WM_UNIT_TEXTBOXSTYLE_TYPE" val="OneParaTitle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1766</Words>
  <Application>WPS 演示</Application>
  <PresentationFormat>全屏显示(16:9)</PresentationFormat>
  <Paragraphs>217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黑体</vt:lpstr>
      <vt:lpstr>叶根友毛笔行书2.0版</vt:lpstr>
      <vt:lpstr>Segoe UI</vt:lpstr>
      <vt:lpstr>Calibri</vt:lpstr>
      <vt:lpstr>Arial Unicode MS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柳</cp:lastModifiedBy>
  <cp:revision>510</cp:revision>
  <dcterms:created xsi:type="dcterms:W3CDTF">2016-12-13T08:41:00Z</dcterms:created>
  <dcterms:modified xsi:type="dcterms:W3CDTF">2020-04-03T08:39:23Z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  <property fmtid="{D5CDD505-2E9C-101B-9397-08002B2CF9AE}" pid="3" name="KSORubyTemplateID">
    <vt:lpwstr>2</vt:lpwstr>
  </property>
</Properties>
</file>