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7" r:id="rId3"/>
  </p:sldMasterIdLst>
  <p:notesMasterIdLst>
    <p:notesMasterId r:id="rId6"/>
  </p:notesMasterIdLst>
  <p:sldIdLst>
    <p:sldId id="280" r:id="rId4"/>
    <p:sldId id="274" r:id="rId5"/>
    <p:sldId id="289" r:id="rId7"/>
    <p:sldId id="387" r:id="rId8"/>
    <p:sldId id="392" r:id="rId9"/>
    <p:sldId id="390" r:id="rId10"/>
    <p:sldId id="393" r:id="rId11"/>
    <p:sldId id="389" r:id="rId12"/>
    <p:sldId id="382" r:id="rId13"/>
  </p:sldIdLst>
  <p:sldSz cx="12192000" cy="6858000"/>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B0BD"/>
    <a:srgbClr val="CC6600"/>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108" d="100"/>
          <a:sy n="108" d="100"/>
        </p:scale>
        <p:origin x="-636" y="-78"/>
      </p:cViewPr>
      <p:guideLst>
        <p:guide orient="horz" pos="2160"/>
        <p:guide pos="3840"/>
      </p:guideLst>
    </p:cSldViewPr>
  </p:slideViewPr>
  <p:notesTextViewPr>
    <p:cViewPr>
      <p:scale>
        <a:sx n="1" d="1"/>
        <a:sy n="1" d="1"/>
      </p:scale>
      <p:origin x="0" y="0"/>
    </p:cViewPr>
  </p:notesTextViewPr>
  <p:sorterViewPr showFormatting="0">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notesMaster" Target="notesMasters/notesMaster1.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编辑母版文本样式</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914400" marR="0" lvl="2"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371600" marR="0" lvl="3"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828800" marR="0" lvl="4"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p>
            <a:pPr lvl="0" algn="r" fontAlgn="base"/>
            <a:fld id="{9A0DB2DC-4C9A-4742-B13C-FB6460FD3503}" type="slidenum">
              <a:rPr lang="zh-CN" altLang="en-US" sz="1200" strike="noStrike" noProof="1" dirty="0">
                <a:latin typeface="等线" panose="02010600030101010101" charset="-122"/>
                <a:ea typeface="等线" panose="02010600030101010101" charset="-122"/>
                <a:cs typeface="+mn-cs"/>
              </a:rPr>
            </a:fld>
            <a:endParaRPr lang="zh-CN" altLang="en-US" sz="1200" strike="noStrike" noProof="1">
              <a:latin typeface="等线" panose="02010600030101010101" charset="-122"/>
              <a:ea typeface="等线" panose="02010600030101010101" charset="-122"/>
            </a:endParaRPr>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和副标题">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669882" y="2308881"/>
            <a:ext cx="10852237" cy="899167"/>
          </a:xfrm>
        </p:spPr>
        <p:txBody>
          <a:bodyPr lIns="101600" tIns="38100" rIns="25400" bIns="38100" anchor="t" anchorCtr="0">
            <a:noAutofit/>
          </a:bodyPr>
          <a:lstStyle>
            <a:lvl1pPr algn="ctr">
              <a:defRPr sz="5400" b="0" spc="600">
                <a:effectLst/>
                <a:latin typeface="+mn-ea"/>
                <a:ea typeface="+mn-ea"/>
              </a:defRPr>
            </a:lvl1pPr>
          </a:lstStyle>
          <a:p>
            <a:r>
              <a:rPr lang="zh-CN" altLang="en-US" dirty="0"/>
              <a:t>单击此处编辑标题</a:t>
            </a:r>
            <a:endParaRPr lang="zh-CN" altLang="en-US" dirty="0"/>
          </a:p>
        </p:txBody>
      </p:sp>
      <p:sp>
        <p:nvSpPr>
          <p:cNvPr id="3" name="副标题 2"/>
          <p:cNvSpPr>
            <a:spLocks noGrp="1"/>
          </p:cNvSpPr>
          <p:nvPr>
            <p:ph type="subTitle" idx="1" hasCustomPrompt="1"/>
          </p:nvPr>
        </p:nvSpPr>
        <p:spPr>
          <a:xfrm>
            <a:off x="669925" y="3565525"/>
            <a:ext cx="10852150" cy="801370"/>
          </a:xfrm>
        </p:spPr>
        <p:txBody>
          <a:bodyPr lIns="101600" tIns="38100" rIns="76200" bIns="38100" anchor="ctr" anchorCtr="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latin typeface="+mn-ea"/>
                <a:ea typeface="+mn-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7" name="页脚占位符 16"/>
          <p:cNvSpPr>
            <a:spLocks noGrp="1"/>
          </p:cNvSpPr>
          <p:nvPr>
            <p:ph type="ftr" sz="quarter" idx="11"/>
          </p:nvPr>
        </p:nvSpPr>
        <p:spPr/>
        <p:txBody>
          <a:bodyPr/>
          <a:lstStyle>
            <a:lvl1pPr>
              <a:defRPr>
                <a:latin typeface="+mn-ea"/>
              </a:defRPr>
            </a:lvl1pPr>
          </a:lstStyle>
          <a:p>
            <a:endParaRPr lang="zh-CN" altLang="en-US" dirty="0"/>
          </a:p>
        </p:txBody>
      </p:sp>
      <p:sp>
        <p:nvSpPr>
          <p:cNvPr id="18" name="灯片编号占位符 17"/>
          <p:cNvSpPr>
            <a:spLocks noGrp="1"/>
          </p:cNvSpPr>
          <p:nvPr>
            <p:ph type="sldNum" sz="quarter" idx="12"/>
          </p:nvPr>
        </p:nvSpPr>
        <p:spPr/>
        <p:txBody>
          <a:bodyPr/>
          <a:lstStyle>
            <a:lvl1pPr>
              <a:defRPr>
                <a:latin typeface="+mn-ea"/>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7_Title Slide">
    <p:spTree>
      <p:nvGrpSpPr>
        <p:cNvPr id="1" name=""/>
        <p:cNvGrpSpPr/>
        <p:nvPr/>
      </p:nvGrpSpPr>
      <p:grpSpPr>
        <a:xfrm>
          <a:off x="0" y="0"/>
          <a:ext cx="0" cy="0"/>
          <a:chOff x="0" y="0"/>
          <a:chExt cx="0" cy="0"/>
        </a:xfrm>
      </p:grpSpPr>
      <p:sp>
        <p:nvSpPr>
          <p:cNvPr id="2" name="Picture Placeholder 2"/>
          <p:cNvSpPr>
            <a:spLocks noGrp="1"/>
          </p:cNvSpPr>
          <p:nvPr>
            <p:ph type="pic" sz="quarter" idx="10"/>
          </p:nvPr>
        </p:nvSpPr>
        <p:spPr>
          <a:xfrm>
            <a:off x="567724" y="2093305"/>
            <a:ext cx="3106352" cy="3021844"/>
          </a:xfrm>
          <a:prstGeom prst="ellipse">
            <a:avLst/>
          </a:prstGeom>
          <a:solidFill>
            <a:schemeClr val="accent3"/>
          </a:solidFill>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defRPr/>
            </a:pPr>
            <a:endParaRPr kumimoji="0" lang="en-GB"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Picture Placeholder 2"/>
          <p:cNvSpPr>
            <a:spLocks noGrp="1"/>
          </p:cNvSpPr>
          <p:nvPr>
            <p:ph type="pic" sz="quarter" idx="11"/>
          </p:nvPr>
        </p:nvSpPr>
        <p:spPr>
          <a:xfrm>
            <a:off x="4671004" y="2093305"/>
            <a:ext cx="2964292" cy="3021844"/>
          </a:xfrm>
          <a:prstGeom prst="ellipse">
            <a:avLst/>
          </a:prstGeom>
          <a:solidFill>
            <a:schemeClr val="accent3"/>
          </a:solidFill>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defRPr/>
            </a:pPr>
            <a:endParaRPr kumimoji="0" lang="en-GB"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Picture Placeholder 2"/>
          <p:cNvSpPr>
            <a:spLocks noGrp="1"/>
          </p:cNvSpPr>
          <p:nvPr>
            <p:ph type="pic" sz="quarter" idx="12"/>
          </p:nvPr>
        </p:nvSpPr>
        <p:spPr>
          <a:xfrm>
            <a:off x="8617692" y="2093305"/>
            <a:ext cx="3021116" cy="3021844"/>
          </a:xfrm>
          <a:prstGeom prst="ellipse">
            <a:avLst/>
          </a:prstGeom>
          <a:solidFill>
            <a:schemeClr val="accent3"/>
          </a:solidFill>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defRPr/>
            </a:pPr>
            <a:endParaRPr kumimoji="0" lang="en-GB"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1_Title Slide">
    <p:bg>
      <p:bgPr>
        <a:solidFill>
          <a:schemeClr val="bg1"/>
        </a:solidFill>
        <a:effectLst/>
      </p:bgPr>
    </p:bg>
    <p:spTree>
      <p:nvGrpSpPr>
        <p:cNvPr id="1" name=""/>
        <p:cNvGrpSpPr/>
        <p:nvPr/>
      </p:nvGrpSpPr>
      <p:grpSpPr>
        <a:xfrm>
          <a:off x="0" y="0"/>
          <a:ext cx="0" cy="0"/>
          <a:chOff x="0" y="0"/>
          <a:chExt cx="0" cy="0"/>
        </a:xfrm>
      </p:grpSpPr>
      <p:sp>
        <p:nvSpPr>
          <p:cNvPr id="4" name="Picture Placeholder 8"/>
          <p:cNvSpPr>
            <a:spLocks noGrp="1"/>
          </p:cNvSpPr>
          <p:nvPr>
            <p:ph type="pic" sz="quarter" idx="13"/>
          </p:nvPr>
        </p:nvSpPr>
        <p:spPr>
          <a:xfrm>
            <a:off x="341836" y="1690838"/>
            <a:ext cx="3645964" cy="2430312"/>
          </a:xfrm>
          <a:prstGeom prst="roundRect">
            <a:avLst/>
          </a:prstGeom>
          <a:solidFill>
            <a:schemeClr val="accent1"/>
          </a:solidFill>
        </p:spPr>
        <p:txBody>
          <a:bodyPr/>
          <a:lstStyle>
            <a:lvl1pPr marL="0" indent="0" algn="ctr">
              <a:buNone/>
              <a:defRPr lang="en-GB" dirty="0"/>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sz="2800" b="0" i="0" u="none" strike="noStrike" kern="1200" cap="none" spc="0" normalizeH="0" baseline="0" noProof="0">
                <a:ln>
                  <a:noFill/>
                </a:ln>
                <a:solidFill>
                  <a:schemeClr val="tx1"/>
                </a:solidFill>
                <a:effectLst/>
                <a:uLnTx/>
                <a:uFillTx/>
                <a:latin typeface="+mn-lt"/>
                <a:ea typeface="+mn-ea"/>
                <a:cs typeface="+mn-cs"/>
              </a:rPr>
              <a:t>Click icon to add picture</a:t>
            </a:r>
            <a:endParaRPr kumimoji="0" lang="en-GB"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Picture Placeholder 8"/>
          <p:cNvSpPr>
            <a:spLocks noGrp="1"/>
          </p:cNvSpPr>
          <p:nvPr>
            <p:ph type="pic" sz="quarter" idx="14"/>
          </p:nvPr>
        </p:nvSpPr>
        <p:spPr>
          <a:xfrm>
            <a:off x="4228036" y="1690838"/>
            <a:ext cx="3645964" cy="2430312"/>
          </a:xfrm>
          <a:prstGeom prst="roundRect">
            <a:avLst/>
          </a:prstGeom>
          <a:solidFill>
            <a:schemeClr val="accent1"/>
          </a:solidFill>
        </p:spPr>
        <p:txBody>
          <a:bodyPr/>
          <a:lstStyle>
            <a:lvl1pPr marL="0" indent="0" algn="ctr">
              <a:buNone/>
              <a:defRPr lang="en-GB" dirty="0"/>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sz="2800" b="0" i="0" u="none" strike="noStrike" kern="1200" cap="none" spc="0" normalizeH="0" baseline="0" noProof="0">
                <a:ln>
                  <a:noFill/>
                </a:ln>
                <a:solidFill>
                  <a:schemeClr val="tx1"/>
                </a:solidFill>
                <a:effectLst/>
                <a:uLnTx/>
                <a:uFillTx/>
                <a:latin typeface="+mn-lt"/>
                <a:ea typeface="+mn-ea"/>
                <a:cs typeface="+mn-cs"/>
              </a:rPr>
              <a:t>Click icon to add picture</a:t>
            </a:r>
            <a:endParaRPr kumimoji="0" lang="en-GB"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Picture Placeholder 8"/>
          <p:cNvSpPr>
            <a:spLocks noGrp="1"/>
          </p:cNvSpPr>
          <p:nvPr>
            <p:ph type="pic" sz="quarter" idx="15"/>
          </p:nvPr>
        </p:nvSpPr>
        <p:spPr>
          <a:xfrm>
            <a:off x="8114236" y="1690838"/>
            <a:ext cx="3645964" cy="2430312"/>
          </a:xfrm>
          <a:prstGeom prst="roundRect">
            <a:avLst/>
          </a:prstGeom>
          <a:solidFill>
            <a:schemeClr val="accent1"/>
          </a:solidFill>
        </p:spPr>
        <p:txBody>
          <a:bodyPr/>
          <a:lstStyle>
            <a:lvl1pPr marL="0" indent="0" algn="ctr">
              <a:buNone/>
              <a:defRPr lang="en-GB" dirty="0"/>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sz="2800" b="0" i="0" u="none" strike="noStrike" kern="1200" cap="none" spc="0" normalizeH="0" baseline="0" noProof="0">
                <a:ln>
                  <a:noFill/>
                </a:ln>
                <a:solidFill>
                  <a:schemeClr val="tx1"/>
                </a:solidFill>
                <a:effectLst/>
                <a:uLnTx/>
                <a:uFillTx/>
                <a:latin typeface="+mn-lt"/>
                <a:ea typeface="+mn-ea"/>
                <a:cs typeface="+mn-cs"/>
              </a:rPr>
              <a:t>Click icon to add picture</a:t>
            </a:r>
            <a:endParaRPr kumimoji="0" lang="en-GB"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正文">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69882" y="581225"/>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3200" b="1" i="0" u="none" strike="noStrike" kern="1200" cap="none" spc="200" normalizeH="0" baseline="0" noProof="1" dirty="0">
                <a:solidFill>
                  <a:schemeClr val="tx1"/>
                </a:solidFill>
                <a:uFillTx/>
                <a:latin typeface="+mn-ea"/>
                <a:ea typeface="+mn-ea"/>
                <a:cs typeface="+mj-cs"/>
                <a:sym typeface="+mn-ea"/>
              </a:defRPr>
            </a:lvl1pPr>
          </a:lstStyle>
          <a:p>
            <a:pPr lvl="0"/>
            <a:r>
              <a:rPr dirty="0">
                <a:sym typeface="+mn-ea"/>
              </a:rPr>
              <a:t>单击此处编辑标题</a:t>
            </a:r>
            <a:endParaRPr dirty="0">
              <a:sym typeface="+mn-ea"/>
            </a:endParaRPr>
          </a:p>
        </p:txBody>
      </p:sp>
      <p:sp>
        <p:nvSpPr>
          <p:cNvPr id="5" name="页脚占位符 4"/>
          <p:cNvSpPr>
            <a:spLocks noGrp="1"/>
          </p:cNvSpPr>
          <p:nvPr>
            <p:ph type="ftr" sz="quarter" idx="11"/>
          </p:nvPr>
        </p:nvSpPr>
        <p:spPr/>
        <p:txBody>
          <a:bodyPr/>
          <a:lstStyle>
            <a:lvl1pPr>
              <a:defRPr>
                <a:latin typeface="+mn-ea"/>
              </a:defRPr>
            </a:lvl1pPr>
          </a:lstStyle>
          <a:p>
            <a:endParaRPr lang="zh-CN" altLang="en-US"/>
          </a:p>
        </p:txBody>
      </p:sp>
      <p:sp>
        <p:nvSpPr>
          <p:cNvPr id="6" name="灯片编号占位符 5"/>
          <p:cNvSpPr>
            <a:spLocks noGrp="1"/>
          </p:cNvSpPr>
          <p:nvPr>
            <p:ph type="sldNum" sz="quarter" idx="12"/>
          </p:nvPr>
        </p:nvSpPr>
        <p:spPr/>
        <p:txBody>
          <a:bodyPr/>
          <a:lstStyle>
            <a:lvl1pPr>
              <a:defRPr>
                <a:latin typeface="+mn-ea"/>
              </a:defRPr>
            </a:lvl1pPr>
          </a:lstStyle>
          <a:p>
            <a:fld id="{49AE70B2-8BF9-45C0-BB95-33D1B9D3A854}" type="slidenum">
              <a:rPr lang="zh-CN" altLang="en-US" smtClean="0"/>
            </a:fld>
            <a:endParaRPr lang="zh-CN" altLang="en-US"/>
          </a:p>
        </p:txBody>
      </p:sp>
      <p:sp>
        <p:nvSpPr>
          <p:cNvPr id="7" name="文本占位符 6"/>
          <p:cNvSpPr>
            <a:spLocks noGrp="1"/>
          </p:cNvSpPr>
          <p:nvPr>
            <p:ph type="body" idx="1" hasCustomPrompt="1"/>
          </p:nvPr>
        </p:nvSpPr>
        <p:spPr>
          <a:xfrm>
            <a:off x="669925" y="1508125"/>
            <a:ext cx="10852150" cy="4749165"/>
          </a:xfrm>
          <a:prstGeom prst="rect">
            <a:avLst/>
          </a:prstGeom>
        </p:spPr>
        <p:txBody>
          <a:bodyPr vert="horz" lIns="101600" tIns="0" rIns="82550" bIns="0" rtlCol="0">
            <a:normAutofit/>
          </a:bodyPr>
          <a:lstStyle>
            <a:lvl1pPr>
              <a:defRPr sz="2400"/>
            </a:lvl1pPr>
            <a:lvl2pPr>
              <a:defRPr sz="2400"/>
            </a:lvl2pPr>
            <a:lvl3pPr>
              <a:defRPr sz="2400"/>
            </a:lvl3pPr>
            <a:lvl4pPr>
              <a:defRPr sz="2400"/>
            </a:lvl4pPr>
            <a:lvl5pPr>
              <a:defRPr sz="2400"/>
            </a:lvl5pPr>
          </a:lstStyle>
          <a:p>
            <a:pPr lvl="0"/>
            <a:r>
              <a:rPr lang="zh-CN" altLang="en-US" dirty="0"/>
              <a:t>单击此处编辑正文</a:t>
            </a:r>
            <a:endParaRPr lang="zh-CN" altLang="en-US" dirty="0"/>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标题与图文">
    <p:spTree>
      <p:nvGrpSpPr>
        <p:cNvPr id="1" name=""/>
        <p:cNvGrpSpPr/>
        <p:nvPr/>
      </p:nvGrpSpPr>
      <p:grpSpPr>
        <a:xfrm>
          <a:off x="0" y="0"/>
          <a:ext cx="0" cy="0"/>
          <a:chOff x="0" y="0"/>
          <a:chExt cx="0" cy="0"/>
        </a:xfrm>
      </p:grpSpPr>
      <p:sp>
        <p:nvSpPr>
          <p:cNvPr id="3" name="页脚占位符 2"/>
          <p:cNvSpPr>
            <a:spLocks noGrp="1"/>
          </p:cNvSpPr>
          <p:nvPr>
            <p:ph type="ftr" sz="quarter" idx="11"/>
          </p:nvPr>
        </p:nvSpPr>
        <p:spPr/>
        <p:txBody>
          <a:bodyPr/>
          <a:lstStyle>
            <a:lvl1pPr>
              <a:defRPr>
                <a:latin typeface="+mn-ea"/>
              </a:defRPr>
            </a:lvl1pPr>
          </a:lstStyle>
          <a:p>
            <a:endParaRPr lang="zh-CN" altLang="en-US"/>
          </a:p>
        </p:txBody>
      </p:sp>
      <p:sp>
        <p:nvSpPr>
          <p:cNvPr id="4" name="灯片编号占位符 3"/>
          <p:cNvSpPr>
            <a:spLocks noGrp="1"/>
          </p:cNvSpPr>
          <p:nvPr>
            <p:ph type="sldNum" sz="quarter" idx="12"/>
          </p:nvPr>
        </p:nvSpPr>
        <p:spPr/>
        <p:txBody>
          <a:bodyPr/>
          <a:lstStyle>
            <a:lvl1pPr>
              <a:defRPr>
                <a:latin typeface="+mn-ea"/>
              </a:defRPr>
            </a:lvl1pPr>
          </a:lstStyle>
          <a:p>
            <a:fld id="{49AE70B2-8BF9-45C0-BB95-33D1B9D3A854}" type="slidenum">
              <a:rPr lang="zh-CN" altLang="en-US" smtClean="0"/>
            </a:fld>
            <a:endParaRPr lang="zh-CN" altLang="en-US"/>
          </a:p>
        </p:txBody>
      </p:sp>
      <p:sp>
        <p:nvSpPr>
          <p:cNvPr id="5" name="标题 4"/>
          <p:cNvSpPr>
            <a:spLocks noGrp="1"/>
          </p:cNvSpPr>
          <p:nvPr>
            <p:ph type="title" hasCustomPrompt="1"/>
          </p:nvPr>
        </p:nvSpPr>
        <p:spPr>
          <a:xfrm>
            <a:off x="840105" y="727710"/>
            <a:ext cx="3931920" cy="1115060"/>
          </a:xfrm>
        </p:spPr>
        <p:txBody>
          <a:bodyPr anchor="ctr" anchorCtr="0"/>
          <a:lstStyle>
            <a:lvl1pPr>
              <a:defRPr sz="3200">
                <a:latin typeface="+mn-ea"/>
                <a:ea typeface="+mn-ea"/>
              </a:defRPr>
            </a:lvl1pPr>
          </a:lstStyle>
          <a:p>
            <a:r>
              <a:rPr lang="zh-CN" altLang="en-US" smtClean="0"/>
              <a:t>单击此处编辑标题</a:t>
            </a:r>
            <a:endParaRPr lang="zh-CN" altLang="en-US"/>
          </a:p>
        </p:txBody>
      </p:sp>
      <p:sp>
        <p:nvSpPr>
          <p:cNvPr id="6" name="内容占位符 5"/>
          <p:cNvSpPr>
            <a:spLocks noGrp="1"/>
          </p:cNvSpPr>
          <p:nvPr>
            <p:ph idx="1" hasCustomPrompt="1"/>
          </p:nvPr>
        </p:nvSpPr>
        <p:spPr>
          <a:xfrm>
            <a:off x="5138420" y="727710"/>
            <a:ext cx="6172200" cy="5403215"/>
          </a:xfrm>
        </p:spPr>
        <p:txBody>
          <a:bodyPr/>
          <a:lstStyle>
            <a:lvl1pPr>
              <a:defRPr sz="2400">
                <a:latin typeface="+mn-ea"/>
                <a:ea typeface="+mn-ea"/>
              </a:defRPr>
            </a:lvl1pPr>
            <a:lvl2pPr marL="457200" indent="0">
              <a:buNone/>
              <a:defRPr sz="2400">
                <a:latin typeface="+mn-ea"/>
                <a:ea typeface="+mn-ea"/>
              </a:defRPr>
            </a:lvl2pPr>
            <a:lvl3pPr>
              <a:defRPr sz="2400">
                <a:latin typeface="+mn-ea"/>
                <a:ea typeface="+mn-ea"/>
              </a:defRPr>
            </a:lvl3pPr>
            <a:lvl4pPr>
              <a:defRPr sz="2400">
                <a:latin typeface="+mn-ea"/>
                <a:ea typeface="+mn-ea"/>
              </a:defRPr>
            </a:lvl4pPr>
            <a:lvl5pPr>
              <a:defRPr sz="2400">
                <a:latin typeface="+mn-ea"/>
                <a:ea typeface="+mn-ea"/>
              </a:defRPr>
            </a:lvl5pPr>
            <a:lvl6pPr>
              <a:defRPr sz="2000"/>
            </a:lvl6pPr>
            <a:lvl7pPr>
              <a:defRPr sz="2000"/>
            </a:lvl7pPr>
            <a:lvl8pPr>
              <a:defRPr sz="2000"/>
            </a:lvl8pPr>
            <a:lvl9pPr>
              <a:defRPr sz="2000"/>
            </a:lvl9pPr>
          </a:lstStyle>
          <a:p>
            <a:pPr lvl="0"/>
            <a:r>
              <a:rPr lang="zh-CN" altLang="en-US" smtClean="0"/>
              <a:t>单击此处编辑正文</a:t>
            </a:r>
            <a:endParaRPr lang="zh-CN" altLang="en-US"/>
          </a:p>
        </p:txBody>
      </p:sp>
      <p:sp>
        <p:nvSpPr>
          <p:cNvPr id="7" name="文本占位符 6"/>
          <p:cNvSpPr>
            <a:spLocks noGrp="1"/>
          </p:cNvSpPr>
          <p:nvPr>
            <p:ph type="body" sz="half" idx="2" hasCustomPrompt="1"/>
          </p:nvPr>
        </p:nvSpPr>
        <p:spPr>
          <a:xfrm>
            <a:off x="840105" y="2239645"/>
            <a:ext cx="3931920" cy="3891915"/>
          </a:xfrm>
        </p:spPr>
        <p:txBody>
          <a:bodyPr/>
          <a:lstStyle>
            <a:lvl1pPr marL="342900" indent="-342900">
              <a:buFont typeface="Arial" panose="020B0604020202020204" pitchFamily="34" charset="0"/>
              <a:buChar char="•"/>
              <a:defRPr sz="2400">
                <a:latin typeface="+mn-ea"/>
                <a:ea typeface="+mn-ea"/>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单击此处编辑正文</a:t>
            </a:r>
            <a:endParaRPr lang="zh-CN" altLang="en-US" smtClean="0"/>
          </a:p>
          <a:p>
            <a:pPr lvl="0"/>
            <a:r>
              <a:rPr lang="zh-CN" altLang="en-US" smtClean="0">
                <a:sym typeface="+mn-ea"/>
              </a:rPr>
              <a:t>单击此处编辑正文</a:t>
            </a:r>
            <a:endParaRPr lang="zh-CN" altLang="en-US" smtClean="0"/>
          </a:p>
          <a:p>
            <a:pPr lvl="0"/>
            <a:r>
              <a:rPr lang="zh-CN" altLang="en-US" smtClean="0">
                <a:sym typeface="+mn-ea"/>
              </a:rPr>
              <a:t>单击此处编辑正文</a:t>
            </a:r>
            <a:endParaRPr lang="zh-CN" altLang="en-US" smtClean="0"/>
          </a:p>
          <a:p>
            <a:pPr lvl="0"/>
            <a:r>
              <a:rPr lang="zh-CN" altLang="en-US" smtClean="0">
                <a:sym typeface="+mn-ea"/>
              </a:rPr>
              <a:t>单击此处编辑正文</a:t>
            </a:r>
            <a:endParaRPr lang="zh-CN" altLang="en-US" smtClean="0">
              <a:sym typeface="+mn-ea"/>
            </a:endParaRPr>
          </a:p>
          <a:p>
            <a:pPr lvl="0"/>
            <a:r>
              <a:rPr lang="zh-CN" altLang="en-US" smtClean="0">
                <a:sym typeface="+mn-ea"/>
              </a:rPr>
              <a:t>单击此处编辑正文</a:t>
            </a:r>
            <a:endParaRPr lang="zh-CN" altLang="en-US"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图片与注释">
    <p:spTree>
      <p:nvGrpSpPr>
        <p:cNvPr id="1" name=""/>
        <p:cNvGrpSpPr/>
        <p:nvPr/>
      </p:nvGrpSpPr>
      <p:grpSpPr>
        <a:xfrm>
          <a:off x="0" y="0"/>
          <a:ext cx="0" cy="0"/>
          <a:chOff x="0" y="0"/>
          <a:chExt cx="0" cy="0"/>
        </a:xfrm>
      </p:grpSpPr>
      <p:sp>
        <p:nvSpPr>
          <p:cNvPr id="6" name="页脚占位符 5"/>
          <p:cNvSpPr>
            <a:spLocks noGrp="1"/>
          </p:cNvSpPr>
          <p:nvPr>
            <p:ph type="ftr" sz="quarter" idx="11"/>
          </p:nvPr>
        </p:nvSpPr>
        <p:spPr/>
        <p:txBody>
          <a:bodyPr/>
          <a:lstStyle>
            <a:lvl1pPr>
              <a:defRPr>
                <a:latin typeface="+mn-ea"/>
              </a:defRPr>
            </a:lvl1pPr>
          </a:lstStyle>
          <a:p>
            <a:endParaRPr lang="zh-CN" altLang="en-US" dirty="0"/>
          </a:p>
        </p:txBody>
      </p:sp>
      <p:sp>
        <p:nvSpPr>
          <p:cNvPr id="7" name="灯片编号占位符 6"/>
          <p:cNvSpPr>
            <a:spLocks noGrp="1"/>
          </p:cNvSpPr>
          <p:nvPr>
            <p:ph type="sldNum" sz="quarter" idx="12"/>
          </p:nvPr>
        </p:nvSpPr>
        <p:spPr/>
        <p:txBody>
          <a:bodyPr/>
          <a:lstStyle>
            <a:lvl1pPr>
              <a:defRPr>
                <a:latin typeface="+mn-ea"/>
              </a:defRPr>
            </a:lvl1pPr>
          </a:lstStyle>
          <a:p>
            <a:fld id="{FABC47A4-756D-490B-A52F-7D9E2C9FC05F}" type="slidenum">
              <a:rPr lang="zh-CN" altLang="en-US" smtClean="0"/>
            </a:fld>
            <a:endParaRPr lang="zh-CN" altLang="en-US"/>
          </a:p>
        </p:txBody>
      </p:sp>
      <p:sp>
        <p:nvSpPr>
          <p:cNvPr id="9" name="标题 8"/>
          <p:cNvSpPr>
            <a:spLocks noGrp="1"/>
          </p:cNvSpPr>
          <p:nvPr>
            <p:ph type="title" hasCustomPrompt="1"/>
          </p:nvPr>
        </p:nvSpPr>
        <p:spPr>
          <a:xfrm>
            <a:off x="669925" y="5605145"/>
            <a:ext cx="10852150" cy="558165"/>
          </a:xfrm>
        </p:spPr>
        <p:txBody>
          <a:bodyPr/>
          <a:lstStyle>
            <a:lvl1pPr>
              <a:defRPr b="0">
                <a:latin typeface="+mn-ea"/>
                <a:ea typeface="+mn-ea"/>
              </a:defRPr>
            </a:lvl1pPr>
          </a:lstStyle>
          <a:p>
            <a:r>
              <a:rPr lang="zh-CN" altLang="en-US"/>
              <a:t>单击此处编辑正文</a:t>
            </a:r>
            <a:endParaRPr lang="zh-CN" altLang="en-US"/>
          </a:p>
        </p:txBody>
      </p:sp>
      <p:sp>
        <p:nvSpPr>
          <p:cNvPr id="8" name="内容占位符 7"/>
          <p:cNvSpPr>
            <a:spLocks noGrp="1"/>
          </p:cNvSpPr>
          <p:nvPr>
            <p:ph idx="1" hasCustomPrompt="1"/>
          </p:nvPr>
        </p:nvSpPr>
        <p:spPr>
          <a:xfrm>
            <a:off x="669925" y="641350"/>
            <a:ext cx="10852150" cy="4556125"/>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1pPr>
            <a:lvl2pPr marL="457200" marR="0" lvl="1" indent="0" algn="l"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5pPr>
          </a:lstStyle>
          <a:p>
            <a:pPr lvl="0"/>
            <a:r>
              <a:rPr dirty="0">
                <a:sym typeface="+mn-ea"/>
              </a:rPr>
              <a:t>单击此处编辑正文</a:t>
            </a:r>
            <a:endParaRPr dirty="0">
              <a:sym typeface="+mn-ea"/>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itleAndTx" preserve="1">
  <p:cSld name="单张大图">
    <p:spTree>
      <p:nvGrpSpPr>
        <p:cNvPr id="1" name=""/>
        <p:cNvGrpSpPr/>
        <p:nvPr/>
      </p:nvGrpSpPr>
      <p:grpSpPr>
        <a:xfrm>
          <a:off x="0" y="0"/>
          <a:ext cx="0" cy="0"/>
          <a:chOff x="0" y="0"/>
          <a:chExt cx="0" cy="0"/>
        </a:xfrm>
      </p:grpSpPr>
      <p:sp>
        <p:nvSpPr>
          <p:cNvPr id="5" name="页脚占位符 4"/>
          <p:cNvSpPr>
            <a:spLocks noGrp="1"/>
          </p:cNvSpPr>
          <p:nvPr>
            <p:ph type="ftr" sz="quarter" idx="11"/>
          </p:nvPr>
        </p:nvSpPr>
        <p:spPr/>
        <p:txBody>
          <a:bodyPr/>
          <a:lstStyle>
            <a:lvl1pPr>
              <a:defRPr>
                <a:latin typeface="+mn-ea"/>
              </a:defRPr>
            </a:lvl1pPr>
          </a:lstStyle>
          <a:p>
            <a:endParaRPr lang="zh-CN" altLang="en-US"/>
          </a:p>
        </p:txBody>
      </p:sp>
      <p:sp>
        <p:nvSpPr>
          <p:cNvPr id="6" name="灯片编号占位符 5"/>
          <p:cNvSpPr>
            <a:spLocks noGrp="1"/>
          </p:cNvSpPr>
          <p:nvPr>
            <p:ph type="sldNum" sz="quarter" idx="12"/>
          </p:nvPr>
        </p:nvSpPr>
        <p:spPr/>
        <p:txBody>
          <a:bodyPr/>
          <a:lstStyle>
            <a:lvl1pPr>
              <a:defRPr>
                <a:latin typeface="+mn-ea"/>
              </a:defRPr>
            </a:lvl1pPr>
          </a:lstStyle>
          <a:p>
            <a:fld id="{49AE70B2-8BF9-45C0-BB95-33D1B9D3A854}" type="slidenum">
              <a:rPr lang="zh-CN" altLang="en-US" smtClean="0"/>
            </a:fld>
            <a:endParaRPr lang="zh-CN" altLang="en-US"/>
          </a:p>
        </p:txBody>
      </p:sp>
      <p:sp>
        <p:nvSpPr>
          <p:cNvPr id="7" name="内容占位符 6"/>
          <p:cNvSpPr>
            <a:spLocks noGrp="1"/>
          </p:cNvSpPr>
          <p:nvPr>
            <p:ph idx="1" hasCustomPrompt="1"/>
          </p:nvPr>
        </p:nvSpPr>
        <p:spPr>
          <a:xfrm>
            <a:off x="0" y="0"/>
            <a:ext cx="12196445" cy="686816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1pPr>
            <a:lvl2pPr marL="457200" marR="0" lvl="1" indent="0" algn="l"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5pPr>
          </a:lstStyle>
          <a:p>
            <a:pPr lvl="0"/>
            <a:r>
              <a:rPr dirty="0">
                <a:sym typeface="+mn-ea"/>
              </a:rPr>
              <a:t>单击此处编辑正文</a:t>
            </a:r>
            <a:endParaRPr dirty="0">
              <a:sym typeface="+mn-ea"/>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两联图片">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lvl1pPr>
              <a:defRPr>
                <a:latin typeface="+mn-ea"/>
              </a:defRPr>
            </a:lvl1pPr>
          </a:lstStyle>
          <a:p>
            <a:endParaRPr lang="zh-CN" altLang="en-US"/>
          </a:p>
        </p:txBody>
      </p:sp>
      <p:sp>
        <p:nvSpPr>
          <p:cNvPr id="5" name="灯片编号占位符 4"/>
          <p:cNvSpPr>
            <a:spLocks noGrp="1"/>
          </p:cNvSpPr>
          <p:nvPr>
            <p:ph type="sldNum" sz="quarter" idx="12"/>
          </p:nvPr>
        </p:nvSpPr>
        <p:spPr/>
        <p:txBody>
          <a:bodyPr/>
          <a:lstStyle>
            <a:lvl1pPr>
              <a:defRPr>
                <a:latin typeface="+mn-ea"/>
              </a:defRPr>
            </a:lvl1pPr>
          </a:lstStyle>
          <a:p>
            <a:fld id="{49AE70B2-8BF9-45C0-BB95-33D1B9D3A854}" type="slidenum">
              <a:rPr lang="zh-CN" altLang="en-US" smtClean="0"/>
            </a:fld>
            <a:endParaRPr lang="zh-CN" altLang="en-US"/>
          </a:p>
        </p:txBody>
      </p:sp>
      <p:sp>
        <p:nvSpPr>
          <p:cNvPr id="2" name="内容占位符 1"/>
          <p:cNvSpPr>
            <a:spLocks noGrp="1"/>
          </p:cNvSpPr>
          <p:nvPr>
            <p:ph sz="half" idx="2" hasCustomPrompt="1"/>
          </p:nvPr>
        </p:nvSpPr>
        <p:spPr>
          <a:xfrm>
            <a:off x="467995" y="565150"/>
            <a:ext cx="5400040" cy="57277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5pPr>
          </a:lstStyle>
          <a:p>
            <a:pPr lvl="0"/>
            <a:r>
              <a:rPr dirty="0">
                <a:sym typeface="+mn-ea"/>
              </a:rPr>
              <a:t>单击此处编辑正文</a:t>
            </a:r>
            <a:endParaRPr dirty="0">
              <a:sym typeface="+mn-ea"/>
            </a:endParaRPr>
          </a:p>
        </p:txBody>
      </p:sp>
      <p:sp>
        <p:nvSpPr>
          <p:cNvPr id="6" name="内容占位符 5"/>
          <p:cNvSpPr>
            <a:spLocks noGrp="1"/>
          </p:cNvSpPr>
          <p:nvPr>
            <p:ph sz="half" idx="13" hasCustomPrompt="1"/>
          </p:nvPr>
        </p:nvSpPr>
        <p:spPr>
          <a:xfrm>
            <a:off x="6287770" y="565150"/>
            <a:ext cx="5400040" cy="57277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5pPr>
          </a:lstStyle>
          <a:p>
            <a:pPr lvl="0"/>
            <a:r>
              <a:rPr dirty="0">
                <a:sym typeface="+mn-ea"/>
              </a:rPr>
              <a:t>单击此处编辑</a:t>
            </a:r>
            <a:r>
              <a:rPr>
                <a:sym typeface="+mn-ea"/>
              </a:rPr>
              <a:t>正文</a:t>
            </a:r>
            <a:endParaRPr dirty="0">
              <a:sym typeface="+mn-ea"/>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lvl1pPr>
              <a:defRPr>
                <a:latin typeface="+mn-ea"/>
              </a:defRPr>
            </a:lvl1pPr>
          </a:lstStyle>
          <a:p>
            <a:endParaRPr lang="zh-CN" altLang="en-US"/>
          </a:p>
        </p:txBody>
      </p:sp>
      <p:sp>
        <p:nvSpPr>
          <p:cNvPr id="5" name="灯片编号占位符 4"/>
          <p:cNvSpPr>
            <a:spLocks noGrp="1"/>
          </p:cNvSpPr>
          <p:nvPr>
            <p:ph type="sldNum" sz="quarter" idx="12"/>
          </p:nvPr>
        </p:nvSpPr>
        <p:spPr/>
        <p:txBody>
          <a:bodyPr/>
          <a:lstStyle>
            <a:lvl1pPr>
              <a:defRPr>
                <a:latin typeface="+mn-ea"/>
              </a:defRPr>
            </a:lvl1pPr>
          </a:lstStyle>
          <a:p>
            <a:fld id="{49AE70B2-8BF9-45C0-BB95-33D1B9D3A854}" type="slidenum">
              <a:rPr lang="zh-CN" altLang="en-US" smtClean="0"/>
            </a:fld>
            <a:endParaRPr lang="zh-CN" altLang="en-US"/>
          </a:p>
        </p:txBody>
      </p:sp>
      <p:sp>
        <p:nvSpPr>
          <p:cNvPr id="2" name="标题 1"/>
          <p:cNvSpPr>
            <a:spLocks noGrp="1"/>
          </p:cNvSpPr>
          <p:nvPr>
            <p:ph type="title" hasCustomPrompt="1"/>
          </p:nvPr>
        </p:nvSpPr>
        <p:spPr>
          <a:xfrm>
            <a:off x="669882" y="623591"/>
            <a:ext cx="10852237" cy="899167"/>
          </a:xfrm>
        </p:spPr>
        <p:txBody>
          <a:bodyPr vert="horz" lIns="101600" tIns="38100" rIns="25400" bIns="38100" rtlCol="0" anchor="ctr" anchorCtr="0">
            <a:noAutofit/>
          </a:bodyPr>
          <a:lstStyle>
            <a:lvl1pPr marL="0" marR="0" algn="ctr" defTabSz="914400" rtl="0" eaLnBrk="1" fontAlgn="auto" latinLnBrk="0" hangingPunct="1">
              <a:lnSpc>
                <a:spcPct val="100000"/>
              </a:lnSpc>
              <a:buNone/>
              <a:defRPr kumimoji="0" lang="zh-CN" altLang="en-US" sz="3200" b="0" i="0" u="none" strike="noStrike" kern="1200" cap="none" spc="600" normalizeH="0" baseline="0" noProof="1" dirty="0">
                <a:solidFill>
                  <a:schemeClr val="tx1"/>
                </a:solidFill>
                <a:effectLst/>
                <a:uFillTx/>
                <a:latin typeface="+mn-ea"/>
                <a:ea typeface="+mn-ea"/>
                <a:cs typeface="+mj-cs"/>
                <a:sym typeface="+mn-ea"/>
              </a:defRPr>
            </a:lvl1pPr>
          </a:lstStyle>
          <a:p>
            <a:pPr lvl="0"/>
            <a:r>
              <a:rPr>
                <a:sym typeface="+mn-ea"/>
              </a:rPr>
              <a:t>单击此处编辑标题</a:t>
            </a:r>
            <a:endParaRPr>
              <a:sym typeface="+mn-ea"/>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lvl1pPr>
              <a:defRPr>
                <a:latin typeface="+mn-ea"/>
              </a:defRPr>
            </a:lvl1pPr>
          </a:lstStyle>
          <a:p>
            <a:endParaRPr lang="zh-CN" altLang="en-US" dirty="0"/>
          </a:p>
        </p:txBody>
      </p:sp>
      <p:sp>
        <p:nvSpPr>
          <p:cNvPr id="5" name="灯片编号占位符 4"/>
          <p:cNvSpPr>
            <a:spLocks noGrp="1"/>
          </p:cNvSpPr>
          <p:nvPr>
            <p:ph type="sldNum" sz="quarter" idx="12"/>
          </p:nvPr>
        </p:nvSpPr>
        <p:spPr/>
        <p:txBody>
          <a:bodyPr/>
          <a:lstStyle>
            <a:lvl1pPr>
              <a:defRPr>
                <a:latin typeface="+mn-ea"/>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5" Type="http://schemas.openxmlformats.org/officeDocument/2006/relationships/theme" Target="../theme/theme2.xml"/><Relationship Id="rId4" Type="http://schemas.openxmlformats.org/officeDocument/2006/relationships/slideLayout" Target="../slideLayouts/slideLayout12.xml"/><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日期占位符 3"/>
          <p:cNvSpPr>
            <a:spLocks noGrp="1"/>
          </p:cNvSpPr>
          <p:nvPr>
            <p:ph type="dt" sz="half" idx="2"/>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latin typeface="+mn-ea"/>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latin typeface="+mn-ea"/>
              </a:defRPr>
            </a:lvl1pPr>
          </a:lstStyle>
          <a:p>
            <a:endParaRPr lang="zh-CN" altLang="en-US" dirty="0"/>
          </a:p>
        </p:txBody>
      </p:sp>
      <p:sp>
        <p:nvSpPr>
          <p:cNvPr id="6" name="灯片编号占位符 5"/>
          <p:cNvSpPr>
            <a:spLocks noGrp="1"/>
          </p:cNvSpPr>
          <p:nvPr>
            <p:ph type="sldNum" sz="quarter" idx="4"/>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latin typeface="+mn-ea"/>
              </a:defRPr>
            </a:lvl1pPr>
          </a:lstStyle>
          <a:p>
            <a:fld id="{49AE70B2-8BF9-45C0-BB95-33D1B9D3A854}" type="slidenum">
              <a:rPr lang="zh-CN" altLang="en-US" smtClean="0"/>
            </a:fld>
            <a:endParaRPr lang="zh-CN" altLang="en-US" dirty="0"/>
          </a:p>
        </p:txBody>
      </p:sp>
      <p:sp>
        <p:nvSpPr>
          <p:cNvPr id="7" name="KSO_TEMPLATE" hidden="1"/>
          <p:cNvSpPr/>
          <p:nvPr userDrawn="1"/>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标题 7"/>
          <p:cNvSpPr>
            <a:spLocks noGrp="1"/>
          </p:cNvSpPr>
          <p:nvPr>
            <p:ph type="title" hasCustomPrompt="1"/>
          </p:nvPr>
        </p:nvSpPr>
        <p:spPr>
          <a:xfrm>
            <a:off x="669882" y="581225"/>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3200" b="1" i="0" u="none" strike="noStrike" kern="1200" cap="none" spc="200" normalizeH="0" baseline="0" noProof="1" dirty="0">
                <a:solidFill>
                  <a:schemeClr val="tx1"/>
                </a:solidFill>
                <a:uFillTx/>
                <a:latin typeface="+mn-ea"/>
                <a:ea typeface="+mn-ea"/>
                <a:cs typeface="+mj-cs"/>
                <a:sym typeface="+mn-ea"/>
              </a:defRPr>
            </a:lvl1pPr>
          </a:lstStyle>
          <a:p>
            <a:pPr lvl="0"/>
            <a:r>
              <a:rPr dirty="0">
                <a:sym typeface="+mn-ea"/>
              </a:rPr>
              <a:t>单击此处编辑标题</a:t>
            </a:r>
            <a:endParaRPr dirty="0">
              <a:sym typeface="+mn-ea"/>
            </a:endParaRPr>
          </a:p>
        </p:txBody>
      </p:sp>
      <p:sp>
        <p:nvSpPr>
          <p:cNvPr id="9" name="文本占位符 8"/>
          <p:cNvSpPr>
            <a:spLocks noGrp="1"/>
          </p:cNvSpPr>
          <p:nvPr>
            <p:ph type="body" idx="1" hasCustomPrompt="1"/>
          </p:nvPr>
        </p:nvSpPr>
        <p:spPr>
          <a:xfrm>
            <a:off x="669925" y="1508125"/>
            <a:ext cx="10852150" cy="4749165"/>
          </a:xfrm>
          <a:prstGeom prst="rect">
            <a:avLst/>
          </a:prstGeom>
        </p:spPr>
        <p:txBody>
          <a:bodyPr vert="horz" lIns="101600" tIns="0" rIns="82550" bIns="0" rtlCol="0">
            <a:normAutofit/>
          </a:bodyPr>
          <a:lstStyle>
            <a:lvl1pPr>
              <a:defRPr sz="2400"/>
            </a:lvl1pPr>
            <a:lvl2pPr>
              <a:defRPr sz="2400"/>
            </a:lvl2pPr>
            <a:lvl3pPr>
              <a:defRPr sz="2400"/>
            </a:lvl3pPr>
            <a:lvl4pPr>
              <a:defRPr sz="2400"/>
            </a:lvl4pPr>
            <a:lvl5pPr>
              <a:defRPr sz="2400"/>
            </a:lvl5pPr>
          </a:lstStyle>
          <a:p>
            <a:pPr lvl="0"/>
            <a:r>
              <a:rPr lang="zh-CN" altLang="en-US" dirty="0"/>
              <a:t>单击此处编辑正文</a:t>
            </a:r>
            <a:endParaRPr lang="zh-CN" altLang="en-US" dirty="0"/>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n-ea"/>
          <a:ea typeface="+mn-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ea"/>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ea"/>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ea"/>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ea"/>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Lst>
  <p:transition>
    <p:wipe dir="r"/>
  </p:transition>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图片 1" descr="太极医药城A区照片"/>
          <p:cNvPicPr>
            <a:picLocks noChangeAspect="1"/>
          </p:cNvPicPr>
          <p:nvPr/>
        </p:nvPicPr>
        <p:blipFill>
          <a:blip r:embed="rId1" cstate="print"/>
          <a:stretch>
            <a:fillRect/>
          </a:stretch>
        </p:blipFill>
        <p:spPr>
          <a:xfrm>
            <a:off x="4841875" y="1466850"/>
            <a:ext cx="7353300" cy="3924300"/>
          </a:xfrm>
          <a:prstGeom prst="rect">
            <a:avLst/>
          </a:prstGeom>
          <a:noFill/>
          <a:ln w="9525">
            <a:noFill/>
          </a:ln>
        </p:spPr>
      </p:pic>
      <p:sp>
        <p:nvSpPr>
          <p:cNvPr id="18" name="任意多边形: 形状 17"/>
          <p:cNvSpPr/>
          <p:nvPr/>
        </p:nvSpPr>
        <p:spPr>
          <a:xfrm>
            <a:off x="0" y="1466850"/>
            <a:ext cx="6130925" cy="3924300"/>
          </a:xfrm>
          <a:custGeom>
            <a:avLst/>
            <a:gdLst>
              <a:gd name="connsiteX0" fmla="*/ 0 w 7867650"/>
              <a:gd name="connsiteY0" fmla="*/ 0 h 4038600"/>
              <a:gd name="connsiteX1" fmla="*/ 7867650 w 7867650"/>
              <a:gd name="connsiteY1" fmla="*/ 0 h 4038600"/>
              <a:gd name="connsiteX2" fmla="*/ 7867650 w 7867650"/>
              <a:gd name="connsiteY2" fmla="*/ 1 h 4038600"/>
              <a:gd name="connsiteX3" fmla="*/ 6515100 w 7867650"/>
              <a:gd name="connsiteY3" fmla="*/ 2019295 h 4038600"/>
              <a:gd name="connsiteX4" fmla="*/ 7867650 w 7867650"/>
              <a:gd name="connsiteY4" fmla="*/ 4038590 h 4038600"/>
              <a:gd name="connsiteX5" fmla="*/ 7867650 w 7867650"/>
              <a:gd name="connsiteY5" fmla="*/ 4038600 h 4038600"/>
              <a:gd name="connsiteX6" fmla="*/ 0 w 7867650"/>
              <a:gd name="connsiteY6" fmla="*/ 4038600 h 4038600"/>
              <a:gd name="connsiteX7" fmla="*/ 0 w 7867650"/>
              <a:gd name="connsiteY7" fmla="*/ 0 h 403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67650" h="4038600">
                <a:moveTo>
                  <a:pt x="0" y="0"/>
                </a:moveTo>
                <a:lnTo>
                  <a:pt x="7867650" y="0"/>
                </a:lnTo>
                <a:lnTo>
                  <a:pt x="7867650" y="1"/>
                </a:lnTo>
                <a:lnTo>
                  <a:pt x="6515100" y="2019295"/>
                </a:lnTo>
                <a:lnTo>
                  <a:pt x="7867650" y="4038590"/>
                </a:lnTo>
                <a:lnTo>
                  <a:pt x="7867650" y="4038600"/>
                </a:lnTo>
                <a:lnTo>
                  <a:pt x="0" y="40386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3" name="任意多边形: 形状 32"/>
          <p:cNvSpPr/>
          <p:nvPr/>
        </p:nvSpPr>
        <p:spPr>
          <a:xfrm>
            <a:off x="5070475" y="1466850"/>
            <a:ext cx="1198563" cy="3924300"/>
          </a:xfrm>
          <a:custGeom>
            <a:avLst/>
            <a:gdLst>
              <a:gd name="connsiteX0" fmla="*/ 1352554 w 1562096"/>
              <a:gd name="connsiteY0" fmla="*/ 0 h 4038600"/>
              <a:gd name="connsiteX1" fmla="*/ 1562096 w 1562096"/>
              <a:gd name="connsiteY1" fmla="*/ 0 h 4038600"/>
              <a:gd name="connsiteX2" fmla="*/ 1562096 w 1562096"/>
              <a:gd name="connsiteY2" fmla="*/ 1 h 4038600"/>
              <a:gd name="connsiteX3" fmla="*/ 209546 w 1562096"/>
              <a:gd name="connsiteY3" fmla="*/ 2019295 h 4038600"/>
              <a:gd name="connsiteX4" fmla="*/ 1562096 w 1562096"/>
              <a:gd name="connsiteY4" fmla="*/ 4038590 h 4038600"/>
              <a:gd name="connsiteX5" fmla="*/ 1562096 w 1562096"/>
              <a:gd name="connsiteY5" fmla="*/ 4038600 h 4038600"/>
              <a:gd name="connsiteX6" fmla="*/ 1352554 w 1562096"/>
              <a:gd name="connsiteY6" fmla="*/ 4038600 h 4038600"/>
              <a:gd name="connsiteX7" fmla="*/ 0 w 1562096"/>
              <a:gd name="connsiteY7" fmla="*/ 2019300 h 403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2096" h="4038600">
                <a:moveTo>
                  <a:pt x="1352554" y="0"/>
                </a:moveTo>
                <a:lnTo>
                  <a:pt x="1562096" y="0"/>
                </a:lnTo>
                <a:lnTo>
                  <a:pt x="1562096" y="1"/>
                </a:lnTo>
                <a:lnTo>
                  <a:pt x="209546" y="2019295"/>
                </a:lnTo>
                <a:lnTo>
                  <a:pt x="1562096" y="4038590"/>
                </a:lnTo>
                <a:lnTo>
                  <a:pt x="1562096" y="4038600"/>
                </a:lnTo>
                <a:lnTo>
                  <a:pt x="1352554" y="4038600"/>
                </a:lnTo>
                <a:lnTo>
                  <a:pt x="0" y="201930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9" name="矩形 38"/>
          <p:cNvSpPr/>
          <p:nvPr/>
        </p:nvSpPr>
        <p:spPr>
          <a:xfrm>
            <a:off x="511175" y="0"/>
            <a:ext cx="1355725"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0" name="矩形 39"/>
          <p:cNvSpPr/>
          <p:nvPr/>
        </p:nvSpPr>
        <p:spPr>
          <a:xfrm>
            <a:off x="511175" y="123825"/>
            <a:ext cx="1355725" cy="606425"/>
          </a:xfrm>
          <a:prstGeom prst="rect">
            <a:avLst/>
          </a:prstGeom>
          <a:solidFill>
            <a:srgbClr val="C60C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102" name="文本框 40"/>
          <p:cNvSpPr txBox="1"/>
          <p:nvPr/>
        </p:nvSpPr>
        <p:spPr>
          <a:xfrm>
            <a:off x="438150" y="98425"/>
            <a:ext cx="1530350" cy="646113"/>
          </a:xfrm>
          <a:prstGeom prst="rect">
            <a:avLst/>
          </a:prstGeom>
          <a:solidFill>
            <a:srgbClr val="2EB0BD"/>
          </a:solidFill>
          <a:ln w="9525">
            <a:noFill/>
          </a:ln>
        </p:spPr>
        <p:txBody>
          <a:bodyPr anchor="t">
            <a:spAutoFit/>
          </a:bodyPr>
          <a:lstStyle/>
          <a:p>
            <a:pPr algn="ctr"/>
            <a:r>
              <a:rPr lang="en-US" altLang="zh-CN" b="1" dirty="0">
                <a:solidFill>
                  <a:schemeClr val="bg1"/>
                </a:solidFill>
                <a:latin typeface="Arial" panose="020B0604020202020204" pitchFamily="34" charset="0"/>
                <a:ea typeface="微软雅黑" panose="020B0503020204020204" pitchFamily="34" charset="-122"/>
              </a:rPr>
              <a:t>TAIJI </a:t>
            </a:r>
            <a:endParaRPr lang="en-US" altLang="zh-CN" b="1" dirty="0">
              <a:solidFill>
                <a:schemeClr val="bg1"/>
              </a:solidFill>
              <a:latin typeface="Arial" panose="020B0604020202020204" pitchFamily="34" charset="0"/>
              <a:ea typeface="微软雅黑" panose="020B0503020204020204" pitchFamily="34" charset="-122"/>
            </a:endParaRPr>
          </a:p>
          <a:p>
            <a:pPr algn="ctr"/>
            <a:r>
              <a:rPr lang="zh-CN" altLang="en-US" b="1" dirty="0">
                <a:solidFill>
                  <a:schemeClr val="bg1"/>
                </a:solidFill>
                <a:latin typeface="Arial" panose="020B0604020202020204" pitchFamily="34" charset="0"/>
                <a:ea typeface="微软雅黑" panose="020B0503020204020204" pitchFamily="34" charset="-122"/>
              </a:rPr>
              <a:t>太极集团</a:t>
            </a:r>
            <a:endParaRPr lang="en-US" altLang="zh-CN" sz="4800" b="1" dirty="0">
              <a:solidFill>
                <a:schemeClr val="bg1"/>
              </a:solidFill>
              <a:latin typeface="Arial" panose="020B0604020202020204" pitchFamily="34" charset="0"/>
              <a:ea typeface="Arial" panose="020B0604020202020204" pitchFamily="34" charset="0"/>
            </a:endParaRPr>
          </a:p>
        </p:txBody>
      </p:sp>
      <p:sp>
        <p:nvSpPr>
          <p:cNvPr id="4103" name="文本框 57"/>
          <p:cNvSpPr txBox="1"/>
          <p:nvPr/>
        </p:nvSpPr>
        <p:spPr>
          <a:xfrm>
            <a:off x="1565275" y="3336925"/>
            <a:ext cx="3471863" cy="768350"/>
          </a:xfrm>
          <a:prstGeom prst="rect">
            <a:avLst/>
          </a:prstGeom>
          <a:noFill/>
          <a:ln w="9525">
            <a:noFill/>
          </a:ln>
        </p:spPr>
        <p:txBody>
          <a:bodyPr anchor="t">
            <a:spAutoFit/>
          </a:bodyPr>
          <a:lstStyle/>
          <a:p>
            <a:r>
              <a:rPr lang="zh-CN" altLang="en-US" sz="4400" dirty="0">
                <a:solidFill>
                  <a:schemeClr val="bg1"/>
                </a:solidFill>
                <a:latin typeface="微软雅黑" panose="020B0503020204020204" pitchFamily="34" charset="-122"/>
                <a:ea typeface="微软雅黑" panose="020B0503020204020204" pitchFamily="34" charset="-122"/>
              </a:rPr>
              <a:t>工作计划</a:t>
            </a:r>
            <a:endParaRPr lang="zh-CN" altLang="en-US" sz="4400" dirty="0">
              <a:solidFill>
                <a:schemeClr val="bg1"/>
              </a:solidFill>
              <a:latin typeface="微软雅黑" panose="020B0503020204020204" pitchFamily="34" charset="-122"/>
              <a:ea typeface="微软雅黑" panose="020B0503020204020204" pitchFamily="34" charset="-122"/>
            </a:endParaRPr>
          </a:p>
        </p:txBody>
      </p:sp>
      <p:grpSp>
        <p:nvGrpSpPr>
          <p:cNvPr id="4104" name="组合 58"/>
          <p:cNvGrpSpPr/>
          <p:nvPr/>
        </p:nvGrpSpPr>
        <p:grpSpPr>
          <a:xfrm>
            <a:off x="390525" y="4621213"/>
            <a:ext cx="3789363" cy="373062"/>
            <a:chOff x="4096056" y="4216417"/>
            <a:chExt cx="3788628" cy="373665"/>
          </a:xfrm>
        </p:grpSpPr>
        <p:sp>
          <p:nvSpPr>
            <p:cNvPr id="4105" name="文本框 6"/>
            <p:cNvSpPr/>
            <p:nvPr/>
          </p:nvSpPr>
          <p:spPr>
            <a:xfrm>
              <a:off x="4096056" y="4216417"/>
              <a:ext cx="1853764" cy="373665"/>
            </a:xfrm>
            <a:prstGeom prst="roundRect">
              <a:avLst>
                <a:gd name="adj" fmla="val 16667"/>
              </a:avLst>
            </a:prstGeom>
            <a:noFill/>
            <a:ln w="9525">
              <a:noFill/>
            </a:ln>
          </p:spPr>
          <p:txBody>
            <a:bodyPr anchor="t">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汇报人：</a:t>
              </a:r>
              <a:r>
                <a:rPr lang="en-US" altLang="zh-CN" sz="1600" dirty="0">
                  <a:solidFill>
                    <a:schemeClr val="bg1"/>
                  </a:solidFill>
                  <a:latin typeface="微软雅黑" panose="020B0503020204020204" pitchFamily="34" charset="-122"/>
                  <a:ea typeface="微软雅黑" panose="020B0503020204020204" pitchFamily="34" charset="-122"/>
                </a:rPr>
                <a:t>****</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4106" name="文本框 7"/>
            <p:cNvSpPr/>
            <p:nvPr/>
          </p:nvSpPr>
          <p:spPr>
            <a:xfrm>
              <a:off x="6030920" y="4216417"/>
              <a:ext cx="1853764" cy="373665"/>
            </a:xfrm>
            <a:prstGeom prst="roundRect">
              <a:avLst>
                <a:gd name="adj" fmla="val 16667"/>
              </a:avLst>
            </a:prstGeom>
            <a:noFill/>
            <a:ln w="9525">
              <a:noFill/>
            </a:ln>
          </p:spPr>
          <p:txBody>
            <a:bodyPr anchor="t">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部门：</a:t>
              </a:r>
              <a:r>
                <a:rPr lang="en-US" altLang="zh-CN" sz="1600" dirty="0">
                  <a:solidFill>
                    <a:schemeClr val="bg1"/>
                  </a:solidFill>
                  <a:latin typeface="微软雅黑" panose="020B0503020204020204" pitchFamily="34" charset="-122"/>
                  <a:ea typeface="微软雅黑" panose="020B0503020204020204" pitchFamily="34" charset="-122"/>
                </a:rPr>
                <a:t>*****</a:t>
              </a:r>
              <a:endParaRPr lang="en-US" altLang="zh-CN" sz="1600" dirty="0">
                <a:solidFill>
                  <a:schemeClr val="bg1"/>
                </a:solidFill>
                <a:latin typeface="微软雅黑" panose="020B0503020204020204" pitchFamily="34" charset="-122"/>
                <a:ea typeface="微软雅黑" panose="020B0503020204020204" pitchFamily="34" charset="-122"/>
              </a:endParaRPr>
            </a:p>
          </p:txBody>
        </p:sp>
      </p:grpSp>
      <p:sp>
        <p:nvSpPr>
          <p:cNvPr id="4107" name="文本框 61"/>
          <p:cNvSpPr txBox="1"/>
          <p:nvPr/>
        </p:nvSpPr>
        <p:spPr>
          <a:xfrm>
            <a:off x="700088" y="1584325"/>
            <a:ext cx="3963987" cy="1860550"/>
          </a:xfrm>
          <a:prstGeom prst="rect">
            <a:avLst/>
          </a:prstGeom>
          <a:noFill/>
          <a:ln w="9525">
            <a:noFill/>
          </a:ln>
        </p:spPr>
        <p:txBody>
          <a:bodyPr anchor="t">
            <a:spAutoFit/>
          </a:bodyPr>
          <a:lstStyle/>
          <a:p>
            <a:r>
              <a:rPr lang="en-US" altLang="zh-CN" sz="11500" dirty="0">
                <a:solidFill>
                  <a:schemeClr val="bg1"/>
                </a:solidFill>
                <a:latin typeface="Impact" panose="020B0806030902050204" pitchFamily="34" charset="0"/>
                <a:ea typeface="微软雅黑 Light" panose="020B0502040204020203" charset="-122"/>
              </a:rPr>
              <a:t>2018</a:t>
            </a:r>
            <a:endParaRPr lang="zh-CN" altLang="en-US" sz="11500" dirty="0">
              <a:solidFill>
                <a:schemeClr val="bg1"/>
              </a:solidFill>
              <a:latin typeface="Impact" panose="020B0806030902050204" pitchFamily="34" charset="0"/>
              <a:ea typeface="微软雅黑 Light" panose="020B0502040204020203" charset="-122"/>
            </a:endParaRPr>
          </a:p>
        </p:txBody>
      </p:sp>
      <p:sp>
        <p:nvSpPr>
          <p:cNvPr id="4108" name="文本框 2"/>
          <p:cNvSpPr txBox="1"/>
          <p:nvPr/>
        </p:nvSpPr>
        <p:spPr>
          <a:xfrm>
            <a:off x="9471025" y="4994275"/>
            <a:ext cx="2724150" cy="368300"/>
          </a:xfrm>
          <a:prstGeom prst="rect">
            <a:avLst/>
          </a:prstGeom>
          <a:noFill/>
          <a:ln w="9525">
            <a:noFill/>
          </a:ln>
        </p:spPr>
        <p:txBody>
          <a:bodyPr anchor="t">
            <a:spAutoFit/>
          </a:bodyPr>
          <a:lstStyle/>
          <a:p>
            <a:r>
              <a:rPr lang="zh-CN" altLang="en-US" dirty="0">
                <a:solidFill>
                  <a:schemeClr val="bg1"/>
                </a:solidFill>
                <a:latin typeface="微软雅黑" panose="020B0503020204020204" pitchFamily="34" charset="-122"/>
                <a:ea typeface="微软雅黑" panose="020B0503020204020204" pitchFamily="34" charset="-122"/>
              </a:rPr>
              <a:t>太极藿香正气液生产基地</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4109" name="图片 3" descr="太极医药城A区照片"/>
          <p:cNvPicPr>
            <a:picLocks noChangeAspect="1"/>
          </p:cNvPicPr>
          <p:nvPr/>
        </p:nvPicPr>
        <p:blipFill>
          <a:blip r:embed="rId1" cstate="print"/>
          <a:stretch>
            <a:fillRect/>
          </a:stretch>
        </p:blipFill>
        <p:spPr>
          <a:xfrm>
            <a:off x="4832350" y="1466850"/>
            <a:ext cx="7353300" cy="3924300"/>
          </a:xfrm>
          <a:prstGeom prst="rect">
            <a:avLst/>
          </a:prstGeom>
          <a:noFill/>
          <a:ln w="9525">
            <a:noFill/>
          </a:ln>
        </p:spPr>
      </p:pic>
      <p:sp>
        <p:nvSpPr>
          <p:cNvPr id="5" name="任意多边形: 形状 17"/>
          <p:cNvSpPr/>
          <p:nvPr/>
        </p:nvSpPr>
        <p:spPr>
          <a:xfrm>
            <a:off x="0" y="1466850"/>
            <a:ext cx="6130925" cy="3924300"/>
          </a:xfrm>
          <a:custGeom>
            <a:avLst/>
            <a:gdLst>
              <a:gd name="connsiteX0" fmla="*/ 0 w 7867650"/>
              <a:gd name="connsiteY0" fmla="*/ 0 h 4038600"/>
              <a:gd name="connsiteX1" fmla="*/ 7867650 w 7867650"/>
              <a:gd name="connsiteY1" fmla="*/ 0 h 4038600"/>
              <a:gd name="connsiteX2" fmla="*/ 7867650 w 7867650"/>
              <a:gd name="connsiteY2" fmla="*/ 1 h 4038600"/>
              <a:gd name="connsiteX3" fmla="*/ 6515100 w 7867650"/>
              <a:gd name="connsiteY3" fmla="*/ 2019295 h 4038600"/>
              <a:gd name="connsiteX4" fmla="*/ 7867650 w 7867650"/>
              <a:gd name="connsiteY4" fmla="*/ 4038590 h 4038600"/>
              <a:gd name="connsiteX5" fmla="*/ 7867650 w 7867650"/>
              <a:gd name="connsiteY5" fmla="*/ 4038600 h 4038600"/>
              <a:gd name="connsiteX6" fmla="*/ 0 w 7867650"/>
              <a:gd name="connsiteY6" fmla="*/ 4038600 h 4038600"/>
              <a:gd name="connsiteX7" fmla="*/ 0 w 7867650"/>
              <a:gd name="connsiteY7" fmla="*/ 0 h 403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67650" h="4038600">
                <a:moveTo>
                  <a:pt x="0" y="0"/>
                </a:moveTo>
                <a:lnTo>
                  <a:pt x="7867650" y="0"/>
                </a:lnTo>
                <a:lnTo>
                  <a:pt x="7867650" y="1"/>
                </a:lnTo>
                <a:lnTo>
                  <a:pt x="6515100" y="2019295"/>
                </a:lnTo>
                <a:lnTo>
                  <a:pt x="7867650" y="4038590"/>
                </a:lnTo>
                <a:lnTo>
                  <a:pt x="7867650" y="4038600"/>
                </a:lnTo>
                <a:lnTo>
                  <a:pt x="0" y="40386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任意多边形: 形状 32"/>
          <p:cNvSpPr/>
          <p:nvPr/>
        </p:nvSpPr>
        <p:spPr>
          <a:xfrm>
            <a:off x="5060950" y="1466850"/>
            <a:ext cx="1198563" cy="3924300"/>
          </a:xfrm>
          <a:custGeom>
            <a:avLst/>
            <a:gdLst>
              <a:gd name="connsiteX0" fmla="*/ 1352554 w 1562096"/>
              <a:gd name="connsiteY0" fmla="*/ 0 h 4038600"/>
              <a:gd name="connsiteX1" fmla="*/ 1562096 w 1562096"/>
              <a:gd name="connsiteY1" fmla="*/ 0 h 4038600"/>
              <a:gd name="connsiteX2" fmla="*/ 1562096 w 1562096"/>
              <a:gd name="connsiteY2" fmla="*/ 1 h 4038600"/>
              <a:gd name="connsiteX3" fmla="*/ 209546 w 1562096"/>
              <a:gd name="connsiteY3" fmla="*/ 2019295 h 4038600"/>
              <a:gd name="connsiteX4" fmla="*/ 1562096 w 1562096"/>
              <a:gd name="connsiteY4" fmla="*/ 4038590 h 4038600"/>
              <a:gd name="connsiteX5" fmla="*/ 1562096 w 1562096"/>
              <a:gd name="connsiteY5" fmla="*/ 4038600 h 4038600"/>
              <a:gd name="connsiteX6" fmla="*/ 1352554 w 1562096"/>
              <a:gd name="connsiteY6" fmla="*/ 4038600 h 4038600"/>
              <a:gd name="connsiteX7" fmla="*/ 0 w 1562096"/>
              <a:gd name="connsiteY7" fmla="*/ 2019300 h 403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2096" h="4038600">
                <a:moveTo>
                  <a:pt x="1352554" y="0"/>
                </a:moveTo>
                <a:lnTo>
                  <a:pt x="1562096" y="0"/>
                </a:lnTo>
                <a:lnTo>
                  <a:pt x="1562096" y="1"/>
                </a:lnTo>
                <a:lnTo>
                  <a:pt x="209546" y="2019295"/>
                </a:lnTo>
                <a:lnTo>
                  <a:pt x="1562096" y="4038590"/>
                </a:lnTo>
                <a:lnTo>
                  <a:pt x="1562096" y="4038600"/>
                </a:lnTo>
                <a:lnTo>
                  <a:pt x="1352554" y="4038600"/>
                </a:lnTo>
                <a:lnTo>
                  <a:pt x="0" y="201930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112" name="文本框 6"/>
          <p:cNvSpPr txBox="1"/>
          <p:nvPr/>
        </p:nvSpPr>
        <p:spPr>
          <a:xfrm>
            <a:off x="0" y="3169920"/>
            <a:ext cx="5431155" cy="768350"/>
          </a:xfrm>
          <a:prstGeom prst="rect">
            <a:avLst/>
          </a:prstGeom>
          <a:noFill/>
          <a:ln w="9525">
            <a:noFill/>
          </a:ln>
        </p:spPr>
        <p:txBody>
          <a:bodyPr wrap="square" anchor="t">
            <a:spAutoFit/>
          </a:bodyPr>
          <a:lstStyle/>
          <a:p>
            <a:r>
              <a:rPr lang="zh-CN" altLang="en-US" sz="4400" dirty="0">
                <a:solidFill>
                  <a:schemeClr val="bg1"/>
                </a:solidFill>
                <a:latin typeface="微软雅黑" panose="020B0503020204020204" pitchFamily="34" charset="-122"/>
                <a:ea typeface="微软雅黑" panose="020B0503020204020204" pitchFamily="34" charset="-122"/>
              </a:rPr>
              <a:t>太极大药房工</a:t>
            </a:r>
            <a:r>
              <a:rPr lang="zh-CN" altLang="en-US" sz="4400" dirty="0" smtClean="0">
                <a:solidFill>
                  <a:schemeClr val="bg1"/>
                </a:solidFill>
                <a:latin typeface="微软雅黑" panose="020B0503020204020204" pitchFamily="34" charset="-122"/>
                <a:ea typeface="微软雅黑" panose="020B0503020204020204" pitchFamily="34" charset="-122"/>
              </a:rPr>
              <a:t>作总结</a:t>
            </a:r>
            <a:endParaRPr lang="zh-CN" altLang="en-US" sz="4800" dirty="0">
              <a:solidFill>
                <a:schemeClr val="bg1"/>
              </a:solidFill>
              <a:latin typeface="微软雅黑" panose="020B0503020204020204" pitchFamily="34" charset="-122"/>
              <a:ea typeface="微软雅黑" panose="020B0503020204020204" pitchFamily="34" charset="-122"/>
            </a:endParaRPr>
          </a:p>
        </p:txBody>
      </p:sp>
      <p:sp>
        <p:nvSpPr>
          <p:cNvPr id="4113" name="文本框 6"/>
          <p:cNvSpPr/>
          <p:nvPr/>
        </p:nvSpPr>
        <p:spPr>
          <a:xfrm>
            <a:off x="3823970" y="4857115"/>
            <a:ext cx="2043430" cy="442212"/>
          </a:xfrm>
          <a:prstGeom prst="roundRect">
            <a:avLst>
              <a:gd name="adj" fmla="val 16667"/>
            </a:avLst>
          </a:prstGeom>
          <a:noFill/>
          <a:ln w="9525">
            <a:noFill/>
          </a:ln>
        </p:spPr>
        <p:txBody>
          <a:bodyPr wrap="square" anchor="t">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汇报人</a:t>
            </a:r>
            <a:r>
              <a:rPr lang="zh-CN" altLang="en-US" sz="2000" dirty="0" smtClean="0">
                <a:solidFill>
                  <a:schemeClr val="bg1"/>
                </a:solidFill>
                <a:latin typeface="微软雅黑" panose="020B0503020204020204" pitchFamily="34" charset="-122"/>
                <a:ea typeface="微软雅黑" panose="020B0503020204020204" pitchFamily="34" charset="-122"/>
              </a:rPr>
              <a:t>：代志斌</a:t>
            </a:r>
            <a:endParaRPr lang="en-US" altLang="zh-CN" sz="2000" dirty="0">
              <a:solidFill>
                <a:schemeClr val="bg1"/>
              </a:solidFill>
              <a:latin typeface="微软雅黑" panose="020B0503020204020204" pitchFamily="34" charset="-122"/>
              <a:ea typeface="微软雅黑" panose="020B0503020204020204" pitchFamily="34" charset="-122"/>
            </a:endParaRPr>
          </a:p>
        </p:txBody>
      </p:sp>
      <p:sp>
        <p:nvSpPr>
          <p:cNvPr id="4114" name="文本框 10"/>
          <p:cNvSpPr txBox="1"/>
          <p:nvPr/>
        </p:nvSpPr>
        <p:spPr>
          <a:xfrm>
            <a:off x="1052830" y="1475740"/>
            <a:ext cx="3779520" cy="1861185"/>
          </a:xfrm>
          <a:prstGeom prst="rect">
            <a:avLst/>
          </a:prstGeom>
          <a:noFill/>
          <a:ln w="9525">
            <a:noFill/>
          </a:ln>
        </p:spPr>
        <p:txBody>
          <a:bodyPr wrap="square" anchor="t">
            <a:spAutoFit/>
          </a:bodyPr>
          <a:lstStyle/>
          <a:p>
            <a:r>
              <a:rPr lang="en-US" altLang="zh-CN" sz="11500" dirty="0">
                <a:solidFill>
                  <a:schemeClr val="bg1"/>
                </a:solidFill>
                <a:latin typeface="Impact" panose="020B0806030902050204" pitchFamily="34" charset="0"/>
                <a:ea typeface="微软雅黑 Light" panose="020B0502040204020203" charset="-122"/>
              </a:rPr>
              <a:t>2020</a:t>
            </a:r>
            <a:endParaRPr lang="zh-CN" altLang="en-US" sz="11500" dirty="0">
              <a:solidFill>
                <a:schemeClr val="bg1"/>
              </a:solidFill>
              <a:latin typeface="Impact" panose="020B0806030902050204" pitchFamily="34" charset="0"/>
              <a:ea typeface="微软雅黑 Light" panose="020B0502040204020203" charset="-122"/>
            </a:endParaRPr>
          </a:p>
        </p:txBody>
      </p:sp>
      <p:sp>
        <p:nvSpPr>
          <p:cNvPr id="4115" name="文本框 11"/>
          <p:cNvSpPr txBox="1"/>
          <p:nvPr/>
        </p:nvSpPr>
        <p:spPr>
          <a:xfrm>
            <a:off x="9366250" y="4994275"/>
            <a:ext cx="2768600" cy="368300"/>
          </a:xfrm>
          <a:prstGeom prst="rect">
            <a:avLst/>
          </a:prstGeom>
          <a:noFill/>
          <a:ln w="9525">
            <a:noFill/>
          </a:ln>
        </p:spPr>
        <p:txBody>
          <a:bodyPr anchor="t">
            <a:spAutoFit/>
          </a:bodyPr>
          <a:lstStyle/>
          <a:p>
            <a:r>
              <a:rPr lang="zh-CN" altLang="en-US" dirty="0">
                <a:solidFill>
                  <a:schemeClr val="bg1"/>
                </a:solidFill>
                <a:latin typeface="微软雅黑" panose="020B0503020204020204" pitchFamily="34" charset="-122"/>
                <a:ea typeface="微软雅黑" panose="020B0503020204020204" pitchFamily="34" charset="-122"/>
              </a:rPr>
              <a:t>太极藿香正气液生产基地</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 name="文本框 6"/>
          <p:cNvSpPr/>
          <p:nvPr/>
        </p:nvSpPr>
        <p:spPr>
          <a:xfrm>
            <a:off x="1402080" y="4038600"/>
            <a:ext cx="2559685" cy="578882"/>
          </a:xfrm>
          <a:prstGeom prst="roundRect">
            <a:avLst>
              <a:gd name="adj" fmla="val 16667"/>
            </a:avLst>
          </a:prstGeom>
          <a:noFill/>
          <a:ln w="9525">
            <a:noFill/>
          </a:ln>
        </p:spPr>
        <p:txBody>
          <a:bodyPr wrap="square" anchor="t">
            <a:spAutoFit/>
          </a:bodyPr>
          <a:lstStyle/>
          <a:p>
            <a:r>
              <a:rPr lang="en-US" altLang="zh-CN" sz="2800" u="sng" dirty="0">
                <a:solidFill>
                  <a:schemeClr val="bg1"/>
                </a:solidFill>
                <a:latin typeface="微软雅黑" panose="020B0503020204020204" pitchFamily="34" charset="-122"/>
                <a:ea typeface="微软雅黑" panose="020B0503020204020204" pitchFamily="34" charset="-122"/>
              </a:rPr>
              <a:t>     </a:t>
            </a:r>
            <a:r>
              <a:rPr lang="zh-CN" altLang="en-US" sz="2800" u="sng" dirty="0" smtClean="0">
                <a:solidFill>
                  <a:schemeClr val="bg1"/>
                </a:solidFill>
                <a:latin typeface="微软雅黑" panose="020B0503020204020204" pitchFamily="34" charset="-122"/>
                <a:ea typeface="微软雅黑" panose="020B0503020204020204" pitchFamily="34" charset="-122"/>
              </a:rPr>
              <a:t>银河北街店</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Tree>
    <p:custDataLst>
      <p:tags r:id="rId2"/>
    </p:custData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文本框 2"/>
          <p:cNvSpPr txBox="1"/>
          <p:nvPr/>
        </p:nvSpPr>
        <p:spPr>
          <a:xfrm>
            <a:off x="1187450" y="334963"/>
            <a:ext cx="1327150" cy="708025"/>
          </a:xfrm>
          <a:prstGeom prst="rect">
            <a:avLst/>
          </a:prstGeom>
          <a:noFill/>
          <a:ln w="9525">
            <a:noFill/>
          </a:ln>
        </p:spPr>
        <p:txBody>
          <a:bodyPr wrap="none" anchor="t">
            <a:spAutoFit/>
          </a:bodyPr>
          <a:lstStyle/>
          <a:p>
            <a:r>
              <a:rPr lang="zh-CN" altLang="en-US" sz="4000" b="1" dirty="0">
                <a:solidFill>
                  <a:schemeClr val="accent1"/>
                </a:solidFill>
                <a:latin typeface="Calibri" panose="020F0502020204030204" pitchFamily="34" charset="0"/>
                <a:ea typeface="微软雅黑" panose="020B0503020204020204" pitchFamily="34" charset="-122"/>
              </a:rPr>
              <a:t>目 录</a:t>
            </a:r>
            <a:endParaRPr lang="zh-CN" altLang="en-US" sz="4000" b="1" dirty="0">
              <a:solidFill>
                <a:schemeClr val="accent1"/>
              </a:solidFill>
              <a:latin typeface="Calibri" panose="020F0502020204030204" pitchFamily="34" charset="0"/>
              <a:ea typeface="微软雅黑" panose="020B0503020204020204" pitchFamily="34" charset="-122"/>
            </a:endParaRPr>
          </a:p>
        </p:txBody>
      </p:sp>
      <p:cxnSp>
        <p:nvCxnSpPr>
          <p:cNvPr id="4" name="直接连接符 3"/>
          <p:cNvCxnSpPr/>
          <p:nvPr/>
        </p:nvCxnSpPr>
        <p:spPr>
          <a:xfrm>
            <a:off x="0" y="712788"/>
            <a:ext cx="1106488"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35" name="图片 34" descr="11130269.jpg"/>
          <p:cNvPicPr>
            <a:picLocks noChangeAspect="1"/>
          </p:cNvPicPr>
          <p:nvPr/>
        </p:nvPicPr>
        <p:blipFill>
          <a:blip r:embed="rId1" cstate="print">
            <a:duotone>
              <a:schemeClr val="accent1">
                <a:shade val="45000"/>
                <a:satMod val="135000"/>
              </a:schemeClr>
              <a:prstClr val="white"/>
            </a:duotone>
          </a:blip>
          <a:srcRect l="25672" t="23226" r="61307" b="59569"/>
          <a:stretch>
            <a:fillRect/>
          </a:stretch>
        </p:blipFill>
        <p:spPr>
          <a:xfrm>
            <a:off x="2014855" y="1758315"/>
            <a:ext cx="824230" cy="814705"/>
          </a:xfrm>
          <a:prstGeom prst="rect">
            <a:avLst/>
          </a:prstGeom>
        </p:spPr>
      </p:pic>
      <p:pic>
        <p:nvPicPr>
          <p:cNvPr id="37" name="图片 36" descr="11130269.jpg"/>
          <p:cNvPicPr>
            <a:picLocks noChangeAspect="1"/>
          </p:cNvPicPr>
          <p:nvPr/>
        </p:nvPicPr>
        <p:blipFill>
          <a:blip r:embed="rId1" cstate="print">
            <a:duotone>
              <a:schemeClr val="accent1">
                <a:shade val="45000"/>
                <a:satMod val="135000"/>
              </a:schemeClr>
              <a:prstClr val="white"/>
            </a:duotone>
          </a:blip>
          <a:srcRect l="45124" t="23226" r="43462" b="58925"/>
          <a:stretch>
            <a:fillRect/>
          </a:stretch>
        </p:blipFill>
        <p:spPr>
          <a:xfrm>
            <a:off x="2196709" y="4182012"/>
            <a:ext cx="677545" cy="792480"/>
          </a:xfrm>
          <a:prstGeom prst="rect">
            <a:avLst/>
          </a:prstGeom>
        </p:spPr>
      </p:pic>
      <p:sp>
        <p:nvSpPr>
          <p:cNvPr id="7" name="TextBox 6"/>
          <p:cNvSpPr txBox="1"/>
          <p:nvPr/>
        </p:nvSpPr>
        <p:spPr>
          <a:xfrm>
            <a:off x="2831123" y="1644162"/>
            <a:ext cx="6286499" cy="1014730"/>
          </a:xfrm>
          <a:prstGeom prst="rect">
            <a:avLst/>
          </a:prstGeom>
          <a:noFill/>
        </p:spPr>
        <p:txBody>
          <a:bodyPr wrap="square" rtlCol="0">
            <a:spAutoFit/>
          </a:bodyPr>
          <a:lstStyle/>
          <a:p>
            <a:r>
              <a:rPr lang="zh-CN" altLang="en-US" sz="6000" b="1" dirty="0" smtClean="0">
                <a:solidFill>
                  <a:srgbClr val="0070C0"/>
                </a:solidFill>
                <a:latin typeface="+mj-ea"/>
                <a:ea typeface="+mj-ea"/>
                <a:cs typeface="+mj-ea"/>
              </a:rPr>
              <a:t>回望</a:t>
            </a:r>
            <a:r>
              <a:rPr lang="en-US" altLang="zh-CN" sz="6000" b="1" dirty="0" smtClean="0">
                <a:solidFill>
                  <a:srgbClr val="0070C0"/>
                </a:solidFill>
                <a:latin typeface="+mj-ea"/>
                <a:ea typeface="+mj-ea"/>
                <a:cs typeface="+mj-ea"/>
              </a:rPr>
              <a:t>2019</a:t>
            </a:r>
            <a:endParaRPr lang="zh-CN" altLang="en-US" sz="6000" b="1" dirty="0">
              <a:solidFill>
                <a:srgbClr val="0070C0"/>
              </a:solidFill>
              <a:latin typeface="+mj-ea"/>
              <a:ea typeface="+mj-ea"/>
              <a:cs typeface="+mj-ea"/>
            </a:endParaRPr>
          </a:p>
        </p:txBody>
      </p:sp>
      <p:sp>
        <p:nvSpPr>
          <p:cNvPr id="8" name="TextBox 7"/>
          <p:cNvSpPr txBox="1"/>
          <p:nvPr/>
        </p:nvSpPr>
        <p:spPr>
          <a:xfrm>
            <a:off x="2875085" y="4070838"/>
            <a:ext cx="6350975" cy="1050833"/>
          </a:xfrm>
          <a:prstGeom prst="rect">
            <a:avLst/>
          </a:prstGeom>
          <a:noFill/>
        </p:spPr>
        <p:txBody>
          <a:bodyPr wrap="square" rtlCol="0">
            <a:spAutoFit/>
          </a:bodyPr>
          <a:lstStyle/>
          <a:p>
            <a:r>
              <a:rPr lang="zh-CN" altLang="en-US" sz="6000" b="1" dirty="0" smtClean="0">
                <a:solidFill>
                  <a:srgbClr val="0070C0"/>
                </a:solidFill>
              </a:rPr>
              <a:t>展望</a:t>
            </a:r>
            <a:r>
              <a:rPr lang="en-US" altLang="zh-CN" sz="6000" b="1" dirty="0" smtClean="0">
                <a:solidFill>
                  <a:srgbClr val="0070C0"/>
                </a:solidFill>
              </a:rPr>
              <a:t>2020</a:t>
            </a:r>
            <a:endParaRPr lang="zh-CN" altLang="en-US" sz="6000" b="1" dirty="0">
              <a:solidFill>
                <a:srgbClr val="0070C0"/>
              </a:solidFill>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58"/>
          <p:cNvSpPr>
            <a:spLocks noEditPoints="1"/>
          </p:cNvSpPr>
          <p:nvPr/>
        </p:nvSpPr>
        <p:spPr bwMode="auto">
          <a:xfrm>
            <a:off x="7034213" y="2486025"/>
            <a:ext cx="590550" cy="547688"/>
          </a:xfrm>
          <a:custGeom>
            <a:avLst/>
            <a:gdLst>
              <a:gd name="T0" fmla="*/ 142 w 241"/>
              <a:gd name="T1" fmla="*/ 137 h 224"/>
              <a:gd name="T2" fmla="*/ 150 w 241"/>
              <a:gd name="T3" fmla="*/ 97 h 224"/>
              <a:gd name="T4" fmla="*/ 132 w 241"/>
              <a:gd name="T5" fmla="*/ 115 h 224"/>
              <a:gd name="T6" fmla="*/ 110 w 241"/>
              <a:gd name="T7" fmla="*/ 115 h 224"/>
              <a:gd name="T8" fmla="*/ 110 w 241"/>
              <a:gd name="T9" fmla="*/ 92 h 224"/>
              <a:gd name="T10" fmla="*/ 127 w 241"/>
              <a:gd name="T11" fmla="*/ 74 h 224"/>
              <a:gd name="T12" fmla="*/ 88 w 241"/>
              <a:gd name="T13" fmla="*/ 83 h 224"/>
              <a:gd name="T14" fmla="*/ 78 w 241"/>
              <a:gd name="T15" fmla="*/ 120 h 224"/>
              <a:gd name="T16" fmla="*/ 3 w 241"/>
              <a:gd name="T17" fmla="*/ 195 h 224"/>
              <a:gd name="T18" fmla="*/ 3 w 241"/>
              <a:gd name="T19" fmla="*/ 206 h 224"/>
              <a:gd name="T20" fmla="*/ 19 w 241"/>
              <a:gd name="T21" fmla="*/ 222 h 224"/>
              <a:gd name="T22" fmla="*/ 25 w 241"/>
              <a:gd name="T23" fmla="*/ 224 h 224"/>
              <a:gd name="T24" fmla="*/ 30 w 241"/>
              <a:gd name="T25" fmla="*/ 222 h 224"/>
              <a:gd name="T26" fmla="*/ 105 w 241"/>
              <a:gd name="T27" fmla="*/ 147 h 224"/>
              <a:gd name="T28" fmla="*/ 142 w 241"/>
              <a:gd name="T29" fmla="*/ 137 h 224"/>
              <a:gd name="T30" fmla="*/ 27 w 241"/>
              <a:gd name="T31" fmla="*/ 206 h 224"/>
              <a:gd name="T32" fmla="*/ 19 w 241"/>
              <a:gd name="T33" fmla="*/ 206 h 224"/>
              <a:gd name="T34" fmla="*/ 19 w 241"/>
              <a:gd name="T35" fmla="*/ 198 h 224"/>
              <a:gd name="T36" fmla="*/ 27 w 241"/>
              <a:gd name="T37" fmla="*/ 198 h 224"/>
              <a:gd name="T38" fmla="*/ 27 w 241"/>
              <a:gd name="T39" fmla="*/ 206 h 224"/>
              <a:gd name="T40" fmla="*/ 236 w 241"/>
              <a:gd name="T41" fmla="*/ 0 h 224"/>
              <a:gd name="T42" fmla="*/ 19 w 241"/>
              <a:gd name="T43" fmla="*/ 0 h 224"/>
              <a:gd name="T44" fmla="*/ 14 w 241"/>
              <a:gd name="T45" fmla="*/ 5 h 224"/>
              <a:gd name="T46" fmla="*/ 14 w 241"/>
              <a:gd name="T47" fmla="*/ 171 h 224"/>
              <a:gd name="T48" fmla="*/ 38 w 241"/>
              <a:gd name="T49" fmla="*/ 147 h 224"/>
              <a:gd name="T50" fmla="*/ 38 w 241"/>
              <a:gd name="T51" fmla="*/ 48 h 224"/>
              <a:gd name="T52" fmla="*/ 217 w 241"/>
              <a:gd name="T53" fmla="*/ 48 h 224"/>
              <a:gd name="T54" fmla="*/ 217 w 241"/>
              <a:gd name="T55" fmla="*/ 170 h 224"/>
              <a:gd name="T56" fmla="*/ 95 w 241"/>
              <a:gd name="T57" fmla="*/ 170 h 224"/>
              <a:gd name="T58" fmla="*/ 72 w 241"/>
              <a:gd name="T59" fmla="*/ 193 h 224"/>
              <a:gd name="T60" fmla="*/ 222 w 241"/>
              <a:gd name="T61" fmla="*/ 193 h 224"/>
              <a:gd name="T62" fmla="*/ 241 w 241"/>
              <a:gd name="T63" fmla="*/ 175 h 224"/>
              <a:gd name="T64" fmla="*/ 241 w 241"/>
              <a:gd name="T65" fmla="*/ 5 h 224"/>
              <a:gd name="T66" fmla="*/ 236 w 241"/>
              <a:gd name="T67" fmla="*/ 0 h 224"/>
              <a:gd name="T68" fmla="*/ 47 w 241"/>
              <a:gd name="T69" fmla="*/ 32 h 224"/>
              <a:gd name="T70" fmla="*/ 39 w 241"/>
              <a:gd name="T71" fmla="*/ 24 h 224"/>
              <a:gd name="T72" fmla="*/ 47 w 241"/>
              <a:gd name="T73" fmla="*/ 15 h 224"/>
              <a:gd name="T74" fmla="*/ 55 w 241"/>
              <a:gd name="T75" fmla="*/ 24 h 224"/>
              <a:gd name="T76" fmla="*/ 47 w 241"/>
              <a:gd name="T77" fmla="*/ 32 h 224"/>
              <a:gd name="T78" fmla="*/ 77 w 241"/>
              <a:gd name="T79" fmla="*/ 32 h 224"/>
              <a:gd name="T80" fmla="*/ 69 w 241"/>
              <a:gd name="T81" fmla="*/ 24 h 224"/>
              <a:gd name="T82" fmla="*/ 77 w 241"/>
              <a:gd name="T83" fmla="*/ 15 h 224"/>
              <a:gd name="T84" fmla="*/ 85 w 241"/>
              <a:gd name="T85" fmla="*/ 24 h 224"/>
              <a:gd name="T86" fmla="*/ 77 w 241"/>
              <a:gd name="T87" fmla="*/ 3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1" h="224">
                <a:moveTo>
                  <a:pt x="142" y="137"/>
                </a:moveTo>
                <a:cubicBezTo>
                  <a:pt x="153" y="126"/>
                  <a:pt x="155" y="110"/>
                  <a:pt x="150" y="97"/>
                </a:cubicBezTo>
                <a:cubicBezTo>
                  <a:pt x="132" y="115"/>
                  <a:pt x="132" y="115"/>
                  <a:pt x="132" y="115"/>
                </a:cubicBezTo>
                <a:cubicBezTo>
                  <a:pt x="126" y="121"/>
                  <a:pt x="116" y="121"/>
                  <a:pt x="110" y="115"/>
                </a:cubicBezTo>
                <a:cubicBezTo>
                  <a:pt x="104" y="108"/>
                  <a:pt x="104" y="98"/>
                  <a:pt x="110" y="92"/>
                </a:cubicBezTo>
                <a:cubicBezTo>
                  <a:pt x="127" y="74"/>
                  <a:pt x="127" y="74"/>
                  <a:pt x="127" y="74"/>
                </a:cubicBezTo>
                <a:cubicBezTo>
                  <a:pt x="114" y="70"/>
                  <a:pt x="99" y="73"/>
                  <a:pt x="88" y="83"/>
                </a:cubicBezTo>
                <a:cubicBezTo>
                  <a:pt x="78" y="93"/>
                  <a:pt x="75" y="107"/>
                  <a:pt x="78" y="120"/>
                </a:cubicBezTo>
                <a:cubicBezTo>
                  <a:pt x="3" y="195"/>
                  <a:pt x="3" y="195"/>
                  <a:pt x="3" y="195"/>
                </a:cubicBezTo>
                <a:cubicBezTo>
                  <a:pt x="0" y="198"/>
                  <a:pt x="0" y="203"/>
                  <a:pt x="3" y="206"/>
                </a:cubicBezTo>
                <a:cubicBezTo>
                  <a:pt x="19" y="222"/>
                  <a:pt x="19" y="222"/>
                  <a:pt x="19" y="222"/>
                </a:cubicBezTo>
                <a:cubicBezTo>
                  <a:pt x="21" y="223"/>
                  <a:pt x="23" y="224"/>
                  <a:pt x="25" y="224"/>
                </a:cubicBezTo>
                <a:cubicBezTo>
                  <a:pt x="27" y="224"/>
                  <a:pt x="29" y="223"/>
                  <a:pt x="30" y="222"/>
                </a:cubicBezTo>
                <a:cubicBezTo>
                  <a:pt x="105" y="147"/>
                  <a:pt x="105" y="147"/>
                  <a:pt x="105" y="147"/>
                </a:cubicBezTo>
                <a:cubicBezTo>
                  <a:pt x="118" y="150"/>
                  <a:pt x="132" y="147"/>
                  <a:pt x="142" y="137"/>
                </a:cubicBezTo>
                <a:close/>
                <a:moveTo>
                  <a:pt x="27" y="206"/>
                </a:moveTo>
                <a:cubicBezTo>
                  <a:pt x="25" y="208"/>
                  <a:pt x="21" y="208"/>
                  <a:pt x="19" y="206"/>
                </a:cubicBezTo>
                <a:cubicBezTo>
                  <a:pt x="17" y="204"/>
                  <a:pt x="17" y="200"/>
                  <a:pt x="19" y="198"/>
                </a:cubicBezTo>
                <a:cubicBezTo>
                  <a:pt x="21" y="195"/>
                  <a:pt x="25" y="195"/>
                  <a:pt x="27" y="198"/>
                </a:cubicBezTo>
                <a:cubicBezTo>
                  <a:pt x="30" y="200"/>
                  <a:pt x="30" y="204"/>
                  <a:pt x="27" y="206"/>
                </a:cubicBezTo>
                <a:close/>
                <a:moveTo>
                  <a:pt x="236" y="0"/>
                </a:moveTo>
                <a:cubicBezTo>
                  <a:pt x="19" y="0"/>
                  <a:pt x="19" y="0"/>
                  <a:pt x="19" y="0"/>
                </a:cubicBezTo>
                <a:cubicBezTo>
                  <a:pt x="16" y="0"/>
                  <a:pt x="14" y="2"/>
                  <a:pt x="14" y="5"/>
                </a:cubicBezTo>
                <a:cubicBezTo>
                  <a:pt x="14" y="171"/>
                  <a:pt x="14" y="171"/>
                  <a:pt x="14" y="171"/>
                </a:cubicBezTo>
                <a:cubicBezTo>
                  <a:pt x="38" y="147"/>
                  <a:pt x="38" y="147"/>
                  <a:pt x="38" y="147"/>
                </a:cubicBezTo>
                <a:cubicBezTo>
                  <a:pt x="38" y="48"/>
                  <a:pt x="38" y="48"/>
                  <a:pt x="38" y="48"/>
                </a:cubicBezTo>
                <a:cubicBezTo>
                  <a:pt x="217" y="48"/>
                  <a:pt x="217" y="48"/>
                  <a:pt x="217" y="48"/>
                </a:cubicBezTo>
                <a:cubicBezTo>
                  <a:pt x="217" y="170"/>
                  <a:pt x="217" y="170"/>
                  <a:pt x="217" y="170"/>
                </a:cubicBezTo>
                <a:cubicBezTo>
                  <a:pt x="95" y="170"/>
                  <a:pt x="95" y="170"/>
                  <a:pt x="95" y="170"/>
                </a:cubicBezTo>
                <a:cubicBezTo>
                  <a:pt x="72" y="193"/>
                  <a:pt x="72" y="193"/>
                  <a:pt x="72" y="193"/>
                </a:cubicBezTo>
                <a:cubicBezTo>
                  <a:pt x="222" y="193"/>
                  <a:pt x="222" y="193"/>
                  <a:pt x="222" y="193"/>
                </a:cubicBezTo>
                <a:cubicBezTo>
                  <a:pt x="233" y="193"/>
                  <a:pt x="241" y="185"/>
                  <a:pt x="241" y="175"/>
                </a:cubicBezTo>
                <a:cubicBezTo>
                  <a:pt x="241" y="5"/>
                  <a:pt x="241" y="5"/>
                  <a:pt x="241" y="5"/>
                </a:cubicBezTo>
                <a:cubicBezTo>
                  <a:pt x="241" y="2"/>
                  <a:pt x="239" y="0"/>
                  <a:pt x="236" y="0"/>
                </a:cubicBezTo>
                <a:close/>
                <a:moveTo>
                  <a:pt x="47" y="32"/>
                </a:moveTo>
                <a:cubicBezTo>
                  <a:pt x="42" y="32"/>
                  <a:pt x="39" y="28"/>
                  <a:pt x="39" y="24"/>
                </a:cubicBezTo>
                <a:cubicBezTo>
                  <a:pt x="39" y="19"/>
                  <a:pt x="42" y="15"/>
                  <a:pt x="47" y="15"/>
                </a:cubicBezTo>
                <a:cubicBezTo>
                  <a:pt x="52" y="15"/>
                  <a:pt x="55" y="19"/>
                  <a:pt x="55" y="24"/>
                </a:cubicBezTo>
                <a:cubicBezTo>
                  <a:pt x="55" y="28"/>
                  <a:pt x="52" y="32"/>
                  <a:pt x="47" y="32"/>
                </a:cubicBezTo>
                <a:close/>
                <a:moveTo>
                  <a:pt x="77" y="32"/>
                </a:moveTo>
                <a:cubicBezTo>
                  <a:pt x="72" y="32"/>
                  <a:pt x="69" y="28"/>
                  <a:pt x="69" y="24"/>
                </a:cubicBezTo>
                <a:cubicBezTo>
                  <a:pt x="69" y="19"/>
                  <a:pt x="72" y="15"/>
                  <a:pt x="77" y="15"/>
                </a:cubicBezTo>
                <a:cubicBezTo>
                  <a:pt x="81" y="15"/>
                  <a:pt x="85" y="19"/>
                  <a:pt x="85" y="24"/>
                </a:cubicBezTo>
                <a:cubicBezTo>
                  <a:pt x="85" y="28"/>
                  <a:pt x="81" y="32"/>
                  <a:pt x="77" y="32"/>
                </a:cubicBezTo>
                <a:close/>
              </a:path>
            </a:pathLst>
          </a:custGeom>
          <a:solidFill>
            <a:schemeClr val="bg1"/>
          </a:solidFill>
          <a:ln>
            <a:noFill/>
          </a:ln>
        </p:spPr>
        <p:txBody>
          <a:bodyPr lIns="45720" tIns="22860" rIns="45720" bIns="228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050" b="0" i="0" u="none" strike="noStrike" kern="1200" cap="none" spc="0" normalizeH="0" baseline="0" noProof="0">
              <a:ln>
                <a:noFill/>
              </a:ln>
              <a:solidFill>
                <a:schemeClr val="bg1"/>
              </a:solidFill>
              <a:effectLst/>
              <a:uLnTx/>
              <a:uFillTx/>
              <a:latin typeface="+mn-lt"/>
              <a:ea typeface="+mn-ea"/>
              <a:cs typeface="+mn-ea"/>
              <a:sym typeface="+mn-lt"/>
            </a:endParaRPr>
          </a:p>
        </p:txBody>
      </p:sp>
      <p:sp>
        <p:nvSpPr>
          <p:cNvPr id="32" name="Freeform 59"/>
          <p:cNvSpPr>
            <a:spLocks noEditPoints="1"/>
          </p:cNvSpPr>
          <p:nvPr/>
        </p:nvSpPr>
        <p:spPr bwMode="auto">
          <a:xfrm>
            <a:off x="4627563" y="2519363"/>
            <a:ext cx="558800" cy="479425"/>
          </a:xfrm>
          <a:custGeom>
            <a:avLst/>
            <a:gdLst>
              <a:gd name="T0" fmla="*/ 223 w 228"/>
              <a:gd name="T1" fmla="*/ 0 h 196"/>
              <a:gd name="T2" fmla="*/ 210 w 228"/>
              <a:gd name="T3" fmla="*/ 0 h 196"/>
              <a:gd name="T4" fmla="*/ 205 w 228"/>
              <a:gd name="T5" fmla="*/ 5 h 196"/>
              <a:gd name="T6" fmla="*/ 205 w 228"/>
              <a:gd name="T7" fmla="*/ 10 h 196"/>
              <a:gd name="T8" fmla="*/ 20 w 228"/>
              <a:gd name="T9" fmla="*/ 42 h 196"/>
              <a:gd name="T10" fmla="*/ 20 w 228"/>
              <a:gd name="T11" fmla="*/ 40 h 196"/>
              <a:gd name="T12" fmla="*/ 15 w 228"/>
              <a:gd name="T13" fmla="*/ 35 h 196"/>
              <a:gd name="T14" fmla="*/ 5 w 228"/>
              <a:gd name="T15" fmla="*/ 35 h 196"/>
              <a:gd name="T16" fmla="*/ 0 w 228"/>
              <a:gd name="T17" fmla="*/ 40 h 196"/>
              <a:gd name="T18" fmla="*/ 0 w 228"/>
              <a:gd name="T19" fmla="*/ 45 h 196"/>
              <a:gd name="T20" fmla="*/ 0 w 228"/>
              <a:gd name="T21" fmla="*/ 135 h 196"/>
              <a:gd name="T22" fmla="*/ 0 w 228"/>
              <a:gd name="T23" fmla="*/ 140 h 196"/>
              <a:gd name="T24" fmla="*/ 5 w 228"/>
              <a:gd name="T25" fmla="*/ 145 h 196"/>
              <a:gd name="T26" fmla="*/ 15 w 228"/>
              <a:gd name="T27" fmla="*/ 145 h 196"/>
              <a:gd name="T28" fmla="*/ 20 w 228"/>
              <a:gd name="T29" fmla="*/ 140 h 196"/>
              <a:gd name="T30" fmla="*/ 20 w 228"/>
              <a:gd name="T31" fmla="*/ 138 h 196"/>
              <a:gd name="T32" fmla="*/ 70 w 228"/>
              <a:gd name="T33" fmla="*/ 147 h 196"/>
              <a:gd name="T34" fmla="*/ 70 w 228"/>
              <a:gd name="T35" fmla="*/ 148 h 196"/>
              <a:gd name="T36" fmla="*/ 117 w 228"/>
              <a:gd name="T37" fmla="*/ 196 h 196"/>
              <a:gd name="T38" fmla="*/ 162 w 228"/>
              <a:gd name="T39" fmla="*/ 162 h 196"/>
              <a:gd name="T40" fmla="*/ 205 w 228"/>
              <a:gd name="T41" fmla="*/ 170 h 196"/>
              <a:gd name="T42" fmla="*/ 205 w 228"/>
              <a:gd name="T43" fmla="*/ 175 h 196"/>
              <a:gd name="T44" fmla="*/ 210 w 228"/>
              <a:gd name="T45" fmla="*/ 180 h 196"/>
              <a:gd name="T46" fmla="*/ 223 w 228"/>
              <a:gd name="T47" fmla="*/ 180 h 196"/>
              <a:gd name="T48" fmla="*/ 228 w 228"/>
              <a:gd name="T49" fmla="*/ 175 h 196"/>
              <a:gd name="T50" fmla="*/ 228 w 228"/>
              <a:gd name="T51" fmla="*/ 5 h 196"/>
              <a:gd name="T52" fmla="*/ 223 w 228"/>
              <a:gd name="T53" fmla="*/ 0 h 196"/>
              <a:gd name="T54" fmla="*/ 117 w 228"/>
              <a:gd name="T55" fmla="*/ 177 h 196"/>
              <a:gd name="T56" fmla="*/ 89 w 228"/>
              <a:gd name="T57" fmla="*/ 150 h 196"/>
              <a:gd name="T58" fmla="*/ 143 w 228"/>
              <a:gd name="T59" fmla="*/ 159 h 196"/>
              <a:gd name="T60" fmla="*/ 117 w 228"/>
              <a:gd name="T61" fmla="*/ 177 h 196"/>
              <a:gd name="T62" fmla="*/ 199 w 228"/>
              <a:gd name="T63" fmla="*/ 53 h 196"/>
              <a:gd name="T64" fmla="*/ 31 w 228"/>
              <a:gd name="T65" fmla="*/ 76 h 196"/>
              <a:gd name="T66" fmla="*/ 30 w 228"/>
              <a:gd name="T67" fmla="*/ 76 h 196"/>
              <a:gd name="T68" fmla="*/ 23 w 228"/>
              <a:gd name="T69" fmla="*/ 70 h 196"/>
              <a:gd name="T70" fmla="*/ 29 w 228"/>
              <a:gd name="T71" fmla="*/ 62 h 196"/>
              <a:gd name="T72" fmla="*/ 197 w 228"/>
              <a:gd name="T73" fmla="*/ 39 h 196"/>
              <a:gd name="T74" fmla="*/ 205 w 228"/>
              <a:gd name="T75" fmla="*/ 45 h 196"/>
              <a:gd name="T76" fmla="*/ 199 w 228"/>
              <a:gd name="T77" fmla="*/ 53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8" h="196">
                <a:moveTo>
                  <a:pt x="223" y="0"/>
                </a:moveTo>
                <a:cubicBezTo>
                  <a:pt x="210" y="0"/>
                  <a:pt x="210" y="0"/>
                  <a:pt x="210" y="0"/>
                </a:cubicBezTo>
                <a:cubicBezTo>
                  <a:pt x="207" y="0"/>
                  <a:pt x="205" y="2"/>
                  <a:pt x="205" y="5"/>
                </a:cubicBezTo>
                <a:cubicBezTo>
                  <a:pt x="205" y="10"/>
                  <a:pt x="205" y="10"/>
                  <a:pt x="205" y="10"/>
                </a:cubicBezTo>
                <a:cubicBezTo>
                  <a:pt x="20" y="42"/>
                  <a:pt x="20" y="42"/>
                  <a:pt x="20" y="42"/>
                </a:cubicBezTo>
                <a:cubicBezTo>
                  <a:pt x="20" y="40"/>
                  <a:pt x="20" y="40"/>
                  <a:pt x="20" y="40"/>
                </a:cubicBezTo>
                <a:cubicBezTo>
                  <a:pt x="20" y="37"/>
                  <a:pt x="18" y="35"/>
                  <a:pt x="15" y="35"/>
                </a:cubicBezTo>
                <a:cubicBezTo>
                  <a:pt x="5" y="35"/>
                  <a:pt x="5" y="35"/>
                  <a:pt x="5" y="35"/>
                </a:cubicBezTo>
                <a:cubicBezTo>
                  <a:pt x="2" y="35"/>
                  <a:pt x="0" y="37"/>
                  <a:pt x="0" y="40"/>
                </a:cubicBezTo>
                <a:cubicBezTo>
                  <a:pt x="0" y="45"/>
                  <a:pt x="0" y="45"/>
                  <a:pt x="0" y="45"/>
                </a:cubicBezTo>
                <a:cubicBezTo>
                  <a:pt x="0" y="135"/>
                  <a:pt x="0" y="135"/>
                  <a:pt x="0" y="135"/>
                </a:cubicBezTo>
                <a:cubicBezTo>
                  <a:pt x="0" y="140"/>
                  <a:pt x="0" y="140"/>
                  <a:pt x="0" y="140"/>
                </a:cubicBezTo>
                <a:cubicBezTo>
                  <a:pt x="0" y="143"/>
                  <a:pt x="2" y="145"/>
                  <a:pt x="5" y="145"/>
                </a:cubicBezTo>
                <a:cubicBezTo>
                  <a:pt x="15" y="145"/>
                  <a:pt x="15" y="145"/>
                  <a:pt x="15" y="145"/>
                </a:cubicBezTo>
                <a:cubicBezTo>
                  <a:pt x="18" y="145"/>
                  <a:pt x="20" y="143"/>
                  <a:pt x="20" y="140"/>
                </a:cubicBezTo>
                <a:cubicBezTo>
                  <a:pt x="20" y="138"/>
                  <a:pt x="20" y="138"/>
                  <a:pt x="20" y="138"/>
                </a:cubicBezTo>
                <a:cubicBezTo>
                  <a:pt x="70" y="147"/>
                  <a:pt x="70" y="147"/>
                  <a:pt x="70" y="147"/>
                </a:cubicBezTo>
                <a:cubicBezTo>
                  <a:pt x="70" y="147"/>
                  <a:pt x="70" y="148"/>
                  <a:pt x="70" y="148"/>
                </a:cubicBezTo>
                <a:cubicBezTo>
                  <a:pt x="70" y="175"/>
                  <a:pt x="91" y="196"/>
                  <a:pt x="117" y="196"/>
                </a:cubicBezTo>
                <a:cubicBezTo>
                  <a:pt x="138" y="196"/>
                  <a:pt x="156" y="182"/>
                  <a:pt x="162" y="162"/>
                </a:cubicBezTo>
                <a:cubicBezTo>
                  <a:pt x="205" y="170"/>
                  <a:pt x="205" y="170"/>
                  <a:pt x="205" y="170"/>
                </a:cubicBezTo>
                <a:cubicBezTo>
                  <a:pt x="205" y="175"/>
                  <a:pt x="205" y="175"/>
                  <a:pt x="205" y="175"/>
                </a:cubicBezTo>
                <a:cubicBezTo>
                  <a:pt x="205" y="178"/>
                  <a:pt x="207" y="180"/>
                  <a:pt x="210" y="180"/>
                </a:cubicBezTo>
                <a:cubicBezTo>
                  <a:pt x="223" y="180"/>
                  <a:pt x="223" y="180"/>
                  <a:pt x="223" y="180"/>
                </a:cubicBezTo>
                <a:cubicBezTo>
                  <a:pt x="226" y="180"/>
                  <a:pt x="228" y="178"/>
                  <a:pt x="228" y="175"/>
                </a:cubicBezTo>
                <a:cubicBezTo>
                  <a:pt x="228" y="5"/>
                  <a:pt x="228" y="5"/>
                  <a:pt x="228" y="5"/>
                </a:cubicBezTo>
                <a:cubicBezTo>
                  <a:pt x="228" y="2"/>
                  <a:pt x="226" y="0"/>
                  <a:pt x="223" y="0"/>
                </a:cubicBezTo>
                <a:moveTo>
                  <a:pt x="117" y="177"/>
                </a:moveTo>
                <a:cubicBezTo>
                  <a:pt x="102" y="177"/>
                  <a:pt x="90" y="165"/>
                  <a:pt x="89" y="150"/>
                </a:cubicBezTo>
                <a:cubicBezTo>
                  <a:pt x="143" y="159"/>
                  <a:pt x="143" y="159"/>
                  <a:pt x="143" y="159"/>
                </a:cubicBezTo>
                <a:cubicBezTo>
                  <a:pt x="139" y="170"/>
                  <a:pt x="129" y="177"/>
                  <a:pt x="117" y="177"/>
                </a:cubicBezTo>
                <a:moveTo>
                  <a:pt x="199" y="53"/>
                </a:moveTo>
                <a:cubicBezTo>
                  <a:pt x="31" y="76"/>
                  <a:pt x="31" y="76"/>
                  <a:pt x="31" y="76"/>
                </a:cubicBezTo>
                <a:cubicBezTo>
                  <a:pt x="30" y="76"/>
                  <a:pt x="30" y="76"/>
                  <a:pt x="30" y="76"/>
                </a:cubicBezTo>
                <a:cubicBezTo>
                  <a:pt x="26" y="76"/>
                  <a:pt x="23" y="73"/>
                  <a:pt x="23" y="70"/>
                </a:cubicBezTo>
                <a:cubicBezTo>
                  <a:pt x="22" y="66"/>
                  <a:pt x="25" y="62"/>
                  <a:pt x="29" y="62"/>
                </a:cubicBezTo>
                <a:cubicBezTo>
                  <a:pt x="197" y="39"/>
                  <a:pt x="197" y="39"/>
                  <a:pt x="197" y="39"/>
                </a:cubicBezTo>
                <a:cubicBezTo>
                  <a:pt x="201" y="38"/>
                  <a:pt x="204" y="41"/>
                  <a:pt x="205" y="45"/>
                </a:cubicBezTo>
                <a:cubicBezTo>
                  <a:pt x="205" y="49"/>
                  <a:pt x="203" y="52"/>
                  <a:pt x="199" y="53"/>
                </a:cubicBezTo>
              </a:path>
            </a:pathLst>
          </a:custGeom>
          <a:solidFill>
            <a:schemeClr val="bg1"/>
          </a:solidFill>
          <a:ln>
            <a:noFill/>
          </a:ln>
        </p:spPr>
        <p:txBody>
          <a:bodyPr lIns="45720" tIns="22860" rIns="45720" bIns="228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050" b="0" i="0" u="none" strike="noStrike" kern="1200" cap="none" spc="0" normalizeH="0" baseline="0" noProof="0">
              <a:ln>
                <a:noFill/>
              </a:ln>
              <a:solidFill>
                <a:schemeClr val="bg1"/>
              </a:solidFill>
              <a:effectLst/>
              <a:uLnTx/>
              <a:uFillTx/>
              <a:latin typeface="+mn-lt"/>
              <a:ea typeface="+mn-ea"/>
              <a:cs typeface="+mn-ea"/>
              <a:sym typeface="+mn-lt"/>
            </a:endParaRPr>
          </a:p>
        </p:txBody>
      </p:sp>
      <p:sp>
        <p:nvSpPr>
          <p:cNvPr id="34" name="Freeform 24"/>
          <p:cNvSpPr>
            <a:spLocks noEditPoints="1"/>
          </p:cNvSpPr>
          <p:nvPr/>
        </p:nvSpPr>
        <p:spPr bwMode="auto">
          <a:xfrm>
            <a:off x="2111375" y="2446338"/>
            <a:ext cx="588963" cy="665163"/>
          </a:xfrm>
          <a:custGeom>
            <a:avLst/>
            <a:gdLst>
              <a:gd name="T0" fmla="*/ 62 w 240"/>
              <a:gd name="T1" fmla="*/ 49 h 272"/>
              <a:gd name="T2" fmla="*/ 35 w 240"/>
              <a:gd name="T3" fmla="*/ 35 h 272"/>
              <a:gd name="T4" fmla="*/ 49 w 240"/>
              <a:gd name="T5" fmla="*/ 62 h 272"/>
              <a:gd name="T6" fmla="*/ 62 w 240"/>
              <a:gd name="T7" fmla="*/ 62 h 272"/>
              <a:gd name="T8" fmla="*/ 9 w 240"/>
              <a:gd name="T9" fmla="*/ 111 h 272"/>
              <a:gd name="T10" fmla="*/ 9 w 240"/>
              <a:gd name="T11" fmla="*/ 130 h 272"/>
              <a:gd name="T12" fmla="*/ 38 w 240"/>
              <a:gd name="T13" fmla="*/ 120 h 272"/>
              <a:gd name="T14" fmla="*/ 120 w 240"/>
              <a:gd name="T15" fmla="*/ 38 h 272"/>
              <a:gd name="T16" fmla="*/ 129 w 240"/>
              <a:gd name="T17" fmla="*/ 10 h 272"/>
              <a:gd name="T18" fmla="*/ 111 w 240"/>
              <a:gd name="T19" fmla="*/ 10 h 272"/>
              <a:gd name="T20" fmla="*/ 120 w 240"/>
              <a:gd name="T21" fmla="*/ 38 h 272"/>
              <a:gd name="T22" fmla="*/ 107 w 240"/>
              <a:gd name="T23" fmla="*/ 272 h 272"/>
              <a:gd name="T24" fmla="*/ 153 w 240"/>
              <a:gd name="T25" fmla="*/ 253 h 272"/>
              <a:gd name="T26" fmla="*/ 87 w 240"/>
              <a:gd name="T27" fmla="*/ 244 h 272"/>
              <a:gd name="T28" fmla="*/ 205 w 240"/>
              <a:gd name="T29" fmla="*/ 35 h 272"/>
              <a:gd name="T30" fmla="*/ 178 w 240"/>
              <a:gd name="T31" fmla="*/ 49 h 272"/>
              <a:gd name="T32" fmla="*/ 185 w 240"/>
              <a:gd name="T33" fmla="*/ 65 h 272"/>
              <a:gd name="T34" fmla="*/ 205 w 240"/>
              <a:gd name="T35" fmla="*/ 49 h 272"/>
              <a:gd name="T36" fmla="*/ 120 w 240"/>
              <a:gd name="T37" fmla="*/ 49 h 272"/>
              <a:gd name="T38" fmla="*/ 61 w 240"/>
              <a:gd name="T39" fmla="*/ 156 h 272"/>
              <a:gd name="T40" fmla="*/ 78 w 240"/>
              <a:gd name="T41" fmla="*/ 186 h 272"/>
              <a:gd name="T42" fmla="*/ 75 w 240"/>
              <a:gd name="T43" fmla="*/ 199 h 272"/>
              <a:gd name="T44" fmla="*/ 69 w 240"/>
              <a:gd name="T45" fmla="*/ 229 h 272"/>
              <a:gd name="T46" fmla="*/ 166 w 240"/>
              <a:gd name="T47" fmla="*/ 235 h 272"/>
              <a:gd name="T48" fmla="*/ 171 w 240"/>
              <a:gd name="T49" fmla="*/ 204 h 272"/>
              <a:gd name="T50" fmla="*/ 162 w 240"/>
              <a:gd name="T51" fmla="*/ 199 h 272"/>
              <a:gd name="T52" fmla="*/ 178 w 240"/>
              <a:gd name="T53" fmla="*/ 158 h 272"/>
              <a:gd name="T54" fmla="*/ 120 w 240"/>
              <a:gd name="T55" fmla="*/ 49 h 272"/>
              <a:gd name="T56" fmla="*/ 117 w 240"/>
              <a:gd name="T57" fmla="*/ 136 h 272"/>
              <a:gd name="T58" fmla="*/ 120 w 240"/>
              <a:gd name="T59" fmla="*/ 170 h 272"/>
              <a:gd name="T60" fmla="*/ 143 w 240"/>
              <a:gd name="T61" fmla="*/ 186 h 272"/>
              <a:gd name="T62" fmla="*/ 127 w 240"/>
              <a:gd name="T63" fmla="*/ 199 h 272"/>
              <a:gd name="T64" fmla="*/ 141 w 240"/>
              <a:gd name="T65" fmla="*/ 136 h 272"/>
              <a:gd name="T66" fmla="*/ 141 w 240"/>
              <a:gd name="T67" fmla="*/ 107 h 272"/>
              <a:gd name="T68" fmla="*/ 125 w 240"/>
              <a:gd name="T69" fmla="*/ 127 h 272"/>
              <a:gd name="T70" fmla="*/ 111 w 240"/>
              <a:gd name="T71" fmla="*/ 111 h 272"/>
              <a:gd name="T72" fmla="*/ 85 w 240"/>
              <a:gd name="T73" fmla="*/ 122 h 272"/>
              <a:gd name="T74" fmla="*/ 107 w 240"/>
              <a:gd name="T75" fmla="*/ 136 h 272"/>
              <a:gd name="T76" fmla="*/ 97 w 240"/>
              <a:gd name="T77" fmla="*/ 199 h 272"/>
              <a:gd name="T78" fmla="*/ 78 w 240"/>
              <a:gd name="T79" fmla="*/ 147 h 272"/>
              <a:gd name="T80" fmla="*/ 77 w 240"/>
              <a:gd name="T81" fmla="*/ 146 h 272"/>
              <a:gd name="T82" fmla="*/ 120 w 240"/>
              <a:gd name="T83" fmla="*/ 68 h 272"/>
              <a:gd name="T84" fmla="*/ 162 w 240"/>
              <a:gd name="T85" fmla="*/ 147 h 272"/>
              <a:gd name="T86" fmla="*/ 138 w 240"/>
              <a:gd name="T87" fmla="*/ 117 h 272"/>
              <a:gd name="T88" fmla="*/ 147 w 240"/>
              <a:gd name="T89" fmla="*/ 122 h 272"/>
              <a:gd name="T90" fmla="*/ 135 w 240"/>
              <a:gd name="T91" fmla="*/ 127 h 272"/>
              <a:gd name="T92" fmla="*/ 100 w 240"/>
              <a:gd name="T93" fmla="*/ 127 h 272"/>
              <a:gd name="T94" fmla="*/ 100 w 240"/>
              <a:gd name="T95" fmla="*/ 116 h 272"/>
              <a:gd name="T96" fmla="*/ 107 w 240"/>
              <a:gd name="T97" fmla="*/ 127 h 272"/>
              <a:gd name="T98" fmla="*/ 212 w 240"/>
              <a:gd name="T99" fmla="*/ 111 h 272"/>
              <a:gd name="T100" fmla="*/ 212 w 240"/>
              <a:gd name="T101" fmla="*/ 130 h 272"/>
              <a:gd name="T102" fmla="*/ 240 w 240"/>
              <a:gd name="T103" fmla="*/ 12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0" h="272">
                <a:moveTo>
                  <a:pt x="62" y="62"/>
                </a:moveTo>
                <a:cubicBezTo>
                  <a:pt x="66" y="58"/>
                  <a:pt x="66" y="52"/>
                  <a:pt x="62" y="49"/>
                </a:cubicBezTo>
                <a:cubicBezTo>
                  <a:pt x="49" y="35"/>
                  <a:pt x="49" y="35"/>
                  <a:pt x="49" y="35"/>
                </a:cubicBezTo>
                <a:cubicBezTo>
                  <a:pt x="45" y="32"/>
                  <a:pt x="39" y="32"/>
                  <a:pt x="35" y="35"/>
                </a:cubicBezTo>
                <a:cubicBezTo>
                  <a:pt x="32" y="39"/>
                  <a:pt x="32" y="45"/>
                  <a:pt x="35" y="49"/>
                </a:cubicBezTo>
                <a:cubicBezTo>
                  <a:pt x="49" y="62"/>
                  <a:pt x="49" y="62"/>
                  <a:pt x="49" y="62"/>
                </a:cubicBezTo>
                <a:cubicBezTo>
                  <a:pt x="50" y="64"/>
                  <a:pt x="53" y="65"/>
                  <a:pt x="55" y="65"/>
                </a:cubicBezTo>
                <a:cubicBezTo>
                  <a:pt x="58" y="65"/>
                  <a:pt x="60" y="64"/>
                  <a:pt x="62" y="62"/>
                </a:cubicBezTo>
                <a:moveTo>
                  <a:pt x="28" y="111"/>
                </a:moveTo>
                <a:cubicBezTo>
                  <a:pt x="9" y="111"/>
                  <a:pt x="9" y="111"/>
                  <a:pt x="9" y="111"/>
                </a:cubicBezTo>
                <a:cubicBezTo>
                  <a:pt x="4" y="111"/>
                  <a:pt x="0" y="115"/>
                  <a:pt x="0" y="120"/>
                </a:cubicBezTo>
                <a:cubicBezTo>
                  <a:pt x="0" y="125"/>
                  <a:pt x="4" y="130"/>
                  <a:pt x="9" y="130"/>
                </a:cubicBezTo>
                <a:cubicBezTo>
                  <a:pt x="28" y="130"/>
                  <a:pt x="28" y="130"/>
                  <a:pt x="28" y="130"/>
                </a:cubicBezTo>
                <a:cubicBezTo>
                  <a:pt x="34" y="130"/>
                  <a:pt x="38" y="125"/>
                  <a:pt x="38" y="120"/>
                </a:cubicBezTo>
                <a:cubicBezTo>
                  <a:pt x="38" y="115"/>
                  <a:pt x="34" y="111"/>
                  <a:pt x="28" y="111"/>
                </a:cubicBezTo>
                <a:moveTo>
                  <a:pt x="120" y="38"/>
                </a:moveTo>
                <a:cubicBezTo>
                  <a:pt x="125" y="38"/>
                  <a:pt x="129" y="34"/>
                  <a:pt x="129" y="29"/>
                </a:cubicBezTo>
                <a:cubicBezTo>
                  <a:pt x="129" y="10"/>
                  <a:pt x="129" y="10"/>
                  <a:pt x="129" y="10"/>
                </a:cubicBezTo>
                <a:cubicBezTo>
                  <a:pt x="129" y="4"/>
                  <a:pt x="125" y="0"/>
                  <a:pt x="120" y="0"/>
                </a:cubicBezTo>
                <a:cubicBezTo>
                  <a:pt x="115" y="0"/>
                  <a:pt x="111" y="4"/>
                  <a:pt x="111" y="10"/>
                </a:cubicBezTo>
                <a:cubicBezTo>
                  <a:pt x="111" y="29"/>
                  <a:pt x="111" y="29"/>
                  <a:pt x="111" y="29"/>
                </a:cubicBezTo>
                <a:cubicBezTo>
                  <a:pt x="111" y="34"/>
                  <a:pt x="115" y="38"/>
                  <a:pt x="120" y="38"/>
                </a:cubicBezTo>
                <a:moveTo>
                  <a:pt x="87" y="253"/>
                </a:moveTo>
                <a:cubicBezTo>
                  <a:pt x="87" y="264"/>
                  <a:pt x="96" y="272"/>
                  <a:pt x="107" y="272"/>
                </a:cubicBezTo>
                <a:cubicBezTo>
                  <a:pt x="133" y="272"/>
                  <a:pt x="133" y="272"/>
                  <a:pt x="133" y="272"/>
                </a:cubicBezTo>
                <a:cubicBezTo>
                  <a:pt x="144" y="272"/>
                  <a:pt x="153" y="264"/>
                  <a:pt x="153" y="253"/>
                </a:cubicBezTo>
                <a:cubicBezTo>
                  <a:pt x="153" y="244"/>
                  <a:pt x="153" y="244"/>
                  <a:pt x="153" y="244"/>
                </a:cubicBezTo>
                <a:cubicBezTo>
                  <a:pt x="87" y="244"/>
                  <a:pt x="87" y="244"/>
                  <a:pt x="87" y="244"/>
                </a:cubicBezTo>
                <a:cubicBezTo>
                  <a:pt x="87" y="253"/>
                  <a:pt x="87" y="253"/>
                  <a:pt x="87" y="253"/>
                </a:cubicBezTo>
                <a:close/>
                <a:moveTo>
                  <a:pt x="205" y="35"/>
                </a:moveTo>
                <a:cubicBezTo>
                  <a:pt x="201" y="32"/>
                  <a:pt x="195" y="32"/>
                  <a:pt x="192" y="35"/>
                </a:cubicBezTo>
                <a:cubicBezTo>
                  <a:pt x="178" y="49"/>
                  <a:pt x="178" y="49"/>
                  <a:pt x="178" y="49"/>
                </a:cubicBezTo>
                <a:cubicBezTo>
                  <a:pt x="174" y="52"/>
                  <a:pt x="174" y="58"/>
                  <a:pt x="178" y="62"/>
                </a:cubicBezTo>
                <a:cubicBezTo>
                  <a:pt x="180" y="64"/>
                  <a:pt x="182" y="65"/>
                  <a:pt x="185" y="65"/>
                </a:cubicBezTo>
                <a:cubicBezTo>
                  <a:pt x="187" y="65"/>
                  <a:pt x="190" y="64"/>
                  <a:pt x="192" y="62"/>
                </a:cubicBezTo>
                <a:cubicBezTo>
                  <a:pt x="205" y="49"/>
                  <a:pt x="205" y="49"/>
                  <a:pt x="205" y="49"/>
                </a:cubicBezTo>
                <a:cubicBezTo>
                  <a:pt x="209" y="45"/>
                  <a:pt x="209" y="39"/>
                  <a:pt x="205" y="35"/>
                </a:cubicBezTo>
                <a:moveTo>
                  <a:pt x="120" y="49"/>
                </a:moveTo>
                <a:cubicBezTo>
                  <a:pt x="81" y="49"/>
                  <a:pt x="50" y="80"/>
                  <a:pt x="50" y="118"/>
                </a:cubicBezTo>
                <a:cubicBezTo>
                  <a:pt x="50" y="132"/>
                  <a:pt x="54" y="145"/>
                  <a:pt x="61" y="156"/>
                </a:cubicBezTo>
                <a:cubicBezTo>
                  <a:pt x="62" y="157"/>
                  <a:pt x="62" y="158"/>
                  <a:pt x="62" y="158"/>
                </a:cubicBezTo>
                <a:cubicBezTo>
                  <a:pt x="75" y="176"/>
                  <a:pt x="78" y="182"/>
                  <a:pt x="78" y="186"/>
                </a:cubicBezTo>
                <a:cubicBezTo>
                  <a:pt x="78" y="199"/>
                  <a:pt x="78" y="199"/>
                  <a:pt x="78" y="199"/>
                </a:cubicBezTo>
                <a:cubicBezTo>
                  <a:pt x="75" y="199"/>
                  <a:pt x="75" y="199"/>
                  <a:pt x="75" y="199"/>
                </a:cubicBezTo>
                <a:cubicBezTo>
                  <a:pt x="71" y="199"/>
                  <a:pt x="69" y="200"/>
                  <a:pt x="69" y="204"/>
                </a:cubicBezTo>
                <a:cubicBezTo>
                  <a:pt x="69" y="229"/>
                  <a:pt x="69" y="229"/>
                  <a:pt x="69" y="229"/>
                </a:cubicBezTo>
                <a:cubicBezTo>
                  <a:pt x="69" y="233"/>
                  <a:pt x="71" y="235"/>
                  <a:pt x="75" y="235"/>
                </a:cubicBezTo>
                <a:cubicBezTo>
                  <a:pt x="166" y="235"/>
                  <a:pt x="166" y="235"/>
                  <a:pt x="166" y="235"/>
                </a:cubicBezTo>
                <a:cubicBezTo>
                  <a:pt x="169" y="235"/>
                  <a:pt x="171" y="233"/>
                  <a:pt x="171" y="229"/>
                </a:cubicBezTo>
                <a:cubicBezTo>
                  <a:pt x="171" y="204"/>
                  <a:pt x="171" y="204"/>
                  <a:pt x="171" y="204"/>
                </a:cubicBezTo>
                <a:cubicBezTo>
                  <a:pt x="171" y="200"/>
                  <a:pt x="169" y="199"/>
                  <a:pt x="166" y="199"/>
                </a:cubicBezTo>
                <a:cubicBezTo>
                  <a:pt x="162" y="199"/>
                  <a:pt x="162" y="199"/>
                  <a:pt x="162" y="199"/>
                </a:cubicBezTo>
                <a:cubicBezTo>
                  <a:pt x="162" y="186"/>
                  <a:pt x="162" y="186"/>
                  <a:pt x="162" y="186"/>
                </a:cubicBezTo>
                <a:cubicBezTo>
                  <a:pt x="162" y="183"/>
                  <a:pt x="163" y="178"/>
                  <a:pt x="178" y="158"/>
                </a:cubicBezTo>
                <a:cubicBezTo>
                  <a:pt x="186" y="146"/>
                  <a:pt x="190" y="133"/>
                  <a:pt x="190" y="118"/>
                </a:cubicBezTo>
                <a:cubicBezTo>
                  <a:pt x="190" y="80"/>
                  <a:pt x="159" y="49"/>
                  <a:pt x="120" y="49"/>
                </a:cubicBezTo>
                <a:moveTo>
                  <a:pt x="120" y="170"/>
                </a:moveTo>
                <a:cubicBezTo>
                  <a:pt x="117" y="136"/>
                  <a:pt x="117" y="136"/>
                  <a:pt x="117" y="136"/>
                </a:cubicBezTo>
                <a:cubicBezTo>
                  <a:pt x="124" y="136"/>
                  <a:pt x="124" y="136"/>
                  <a:pt x="124" y="136"/>
                </a:cubicBezTo>
                <a:lnTo>
                  <a:pt x="120" y="170"/>
                </a:lnTo>
                <a:close/>
                <a:moveTo>
                  <a:pt x="162" y="147"/>
                </a:moveTo>
                <a:cubicBezTo>
                  <a:pt x="147" y="168"/>
                  <a:pt x="143" y="176"/>
                  <a:pt x="143" y="186"/>
                </a:cubicBezTo>
                <a:cubicBezTo>
                  <a:pt x="143" y="199"/>
                  <a:pt x="143" y="199"/>
                  <a:pt x="143" y="199"/>
                </a:cubicBezTo>
                <a:cubicBezTo>
                  <a:pt x="127" y="199"/>
                  <a:pt x="127" y="199"/>
                  <a:pt x="127" y="199"/>
                </a:cubicBezTo>
                <a:cubicBezTo>
                  <a:pt x="134" y="136"/>
                  <a:pt x="134" y="136"/>
                  <a:pt x="134" y="136"/>
                </a:cubicBezTo>
                <a:cubicBezTo>
                  <a:pt x="141" y="136"/>
                  <a:pt x="141" y="136"/>
                  <a:pt x="141" y="136"/>
                </a:cubicBezTo>
                <a:cubicBezTo>
                  <a:pt x="149" y="136"/>
                  <a:pt x="156" y="130"/>
                  <a:pt x="156" y="122"/>
                </a:cubicBezTo>
                <a:cubicBezTo>
                  <a:pt x="156" y="113"/>
                  <a:pt x="149" y="107"/>
                  <a:pt x="141" y="107"/>
                </a:cubicBezTo>
                <a:cubicBezTo>
                  <a:pt x="137" y="107"/>
                  <a:pt x="134" y="108"/>
                  <a:pt x="131" y="111"/>
                </a:cubicBezTo>
                <a:cubicBezTo>
                  <a:pt x="127" y="115"/>
                  <a:pt x="125" y="122"/>
                  <a:pt x="125" y="127"/>
                </a:cubicBezTo>
                <a:cubicBezTo>
                  <a:pt x="116" y="127"/>
                  <a:pt x="116" y="127"/>
                  <a:pt x="116" y="127"/>
                </a:cubicBezTo>
                <a:cubicBezTo>
                  <a:pt x="116" y="122"/>
                  <a:pt x="115" y="116"/>
                  <a:pt x="111" y="111"/>
                </a:cubicBezTo>
                <a:cubicBezTo>
                  <a:pt x="108" y="108"/>
                  <a:pt x="104" y="107"/>
                  <a:pt x="100" y="107"/>
                </a:cubicBezTo>
                <a:cubicBezTo>
                  <a:pt x="92" y="107"/>
                  <a:pt x="85" y="113"/>
                  <a:pt x="85" y="122"/>
                </a:cubicBezTo>
                <a:cubicBezTo>
                  <a:pt x="85" y="130"/>
                  <a:pt x="92" y="136"/>
                  <a:pt x="100" y="136"/>
                </a:cubicBezTo>
                <a:cubicBezTo>
                  <a:pt x="107" y="136"/>
                  <a:pt x="107" y="136"/>
                  <a:pt x="107" y="136"/>
                </a:cubicBezTo>
                <a:cubicBezTo>
                  <a:pt x="114" y="199"/>
                  <a:pt x="114" y="199"/>
                  <a:pt x="114" y="199"/>
                </a:cubicBezTo>
                <a:cubicBezTo>
                  <a:pt x="97" y="199"/>
                  <a:pt x="97" y="199"/>
                  <a:pt x="97" y="199"/>
                </a:cubicBezTo>
                <a:cubicBezTo>
                  <a:pt x="97" y="186"/>
                  <a:pt x="97" y="186"/>
                  <a:pt x="97" y="186"/>
                </a:cubicBezTo>
                <a:cubicBezTo>
                  <a:pt x="97" y="177"/>
                  <a:pt x="93" y="168"/>
                  <a:pt x="78" y="147"/>
                </a:cubicBezTo>
                <a:cubicBezTo>
                  <a:pt x="78" y="147"/>
                  <a:pt x="78" y="147"/>
                  <a:pt x="78" y="147"/>
                </a:cubicBezTo>
                <a:cubicBezTo>
                  <a:pt x="77" y="146"/>
                  <a:pt x="77" y="146"/>
                  <a:pt x="77" y="146"/>
                </a:cubicBezTo>
                <a:cubicBezTo>
                  <a:pt x="71" y="138"/>
                  <a:pt x="68" y="128"/>
                  <a:pt x="68" y="118"/>
                </a:cubicBezTo>
                <a:cubicBezTo>
                  <a:pt x="68" y="91"/>
                  <a:pt x="92" y="68"/>
                  <a:pt x="120" y="68"/>
                </a:cubicBezTo>
                <a:cubicBezTo>
                  <a:pt x="148" y="68"/>
                  <a:pt x="172" y="91"/>
                  <a:pt x="172" y="118"/>
                </a:cubicBezTo>
                <a:cubicBezTo>
                  <a:pt x="172" y="129"/>
                  <a:pt x="168" y="139"/>
                  <a:pt x="162" y="147"/>
                </a:cubicBezTo>
                <a:moveTo>
                  <a:pt x="135" y="127"/>
                </a:moveTo>
                <a:cubicBezTo>
                  <a:pt x="135" y="124"/>
                  <a:pt x="136" y="119"/>
                  <a:pt x="138" y="117"/>
                </a:cubicBezTo>
                <a:cubicBezTo>
                  <a:pt x="139" y="116"/>
                  <a:pt x="140" y="116"/>
                  <a:pt x="141" y="116"/>
                </a:cubicBezTo>
                <a:cubicBezTo>
                  <a:pt x="144" y="116"/>
                  <a:pt x="147" y="119"/>
                  <a:pt x="147" y="122"/>
                </a:cubicBezTo>
                <a:cubicBezTo>
                  <a:pt x="147" y="125"/>
                  <a:pt x="144" y="127"/>
                  <a:pt x="141" y="127"/>
                </a:cubicBezTo>
                <a:cubicBezTo>
                  <a:pt x="135" y="127"/>
                  <a:pt x="135" y="127"/>
                  <a:pt x="135" y="127"/>
                </a:cubicBezTo>
                <a:close/>
                <a:moveTo>
                  <a:pt x="107" y="127"/>
                </a:moveTo>
                <a:cubicBezTo>
                  <a:pt x="100" y="127"/>
                  <a:pt x="100" y="127"/>
                  <a:pt x="100" y="127"/>
                </a:cubicBezTo>
                <a:cubicBezTo>
                  <a:pt x="97" y="127"/>
                  <a:pt x="94" y="125"/>
                  <a:pt x="94" y="122"/>
                </a:cubicBezTo>
                <a:cubicBezTo>
                  <a:pt x="94" y="119"/>
                  <a:pt x="97" y="116"/>
                  <a:pt x="100" y="116"/>
                </a:cubicBezTo>
                <a:cubicBezTo>
                  <a:pt x="102" y="116"/>
                  <a:pt x="103" y="117"/>
                  <a:pt x="104" y="118"/>
                </a:cubicBezTo>
                <a:cubicBezTo>
                  <a:pt x="106" y="120"/>
                  <a:pt x="107" y="124"/>
                  <a:pt x="107" y="127"/>
                </a:cubicBezTo>
                <a:moveTo>
                  <a:pt x="231" y="111"/>
                </a:moveTo>
                <a:cubicBezTo>
                  <a:pt x="212" y="111"/>
                  <a:pt x="212" y="111"/>
                  <a:pt x="212" y="111"/>
                </a:cubicBezTo>
                <a:cubicBezTo>
                  <a:pt x="206" y="111"/>
                  <a:pt x="202" y="115"/>
                  <a:pt x="202" y="120"/>
                </a:cubicBezTo>
                <a:cubicBezTo>
                  <a:pt x="202" y="125"/>
                  <a:pt x="206" y="130"/>
                  <a:pt x="212" y="130"/>
                </a:cubicBezTo>
                <a:cubicBezTo>
                  <a:pt x="231" y="130"/>
                  <a:pt x="231" y="130"/>
                  <a:pt x="231" y="130"/>
                </a:cubicBezTo>
                <a:cubicBezTo>
                  <a:pt x="236" y="130"/>
                  <a:pt x="240" y="125"/>
                  <a:pt x="240" y="120"/>
                </a:cubicBezTo>
                <a:cubicBezTo>
                  <a:pt x="240" y="115"/>
                  <a:pt x="236" y="111"/>
                  <a:pt x="231" y="111"/>
                </a:cubicBezTo>
              </a:path>
            </a:pathLst>
          </a:custGeom>
          <a:solidFill>
            <a:schemeClr val="bg1"/>
          </a:solidFill>
          <a:ln>
            <a:noFill/>
          </a:ln>
        </p:spPr>
        <p:txBody>
          <a:bodyPr lIns="45720" tIns="22860" rIns="45720" bIns="228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050" b="0" i="0" u="none" strike="noStrike" kern="1200" cap="none" spc="0" normalizeH="0" baseline="0" noProof="0">
              <a:ln>
                <a:noFill/>
              </a:ln>
              <a:solidFill>
                <a:schemeClr val="bg1"/>
              </a:solidFill>
              <a:effectLst/>
              <a:uLnTx/>
              <a:uFillTx/>
              <a:latin typeface="+mn-lt"/>
              <a:ea typeface="+mn-ea"/>
              <a:cs typeface="+mn-ea"/>
              <a:sym typeface="+mn-lt"/>
            </a:endParaRPr>
          </a:p>
        </p:txBody>
      </p:sp>
      <p:grpSp>
        <p:nvGrpSpPr>
          <p:cNvPr id="13316" name="组合 23"/>
          <p:cNvGrpSpPr/>
          <p:nvPr/>
        </p:nvGrpSpPr>
        <p:grpSpPr>
          <a:xfrm>
            <a:off x="2457450" y="-34290"/>
            <a:ext cx="7722870" cy="1372233"/>
            <a:chOff x="3560907" y="431673"/>
            <a:chExt cx="5364153" cy="518362"/>
          </a:xfrm>
        </p:grpSpPr>
        <p:sp>
          <p:nvSpPr>
            <p:cNvPr id="13317" name="Title 1"/>
            <p:cNvSpPr txBox="1"/>
            <p:nvPr/>
          </p:nvSpPr>
          <p:spPr>
            <a:xfrm>
              <a:off x="3560907" y="431673"/>
              <a:ext cx="5364153" cy="506419"/>
            </a:xfrm>
            <a:prstGeom prst="rect">
              <a:avLst/>
            </a:prstGeom>
            <a:noFill/>
            <a:ln w="9525">
              <a:noFill/>
            </a:ln>
          </p:spPr>
          <p:txBody>
            <a:bodyPr lIns="0" rIns="0" anchor="ctr"/>
            <a:lstStyle/>
            <a:p>
              <a:pPr algn="ctr" defTabSz="914400">
                <a:lnSpc>
                  <a:spcPct val="90000"/>
                </a:lnSpc>
              </a:pPr>
              <a:endParaRPr lang="zh-CN" altLang="en-GB" sz="3200" b="1" dirty="0">
                <a:solidFill>
                  <a:schemeClr val="accent1"/>
                </a:solidFill>
                <a:latin typeface="微软雅黑" panose="020B0503020204020204" pitchFamily="34" charset="-122"/>
                <a:ea typeface="微软雅黑" panose="020B0503020204020204" pitchFamily="34" charset="-122"/>
                <a:sym typeface="Calibri" panose="020F0502020204030204" pitchFamily="34" charset="0"/>
              </a:endParaRPr>
            </a:p>
          </p:txBody>
        </p:sp>
        <p:cxnSp>
          <p:nvCxnSpPr>
            <p:cNvPr id="49" name="直接连接符 48"/>
            <p:cNvCxnSpPr/>
            <p:nvPr/>
          </p:nvCxnSpPr>
          <p:spPr>
            <a:xfrm>
              <a:off x="5410265" y="937802"/>
              <a:ext cx="2193825" cy="1223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52" name="矩形 51"/>
          <p:cNvSpPr/>
          <p:nvPr/>
        </p:nvSpPr>
        <p:spPr>
          <a:xfrm>
            <a:off x="0" y="6424613"/>
            <a:ext cx="12192000" cy="444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5400" b="0" i="0" u="none" strike="noStrike" kern="1200" cap="none" spc="0" normalizeH="0" baseline="0" noProof="0" dirty="0">
              <a:ln>
                <a:noFill/>
              </a:ln>
              <a:solidFill>
                <a:schemeClr val="lt1"/>
              </a:solidFill>
              <a:effectLst/>
              <a:uLnTx/>
              <a:uFillTx/>
              <a:latin typeface="+mn-lt"/>
              <a:ea typeface="+mn-ea"/>
              <a:cs typeface="+mn-cs"/>
            </a:endParaRPr>
          </a:p>
        </p:txBody>
      </p:sp>
      <p:sp>
        <p:nvSpPr>
          <p:cNvPr id="13320" name="TextBox 52"/>
          <p:cNvSpPr txBox="1"/>
          <p:nvPr/>
        </p:nvSpPr>
        <p:spPr>
          <a:xfrm>
            <a:off x="10058400" y="6472238"/>
            <a:ext cx="2232025" cy="369887"/>
          </a:xfrm>
          <a:prstGeom prst="rect">
            <a:avLst/>
          </a:prstGeom>
          <a:noFill/>
          <a:ln w="9525">
            <a:noFill/>
          </a:ln>
        </p:spPr>
        <p:txBody>
          <a:bodyPr anchor="t">
            <a:spAutoFit/>
          </a:bodyPr>
          <a:lstStyle/>
          <a:p>
            <a:r>
              <a:rPr lang="en-US" altLang="zh-CN" b="1" dirty="0">
                <a:solidFill>
                  <a:schemeClr val="bg1"/>
                </a:solidFill>
                <a:latin typeface="微软雅黑" panose="020B0503020204020204" pitchFamily="34" charset="-122"/>
                <a:ea typeface="微软雅黑" panose="020B0503020204020204" pitchFamily="34" charset="-122"/>
              </a:rPr>
              <a:t>TAIJI   </a:t>
            </a:r>
            <a:r>
              <a:rPr lang="zh-CN" altLang="en-US" b="1" dirty="0">
                <a:solidFill>
                  <a:schemeClr val="bg1"/>
                </a:solidFill>
                <a:latin typeface="微软雅黑" panose="020B0503020204020204" pitchFamily="34" charset="-122"/>
                <a:ea typeface="微软雅黑" panose="020B0503020204020204" pitchFamily="34" charset="-122"/>
              </a:rPr>
              <a:t>太极集团</a:t>
            </a:r>
            <a:endParaRPr lang="zh-CN" altLang="en-US" b="1" dirty="0">
              <a:solidFill>
                <a:schemeClr val="bg1"/>
              </a:solidFill>
              <a:latin typeface="微软雅黑" panose="020B0503020204020204" pitchFamily="34" charset="-122"/>
              <a:ea typeface="微软雅黑" panose="020B0503020204020204" pitchFamily="34" charset="-122"/>
            </a:endParaRPr>
          </a:p>
        </p:txBody>
      </p:sp>
      <p:graphicFrame>
        <p:nvGraphicFramePr>
          <p:cNvPr id="11" name="表格 10"/>
          <p:cNvGraphicFramePr>
            <a:graphicFrameLocks noGrp="1"/>
          </p:cNvGraphicFramePr>
          <p:nvPr>
            <p:custDataLst>
              <p:tags r:id="rId1"/>
            </p:custDataLst>
          </p:nvPr>
        </p:nvGraphicFramePr>
        <p:xfrm>
          <a:off x="490855" y="1486535"/>
          <a:ext cx="11336020" cy="4598670"/>
        </p:xfrm>
        <a:graphic>
          <a:graphicData uri="http://schemas.openxmlformats.org/drawingml/2006/table">
            <a:tbl>
              <a:tblPr firstRow="1" bandRow="1">
                <a:tableStyleId>{5C22544A-7EE6-4342-B048-85BDC9FD1C3A}</a:tableStyleId>
              </a:tblPr>
              <a:tblGrid>
                <a:gridCol w="1266190"/>
                <a:gridCol w="1398905"/>
                <a:gridCol w="1767840"/>
                <a:gridCol w="1428750"/>
                <a:gridCol w="1944370"/>
                <a:gridCol w="1668780"/>
                <a:gridCol w="1861185"/>
              </a:tblGrid>
              <a:tr h="1693545">
                <a:tc>
                  <a:txBody>
                    <a:bodyPr/>
                    <a:lstStyle/>
                    <a:p>
                      <a:r>
                        <a:rPr lang="zh-CN" altLang="zh-CN" dirty="0"/>
                        <a:t>单位：万元</a:t>
                      </a:r>
                      <a:endParaRPr lang="zh-CN" altLang="zh-CN" dirty="0"/>
                    </a:p>
                  </a:txBody>
                  <a:tcPr/>
                </a:tc>
                <a:tc>
                  <a:txBody>
                    <a:bodyPr/>
                    <a:lstStyle/>
                    <a:p>
                      <a:r>
                        <a:rPr lang="zh-CN" altLang="en-US" sz="2400" dirty="0" smtClean="0"/>
                        <a:t>销售</a:t>
                      </a:r>
                      <a:endParaRPr lang="zh-CN" altLang="en-US" sz="2400" dirty="0" smtClean="0"/>
                    </a:p>
                  </a:txBody>
                  <a:tcPr/>
                </a:tc>
                <a:tc>
                  <a:txBody>
                    <a:bodyPr/>
                    <a:lstStyle/>
                    <a:p>
                      <a:r>
                        <a:rPr lang="zh-CN" altLang="en-US" sz="2400" dirty="0" smtClean="0"/>
                        <a:t>毛利</a:t>
                      </a:r>
                      <a:endParaRPr lang="zh-CN" altLang="en-US" sz="2400" dirty="0" smtClean="0"/>
                    </a:p>
                  </a:txBody>
                  <a:tcPr/>
                </a:tc>
                <a:tc>
                  <a:txBody>
                    <a:bodyPr/>
                    <a:lstStyle/>
                    <a:p>
                      <a:r>
                        <a:rPr lang="zh-CN" altLang="en-US" sz="2400" dirty="0" smtClean="0"/>
                        <a:t>客流</a:t>
                      </a:r>
                      <a:endParaRPr lang="zh-CN" altLang="en-US" sz="2400" dirty="0" smtClean="0"/>
                    </a:p>
                  </a:txBody>
                  <a:tcPr/>
                </a:tc>
                <a:tc>
                  <a:txBody>
                    <a:bodyPr/>
                    <a:lstStyle/>
                    <a:p>
                      <a:r>
                        <a:rPr lang="zh-CN" altLang="en-US" sz="2400" dirty="0" smtClean="0"/>
                        <a:t>会员销售</a:t>
                      </a:r>
                      <a:endParaRPr lang="zh-CN" altLang="en-US" sz="2400" dirty="0" smtClean="0"/>
                    </a:p>
                  </a:txBody>
                  <a:tcPr/>
                </a:tc>
                <a:tc>
                  <a:txBody>
                    <a:bodyPr/>
                    <a:lstStyle/>
                    <a:p>
                      <a:r>
                        <a:rPr lang="zh-CN" altLang="en-US" sz="2400" dirty="0" smtClean="0"/>
                        <a:t>会员销售毛利</a:t>
                      </a:r>
                      <a:endParaRPr lang="zh-CN" altLang="en-US" sz="2400" dirty="0" smtClean="0"/>
                    </a:p>
                  </a:txBody>
                  <a:tcPr/>
                </a:tc>
                <a:tc>
                  <a:txBody>
                    <a:bodyPr/>
                    <a:lstStyle/>
                    <a:p>
                      <a:r>
                        <a:rPr lang="zh-CN" altLang="en-US" sz="2400" dirty="0" smtClean="0"/>
                        <a:t>会员销售占比</a:t>
                      </a:r>
                      <a:endParaRPr lang="zh-CN" altLang="en-US" sz="2400" dirty="0" smtClean="0"/>
                    </a:p>
                  </a:txBody>
                  <a:tcPr/>
                </a:tc>
              </a:tr>
              <a:tr h="969010">
                <a:tc>
                  <a:txBody>
                    <a:bodyPr/>
                    <a:lstStyle/>
                    <a:p>
                      <a:r>
                        <a:rPr lang="en-US" altLang="zh-CN" sz="3200" b="1" dirty="0" smtClean="0">
                          <a:solidFill>
                            <a:srgbClr val="0070C0"/>
                          </a:solidFill>
                          <a:latin typeface="宋体" panose="02010600030101010101" pitchFamily="2" charset="-122"/>
                          <a:ea typeface="宋体" panose="02010600030101010101" pitchFamily="2" charset="-122"/>
                          <a:cs typeface="宋体" panose="02010600030101010101" pitchFamily="2" charset="-122"/>
                        </a:rPr>
                        <a:t>2018</a:t>
                      </a:r>
                      <a:r>
                        <a:rPr lang="zh-CN" altLang="en-US" sz="3200" b="1" dirty="0" smtClean="0">
                          <a:solidFill>
                            <a:srgbClr val="0070C0"/>
                          </a:solidFill>
                          <a:latin typeface="宋体" panose="02010600030101010101" pitchFamily="2" charset="-122"/>
                          <a:ea typeface="宋体" panose="02010600030101010101" pitchFamily="2" charset="-122"/>
                          <a:cs typeface="宋体" panose="02010600030101010101" pitchFamily="2" charset="-122"/>
                        </a:rPr>
                        <a:t>年</a:t>
                      </a:r>
                      <a:endParaRPr lang="zh-CN" altLang="en-US" sz="3200" b="1" dirty="0" smtClean="0">
                        <a:solidFill>
                          <a:srgbClr val="0070C0"/>
                        </a:solidFill>
                        <a:latin typeface="宋体" panose="02010600030101010101" pitchFamily="2" charset="-122"/>
                        <a:ea typeface="宋体" panose="02010600030101010101" pitchFamily="2" charset="-122"/>
                        <a:cs typeface="宋体" panose="02010600030101010101" pitchFamily="2" charset="-122"/>
                      </a:endParaRPr>
                    </a:p>
                  </a:txBody>
                  <a:tcPr/>
                </a:tc>
                <a:tc>
                  <a:txBody>
                    <a:bodyPr/>
                    <a:lstStyle/>
                    <a:p>
                      <a:r>
                        <a:rPr lang="en-US" altLang="zh-CN" sz="3200" b="1">
                          <a:solidFill>
                            <a:srgbClr val="0070C0"/>
                          </a:solidFill>
                          <a:latin typeface="宋体" panose="02010600030101010101" pitchFamily="2" charset="-122"/>
                          <a:ea typeface="宋体" panose="02010600030101010101" pitchFamily="2" charset="-122"/>
                        </a:rPr>
                        <a:t>152</a:t>
                      </a:r>
                      <a:endParaRPr lang="en-US" altLang="zh-CN" sz="3200" b="1">
                        <a:solidFill>
                          <a:srgbClr val="0070C0"/>
                        </a:solidFill>
                        <a:latin typeface="宋体" panose="02010600030101010101" pitchFamily="2" charset="-122"/>
                        <a:ea typeface="宋体" panose="02010600030101010101" pitchFamily="2" charset="-122"/>
                      </a:endParaRPr>
                    </a:p>
                  </a:txBody>
                  <a:tcPr/>
                </a:tc>
                <a:tc>
                  <a:txBody>
                    <a:bodyPr/>
                    <a:lstStyle/>
                    <a:p>
                      <a:r>
                        <a:rPr lang="en-US" altLang="zh-CN" sz="3200" b="1" dirty="0">
                          <a:solidFill>
                            <a:srgbClr val="0070C0"/>
                          </a:solidFill>
                          <a:latin typeface="宋体" panose="02010600030101010101" pitchFamily="2" charset="-122"/>
                          <a:ea typeface="宋体" panose="02010600030101010101" pitchFamily="2" charset="-122"/>
                        </a:rPr>
                        <a:t>41.39</a:t>
                      </a:r>
                      <a:endParaRPr lang="en-US" altLang="zh-CN" sz="3200" b="1" dirty="0">
                        <a:solidFill>
                          <a:srgbClr val="0070C0"/>
                        </a:solidFill>
                        <a:latin typeface="宋体" panose="02010600030101010101" pitchFamily="2" charset="-122"/>
                        <a:ea typeface="宋体" panose="02010600030101010101" pitchFamily="2" charset="-122"/>
                      </a:endParaRPr>
                    </a:p>
                  </a:txBody>
                  <a:tcPr/>
                </a:tc>
                <a:tc>
                  <a:txBody>
                    <a:bodyPr/>
                    <a:lstStyle/>
                    <a:p>
                      <a:r>
                        <a:rPr lang="en-US" altLang="zh-CN" sz="3200" b="1">
                          <a:solidFill>
                            <a:srgbClr val="0070C0"/>
                          </a:solidFill>
                          <a:latin typeface="宋体" panose="02010600030101010101" pitchFamily="2" charset="-122"/>
                          <a:ea typeface="宋体" panose="02010600030101010101" pitchFamily="2" charset="-122"/>
                        </a:rPr>
                        <a:t>23533</a:t>
                      </a:r>
                      <a:endParaRPr lang="en-US" altLang="zh-CN" sz="3200" b="1">
                        <a:solidFill>
                          <a:srgbClr val="0070C0"/>
                        </a:solidFill>
                        <a:latin typeface="宋体" panose="02010600030101010101" pitchFamily="2" charset="-122"/>
                        <a:ea typeface="宋体" panose="02010600030101010101" pitchFamily="2" charset="-122"/>
                      </a:endParaRPr>
                    </a:p>
                  </a:txBody>
                  <a:tcPr/>
                </a:tc>
                <a:tc>
                  <a:txBody>
                    <a:bodyPr/>
                    <a:lstStyle/>
                    <a:p>
                      <a:r>
                        <a:rPr lang="en-US" altLang="zh-CN" sz="3200" b="1">
                          <a:solidFill>
                            <a:srgbClr val="0070C0"/>
                          </a:solidFill>
                          <a:latin typeface="宋体" panose="02010600030101010101" pitchFamily="2" charset="-122"/>
                          <a:ea typeface="宋体" panose="02010600030101010101" pitchFamily="2" charset="-122"/>
                        </a:rPr>
                        <a:t>112.85</a:t>
                      </a:r>
                      <a:endParaRPr lang="en-US" altLang="zh-CN" sz="3200" b="1">
                        <a:solidFill>
                          <a:srgbClr val="0070C0"/>
                        </a:solidFill>
                        <a:latin typeface="宋体" panose="02010600030101010101" pitchFamily="2" charset="-122"/>
                        <a:ea typeface="宋体" panose="02010600030101010101" pitchFamily="2" charset="-122"/>
                      </a:endParaRPr>
                    </a:p>
                  </a:txBody>
                  <a:tcPr/>
                </a:tc>
                <a:tc>
                  <a:txBody>
                    <a:bodyPr/>
                    <a:lstStyle/>
                    <a:p>
                      <a:r>
                        <a:rPr lang="en-US" altLang="zh-CN" sz="3200" b="1">
                          <a:solidFill>
                            <a:srgbClr val="0070C0"/>
                          </a:solidFill>
                          <a:latin typeface="宋体" panose="02010600030101010101" pitchFamily="2" charset="-122"/>
                          <a:ea typeface="宋体" panose="02010600030101010101" pitchFamily="2" charset="-122"/>
                        </a:rPr>
                        <a:t>29.15</a:t>
                      </a:r>
                      <a:endParaRPr lang="en-US" altLang="zh-CN" sz="3200" b="1">
                        <a:solidFill>
                          <a:srgbClr val="0070C0"/>
                        </a:solidFill>
                        <a:latin typeface="宋体" panose="02010600030101010101" pitchFamily="2" charset="-122"/>
                        <a:ea typeface="宋体" panose="02010600030101010101" pitchFamily="2" charset="-122"/>
                      </a:endParaRPr>
                    </a:p>
                  </a:txBody>
                  <a:tcPr/>
                </a:tc>
                <a:tc>
                  <a:txBody>
                    <a:bodyPr/>
                    <a:lstStyle/>
                    <a:p>
                      <a:r>
                        <a:rPr lang="en-US" altLang="zh-CN" sz="3200" b="1">
                          <a:solidFill>
                            <a:srgbClr val="0070C0"/>
                          </a:solidFill>
                          <a:latin typeface="宋体" panose="02010600030101010101" pitchFamily="2" charset="-122"/>
                          <a:ea typeface="宋体" panose="02010600030101010101" pitchFamily="2" charset="-122"/>
                        </a:rPr>
                        <a:t>74.24%</a:t>
                      </a:r>
                      <a:endParaRPr lang="en-US" altLang="zh-CN" sz="3200" b="1">
                        <a:solidFill>
                          <a:srgbClr val="0070C0"/>
                        </a:solidFill>
                        <a:latin typeface="宋体" panose="02010600030101010101" pitchFamily="2" charset="-122"/>
                        <a:ea typeface="宋体" panose="02010600030101010101" pitchFamily="2" charset="-122"/>
                      </a:endParaRPr>
                    </a:p>
                  </a:txBody>
                  <a:tcPr/>
                </a:tc>
              </a:tr>
              <a:tr h="967105">
                <a:tc>
                  <a:txBody>
                    <a:bodyPr/>
                    <a:lstStyle/>
                    <a:p>
                      <a:r>
                        <a:rPr lang="en-US" altLang="zh-CN" sz="3200" b="1" dirty="0" smtClean="0">
                          <a:solidFill>
                            <a:srgbClr val="0070C0"/>
                          </a:solidFill>
                          <a:latin typeface="宋体" panose="02010600030101010101" pitchFamily="2" charset="-122"/>
                          <a:ea typeface="宋体" panose="02010600030101010101" pitchFamily="2" charset="-122"/>
                          <a:cs typeface="宋体" panose="02010600030101010101" pitchFamily="2" charset="-122"/>
                        </a:rPr>
                        <a:t>2019</a:t>
                      </a:r>
                      <a:r>
                        <a:rPr lang="zh-CN" altLang="en-US" sz="3200" b="1" dirty="0" smtClean="0">
                          <a:solidFill>
                            <a:srgbClr val="0070C0"/>
                          </a:solidFill>
                          <a:latin typeface="宋体" panose="02010600030101010101" pitchFamily="2" charset="-122"/>
                          <a:ea typeface="宋体" panose="02010600030101010101" pitchFamily="2" charset="-122"/>
                          <a:cs typeface="宋体" panose="02010600030101010101" pitchFamily="2" charset="-122"/>
                        </a:rPr>
                        <a:t>年</a:t>
                      </a:r>
                      <a:endParaRPr lang="zh-CN" altLang="en-US" sz="3200" b="1" dirty="0" smtClean="0">
                        <a:solidFill>
                          <a:srgbClr val="0070C0"/>
                        </a:solidFill>
                        <a:latin typeface="宋体" panose="02010600030101010101" pitchFamily="2" charset="-122"/>
                        <a:ea typeface="宋体" panose="02010600030101010101" pitchFamily="2" charset="-122"/>
                        <a:cs typeface="宋体" panose="02010600030101010101" pitchFamily="2" charset="-122"/>
                      </a:endParaRPr>
                    </a:p>
                  </a:txBody>
                  <a:tcPr/>
                </a:tc>
                <a:tc>
                  <a:txBody>
                    <a:bodyPr/>
                    <a:lstStyle/>
                    <a:p>
                      <a:r>
                        <a:rPr lang="en-US" altLang="zh-CN" sz="3200" b="1">
                          <a:solidFill>
                            <a:srgbClr val="0070C0"/>
                          </a:solidFill>
                          <a:latin typeface="宋体" panose="02010600030101010101" pitchFamily="2" charset="-122"/>
                          <a:ea typeface="宋体" panose="02010600030101010101" pitchFamily="2" charset="-122"/>
                        </a:rPr>
                        <a:t>347.8</a:t>
                      </a:r>
                      <a:endParaRPr lang="en-US" altLang="zh-CN" sz="3200" b="1">
                        <a:solidFill>
                          <a:srgbClr val="0070C0"/>
                        </a:solidFill>
                        <a:latin typeface="宋体" panose="02010600030101010101" pitchFamily="2" charset="-122"/>
                        <a:ea typeface="宋体" panose="02010600030101010101" pitchFamily="2" charset="-122"/>
                      </a:endParaRPr>
                    </a:p>
                  </a:txBody>
                  <a:tcPr/>
                </a:tc>
                <a:tc>
                  <a:txBody>
                    <a:bodyPr/>
                    <a:lstStyle/>
                    <a:p>
                      <a:r>
                        <a:rPr lang="en-US" altLang="zh-CN" sz="3200" b="1">
                          <a:solidFill>
                            <a:srgbClr val="0070C0"/>
                          </a:solidFill>
                          <a:latin typeface="宋体" panose="02010600030101010101" pitchFamily="2" charset="-122"/>
                          <a:ea typeface="宋体" panose="02010600030101010101" pitchFamily="2" charset="-122"/>
                        </a:rPr>
                        <a:t>92.79</a:t>
                      </a:r>
                      <a:endParaRPr lang="en-US" altLang="zh-CN" sz="3200" b="1">
                        <a:solidFill>
                          <a:srgbClr val="0070C0"/>
                        </a:solidFill>
                        <a:latin typeface="宋体" panose="02010600030101010101" pitchFamily="2" charset="-122"/>
                        <a:ea typeface="宋体" panose="02010600030101010101" pitchFamily="2" charset="-122"/>
                      </a:endParaRPr>
                    </a:p>
                  </a:txBody>
                  <a:tcPr/>
                </a:tc>
                <a:tc>
                  <a:txBody>
                    <a:bodyPr/>
                    <a:lstStyle/>
                    <a:p>
                      <a:r>
                        <a:rPr lang="en-US" altLang="zh-CN" sz="3200" b="1">
                          <a:solidFill>
                            <a:srgbClr val="0070C0"/>
                          </a:solidFill>
                          <a:latin typeface="宋体" panose="02010600030101010101" pitchFamily="2" charset="-122"/>
                          <a:ea typeface="宋体" panose="02010600030101010101" pitchFamily="2" charset="-122"/>
                        </a:rPr>
                        <a:t>52175</a:t>
                      </a:r>
                      <a:endParaRPr lang="en-US" altLang="zh-CN" sz="3200" b="1">
                        <a:solidFill>
                          <a:srgbClr val="0070C0"/>
                        </a:solidFill>
                        <a:latin typeface="宋体" panose="02010600030101010101" pitchFamily="2" charset="-122"/>
                        <a:ea typeface="宋体" panose="02010600030101010101" pitchFamily="2" charset="-122"/>
                      </a:endParaRPr>
                    </a:p>
                  </a:txBody>
                  <a:tcPr/>
                </a:tc>
                <a:tc>
                  <a:txBody>
                    <a:bodyPr/>
                    <a:lstStyle/>
                    <a:p>
                      <a:r>
                        <a:rPr lang="en-US" altLang="zh-CN" sz="3200" b="1">
                          <a:solidFill>
                            <a:srgbClr val="0070C0"/>
                          </a:solidFill>
                          <a:latin typeface="宋体" panose="02010600030101010101" pitchFamily="2" charset="-122"/>
                          <a:ea typeface="宋体" panose="02010600030101010101" pitchFamily="2" charset="-122"/>
                        </a:rPr>
                        <a:t>270.3</a:t>
                      </a:r>
                      <a:endParaRPr lang="en-US" altLang="zh-CN" sz="3200" b="1">
                        <a:solidFill>
                          <a:srgbClr val="0070C0"/>
                        </a:solidFill>
                        <a:latin typeface="宋体" panose="02010600030101010101" pitchFamily="2" charset="-122"/>
                        <a:ea typeface="宋体" panose="02010600030101010101" pitchFamily="2" charset="-122"/>
                      </a:endParaRPr>
                    </a:p>
                  </a:txBody>
                  <a:tcPr/>
                </a:tc>
                <a:tc>
                  <a:txBody>
                    <a:bodyPr/>
                    <a:lstStyle/>
                    <a:p>
                      <a:r>
                        <a:rPr lang="en-US" altLang="zh-CN" sz="3200" b="1">
                          <a:solidFill>
                            <a:srgbClr val="0070C0"/>
                          </a:solidFill>
                          <a:latin typeface="宋体" panose="02010600030101010101" pitchFamily="2" charset="-122"/>
                          <a:ea typeface="宋体" panose="02010600030101010101" pitchFamily="2" charset="-122"/>
                        </a:rPr>
                        <a:t>68.59</a:t>
                      </a:r>
                      <a:endParaRPr lang="en-US" altLang="zh-CN" sz="3200" b="1">
                        <a:solidFill>
                          <a:srgbClr val="0070C0"/>
                        </a:solidFill>
                        <a:latin typeface="宋体" panose="02010600030101010101" pitchFamily="2" charset="-122"/>
                        <a:ea typeface="宋体" panose="02010600030101010101" pitchFamily="2" charset="-122"/>
                      </a:endParaRPr>
                    </a:p>
                  </a:txBody>
                  <a:tcPr/>
                </a:tc>
                <a:tc>
                  <a:txBody>
                    <a:bodyPr/>
                    <a:lstStyle/>
                    <a:p>
                      <a:r>
                        <a:rPr lang="en-US" altLang="zh-CN" sz="3200" b="1">
                          <a:solidFill>
                            <a:srgbClr val="0070C0"/>
                          </a:solidFill>
                          <a:latin typeface="宋体" panose="02010600030101010101" pitchFamily="2" charset="-122"/>
                          <a:ea typeface="宋体" panose="02010600030101010101" pitchFamily="2" charset="-122"/>
                        </a:rPr>
                        <a:t>77.71%</a:t>
                      </a:r>
                      <a:endParaRPr lang="en-US" altLang="zh-CN" sz="3200" b="1">
                        <a:solidFill>
                          <a:srgbClr val="0070C0"/>
                        </a:solidFill>
                        <a:latin typeface="宋体" panose="02010600030101010101" pitchFamily="2" charset="-122"/>
                        <a:ea typeface="宋体" panose="02010600030101010101" pitchFamily="2" charset="-122"/>
                      </a:endParaRPr>
                    </a:p>
                  </a:txBody>
                  <a:tcPr/>
                </a:tc>
              </a:tr>
              <a:tr h="969010">
                <a:tc>
                  <a:txBody>
                    <a:bodyPr/>
                    <a:lstStyle/>
                    <a:p>
                      <a:r>
                        <a:rPr lang="zh-CN" altLang="en-US" sz="3200" b="1" dirty="0" smtClean="0">
                          <a:solidFill>
                            <a:srgbClr val="0070C0"/>
                          </a:solidFill>
                          <a:latin typeface="宋体" panose="02010600030101010101" pitchFamily="2" charset="-122"/>
                          <a:ea typeface="宋体" panose="02010600030101010101" pitchFamily="2" charset="-122"/>
                        </a:rPr>
                        <a:t>增幅</a:t>
                      </a:r>
                      <a:endParaRPr lang="zh-CN" altLang="en-US" sz="3200" b="1" dirty="0" smtClean="0">
                        <a:solidFill>
                          <a:srgbClr val="0070C0"/>
                        </a:solidFill>
                        <a:latin typeface="宋体" panose="02010600030101010101" pitchFamily="2" charset="-122"/>
                        <a:ea typeface="宋体" panose="02010600030101010101" pitchFamily="2" charset="-122"/>
                      </a:endParaRPr>
                    </a:p>
                  </a:txBody>
                  <a:tcPr/>
                </a:tc>
                <a:tc>
                  <a:txBody>
                    <a:bodyPr/>
                    <a:lstStyle/>
                    <a:p>
                      <a:r>
                        <a:rPr lang="en-US" altLang="zh-CN" sz="3200" b="1">
                          <a:solidFill>
                            <a:srgbClr val="0070C0"/>
                          </a:solidFill>
                          <a:latin typeface="宋体" panose="02010600030101010101" pitchFamily="2" charset="-122"/>
                          <a:ea typeface="宋体" panose="02010600030101010101" pitchFamily="2" charset="-122"/>
                        </a:rPr>
                        <a:t>128.81%</a:t>
                      </a:r>
                      <a:endParaRPr lang="en-US" altLang="zh-CN" sz="3200" b="1">
                        <a:solidFill>
                          <a:srgbClr val="0070C0"/>
                        </a:solidFill>
                        <a:latin typeface="宋体" panose="02010600030101010101" pitchFamily="2" charset="-122"/>
                        <a:ea typeface="宋体" panose="02010600030101010101" pitchFamily="2" charset="-122"/>
                      </a:endParaRPr>
                    </a:p>
                  </a:txBody>
                  <a:tcPr/>
                </a:tc>
                <a:tc>
                  <a:txBody>
                    <a:bodyPr/>
                    <a:lstStyle/>
                    <a:p>
                      <a:r>
                        <a:rPr lang="en-US" altLang="zh-CN" sz="3200" b="1">
                          <a:solidFill>
                            <a:srgbClr val="0070C0"/>
                          </a:solidFill>
                          <a:latin typeface="宋体" panose="02010600030101010101" pitchFamily="2" charset="-122"/>
                          <a:ea typeface="宋体" panose="02010600030101010101" pitchFamily="2" charset="-122"/>
                        </a:rPr>
                        <a:t>124.18%</a:t>
                      </a:r>
                      <a:endParaRPr lang="en-US" altLang="zh-CN" sz="3200" b="1">
                        <a:solidFill>
                          <a:srgbClr val="0070C0"/>
                        </a:solidFill>
                        <a:latin typeface="宋体" panose="02010600030101010101" pitchFamily="2" charset="-122"/>
                        <a:ea typeface="宋体" panose="02010600030101010101" pitchFamily="2" charset="-122"/>
                      </a:endParaRPr>
                    </a:p>
                  </a:txBody>
                  <a:tcPr/>
                </a:tc>
                <a:tc>
                  <a:txBody>
                    <a:bodyPr/>
                    <a:lstStyle/>
                    <a:p>
                      <a:r>
                        <a:rPr lang="en-US" altLang="zh-CN" sz="3200" b="1">
                          <a:solidFill>
                            <a:srgbClr val="0070C0"/>
                          </a:solidFill>
                          <a:latin typeface="宋体" panose="02010600030101010101" pitchFamily="2" charset="-122"/>
                          <a:ea typeface="宋体" panose="02010600030101010101" pitchFamily="2" charset="-122"/>
                        </a:rPr>
                        <a:t>121.70%</a:t>
                      </a:r>
                      <a:endParaRPr lang="en-US" altLang="zh-CN" sz="3200" b="1">
                        <a:solidFill>
                          <a:srgbClr val="0070C0"/>
                        </a:solidFill>
                        <a:latin typeface="宋体" panose="02010600030101010101" pitchFamily="2" charset="-122"/>
                        <a:ea typeface="宋体" panose="02010600030101010101" pitchFamily="2" charset="-122"/>
                      </a:endParaRPr>
                    </a:p>
                  </a:txBody>
                  <a:tcPr/>
                </a:tc>
                <a:tc>
                  <a:txBody>
                    <a:bodyPr/>
                    <a:lstStyle/>
                    <a:p>
                      <a:r>
                        <a:rPr lang="en-US" altLang="zh-CN" sz="3200" b="1">
                          <a:solidFill>
                            <a:srgbClr val="0070C0"/>
                          </a:solidFill>
                          <a:latin typeface="宋体" panose="02010600030101010101" pitchFamily="2" charset="-122"/>
                          <a:ea typeface="宋体" panose="02010600030101010101" pitchFamily="2" charset="-122"/>
                        </a:rPr>
                        <a:t>139.52%</a:t>
                      </a:r>
                      <a:endParaRPr lang="en-US" altLang="zh-CN" sz="3200" b="1">
                        <a:solidFill>
                          <a:srgbClr val="0070C0"/>
                        </a:solidFill>
                        <a:latin typeface="宋体" panose="02010600030101010101" pitchFamily="2" charset="-122"/>
                        <a:ea typeface="宋体" panose="02010600030101010101" pitchFamily="2" charset="-122"/>
                      </a:endParaRPr>
                    </a:p>
                  </a:txBody>
                  <a:tcPr/>
                </a:tc>
                <a:tc>
                  <a:txBody>
                    <a:bodyPr/>
                    <a:lstStyle/>
                    <a:p>
                      <a:r>
                        <a:rPr lang="en-US" altLang="zh-CN" sz="3200" b="1">
                          <a:solidFill>
                            <a:srgbClr val="0070C0"/>
                          </a:solidFill>
                          <a:latin typeface="宋体" panose="02010600030101010101" pitchFamily="2" charset="-122"/>
                          <a:ea typeface="宋体" panose="02010600030101010101" pitchFamily="2" charset="-122"/>
                        </a:rPr>
                        <a:t>135.30%</a:t>
                      </a:r>
                      <a:endParaRPr lang="en-US" altLang="zh-CN" sz="3200" b="1">
                        <a:solidFill>
                          <a:srgbClr val="0070C0"/>
                        </a:solidFill>
                        <a:latin typeface="宋体" panose="02010600030101010101" pitchFamily="2" charset="-122"/>
                        <a:ea typeface="宋体" panose="02010600030101010101" pitchFamily="2" charset="-122"/>
                      </a:endParaRPr>
                    </a:p>
                  </a:txBody>
                  <a:tcPr/>
                </a:tc>
                <a:tc>
                  <a:txBody>
                    <a:bodyPr/>
                    <a:lstStyle/>
                    <a:p>
                      <a:r>
                        <a:rPr lang="en-US" altLang="zh-CN" sz="3200" b="1" dirty="0">
                          <a:solidFill>
                            <a:srgbClr val="0070C0"/>
                          </a:solidFill>
                          <a:latin typeface="宋体" panose="02010600030101010101" pitchFamily="2" charset="-122"/>
                          <a:ea typeface="宋体" panose="02010600030101010101" pitchFamily="2" charset="-122"/>
                        </a:rPr>
                        <a:t>4.67%</a:t>
                      </a:r>
                      <a:endParaRPr lang="en-US" altLang="zh-CN" sz="3200" b="1" dirty="0">
                        <a:solidFill>
                          <a:srgbClr val="0070C0"/>
                        </a:solidFill>
                        <a:latin typeface="宋体" panose="02010600030101010101" pitchFamily="2" charset="-122"/>
                        <a:ea typeface="宋体" panose="02010600030101010101" pitchFamily="2" charset="-122"/>
                      </a:endParaRPr>
                    </a:p>
                  </a:txBody>
                  <a:tcPr/>
                </a:tc>
              </a:tr>
            </a:tbl>
          </a:graphicData>
        </a:graphic>
      </p:graphicFrame>
      <p:sp>
        <p:nvSpPr>
          <p:cNvPr id="12" name="TextBox 11"/>
          <p:cNvSpPr txBox="1"/>
          <p:nvPr/>
        </p:nvSpPr>
        <p:spPr>
          <a:xfrm>
            <a:off x="3116580" y="721995"/>
            <a:ext cx="6724650" cy="583565"/>
          </a:xfrm>
          <a:prstGeom prst="rect">
            <a:avLst/>
          </a:prstGeom>
          <a:noFill/>
        </p:spPr>
        <p:txBody>
          <a:bodyPr wrap="square" rtlCol="0">
            <a:spAutoFit/>
          </a:bodyPr>
          <a:lstStyle/>
          <a:p>
            <a:pPr algn="ctr"/>
            <a:r>
              <a:rPr lang="en-US" altLang="zh-CN" sz="3200" b="1" dirty="0" smtClean="0">
                <a:solidFill>
                  <a:srgbClr val="0070C0"/>
                </a:solidFill>
                <a:latin typeface="+mj-ea"/>
                <a:ea typeface="+mj-ea"/>
                <a:cs typeface="+mj-ea"/>
              </a:rPr>
              <a:t>    2019</a:t>
            </a:r>
            <a:r>
              <a:rPr lang="zh-CN" altLang="en-US" sz="3200" b="1" dirty="0" smtClean="0">
                <a:solidFill>
                  <a:srgbClr val="0070C0"/>
                </a:solidFill>
                <a:latin typeface="+mj-ea"/>
                <a:ea typeface="+mj-ea"/>
                <a:cs typeface="+mj-ea"/>
              </a:rPr>
              <a:t>年销售数据</a:t>
            </a:r>
            <a:endParaRPr lang="zh-CN" altLang="en-US" sz="3200" b="1" dirty="0">
              <a:solidFill>
                <a:srgbClr val="0070C0"/>
              </a:solidFill>
              <a:latin typeface="+mj-ea"/>
              <a:ea typeface="+mj-ea"/>
              <a:cs typeface="+mj-ea"/>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20" name="TextBox 52"/>
          <p:cNvSpPr txBox="1"/>
          <p:nvPr/>
        </p:nvSpPr>
        <p:spPr>
          <a:xfrm>
            <a:off x="10058400" y="6472238"/>
            <a:ext cx="2232025" cy="369887"/>
          </a:xfrm>
          <a:prstGeom prst="rect">
            <a:avLst/>
          </a:prstGeom>
          <a:noFill/>
          <a:ln w="9525">
            <a:noFill/>
          </a:ln>
        </p:spPr>
        <p:txBody>
          <a:bodyPr anchor="t">
            <a:spAutoFit/>
          </a:bodyPr>
          <a:p>
            <a:r>
              <a:rPr lang="en-US" altLang="zh-CN" b="1" dirty="0">
                <a:solidFill>
                  <a:schemeClr val="bg1"/>
                </a:solidFill>
                <a:latin typeface="微软雅黑" panose="020B0503020204020204" pitchFamily="34" charset="-122"/>
                <a:ea typeface="微软雅黑" panose="020B0503020204020204" pitchFamily="34" charset="-122"/>
              </a:rPr>
              <a:t>TAIJI   </a:t>
            </a:r>
            <a:r>
              <a:rPr lang="zh-CN" altLang="en-US" b="1" dirty="0">
                <a:solidFill>
                  <a:schemeClr val="bg1"/>
                </a:solidFill>
                <a:latin typeface="微软雅黑" panose="020B0503020204020204" pitchFamily="34" charset="-122"/>
                <a:ea typeface="微软雅黑" panose="020B0503020204020204" pitchFamily="34" charset="-122"/>
              </a:rPr>
              <a:t>太极集团</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 name="TextBox 52"/>
          <p:cNvSpPr txBox="1"/>
          <p:nvPr/>
        </p:nvSpPr>
        <p:spPr>
          <a:xfrm>
            <a:off x="9206865" y="6281420"/>
            <a:ext cx="2705100" cy="368300"/>
          </a:xfrm>
          <a:prstGeom prst="rect">
            <a:avLst/>
          </a:prstGeom>
          <a:noFill/>
          <a:ln w="9525">
            <a:noFill/>
          </a:ln>
        </p:spPr>
        <p:txBody>
          <a:bodyPr wrap="square" anchor="t">
            <a:spAutoFit/>
          </a:bodyPr>
          <a:lstStyle/>
          <a:p>
            <a:r>
              <a:rPr lang="en-US" altLang="zh-CN" b="1" dirty="0">
                <a:solidFill>
                  <a:schemeClr val="bg1"/>
                </a:solidFill>
                <a:latin typeface="微软雅黑" panose="020B0503020204020204" pitchFamily="34" charset="-122"/>
                <a:ea typeface="微软雅黑" panose="020B0503020204020204" pitchFamily="34" charset="-122"/>
              </a:rPr>
              <a:t>TAIJI   </a:t>
            </a:r>
            <a:r>
              <a:rPr lang="en-US" altLang="zh-CN" b="1" dirty="0">
                <a:solidFill>
                  <a:schemeClr val="bg1"/>
                </a:solidFill>
                <a:latin typeface="微软雅黑" panose="020B0503020204020204" pitchFamily="34" charset="-122"/>
                <a:ea typeface="微软雅黑" panose="020B0503020204020204" pitchFamily="34" charset="-122"/>
                <a:sym typeface="+mn-ea"/>
              </a:rPr>
              <a:t>TAIJI   </a:t>
            </a:r>
            <a:r>
              <a:rPr lang="zh-CN" altLang="en-US" b="1" dirty="0">
                <a:solidFill>
                  <a:schemeClr val="bg1"/>
                </a:solidFill>
                <a:latin typeface="微软雅黑" panose="020B0503020204020204" pitchFamily="34" charset="-122"/>
                <a:ea typeface="微软雅黑" panose="020B0503020204020204" pitchFamily="34" charset="-122"/>
              </a:rPr>
              <a:t>团</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52" name="矩形 51"/>
          <p:cNvSpPr/>
          <p:nvPr/>
        </p:nvSpPr>
        <p:spPr>
          <a:xfrm>
            <a:off x="0" y="6424613"/>
            <a:ext cx="12192000" cy="444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5400" b="0" i="0" u="none" strike="noStrike" kern="1200" cap="none" spc="0" normalizeH="0" baseline="0" noProof="0" dirty="0">
              <a:ln>
                <a:noFill/>
              </a:ln>
              <a:solidFill>
                <a:schemeClr val="lt1"/>
              </a:solidFill>
              <a:effectLst/>
              <a:uLnTx/>
              <a:uFillTx/>
              <a:latin typeface="+mn-lt"/>
              <a:ea typeface="+mn-ea"/>
              <a:cs typeface="+mn-cs"/>
            </a:endParaRPr>
          </a:p>
        </p:txBody>
      </p:sp>
      <p:sp>
        <p:nvSpPr>
          <p:cNvPr id="3" name="TextBox 52"/>
          <p:cNvSpPr txBox="1"/>
          <p:nvPr/>
        </p:nvSpPr>
        <p:spPr>
          <a:xfrm>
            <a:off x="10057765" y="6472555"/>
            <a:ext cx="2359660" cy="368300"/>
          </a:xfrm>
          <a:prstGeom prst="rect">
            <a:avLst/>
          </a:prstGeom>
          <a:noFill/>
          <a:ln w="9525">
            <a:noFill/>
          </a:ln>
        </p:spPr>
        <p:txBody>
          <a:bodyPr wrap="square" anchor="t">
            <a:spAutoFit/>
          </a:bodyPr>
          <a:p>
            <a:r>
              <a:rPr lang="en-US" altLang="zh-CN" b="1" dirty="0">
                <a:solidFill>
                  <a:schemeClr val="bg1"/>
                </a:solidFill>
                <a:latin typeface="微软雅黑" panose="020B0503020204020204" pitchFamily="34" charset="-122"/>
                <a:ea typeface="微软雅黑" panose="020B0503020204020204" pitchFamily="34" charset="-122"/>
              </a:rPr>
              <a:t>TAIJI   </a:t>
            </a:r>
            <a:r>
              <a:rPr lang="zh-CN" altLang="en-US" b="1" dirty="0">
                <a:solidFill>
                  <a:schemeClr val="bg1"/>
                </a:solidFill>
                <a:latin typeface="微软雅黑" panose="020B0503020204020204" pitchFamily="34" charset="-122"/>
                <a:ea typeface="微软雅黑" panose="020B0503020204020204" pitchFamily="34" charset="-122"/>
              </a:rPr>
              <a:t>太极集团</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050" name="Rectangle 2"/>
          <p:cNvSpPr>
            <a:spLocks noChangeArrowheads="1"/>
          </p:cNvSpPr>
          <p:nvPr/>
        </p:nvSpPr>
        <p:spPr bwMode="auto">
          <a:xfrm>
            <a:off x="600075" y="233680"/>
            <a:ext cx="11410950" cy="5262245"/>
          </a:xfrm>
          <a:prstGeom prst="rect">
            <a:avLst/>
          </a:prstGeom>
          <a:noFill/>
          <a:ln w="9525">
            <a:noFill/>
            <a:miter lim="800000"/>
          </a:ln>
          <a:effectLst/>
        </p:spPr>
        <p:txBody>
          <a:bodyPr vert="horz" wrap="square" lIns="91440" tIns="45720" rIns="91440" bIns="45720" numCol="1" anchor="ctr" anchorCtr="0" compatLnSpc="1">
            <a:spAutoFit/>
          </a:bodyPr>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dirty="0" smtClean="0">
                <a:ln>
                  <a:noFill/>
                </a:ln>
                <a:solidFill>
                  <a:srgbClr val="0070C0"/>
                </a:solidFill>
                <a:effectLst/>
                <a:latin typeface="宋体" panose="02010600030101010101" pitchFamily="2" charset="-122"/>
                <a:ea typeface="宋体" panose="02010600030101010101" pitchFamily="2" charset="-122"/>
                <a:cs typeface="Calibri" panose="020F0502020204030204" pitchFamily="34" charset="0"/>
              </a:rPr>
              <a:t> </a:t>
            </a:r>
            <a:r>
              <a:rPr kumimoji="0" lang="en-US" altLang="zh-CN" sz="2400" b="1" i="0" u="none" strike="noStrike" cap="none" normalizeH="0" baseline="0" dirty="0" smtClean="0">
                <a:ln>
                  <a:noFill/>
                </a:ln>
                <a:solidFill>
                  <a:srgbClr val="0070C0"/>
                </a:solidFill>
                <a:effectLst/>
                <a:latin typeface="+mj-ea"/>
                <a:ea typeface="+mj-ea"/>
                <a:cs typeface="+mj-ea"/>
              </a:rPr>
              <a:t>  </a:t>
            </a:r>
            <a:endParaRPr kumimoji="0" lang="en-US" altLang="zh-CN" sz="2400" b="1" i="0" u="none" strike="noStrike" cap="none" normalizeH="0" baseline="0" dirty="0" smtClean="0">
              <a:ln>
                <a:noFill/>
              </a:ln>
              <a:solidFill>
                <a:srgbClr val="0070C0"/>
              </a:solidFill>
              <a:effectLst/>
              <a:latin typeface="+mj-ea"/>
              <a:ea typeface="+mj-ea"/>
              <a:cs typeface="+mj-ea"/>
            </a:endParaRPr>
          </a:p>
          <a:p>
            <a:pPr marL="0" marR="0" lvl="0" indent="0" algn="l" defTabSz="914400" rtl="0" eaLnBrk="1" fontAlgn="base" latinLnBrk="0" hangingPunct="1">
              <a:lnSpc>
                <a:spcPct val="100000"/>
              </a:lnSpc>
              <a:spcBef>
                <a:spcPct val="0"/>
              </a:spcBef>
              <a:spcAft>
                <a:spcPct val="0"/>
              </a:spcAft>
              <a:buClrTx/>
              <a:buSzTx/>
              <a:buFontTx/>
              <a:buNone/>
            </a:pPr>
            <a:endParaRPr kumimoji="0" lang="en-US" altLang="zh-CN" sz="2400" b="1" i="0" u="none" strike="noStrike" cap="none" normalizeH="0" baseline="0" dirty="0" smtClean="0">
              <a:ln>
                <a:noFill/>
              </a:ln>
              <a:solidFill>
                <a:srgbClr val="0070C0"/>
              </a:solidFill>
              <a:effectLst/>
              <a:latin typeface="+mj-ea"/>
              <a:ea typeface="+mj-ea"/>
              <a:cs typeface="+mj-ea"/>
            </a:endParaRPr>
          </a:p>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400" b="1" i="0" baseline="0" dirty="0" smtClean="0">
                <a:ln>
                  <a:noFill/>
                </a:ln>
                <a:solidFill>
                  <a:srgbClr val="0070C0"/>
                </a:solidFill>
                <a:effectLst/>
                <a:uFillTx/>
                <a:latin typeface="+mj-ea"/>
                <a:ea typeface="+mj-ea"/>
                <a:cs typeface="+mj-ea"/>
              </a:rPr>
              <a:t>          </a:t>
            </a:r>
            <a:r>
              <a:rPr kumimoji="0" lang="en-US" altLang="zh-CN" sz="3600" b="1" i="0" baseline="0" dirty="0" smtClean="0">
                <a:ln>
                  <a:noFill/>
                </a:ln>
                <a:solidFill>
                  <a:srgbClr val="0070C0"/>
                </a:solidFill>
                <a:effectLst/>
                <a:uFillTx/>
                <a:latin typeface="+mj-ea"/>
                <a:ea typeface="+mj-ea"/>
                <a:cs typeface="+mj-ea"/>
              </a:rPr>
              <a:t>2019</a:t>
            </a:r>
            <a:r>
              <a:rPr kumimoji="0" lang="zh-CN" altLang="en-US" sz="3600" b="1" i="0" baseline="0" dirty="0" smtClean="0">
                <a:ln>
                  <a:noFill/>
                </a:ln>
                <a:solidFill>
                  <a:srgbClr val="0070C0"/>
                </a:solidFill>
                <a:effectLst/>
                <a:uFillTx/>
                <a:latin typeface="+mj-ea"/>
                <a:ea typeface="+mj-ea"/>
                <a:cs typeface="+mj-ea"/>
              </a:rPr>
              <a:t>年是充满艰辛及挑战的一年</a:t>
            </a:r>
            <a:r>
              <a:rPr kumimoji="0" lang="en-US" altLang="zh-CN" sz="3600" b="1" i="0" baseline="0" dirty="0" smtClean="0">
                <a:ln>
                  <a:noFill/>
                </a:ln>
                <a:solidFill>
                  <a:srgbClr val="0070C0"/>
                </a:solidFill>
                <a:effectLst/>
                <a:uFillTx/>
                <a:latin typeface="+mj-ea"/>
                <a:ea typeface="+mj-ea"/>
                <a:cs typeface="+mj-ea"/>
              </a:rPr>
              <a:t>.</a:t>
            </a:r>
            <a:r>
              <a:rPr kumimoji="0" lang="zh-CN" altLang="en-US" sz="3600" b="1" i="0" baseline="0" dirty="0" smtClean="0">
                <a:ln>
                  <a:noFill/>
                </a:ln>
                <a:solidFill>
                  <a:srgbClr val="0070C0"/>
                </a:solidFill>
                <a:effectLst/>
                <a:uFillTx/>
                <a:latin typeface="+mj-ea"/>
                <a:ea typeface="+mj-ea"/>
                <a:cs typeface="+mj-ea"/>
              </a:rPr>
              <a:t>但是在公司领导和片区刘姐的正确指导下</a:t>
            </a:r>
            <a:r>
              <a:rPr kumimoji="0" lang="en-US" altLang="zh-CN" sz="3600" b="1" i="0" baseline="0" dirty="0" smtClean="0">
                <a:ln>
                  <a:noFill/>
                </a:ln>
                <a:solidFill>
                  <a:srgbClr val="0070C0"/>
                </a:solidFill>
                <a:effectLst/>
                <a:uFillTx/>
                <a:latin typeface="+mj-ea"/>
                <a:ea typeface="+mj-ea"/>
                <a:cs typeface="+mj-ea"/>
              </a:rPr>
              <a:t>,</a:t>
            </a:r>
            <a:r>
              <a:rPr kumimoji="0" lang="zh-CN" altLang="en-US" sz="3600" b="1" i="0" baseline="0" dirty="0" smtClean="0">
                <a:ln>
                  <a:noFill/>
                </a:ln>
                <a:solidFill>
                  <a:srgbClr val="0070C0"/>
                </a:solidFill>
                <a:effectLst/>
                <a:uFillTx/>
                <a:latin typeface="+mj-ea"/>
                <a:ea typeface="+mj-ea"/>
                <a:cs typeface="+mj-ea"/>
              </a:rPr>
              <a:t>在公司各部门的通力配合支持下</a:t>
            </a:r>
            <a:r>
              <a:rPr kumimoji="0" lang="en-US" altLang="zh-CN" sz="3600" b="1" i="0" baseline="0" dirty="0" smtClean="0">
                <a:ln>
                  <a:noFill/>
                </a:ln>
                <a:solidFill>
                  <a:srgbClr val="0070C0"/>
                </a:solidFill>
                <a:effectLst/>
                <a:uFillTx/>
                <a:latin typeface="+mj-ea"/>
                <a:ea typeface="+mj-ea"/>
                <a:cs typeface="+mj-ea"/>
              </a:rPr>
              <a:t>,</a:t>
            </a:r>
            <a:r>
              <a:rPr kumimoji="0" lang="zh-CN" altLang="en-US" sz="3600" b="1" i="0" baseline="0" dirty="0" smtClean="0">
                <a:ln>
                  <a:noFill/>
                </a:ln>
                <a:solidFill>
                  <a:srgbClr val="0070C0"/>
                </a:solidFill>
                <a:effectLst/>
                <a:uFillTx/>
                <a:latin typeface="+mj-ea"/>
                <a:ea typeface="+mj-ea"/>
                <a:cs typeface="+mj-ea"/>
              </a:rPr>
              <a:t>银河北街在人员变动频繁的情况下通过全体姐妹的共同努力</a:t>
            </a:r>
            <a:r>
              <a:rPr kumimoji="0" lang="en-US" altLang="zh-CN" sz="3600" b="1" i="0" baseline="0" dirty="0" smtClean="0">
                <a:ln>
                  <a:noFill/>
                </a:ln>
                <a:solidFill>
                  <a:srgbClr val="0070C0"/>
                </a:solidFill>
                <a:effectLst/>
                <a:uFillTx/>
                <a:latin typeface="+mj-ea"/>
                <a:ea typeface="+mj-ea"/>
                <a:cs typeface="+mj-ea"/>
              </a:rPr>
              <a:t>19</a:t>
            </a:r>
            <a:r>
              <a:rPr kumimoji="0" lang="zh-CN" altLang="en-US" sz="3600" b="1" i="0" baseline="0" dirty="0" smtClean="0">
                <a:ln>
                  <a:noFill/>
                </a:ln>
                <a:solidFill>
                  <a:srgbClr val="0070C0"/>
                </a:solidFill>
                <a:effectLst/>
                <a:uFillTx/>
                <a:latin typeface="+mj-ea"/>
                <a:ea typeface="+mj-ea"/>
                <a:cs typeface="+mj-ea"/>
              </a:rPr>
              <a:t>年完成销售</a:t>
            </a:r>
            <a:r>
              <a:rPr kumimoji="0" lang="en-US" altLang="zh-CN" sz="3600" b="1" i="0" baseline="0" dirty="0" smtClean="0">
                <a:ln>
                  <a:noFill/>
                </a:ln>
                <a:solidFill>
                  <a:srgbClr val="0070C0"/>
                </a:solidFill>
                <a:effectLst/>
                <a:uFillTx/>
                <a:latin typeface="+mj-ea"/>
                <a:ea typeface="+mj-ea"/>
                <a:cs typeface="+mj-ea"/>
              </a:rPr>
              <a:t>347.8</a:t>
            </a:r>
            <a:r>
              <a:rPr kumimoji="0" lang="zh-CN" altLang="en-US" sz="3600" b="1" i="0" baseline="0" dirty="0" smtClean="0">
                <a:ln>
                  <a:noFill/>
                </a:ln>
                <a:solidFill>
                  <a:srgbClr val="0070C0"/>
                </a:solidFill>
                <a:effectLst/>
                <a:uFillTx/>
                <a:latin typeface="+mj-ea"/>
                <a:ea typeface="+mj-ea"/>
                <a:cs typeface="+mj-ea"/>
              </a:rPr>
              <a:t>万元，毛利</a:t>
            </a:r>
            <a:r>
              <a:rPr kumimoji="0" lang="en-US" altLang="zh-CN" sz="3600" b="1" i="0" baseline="0" dirty="0" smtClean="0">
                <a:ln>
                  <a:noFill/>
                </a:ln>
                <a:solidFill>
                  <a:srgbClr val="0070C0"/>
                </a:solidFill>
                <a:effectLst/>
                <a:uFillTx/>
                <a:latin typeface="+mj-ea"/>
                <a:ea typeface="+mj-ea"/>
                <a:cs typeface="+mj-ea"/>
              </a:rPr>
              <a:t>92.79</a:t>
            </a:r>
            <a:r>
              <a:rPr kumimoji="0" lang="zh-CN" altLang="en-US" sz="3600" b="1" i="0" baseline="0" dirty="0" smtClean="0">
                <a:ln>
                  <a:noFill/>
                </a:ln>
                <a:solidFill>
                  <a:srgbClr val="0070C0"/>
                </a:solidFill>
                <a:effectLst/>
                <a:uFillTx/>
                <a:latin typeface="+mj-ea"/>
                <a:ea typeface="+mj-ea"/>
                <a:cs typeface="+mj-ea"/>
              </a:rPr>
              <a:t>万元，毛利率</a:t>
            </a:r>
            <a:r>
              <a:rPr kumimoji="0" lang="en-US" altLang="zh-CN" sz="3600" b="1" i="0" baseline="0" dirty="0" smtClean="0">
                <a:ln>
                  <a:noFill/>
                </a:ln>
                <a:solidFill>
                  <a:srgbClr val="0070C0"/>
                </a:solidFill>
                <a:effectLst/>
                <a:uFillTx/>
                <a:latin typeface="+mj-ea"/>
                <a:ea typeface="+mj-ea"/>
                <a:cs typeface="+mj-ea"/>
              </a:rPr>
              <a:t>26.72%,</a:t>
            </a:r>
            <a:r>
              <a:rPr kumimoji="0" lang="zh-CN" altLang="en-US" sz="3600" b="1" i="0" baseline="0" dirty="0" smtClean="0">
                <a:ln>
                  <a:noFill/>
                </a:ln>
                <a:solidFill>
                  <a:srgbClr val="0070C0"/>
                </a:solidFill>
                <a:effectLst/>
                <a:uFillTx/>
                <a:latin typeface="+mj-ea"/>
                <a:ea typeface="+mj-ea"/>
                <a:cs typeface="+mj-ea"/>
              </a:rPr>
              <a:t>交易笔数达</a:t>
            </a:r>
            <a:r>
              <a:rPr kumimoji="0" lang="en-US" altLang="zh-CN" sz="3600" b="1" i="0" baseline="0" dirty="0" smtClean="0">
                <a:ln>
                  <a:noFill/>
                </a:ln>
                <a:solidFill>
                  <a:srgbClr val="0070C0"/>
                </a:solidFill>
                <a:effectLst/>
                <a:uFillTx/>
                <a:latin typeface="+mj-ea"/>
                <a:ea typeface="+mj-ea"/>
                <a:cs typeface="+mj-ea"/>
              </a:rPr>
              <a:t>5.21</a:t>
            </a:r>
            <a:r>
              <a:rPr kumimoji="0" lang="zh-CN" altLang="en-US" sz="3600" b="1" i="0" baseline="0" dirty="0" smtClean="0">
                <a:ln>
                  <a:noFill/>
                </a:ln>
                <a:solidFill>
                  <a:srgbClr val="0070C0"/>
                </a:solidFill>
                <a:effectLst/>
                <a:uFillTx/>
                <a:latin typeface="+mj-ea"/>
                <a:ea typeface="+mj-ea"/>
                <a:cs typeface="+mj-ea"/>
              </a:rPr>
              <a:t>万笔</a:t>
            </a:r>
            <a:r>
              <a:rPr kumimoji="0" lang="en-US" altLang="zh-CN" sz="3600" b="1" i="0" baseline="0" dirty="0" smtClean="0">
                <a:ln>
                  <a:noFill/>
                </a:ln>
                <a:solidFill>
                  <a:srgbClr val="0070C0"/>
                </a:solidFill>
                <a:effectLst/>
                <a:uFillTx/>
                <a:latin typeface="+mj-ea"/>
                <a:ea typeface="+mj-ea"/>
                <a:cs typeface="+mj-ea"/>
              </a:rPr>
              <a:t>. </a:t>
            </a:r>
            <a:r>
              <a:rPr kumimoji="0" lang="zh-CN" altLang="en-US" sz="3600" b="1" i="0" baseline="0" dirty="0" smtClean="0">
                <a:ln>
                  <a:noFill/>
                </a:ln>
                <a:solidFill>
                  <a:srgbClr val="0070C0"/>
                </a:solidFill>
                <a:effectLst/>
                <a:uFillTx/>
                <a:latin typeface="+mj-ea"/>
                <a:ea typeface="+mj-ea"/>
                <a:cs typeface="+mj-ea"/>
              </a:rPr>
              <a:t>同期日均销售增长</a:t>
            </a:r>
            <a:r>
              <a:rPr kumimoji="0" lang="en-US" altLang="zh-CN" sz="3600" b="1" i="0" baseline="0" dirty="0" smtClean="0">
                <a:ln>
                  <a:noFill/>
                </a:ln>
                <a:solidFill>
                  <a:srgbClr val="0070C0"/>
                </a:solidFill>
                <a:effectLst/>
                <a:uFillTx/>
                <a:latin typeface="+mj-ea"/>
                <a:ea typeface="+mj-ea"/>
                <a:cs typeface="+mj-ea"/>
              </a:rPr>
              <a:t>2306</a:t>
            </a:r>
            <a:r>
              <a:rPr kumimoji="0" lang="zh-CN" altLang="en-US" sz="3600" b="1" i="0" baseline="0" dirty="0" smtClean="0">
                <a:ln>
                  <a:noFill/>
                </a:ln>
                <a:solidFill>
                  <a:srgbClr val="0070C0"/>
                </a:solidFill>
                <a:effectLst/>
                <a:uFillTx/>
                <a:latin typeface="+mj-ea"/>
                <a:ea typeface="+mj-ea"/>
                <a:cs typeface="+mj-ea"/>
              </a:rPr>
              <a:t>元，日均客流增长</a:t>
            </a:r>
            <a:r>
              <a:rPr kumimoji="0" lang="en-US" altLang="zh-CN" sz="3600" b="1" i="0" baseline="0" dirty="0" smtClean="0">
                <a:ln>
                  <a:noFill/>
                </a:ln>
                <a:solidFill>
                  <a:srgbClr val="0070C0"/>
                </a:solidFill>
                <a:effectLst/>
                <a:uFillTx/>
                <a:latin typeface="+mj-ea"/>
                <a:ea typeface="+mj-ea"/>
                <a:cs typeface="+mj-ea"/>
              </a:rPr>
              <a:t>32</a:t>
            </a:r>
            <a:r>
              <a:rPr kumimoji="0" lang="zh-CN" altLang="en-US" sz="3600" b="1" i="0" baseline="0" dirty="0" smtClean="0">
                <a:ln>
                  <a:noFill/>
                </a:ln>
                <a:solidFill>
                  <a:srgbClr val="0070C0"/>
                </a:solidFill>
                <a:effectLst/>
                <a:uFillTx/>
                <a:latin typeface="+mj-ea"/>
                <a:ea typeface="+mj-ea"/>
                <a:cs typeface="+mj-ea"/>
              </a:rPr>
              <a:t>笔，积极宣传会员服务，</a:t>
            </a:r>
            <a:r>
              <a:rPr kumimoji="0" lang="en-US" altLang="zh-CN" sz="3600" b="1" i="0" baseline="0" dirty="0" smtClean="0">
                <a:ln>
                  <a:noFill/>
                </a:ln>
                <a:solidFill>
                  <a:srgbClr val="0070C0"/>
                </a:solidFill>
                <a:effectLst/>
                <a:uFillTx/>
                <a:latin typeface="+mj-ea"/>
                <a:ea typeface="+mj-ea"/>
                <a:cs typeface="+mj-ea"/>
              </a:rPr>
              <a:t>19</a:t>
            </a:r>
            <a:r>
              <a:rPr kumimoji="0" lang="zh-CN" altLang="en-US" sz="3600" b="1" i="0" baseline="0" dirty="0" smtClean="0">
                <a:ln>
                  <a:noFill/>
                </a:ln>
                <a:solidFill>
                  <a:srgbClr val="0070C0"/>
                </a:solidFill>
                <a:effectLst/>
                <a:uFillTx/>
                <a:latin typeface="+mj-ea"/>
                <a:ea typeface="+mj-ea"/>
                <a:cs typeface="+mj-ea"/>
              </a:rPr>
              <a:t>年会员销售</a:t>
            </a:r>
            <a:r>
              <a:rPr kumimoji="0" lang="en-US" altLang="zh-CN" sz="3600" b="1" i="0" baseline="0" dirty="0" smtClean="0">
                <a:ln>
                  <a:noFill/>
                </a:ln>
                <a:solidFill>
                  <a:srgbClr val="0070C0"/>
                </a:solidFill>
                <a:effectLst/>
                <a:uFillTx/>
                <a:latin typeface="+mj-ea"/>
                <a:ea typeface="+mj-ea"/>
                <a:cs typeface="+mj-ea"/>
              </a:rPr>
              <a:t>270.3</a:t>
            </a:r>
            <a:r>
              <a:rPr kumimoji="0" lang="zh-CN" altLang="en-US" sz="3600" b="1" i="0" baseline="0" dirty="0" smtClean="0">
                <a:ln>
                  <a:noFill/>
                </a:ln>
                <a:solidFill>
                  <a:srgbClr val="0070C0"/>
                </a:solidFill>
                <a:effectLst/>
                <a:uFillTx/>
                <a:latin typeface="+mj-ea"/>
                <a:ea typeface="+mj-ea"/>
                <a:cs typeface="+mj-ea"/>
              </a:rPr>
              <a:t>万，会员销售毛利</a:t>
            </a:r>
            <a:r>
              <a:rPr kumimoji="0" lang="en-US" altLang="zh-CN" sz="3600" b="1" i="0" baseline="0" dirty="0" smtClean="0">
                <a:ln>
                  <a:noFill/>
                </a:ln>
                <a:solidFill>
                  <a:srgbClr val="0070C0"/>
                </a:solidFill>
                <a:effectLst/>
                <a:uFillTx/>
                <a:latin typeface="+mj-ea"/>
                <a:ea typeface="+mj-ea"/>
                <a:cs typeface="+mj-ea"/>
              </a:rPr>
              <a:t>68.59</a:t>
            </a:r>
            <a:r>
              <a:rPr kumimoji="0" lang="zh-CN" altLang="en-US" sz="3600" b="1" i="0" baseline="0" dirty="0" smtClean="0">
                <a:ln>
                  <a:noFill/>
                </a:ln>
                <a:solidFill>
                  <a:srgbClr val="0070C0"/>
                </a:solidFill>
                <a:effectLst/>
                <a:uFillTx/>
                <a:latin typeface="+mj-ea"/>
                <a:ea typeface="+mj-ea"/>
                <a:cs typeface="+mj-ea"/>
              </a:rPr>
              <a:t>万，会员消费占比</a:t>
            </a:r>
            <a:r>
              <a:rPr kumimoji="0" lang="en-US" altLang="zh-CN" sz="3600" b="1" i="0" baseline="0" dirty="0" smtClean="0">
                <a:ln>
                  <a:noFill/>
                </a:ln>
                <a:solidFill>
                  <a:srgbClr val="0070C0"/>
                </a:solidFill>
                <a:effectLst/>
                <a:uFillTx/>
                <a:latin typeface="+mj-ea"/>
                <a:ea typeface="+mj-ea"/>
                <a:cs typeface="+mj-ea"/>
              </a:rPr>
              <a:t>77.71%</a:t>
            </a:r>
            <a:r>
              <a:rPr kumimoji="0" lang="zh-CN" altLang="en-US" sz="3600" b="1" i="0" baseline="0" dirty="0" smtClean="0">
                <a:ln>
                  <a:noFill/>
                </a:ln>
                <a:solidFill>
                  <a:srgbClr val="0070C0"/>
                </a:solidFill>
                <a:effectLst/>
                <a:uFillTx/>
                <a:latin typeface="+mj-ea"/>
                <a:ea typeface="+mj-ea"/>
                <a:cs typeface="+mj-ea"/>
              </a:rPr>
              <a:t>，有效会员人数达</a:t>
            </a:r>
            <a:r>
              <a:rPr kumimoji="0" lang="en-US" altLang="zh-CN" sz="3600" b="1" i="0" baseline="0" dirty="0" smtClean="0">
                <a:ln>
                  <a:noFill/>
                </a:ln>
                <a:solidFill>
                  <a:srgbClr val="0070C0"/>
                </a:solidFill>
                <a:effectLst/>
                <a:uFillTx/>
                <a:latin typeface="+mj-ea"/>
                <a:ea typeface="+mj-ea"/>
                <a:cs typeface="+mj-ea"/>
              </a:rPr>
              <a:t>8800</a:t>
            </a:r>
            <a:r>
              <a:rPr kumimoji="0" lang="zh-CN" altLang="en-US" sz="3600" b="1" i="0" baseline="0" dirty="0" smtClean="0">
                <a:ln>
                  <a:noFill/>
                </a:ln>
                <a:solidFill>
                  <a:srgbClr val="0070C0"/>
                </a:solidFill>
                <a:effectLst/>
                <a:uFillTx/>
                <a:latin typeface="+mj-ea"/>
                <a:ea typeface="+mj-ea"/>
                <a:cs typeface="+mj-ea"/>
              </a:rPr>
              <a:t>人</a:t>
            </a:r>
            <a:r>
              <a:rPr kumimoji="0" lang="zh-CN" altLang="en-US" sz="3600" b="1" i="0" baseline="0" dirty="0" smtClean="0">
                <a:ln>
                  <a:noFill/>
                </a:ln>
                <a:solidFill>
                  <a:srgbClr val="0070C0"/>
                </a:solidFill>
                <a:effectLst/>
                <a:uFillTx/>
                <a:latin typeface="Calibri" panose="020F0502020204030204" pitchFamily="34" charset="0"/>
                <a:ea typeface="宋体" panose="02010600030101010101" pitchFamily="2" charset="-122"/>
                <a:cs typeface="宋体" panose="02010600030101010101" pitchFamily="2" charset="-122"/>
              </a:rPr>
              <a:t>。</a:t>
            </a:r>
            <a:endParaRPr kumimoji="0" lang="zh-CN" altLang="en-US" sz="3600" b="1" i="0" baseline="0" dirty="0" smtClean="0">
              <a:ln>
                <a:noFill/>
              </a:ln>
              <a:solidFill>
                <a:srgbClr val="0070C0"/>
              </a:solidFill>
              <a:effectLst/>
              <a:uFillTx/>
              <a:latin typeface="Calibri" panose="020F0502020204030204" pitchFamily="34" charset="0"/>
              <a:ea typeface="宋体" panose="02010600030101010101" pitchFamily="2" charset="-122"/>
              <a:cs typeface="宋体" panose="02010600030101010101" pitchFamily="2" charset="-122"/>
            </a:endParaRPr>
          </a:p>
        </p:txBody>
      </p:sp>
    </p:spTree>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20" name="TextBox 52"/>
          <p:cNvSpPr txBox="1"/>
          <p:nvPr/>
        </p:nvSpPr>
        <p:spPr>
          <a:xfrm>
            <a:off x="10058400" y="6472238"/>
            <a:ext cx="2232025" cy="369887"/>
          </a:xfrm>
          <a:prstGeom prst="rect">
            <a:avLst/>
          </a:prstGeom>
          <a:noFill/>
          <a:ln w="9525">
            <a:noFill/>
          </a:ln>
        </p:spPr>
        <p:txBody>
          <a:bodyPr anchor="t">
            <a:spAutoFit/>
          </a:bodyPr>
          <a:p>
            <a:r>
              <a:rPr lang="en-US" altLang="zh-CN" b="1" dirty="0">
                <a:solidFill>
                  <a:schemeClr val="bg1"/>
                </a:solidFill>
                <a:latin typeface="微软雅黑" panose="020B0503020204020204" pitchFamily="34" charset="-122"/>
                <a:ea typeface="微软雅黑" panose="020B0503020204020204" pitchFamily="34" charset="-122"/>
              </a:rPr>
              <a:t>TAIJI   </a:t>
            </a:r>
            <a:r>
              <a:rPr lang="zh-CN" altLang="en-US" b="1" dirty="0">
                <a:solidFill>
                  <a:schemeClr val="bg1"/>
                </a:solidFill>
                <a:latin typeface="微软雅黑" panose="020B0503020204020204" pitchFamily="34" charset="-122"/>
                <a:ea typeface="微软雅黑" panose="020B0503020204020204" pitchFamily="34" charset="-122"/>
              </a:rPr>
              <a:t>太极集团</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 name="TextBox 52"/>
          <p:cNvSpPr txBox="1"/>
          <p:nvPr/>
        </p:nvSpPr>
        <p:spPr>
          <a:xfrm>
            <a:off x="9206865" y="6281420"/>
            <a:ext cx="2705100" cy="368300"/>
          </a:xfrm>
          <a:prstGeom prst="rect">
            <a:avLst/>
          </a:prstGeom>
          <a:noFill/>
          <a:ln w="9525">
            <a:noFill/>
          </a:ln>
        </p:spPr>
        <p:txBody>
          <a:bodyPr wrap="square" anchor="t">
            <a:spAutoFit/>
          </a:bodyPr>
          <a:lstStyle/>
          <a:p>
            <a:r>
              <a:rPr lang="en-US" altLang="zh-CN" b="1" dirty="0">
                <a:solidFill>
                  <a:schemeClr val="bg1"/>
                </a:solidFill>
                <a:latin typeface="微软雅黑" panose="020B0503020204020204" pitchFamily="34" charset="-122"/>
                <a:ea typeface="微软雅黑" panose="020B0503020204020204" pitchFamily="34" charset="-122"/>
              </a:rPr>
              <a:t>TAIJI   </a:t>
            </a:r>
            <a:r>
              <a:rPr lang="en-US" altLang="zh-CN" b="1" dirty="0">
                <a:solidFill>
                  <a:schemeClr val="bg1"/>
                </a:solidFill>
                <a:latin typeface="微软雅黑" panose="020B0503020204020204" pitchFamily="34" charset="-122"/>
                <a:ea typeface="微软雅黑" panose="020B0503020204020204" pitchFamily="34" charset="-122"/>
                <a:sym typeface="+mn-ea"/>
              </a:rPr>
              <a:t>TAIJI   </a:t>
            </a:r>
            <a:r>
              <a:rPr lang="zh-CN" altLang="en-US" b="1" dirty="0">
                <a:solidFill>
                  <a:schemeClr val="bg1"/>
                </a:solidFill>
                <a:latin typeface="微软雅黑" panose="020B0503020204020204" pitchFamily="34" charset="-122"/>
                <a:ea typeface="微软雅黑" panose="020B0503020204020204" pitchFamily="34" charset="-122"/>
              </a:rPr>
              <a:t>团</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52" name="矩形 51"/>
          <p:cNvSpPr/>
          <p:nvPr/>
        </p:nvSpPr>
        <p:spPr>
          <a:xfrm>
            <a:off x="0" y="6424613"/>
            <a:ext cx="12192000" cy="444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5400" b="0" i="0" u="none" strike="noStrike" kern="1200" cap="none" spc="0" normalizeH="0" baseline="0" noProof="0" dirty="0">
              <a:ln>
                <a:noFill/>
              </a:ln>
              <a:solidFill>
                <a:schemeClr val="lt1"/>
              </a:solidFill>
              <a:effectLst/>
              <a:uLnTx/>
              <a:uFillTx/>
              <a:latin typeface="+mn-lt"/>
              <a:ea typeface="+mn-ea"/>
              <a:cs typeface="+mn-cs"/>
            </a:endParaRPr>
          </a:p>
        </p:txBody>
      </p:sp>
      <p:sp>
        <p:nvSpPr>
          <p:cNvPr id="3" name="TextBox 52"/>
          <p:cNvSpPr txBox="1"/>
          <p:nvPr/>
        </p:nvSpPr>
        <p:spPr>
          <a:xfrm>
            <a:off x="10057765" y="6472555"/>
            <a:ext cx="2359660" cy="368300"/>
          </a:xfrm>
          <a:prstGeom prst="rect">
            <a:avLst/>
          </a:prstGeom>
          <a:noFill/>
          <a:ln w="9525">
            <a:noFill/>
          </a:ln>
        </p:spPr>
        <p:txBody>
          <a:bodyPr wrap="square" anchor="t">
            <a:spAutoFit/>
          </a:bodyPr>
          <a:p>
            <a:r>
              <a:rPr lang="en-US" altLang="zh-CN" b="1" dirty="0">
                <a:solidFill>
                  <a:schemeClr val="bg1"/>
                </a:solidFill>
                <a:latin typeface="微软雅黑" panose="020B0503020204020204" pitchFamily="34" charset="-122"/>
                <a:ea typeface="微软雅黑" panose="020B0503020204020204" pitchFamily="34" charset="-122"/>
              </a:rPr>
              <a:t>TAIJI   </a:t>
            </a:r>
            <a:r>
              <a:rPr lang="zh-CN" altLang="en-US" b="1" dirty="0">
                <a:solidFill>
                  <a:schemeClr val="bg1"/>
                </a:solidFill>
                <a:latin typeface="微软雅黑" panose="020B0503020204020204" pitchFamily="34" charset="-122"/>
                <a:ea typeface="微软雅黑" panose="020B0503020204020204" pitchFamily="34" charset="-122"/>
              </a:rPr>
              <a:t>太极集团</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6" name="文本框 5"/>
          <p:cNvSpPr txBox="1"/>
          <p:nvPr/>
        </p:nvSpPr>
        <p:spPr>
          <a:xfrm rot="10800000" flipV="1">
            <a:off x="104140" y="150495"/>
            <a:ext cx="12088495" cy="8462645"/>
          </a:xfrm>
          <a:prstGeom prst="rect">
            <a:avLst/>
          </a:prstGeom>
          <a:noFill/>
        </p:spPr>
        <p:txBody>
          <a:bodyPr wrap="square" rtlCol="0" anchor="t">
            <a:spAutoFit/>
          </a:bodyPr>
          <a:p>
            <a:r>
              <a:rPr lang="zh-CN" altLang="zh-CN" b="1" dirty="0" smtClean="0">
                <a:solidFill>
                  <a:srgbClr val="0070C0"/>
                </a:solidFill>
                <a:sym typeface="+mn-ea"/>
              </a:rPr>
              <a:t>         </a:t>
            </a:r>
            <a:endParaRPr lang="zh-CN" altLang="zh-CN" b="1" dirty="0" smtClean="0">
              <a:solidFill>
                <a:srgbClr val="0070C0"/>
              </a:solidFill>
              <a:sym typeface="+mn-ea"/>
            </a:endParaRPr>
          </a:p>
          <a:p>
            <a:r>
              <a:rPr lang="zh-CN" altLang="zh-CN" sz="2400" b="1" dirty="0" smtClean="0">
                <a:solidFill>
                  <a:srgbClr val="0070C0"/>
                </a:solidFill>
                <a:latin typeface="+mj-ea"/>
                <a:ea typeface="+mj-ea"/>
                <a:cs typeface="+mj-ea"/>
                <a:sym typeface="+mn-ea"/>
              </a:rPr>
              <a:t>    </a:t>
            </a:r>
            <a:r>
              <a:rPr lang="zh-CN" altLang="zh-CN" sz="3000" b="1" dirty="0" smtClean="0">
                <a:solidFill>
                  <a:srgbClr val="0070C0"/>
                </a:solidFill>
                <a:latin typeface="+mj-ea"/>
                <a:ea typeface="+mj-ea"/>
                <a:cs typeface="+mj-ea"/>
                <a:sym typeface="+mn-ea"/>
              </a:rPr>
              <a:t>  虽然取得了一点点小小的成绩</a:t>
            </a:r>
            <a:r>
              <a:rPr lang="en-US" altLang="zh-CN" sz="3000" b="1" dirty="0" smtClean="0">
                <a:solidFill>
                  <a:srgbClr val="0070C0"/>
                </a:solidFill>
                <a:latin typeface="+mj-ea"/>
                <a:ea typeface="+mj-ea"/>
                <a:cs typeface="+mj-ea"/>
                <a:sym typeface="+mn-ea"/>
              </a:rPr>
              <a:t>,</a:t>
            </a:r>
            <a:r>
              <a:rPr lang="zh-CN" altLang="zh-CN" sz="3000" b="1" dirty="0" smtClean="0">
                <a:solidFill>
                  <a:srgbClr val="0070C0"/>
                </a:solidFill>
                <a:latin typeface="+mj-ea"/>
                <a:ea typeface="+mj-ea"/>
                <a:cs typeface="+mj-ea"/>
                <a:sym typeface="+mn-ea"/>
              </a:rPr>
              <a:t>但我知道这只是我们万里长征第一步</a:t>
            </a:r>
            <a:r>
              <a:rPr lang="en-US" altLang="zh-CN" sz="3000" b="1" dirty="0" smtClean="0">
                <a:solidFill>
                  <a:srgbClr val="0070C0"/>
                </a:solidFill>
                <a:latin typeface="+mj-ea"/>
                <a:ea typeface="+mj-ea"/>
                <a:cs typeface="+mj-ea"/>
                <a:sym typeface="+mn-ea"/>
              </a:rPr>
              <a:t>,</a:t>
            </a:r>
            <a:r>
              <a:rPr lang="zh-CN" altLang="zh-CN" sz="3000" b="1" dirty="0" smtClean="0">
                <a:solidFill>
                  <a:srgbClr val="0070C0"/>
                </a:solidFill>
                <a:latin typeface="+mj-ea"/>
                <a:ea typeface="+mj-ea"/>
                <a:cs typeface="+mj-ea"/>
                <a:sym typeface="+mn-ea"/>
              </a:rPr>
              <a:t>要想面对竞争异常激烈的市场</a:t>
            </a:r>
            <a:r>
              <a:rPr lang="en-US" altLang="zh-CN" sz="3000" b="1" dirty="0" smtClean="0">
                <a:solidFill>
                  <a:srgbClr val="0070C0"/>
                </a:solidFill>
                <a:latin typeface="+mj-ea"/>
                <a:ea typeface="+mj-ea"/>
                <a:cs typeface="+mj-ea"/>
                <a:sym typeface="+mn-ea"/>
              </a:rPr>
              <a:t>,</a:t>
            </a:r>
            <a:r>
              <a:rPr lang="zh-CN" altLang="zh-CN" sz="3000" b="1" dirty="0" smtClean="0">
                <a:solidFill>
                  <a:srgbClr val="0070C0"/>
                </a:solidFill>
                <a:latin typeface="+mj-ea"/>
                <a:ea typeface="+mj-ea"/>
                <a:cs typeface="+mj-ea"/>
                <a:sym typeface="+mn-ea"/>
              </a:rPr>
              <a:t>成为顾客心目中真正的健康顾问我们还任重道远</a:t>
            </a:r>
            <a:r>
              <a:rPr lang="en-US" altLang="zh-CN" sz="3000" b="1" dirty="0" smtClean="0">
                <a:solidFill>
                  <a:srgbClr val="0070C0"/>
                </a:solidFill>
                <a:latin typeface="+mj-ea"/>
                <a:ea typeface="+mj-ea"/>
                <a:cs typeface="+mj-ea"/>
                <a:sym typeface="+mn-ea"/>
              </a:rPr>
              <a:t>.</a:t>
            </a:r>
            <a:r>
              <a:rPr lang="zh-CN" altLang="zh-CN" sz="3000" b="1" dirty="0" smtClean="0">
                <a:solidFill>
                  <a:srgbClr val="0070C0"/>
                </a:solidFill>
                <a:latin typeface="+mj-ea"/>
                <a:ea typeface="+mj-ea"/>
                <a:cs typeface="+mj-ea"/>
                <a:sym typeface="+mn-ea"/>
              </a:rPr>
              <a:t>针对</a:t>
            </a:r>
            <a:r>
              <a:rPr lang="en-US" altLang="zh-CN" sz="3000" b="1" dirty="0" smtClean="0">
                <a:solidFill>
                  <a:srgbClr val="0070C0"/>
                </a:solidFill>
                <a:latin typeface="+mj-ea"/>
                <a:ea typeface="+mj-ea"/>
                <a:cs typeface="+mj-ea"/>
                <a:sym typeface="+mn-ea"/>
              </a:rPr>
              <a:t>19</a:t>
            </a:r>
            <a:r>
              <a:rPr lang="zh-CN" altLang="zh-CN" sz="3000" b="1" dirty="0" smtClean="0">
                <a:solidFill>
                  <a:srgbClr val="0070C0"/>
                </a:solidFill>
                <a:latin typeface="+mj-ea"/>
                <a:ea typeface="+mj-ea"/>
                <a:cs typeface="+mj-ea"/>
                <a:sym typeface="+mn-ea"/>
              </a:rPr>
              <a:t>年的工作</a:t>
            </a:r>
            <a:r>
              <a:rPr lang="zh-CN" altLang="en-US" sz="3000" b="1" dirty="0" smtClean="0">
                <a:solidFill>
                  <a:srgbClr val="0070C0"/>
                </a:solidFill>
                <a:latin typeface="+mj-ea"/>
                <a:ea typeface="+mj-ea"/>
                <a:cs typeface="+mj-ea"/>
                <a:sym typeface="+mn-ea"/>
              </a:rPr>
              <a:t>主要有以下几点和大家一起分享：</a:t>
            </a:r>
            <a:endParaRPr lang="zh-CN" altLang="en-US" sz="3000" b="1" dirty="0" smtClean="0">
              <a:solidFill>
                <a:srgbClr val="0070C0"/>
              </a:solidFill>
              <a:latin typeface="+mj-ea"/>
              <a:ea typeface="+mj-ea"/>
              <a:cs typeface="+mj-ea"/>
              <a:sym typeface="+mn-ea"/>
            </a:endParaRPr>
          </a:p>
          <a:p>
            <a:endParaRPr lang="en-US" altLang="zh-CN" sz="3000" b="1" dirty="0" smtClean="0">
              <a:solidFill>
                <a:srgbClr val="0070C0"/>
              </a:solidFill>
              <a:latin typeface="+mj-ea"/>
              <a:ea typeface="+mj-ea"/>
              <a:cs typeface="+mj-ea"/>
            </a:endParaRPr>
          </a:p>
          <a:p>
            <a:r>
              <a:rPr lang="en-US" altLang="zh-CN" sz="3000" b="1" dirty="0" smtClean="0">
                <a:solidFill>
                  <a:srgbClr val="0070C0"/>
                </a:solidFill>
                <a:latin typeface="+mj-ea"/>
                <a:ea typeface="+mj-ea"/>
                <a:cs typeface="+mj-ea"/>
                <a:sym typeface="+mn-ea"/>
              </a:rPr>
              <a:t>1</a:t>
            </a:r>
            <a:r>
              <a:rPr lang="zh-CN" altLang="en-US" sz="3000" b="1" dirty="0" smtClean="0">
                <a:solidFill>
                  <a:srgbClr val="0070C0"/>
                </a:solidFill>
                <a:latin typeface="+mj-ea"/>
                <a:ea typeface="+mj-ea"/>
                <a:cs typeface="+mj-ea"/>
                <a:sym typeface="+mn-ea"/>
              </a:rPr>
              <a:t>、</a:t>
            </a:r>
            <a:r>
              <a:rPr lang="zh-CN" altLang="zh-CN" sz="3000" b="1" dirty="0" smtClean="0">
                <a:solidFill>
                  <a:srgbClr val="0070C0"/>
                </a:solidFill>
                <a:latin typeface="+mj-ea"/>
                <a:ea typeface="+mj-ea"/>
                <a:cs typeface="+mj-ea"/>
                <a:sym typeface="+mn-ea"/>
              </a:rPr>
              <a:t>提高执行力</a:t>
            </a:r>
            <a:r>
              <a:rPr lang="en-US" altLang="zh-CN" sz="3000" b="1" dirty="0" smtClean="0">
                <a:solidFill>
                  <a:srgbClr val="0070C0"/>
                </a:solidFill>
                <a:latin typeface="+mj-ea"/>
                <a:ea typeface="+mj-ea"/>
                <a:cs typeface="+mj-ea"/>
                <a:sym typeface="+mn-ea"/>
              </a:rPr>
              <a:t>.</a:t>
            </a:r>
            <a:r>
              <a:rPr lang="zh-CN" altLang="zh-CN" sz="3000" b="1" dirty="0" smtClean="0">
                <a:solidFill>
                  <a:srgbClr val="0070C0"/>
                </a:solidFill>
                <a:latin typeface="+mj-ea"/>
                <a:ea typeface="+mj-ea"/>
                <a:cs typeface="+mj-ea"/>
                <a:sym typeface="+mn-ea"/>
              </a:rPr>
              <a:t>认真贯彻公司的经营方针</a:t>
            </a:r>
            <a:r>
              <a:rPr lang="en-US" altLang="zh-CN" sz="3000" b="1" dirty="0" smtClean="0">
                <a:solidFill>
                  <a:srgbClr val="0070C0"/>
                </a:solidFill>
                <a:latin typeface="+mj-ea"/>
                <a:ea typeface="+mj-ea"/>
                <a:cs typeface="+mj-ea"/>
                <a:sym typeface="+mn-ea"/>
              </a:rPr>
              <a:t>,</a:t>
            </a:r>
            <a:r>
              <a:rPr lang="zh-CN" altLang="zh-CN" sz="3000" b="1" dirty="0" smtClean="0">
                <a:solidFill>
                  <a:srgbClr val="0070C0"/>
                </a:solidFill>
                <a:latin typeface="+mj-ea"/>
                <a:ea typeface="+mj-ea"/>
                <a:cs typeface="+mj-ea"/>
                <a:sym typeface="+mn-ea"/>
              </a:rPr>
              <a:t>同时讲公司的各项经营策略并及时的通过早会、交接班以及钉钉、微信群等传达给每个员工，起好承上启下的桥梁作用，与公司领导的目标方向尽可能达到共识，从而提高执行力。</a:t>
            </a:r>
            <a:endParaRPr lang="en-US" altLang="zh-CN" sz="3000" b="1" dirty="0" smtClean="0">
              <a:solidFill>
                <a:srgbClr val="0070C0"/>
              </a:solidFill>
              <a:latin typeface="+mj-ea"/>
              <a:ea typeface="+mj-ea"/>
              <a:cs typeface="+mj-ea"/>
            </a:endParaRPr>
          </a:p>
          <a:p>
            <a:pPr lvl="0"/>
            <a:endParaRPr lang="zh-CN" altLang="zh-CN" sz="3000" b="1" dirty="0" smtClean="0">
              <a:solidFill>
                <a:srgbClr val="0070C0"/>
              </a:solidFill>
              <a:latin typeface="+mj-ea"/>
              <a:ea typeface="+mj-ea"/>
              <a:cs typeface="+mj-ea"/>
            </a:endParaRPr>
          </a:p>
          <a:p>
            <a:pPr lvl="0"/>
            <a:r>
              <a:rPr lang="en-US" altLang="zh-CN" sz="3000" b="1" dirty="0" smtClean="0">
                <a:solidFill>
                  <a:srgbClr val="0070C0"/>
                </a:solidFill>
                <a:latin typeface="+mj-ea"/>
                <a:ea typeface="+mj-ea"/>
                <a:cs typeface="+mj-ea"/>
                <a:sym typeface="+mn-ea"/>
              </a:rPr>
              <a:t>2</a:t>
            </a:r>
            <a:r>
              <a:rPr lang="zh-CN" altLang="en-US" sz="3000" b="1" dirty="0" smtClean="0">
                <a:solidFill>
                  <a:srgbClr val="0070C0"/>
                </a:solidFill>
                <a:latin typeface="+mj-ea"/>
                <a:ea typeface="+mj-ea"/>
                <a:cs typeface="+mj-ea"/>
                <a:sym typeface="+mn-ea"/>
              </a:rPr>
              <a:t>、</a:t>
            </a:r>
            <a:r>
              <a:rPr lang="zh-CN" altLang="zh-CN" sz="3000" b="1" dirty="0" smtClean="0">
                <a:solidFill>
                  <a:srgbClr val="0070C0"/>
                </a:solidFill>
                <a:latin typeface="+mj-ea"/>
                <a:ea typeface="+mj-ea"/>
                <a:cs typeface="+mj-ea"/>
                <a:sym typeface="+mn-ea"/>
              </a:rPr>
              <a:t>提高凝聚力。</a:t>
            </a:r>
            <a:r>
              <a:rPr lang="en-US" altLang="zh-CN" sz="3000" b="1" dirty="0" smtClean="0">
                <a:solidFill>
                  <a:srgbClr val="0070C0"/>
                </a:solidFill>
                <a:latin typeface="+mj-ea"/>
                <a:ea typeface="+mj-ea"/>
                <a:cs typeface="+mj-ea"/>
                <a:sym typeface="+mn-ea"/>
              </a:rPr>
              <a:t>19</a:t>
            </a:r>
            <a:r>
              <a:rPr lang="zh-CN" altLang="zh-CN" sz="3000" b="1" dirty="0" smtClean="0">
                <a:solidFill>
                  <a:srgbClr val="0070C0"/>
                </a:solidFill>
                <a:latin typeface="+mj-ea"/>
                <a:ea typeface="+mj-ea"/>
                <a:cs typeface="+mj-ea"/>
                <a:sym typeface="+mn-ea"/>
              </a:rPr>
              <a:t>年门店员工变动频繁，做好新员工的思想工作，团结好店内员工，充分调动和发挥员工的积极性，了解每一位员工的优点所在，并发挥其特长，做到量才适用。大家齐心协力才能把工作稳步推进向前。</a:t>
            </a:r>
            <a:endParaRPr lang="en-US" altLang="zh-CN" sz="3000" b="1" dirty="0" smtClean="0">
              <a:solidFill>
                <a:srgbClr val="0070C0"/>
              </a:solidFill>
              <a:latin typeface="+mj-ea"/>
              <a:ea typeface="+mj-ea"/>
              <a:cs typeface="+mj-ea"/>
            </a:endParaRPr>
          </a:p>
          <a:p>
            <a:pPr lvl="0"/>
            <a:endParaRPr lang="zh-CN" altLang="zh-CN" sz="3000" b="1" dirty="0" smtClean="0">
              <a:solidFill>
                <a:srgbClr val="0070C0"/>
              </a:solidFill>
              <a:latin typeface="+mj-ea"/>
              <a:ea typeface="+mj-ea"/>
              <a:cs typeface="+mj-ea"/>
            </a:endParaRPr>
          </a:p>
          <a:p>
            <a:pPr lvl="0"/>
            <a:endParaRPr lang="zh-CN" altLang="en-US" sz="3000" b="1" dirty="0" smtClean="0">
              <a:solidFill>
                <a:srgbClr val="0070C0"/>
              </a:solidFill>
              <a:latin typeface="+mj-ea"/>
              <a:ea typeface="+mj-ea"/>
              <a:cs typeface="+mj-ea"/>
              <a:sym typeface="+mn-ea"/>
            </a:endParaRPr>
          </a:p>
          <a:p>
            <a:pPr lvl="0"/>
            <a:endParaRPr lang="en-US" altLang="zh-CN" sz="2800" b="1" dirty="0" smtClean="0">
              <a:solidFill>
                <a:srgbClr val="0070C0"/>
              </a:solidFill>
              <a:latin typeface="+mj-ea"/>
              <a:ea typeface="+mj-ea"/>
              <a:cs typeface="+mj-ea"/>
            </a:endParaRPr>
          </a:p>
          <a:p>
            <a:pPr lvl="0"/>
            <a:endParaRPr lang="zh-CN" altLang="zh-CN" sz="2400" b="1" dirty="0" smtClean="0">
              <a:solidFill>
                <a:srgbClr val="0070C0"/>
              </a:solidFill>
              <a:latin typeface="+mj-ea"/>
              <a:ea typeface="+mj-ea"/>
              <a:cs typeface="+mj-ea"/>
            </a:endParaRPr>
          </a:p>
          <a:p>
            <a:pPr lvl="0"/>
            <a:endParaRPr lang="zh-CN" altLang="en-US" sz="2400">
              <a:latin typeface="+mj-ea"/>
              <a:ea typeface="+mj-ea"/>
              <a:cs typeface="+mj-ea"/>
            </a:endParaRPr>
          </a:p>
        </p:txBody>
      </p:sp>
    </p:spTree>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20" name="TextBox 52"/>
          <p:cNvSpPr txBox="1"/>
          <p:nvPr/>
        </p:nvSpPr>
        <p:spPr>
          <a:xfrm>
            <a:off x="10058400" y="6472238"/>
            <a:ext cx="2232025" cy="369887"/>
          </a:xfrm>
          <a:prstGeom prst="rect">
            <a:avLst/>
          </a:prstGeom>
          <a:noFill/>
          <a:ln w="9525">
            <a:noFill/>
          </a:ln>
        </p:spPr>
        <p:txBody>
          <a:bodyPr anchor="t">
            <a:spAutoFit/>
          </a:bodyPr>
          <a:p>
            <a:r>
              <a:rPr lang="en-US" altLang="zh-CN" b="1" dirty="0">
                <a:solidFill>
                  <a:schemeClr val="bg1"/>
                </a:solidFill>
                <a:latin typeface="微软雅黑" panose="020B0503020204020204" pitchFamily="34" charset="-122"/>
                <a:ea typeface="微软雅黑" panose="020B0503020204020204" pitchFamily="34" charset="-122"/>
              </a:rPr>
              <a:t>TAIJI   </a:t>
            </a:r>
            <a:r>
              <a:rPr lang="zh-CN" altLang="en-US" b="1" dirty="0">
                <a:solidFill>
                  <a:schemeClr val="bg1"/>
                </a:solidFill>
                <a:latin typeface="微软雅黑" panose="020B0503020204020204" pitchFamily="34" charset="-122"/>
                <a:ea typeface="微软雅黑" panose="020B0503020204020204" pitchFamily="34" charset="-122"/>
              </a:rPr>
              <a:t>太极集团</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 name="TextBox 52"/>
          <p:cNvSpPr txBox="1"/>
          <p:nvPr/>
        </p:nvSpPr>
        <p:spPr>
          <a:xfrm>
            <a:off x="9206865" y="6281420"/>
            <a:ext cx="2705100" cy="368300"/>
          </a:xfrm>
          <a:prstGeom prst="rect">
            <a:avLst/>
          </a:prstGeom>
          <a:noFill/>
          <a:ln w="9525">
            <a:noFill/>
          </a:ln>
        </p:spPr>
        <p:txBody>
          <a:bodyPr wrap="square" anchor="t">
            <a:spAutoFit/>
          </a:bodyPr>
          <a:lstStyle/>
          <a:p>
            <a:r>
              <a:rPr lang="en-US" altLang="zh-CN" b="1" dirty="0">
                <a:solidFill>
                  <a:schemeClr val="bg1"/>
                </a:solidFill>
                <a:latin typeface="微软雅黑" panose="020B0503020204020204" pitchFamily="34" charset="-122"/>
                <a:ea typeface="微软雅黑" panose="020B0503020204020204" pitchFamily="34" charset="-122"/>
              </a:rPr>
              <a:t>TAIJI   </a:t>
            </a:r>
            <a:r>
              <a:rPr lang="en-US" altLang="zh-CN" b="1" dirty="0">
                <a:solidFill>
                  <a:schemeClr val="bg1"/>
                </a:solidFill>
                <a:latin typeface="微软雅黑" panose="020B0503020204020204" pitchFamily="34" charset="-122"/>
                <a:ea typeface="微软雅黑" panose="020B0503020204020204" pitchFamily="34" charset="-122"/>
                <a:sym typeface="+mn-ea"/>
              </a:rPr>
              <a:t>TAIJI   </a:t>
            </a:r>
            <a:r>
              <a:rPr lang="zh-CN" altLang="en-US" b="1" dirty="0">
                <a:solidFill>
                  <a:schemeClr val="bg1"/>
                </a:solidFill>
                <a:latin typeface="微软雅黑" panose="020B0503020204020204" pitchFamily="34" charset="-122"/>
                <a:ea typeface="微软雅黑" panose="020B0503020204020204" pitchFamily="34" charset="-122"/>
              </a:rPr>
              <a:t>团</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52" name="矩形 51"/>
          <p:cNvSpPr/>
          <p:nvPr/>
        </p:nvSpPr>
        <p:spPr>
          <a:xfrm>
            <a:off x="0" y="6424613"/>
            <a:ext cx="12192000" cy="444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5400" b="0" i="0" u="none" strike="noStrike" kern="1200" cap="none" spc="0" normalizeH="0" baseline="0" noProof="0" dirty="0">
              <a:ln>
                <a:noFill/>
              </a:ln>
              <a:solidFill>
                <a:schemeClr val="lt1"/>
              </a:solidFill>
              <a:effectLst/>
              <a:uLnTx/>
              <a:uFillTx/>
              <a:latin typeface="+mn-lt"/>
              <a:ea typeface="+mn-ea"/>
              <a:cs typeface="+mn-cs"/>
            </a:endParaRPr>
          </a:p>
        </p:txBody>
      </p:sp>
      <p:sp>
        <p:nvSpPr>
          <p:cNvPr id="3" name="TextBox 52"/>
          <p:cNvSpPr txBox="1"/>
          <p:nvPr/>
        </p:nvSpPr>
        <p:spPr>
          <a:xfrm>
            <a:off x="10057765" y="6472555"/>
            <a:ext cx="2359660" cy="368300"/>
          </a:xfrm>
          <a:prstGeom prst="rect">
            <a:avLst/>
          </a:prstGeom>
          <a:noFill/>
          <a:ln w="9525">
            <a:noFill/>
          </a:ln>
        </p:spPr>
        <p:txBody>
          <a:bodyPr wrap="square" anchor="t">
            <a:spAutoFit/>
          </a:bodyPr>
          <a:p>
            <a:r>
              <a:rPr lang="en-US" altLang="zh-CN" b="1" dirty="0">
                <a:solidFill>
                  <a:schemeClr val="bg1"/>
                </a:solidFill>
                <a:latin typeface="微软雅黑" panose="020B0503020204020204" pitchFamily="34" charset="-122"/>
                <a:ea typeface="微软雅黑" panose="020B0503020204020204" pitchFamily="34" charset="-122"/>
              </a:rPr>
              <a:t>TAIJI   </a:t>
            </a:r>
            <a:r>
              <a:rPr lang="zh-CN" altLang="en-US" b="1" dirty="0">
                <a:solidFill>
                  <a:schemeClr val="bg1"/>
                </a:solidFill>
                <a:latin typeface="微软雅黑" panose="020B0503020204020204" pitchFamily="34" charset="-122"/>
                <a:ea typeface="微软雅黑" panose="020B0503020204020204" pitchFamily="34" charset="-122"/>
              </a:rPr>
              <a:t>太极集团</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635" y="69215"/>
            <a:ext cx="12071985" cy="9324975"/>
          </a:xfrm>
          <a:prstGeom prst="rect">
            <a:avLst/>
          </a:prstGeom>
          <a:noFill/>
        </p:spPr>
        <p:txBody>
          <a:bodyPr wrap="square" rtlCol="0" anchor="t">
            <a:spAutoFit/>
          </a:bodyPr>
          <a:p>
            <a:pPr lvl="0"/>
            <a:endParaRPr lang="en-US" altLang="zh-CN" sz="2400" b="1" dirty="0" smtClean="0">
              <a:solidFill>
                <a:srgbClr val="0070C0"/>
              </a:solidFill>
              <a:latin typeface="+mj-ea"/>
              <a:ea typeface="+mj-ea"/>
              <a:cs typeface="+mj-ea"/>
              <a:sym typeface="+mn-ea"/>
            </a:endParaRPr>
          </a:p>
          <a:p>
            <a:pPr lvl="0"/>
            <a:endParaRPr lang="en-US" altLang="zh-CN" sz="2400" b="1" dirty="0" smtClean="0">
              <a:solidFill>
                <a:srgbClr val="0070C0"/>
              </a:solidFill>
              <a:latin typeface="+mj-ea"/>
              <a:ea typeface="+mj-ea"/>
              <a:cs typeface="+mj-ea"/>
              <a:sym typeface="+mn-ea"/>
            </a:endParaRPr>
          </a:p>
          <a:p>
            <a:pPr lvl="0"/>
            <a:endParaRPr lang="en-US" altLang="zh-CN" sz="2400" b="1" dirty="0" smtClean="0">
              <a:solidFill>
                <a:srgbClr val="0070C0"/>
              </a:solidFill>
              <a:latin typeface="+mj-ea"/>
              <a:ea typeface="+mj-ea"/>
              <a:cs typeface="+mj-ea"/>
              <a:sym typeface="+mn-ea"/>
            </a:endParaRPr>
          </a:p>
          <a:p>
            <a:pPr lvl="0"/>
            <a:r>
              <a:rPr lang="en-US" altLang="zh-CN" sz="2800" b="1" dirty="0" smtClean="0">
                <a:solidFill>
                  <a:srgbClr val="0070C0"/>
                </a:solidFill>
                <a:latin typeface="+mj-ea"/>
                <a:ea typeface="+mj-ea"/>
                <a:cs typeface="+mj-ea"/>
                <a:sym typeface="+mn-ea"/>
              </a:rPr>
              <a:t>3</a:t>
            </a:r>
            <a:r>
              <a:rPr lang="zh-CN" altLang="en-US" sz="2800" b="1" dirty="0" smtClean="0">
                <a:solidFill>
                  <a:srgbClr val="0070C0"/>
                </a:solidFill>
                <a:latin typeface="+mj-ea"/>
                <a:ea typeface="+mj-ea"/>
                <a:cs typeface="+mj-ea"/>
                <a:sym typeface="+mn-ea"/>
              </a:rPr>
              <a:t>、</a:t>
            </a:r>
            <a:r>
              <a:rPr lang="zh-CN" altLang="zh-CN" sz="2800" b="1" dirty="0" smtClean="0">
                <a:solidFill>
                  <a:srgbClr val="0070C0"/>
                </a:solidFill>
                <a:latin typeface="+mj-ea"/>
                <a:ea typeface="+mj-ea"/>
                <a:cs typeface="+mj-ea"/>
                <a:sym typeface="+mn-ea"/>
              </a:rPr>
              <a:t>做好员工的表率，带习好新员工。不断地向新员工灌输企业文化，教育员工有全局意识，做事情要从公司整体利益出发，切实地把微笑服务从心开始落到实处。新员工快速</a:t>
            </a:r>
            <a:endParaRPr lang="zh-CN" altLang="zh-CN" sz="2800" b="1" dirty="0" smtClean="0">
              <a:solidFill>
                <a:srgbClr val="0070C0"/>
              </a:solidFill>
              <a:latin typeface="+mj-ea"/>
              <a:ea typeface="+mj-ea"/>
              <a:cs typeface="+mj-ea"/>
              <a:sym typeface="+mn-ea"/>
            </a:endParaRPr>
          </a:p>
          <a:p>
            <a:pPr lvl="0"/>
            <a:r>
              <a:rPr lang="zh-CN" altLang="zh-CN" sz="2800" b="1" dirty="0" smtClean="0">
                <a:solidFill>
                  <a:srgbClr val="0070C0"/>
                </a:solidFill>
                <a:latin typeface="+mj-ea"/>
                <a:ea typeface="+mj-ea"/>
                <a:cs typeface="+mj-ea"/>
                <a:sym typeface="+mn-ea"/>
              </a:rPr>
              <a:t>地成长为门店也注入了新的活力</a:t>
            </a:r>
            <a:r>
              <a:rPr lang="zh-CN" altLang="en-US" sz="2800" b="1" dirty="0" smtClean="0">
                <a:solidFill>
                  <a:srgbClr val="0070C0"/>
                </a:solidFill>
                <a:latin typeface="+mj-ea"/>
                <a:ea typeface="+mj-ea"/>
                <a:cs typeface="+mj-ea"/>
                <a:sym typeface="+mn-ea"/>
              </a:rPr>
              <a:t>，为公司储备更多的后备店长是我义不容辞的责任。</a:t>
            </a:r>
            <a:endParaRPr lang="zh-CN" altLang="en-US" sz="2800" b="1" dirty="0" smtClean="0">
              <a:solidFill>
                <a:srgbClr val="0070C0"/>
              </a:solidFill>
              <a:latin typeface="+mj-ea"/>
              <a:ea typeface="+mj-ea"/>
              <a:cs typeface="+mj-ea"/>
              <a:sym typeface="+mn-ea"/>
            </a:endParaRPr>
          </a:p>
          <a:p>
            <a:pPr lvl="0"/>
            <a:endParaRPr lang="en-US" altLang="zh-CN" sz="2800" b="1" dirty="0" smtClean="0">
              <a:solidFill>
                <a:srgbClr val="0070C0"/>
              </a:solidFill>
              <a:latin typeface="+mj-ea"/>
              <a:ea typeface="+mj-ea"/>
              <a:cs typeface="+mj-ea"/>
              <a:sym typeface="+mn-ea"/>
            </a:endParaRPr>
          </a:p>
          <a:p>
            <a:pPr lvl="0"/>
            <a:endParaRPr lang="en-US" altLang="zh-CN" sz="2800" b="1" dirty="0" smtClean="0">
              <a:solidFill>
                <a:srgbClr val="0070C0"/>
              </a:solidFill>
              <a:latin typeface="+mj-ea"/>
              <a:ea typeface="+mj-ea"/>
              <a:cs typeface="+mj-ea"/>
              <a:sym typeface="+mn-ea"/>
            </a:endParaRPr>
          </a:p>
          <a:p>
            <a:pPr lvl="0"/>
            <a:r>
              <a:rPr lang="en-US" altLang="zh-CN" sz="2800" b="1" dirty="0" smtClean="0">
                <a:solidFill>
                  <a:srgbClr val="0070C0"/>
                </a:solidFill>
                <a:latin typeface="+mj-ea"/>
                <a:ea typeface="+mj-ea"/>
                <a:cs typeface="+mj-ea"/>
                <a:sym typeface="+mn-ea"/>
              </a:rPr>
              <a:t>4</a:t>
            </a:r>
            <a:r>
              <a:rPr lang="zh-CN" altLang="en-US" sz="2800" b="1" dirty="0" smtClean="0">
                <a:solidFill>
                  <a:srgbClr val="0070C0"/>
                </a:solidFill>
                <a:latin typeface="+mj-ea"/>
                <a:ea typeface="+mj-ea"/>
                <a:cs typeface="+mj-ea"/>
                <a:sym typeface="+mn-ea"/>
              </a:rPr>
              <a:t>、</a:t>
            </a:r>
            <a:r>
              <a:rPr lang="zh-CN" altLang="zh-CN" sz="2800" b="1" dirty="0" smtClean="0">
                <a:solidFill>
                  <a:srgbClr val="0070C0"/>
                </a:solidFill>
                <a:latin typeface="+mj-ea"/>
                <a:ea typeface="+mj-ea"/>
                <a:cs typeface="+mj-ea"/>
                <a:sym typeface="+mn-ea"/>
              </a:rPr>
              <a:t>面对竞争我们无畏无惧。</a:t>
            </a:r>
            <a:r>
              <a:rPr lang="zh-CN" altLang="en-US" sz="2800" b="1" dirty="0" smtClean="0">
                <a:solidFill>
                  <a:srgbClr val="0070C0"/>
                </a:solidFill>
                <a:latin typeface="+mj-ea"/>
                <a:ea typeface="+mj-ea"/>
                <a:cs typeface="+mj-ea"/>
                <a:sym typeface="+mn-ea"/>
              </a:rPr>
              <a:t>一墙之隔的乐源堂走的是低价的路线，</a:t>
            </a:r>
            <a:r>
              <a:rPr lang="zh-CN" altLang="zh-CN" sz="2800" b="1" dirty="0" smtClean="0">
                <a:solidFill>
                  <a:srgbClr val="0070C0"/>
                </a:solidFill>
                <a:latin typeface="+mj-ea"/>
                <a:ea typeface="+mj-ea"/>
                <a:cs typeface="+mj-ea"/>
                <a:sym typeface="+mn-ea"/>
              </a:rPr>
              <a:t>平时</a:t>
            </a:r>
            <a:r>
              <a:rPr lang="zh-CN" altLang="en-US" sz="2800" b="1" dirty="0" smtClean="0">
                <a:solidFill>
                  <a:srgbClr val="0070C0"/>
                </a:solidFill>
                <a:latin typeface="+mj-ea"/>
                <a:ea typeface="+mj-ea"/>
                <a:cs typeface="+mj-ea"/>
                <a:sym typeface="+mn-ea"/>
              </a:rPr>
              <a:t>我们</a:t>
            </a:r>
            <a:r>
              <a:rPr lang="zh-CN" altLang="zh-CN" sz="2800" b="1" dirty="0" smtClean="0">
                <a:solidFill>
                  <a:srgbClr val="0070C0"/>
                </a:solidFill>
                <a:latin typeface="+mj-ea"/>
                <a:ea typeface="+mj-ea"/>
                <a:cs typeface="+mj-ea"/>
                <a:sym typeface="+mn-ea"/>
              </a:rPr>
              <a:t>通过各种渠道了解同行业信息，了解顾客的购物心理以及周边顾客的消费需求，做到知己知彼，心中有数，及时通过活动弥补，工作起来也就没那么被动了。</a:t>
            </a:r>
            <a:endParaRPr lang="zh-CN" altLang="zh-CN" sz="2800" b="1" dirty="0" smtClean="0">
              <a:solidFill>
                <a:srgbClr val="0070C0"/>
              </a:solidFill>
              <a:latin typeface="+mj-ea"/>
              <a:ea typeface="+mj-ea"/>
              <a:cs typeface="+mj-ea"/>
              <a:sym typeface="+mn-ea"/>
            </a:endParaRPr>
          </a:p>
          <a:p>
            <a:pPr lvl="0"/>
            <a:endParaRPr lang="zh-CN" altLang="en-US" sz="2800">
              <a:latin typeface="+mj-ea"/>
              <a:ea typeface="+mj-ea"/>
              <a:cs typeface="+mj-ea"/>
            </a:endParaRPr>
          </a:p>
          <a:p>
            <a:pPr lvl="0"/>
            <a:endParaRPr lang="zh-CN" altLang="en-US" sz="2400"/>
          </a:p>
          <a:p>
            <a:pPr lvl="0"/>
            <a:endParaRPr lang="zh-CN" altLang="en-US" sz="2400"/>
          </a:p>
          <a:p>
            <a:pPr lvl="0"/>
            <a:endParaRPr lang="zh-CN" altLang="en-US" sz="2400"/>
          </a:p>
          <a:p>
            <a:pPr lvl="0"/>
            <a:endParaRPr lang="zh-CN" altLang="en-US" sz="2400"/>
          </a:p>
          <a:p>
            <a:pPr lvl="0"/>
            <a:endParaRPr lang="zh-CN" altLang="en-US" sz="2400"/>
          </a:p>
          <a:p>
            <a:pPr lvl="0"/>
            <a:endParaRPr lang="zh-CN" altLang="en-US" sz="2400"/>
          </a:p>
          <a:p>
            <a:pPr lvl="0"/>
            <a:endParaRPr lang="zh-CN" altLang="en-US" sz="2400"/>
          </a:p>
          <a:p>
            <a:pPr lvl="0"/>
            <a:endParaRPr lang="zh-CN" altLang="en-US" sz="2400"/>
          </a:p>
        </p:txBody>
      </p:sp>
    </p:spTree>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3" name="Rectangle 1"/>
          <p:cNvSpPr>
            <a:spLocks noChangeArrowheads="1"/>
          </p:cNvSpPr>
          <p:nvPr/>
        </p:nvSpPr>
        <p:spPr bwMode="auto">
          <a:xfrm>
            <a:off x="281355" y="-686287"/>
            <a:ext cx="11447584" cy="7170420"/>
          </a:xfrm>
          <a:prstGeom prst="rect">
            <a:avLst/>
          </a:prstGeom>
          <a:noFill/>
          <a:ln w="9525">
            <a:noFill/>
            <a:miter lim="800000"/>
          </a:ln>
          <a:effectLst/>
        </p:spPr>
        <p:txBody>
          <a:bodyPr vert="horz" wrap="square" lIns="91440" tIns="45720" rIns="91440" bIns="45720" numCol="1" anchor="ctr" anchorCtr="0" compatLnSpc="1">
            <a:spAutoFit/>
          </a:bodyPr>
          <a:p>
            <a:pPr marL="0" marR="0" lvl="0" indent="0" algn="l" defTabSz="914400" rtl="0" eaLnBrk="1" fontAlgn="base" latinLnBrk="0" hangingPunct="1">
              <a:lnSpc>
                <a:spcPct val="100000"/>
              </a:lnSpc>
              <a:spcBef>
                <a:spcPct val="0"/>
              </a:spcBef>
              <a:spcAft>
                <a:spcPct val="0"/>
              </a:spcAft>
              <a:buClrTx/>
              <a:buSzTx/>
            </a:pPr>
            <a:endParaRPr kumimoji="0" lang="en-US" altLang="zh-CN" sz="2400" b="1" i="0" u="none" strike="noStrike" cap="none" normalizeH="0" baseline="0" dirty="0" smtClean="0">
              <a:ln>
                <a:noFill/>
              </a:ln>
              <a:solidFill>
                <a:srgbClr val="0070C0"/>
              </a:solidFill>
              <a:effectLst/>
              <a:latin typeface="+mj-ea"/>
              <a:ea typeface="+mj-ea"/>
              <a:cs typeface="+mj-ea"/>
            </a:endParaRPr>
          </a:p>
          <a:p>
            <a:pPr marL="0" marR="0" lvl="0" indent="0" algn="l" defTabSz="914400" rtl="0" eaLnBrk="1" fontAlgn="base" latinLnBrk="0" hangingPunct="1">
              <a:lnSpc>
                <a:spcPct val="100000"/>
              </a:lnSpc>
              <a:spcBef>
                <a:spcPct val="0"/>
              </a:spcBef>
              <a:spcAft>
                <a:spcPct val="0"/>
              </a:spcAft>
              <a:buClrTx/>
              <a:buSzTx/>
            </a:pPr>
            <a:endParaRPr kumimoji="0" lang="en-US" altLang="zh-CN" sz="2400" b="1" i="0" u="none" strike="noStrike" cap="none" normalizeH="0" baseline="0" dirty="0" smtClean="0">
              <a:ln>
                <a:noFill/>
              </a:ln>
              <a:solidFill>
                <a:srgbClr val="0070C0"/>
              </a:solidFill>
              <a:effectLst/>
              <a:latin typeface="+mj-ea"/>
              <a:ea typeface="+mj-ea"/>
              <a:cs typeface="+mj-ea"/>
            </a:endParaRPr>
          </a:p>
          <a:p>
            <a:pPr marL="0" marR="0" lvl="0" indent="0" algn="l" defTabSz="914400" rtl="0" eaLnBrk="1" fontAlgn="base" latinLnBrk="0" hangingPunct="1">
              <a:lnSpc>
                <a:spcPct val="100000"/>
              </a:lnSpc>
              <a:spcBef>
                <a:spcPct val="0"/>
              </a:spcBef>
              <a:spcAft>
                <a:spcPct val="0"/>
              </a:spcAft>
              <a:buClrTx/>
              <a:buSzTx/>
            </a:pPr>
            <a:r>
              <a:rPr kumimoji="0" lang="en-US" altLang="zh-CN" sz="2800" b="1" i="0" u="none" strike="noStrike" cap="none" normalizeH="0" baseline="0" dirty="0" smtClean="0">
                <a:ln>
                  <a:noFill/>
                </a:ln>
                <a:solidFill>
                  <a:srgbClr val="0070C0"/>
                </a:solidFill>
                <a:effectLst/>
                <a:latin typeface="+mj-ea"/>
                <a:ea typeface="+mj-ea"/>
                <a:cs typeface="+mj-ea"/>
              </a:rPr>
              <a:t>5</a:t>
            </a:r>
            <a:r>
              <a:rPr kumimoji="0" lang="zh-CN" altLang="en-US" sz="2800" b="1" i="0" u="none" strike="noStrike" cap="none" normalizeH="0" baseline="0" dirty="0" smtClean="0">
                <a:ln>
                  <a:noFill/>
                </a:ln>
                <a:solidFill>
                  <a:srgbClr val="0070C0"/>
                </a:solidFill>
                <a:effectLst/>
                <a:latin typeface="+mj-ea"/>
                <a:ea typeface="+mj-ea"/>
                <a:cs typeface="+mj-ea"/>
              </a:rPr>
              <a:t>、</a:t>
            </a:r>
            <a:r>
              <a:rPr kumimoji="0" lang="zh-CN" sz="2800" b="1" i="0" u="none" strike="noStrike" cap="none" normalizeH="0" baseline="0" dirty="0" smtClean="0">
                <a:ln>
                  <a:noFill/>
                </a:ln>
                <a:solidFill>
                  <a:srgbClr val="0070C0"/>
                </a:solidFill>
                <a:effectLst/>
                <a:latin typeface="+mj-ea"/>
                <a:ea typeface="+mj-ea"/>
                <a:cs typeface="+mj-ea"/>
              </a:rPr>
              <a:t>周到细致的会员服务：为了给顾客创造良好的购物环境，我们每天做好日常的基础工作：卫生、陈列、免费茶水试饮等都一点不马虎。微信顾客越来越多，顾客的信赖也越稳固。给我印象最深的是华侨城的一位顾客，他楼下就有海王星辰和一家私人药房，但自从在银河北街店购买了一次药品并添加了门店微信后就经常咨询我们并好几次让我们送货上门还介绍了好几个朋友到我们门店来咨询和购药。我曾很认真地询问过他是什么吸引了他，他说：是你们的专业和热情打动了我，每次你都用标签把每种药的服用方法写得很仔细，注意事项也交待得很清楚，我不缺钱，楼下也有药房，但他们只是卖药从不会多说什么，而我需要知道你们介绍的产品我是否值得购买，我用得是否放心！你们给了我想知道的，我放心，当然选择你们太极了。顾客的褒奖是对我们工作最大的肯定。这也坚定了我们在以后的工作中一定要把握好优质会员的服务，让星星之火可以燎原的更广，进一步提高太极大药房在顾客心目中的形象。</a:t>
            </a:r>
            <a:endParaRPr kumimoji="0" lang="zh-CN" sz="2800" b="1" i="0" u="none" strike="noStrike" cap="none" normalizeH="0" baseline="0" dirty="0" smtClean="0">
              <a:ln>
                <a:noFill/>
              </a:ln>
              <a:solidFill>
                <a:srgbClr val="0070C0"/>
              </a:solidFill>
              <a:effectLst/>
              <a:latin typeface="+mj-ea"/>
              <a:ea typeface="+mj-ea"/>
              <a:cs typeface="+mj-ea"/>
            </a:endParaRPr>
          </a:p>
          <a:p>
            <a:pPr marL="0" marR="0" lvl="0" indent="0" algn="l" defTabSz="914400" rtl="0" eaLnBrk="0" fontAlgn="base" latinLnBrk="0" hangingPunct="0">
              <a:lnSpc>
                <a:spcPct val="100000"/>
              </a:lnSpc>
              <a:spcBef>
                <a:spcPct val="0"/>
              </a:spcBef>
              <a:spcAft>
                <a:spcPct val="0"/>
              </a:spcAft>
              <a:buClrTx/>
              <a:buSzTx/>
              <a:buFontTx/>
              <a:buNone/>
            </a:pPr>
            <a:endParaRPr kumimoji="0" lang="zh-CN" sz="2400" b="1" i="0" u="none" strike="noStrike" cap="none" normalizeH="0" baseline="0" dirty="0" smtClean="0">
              <a:ln>
                <a:noFill/>
              </a:ln>
              <a:solidFill>
                <a:srgbClr val="0070C0"/>
              </a:solidFill>
              <a:effectLst/>
              <a:latin typeface="+mj-ea"/>
              <a:ea typeface="+mj-ea"/>
              <a:cs typeface="+mj-ea"/>
            </a:endParaRPr>
          </a:p>
          <a:p>
            <a:pPr marL="0" marR="0" lvl="0" indent="0" algn="l" defTabSz="914400" rtl="0" eaLnBrk="0" fontAlgn="base" latinLnBrk="0" hangingPunct="0">
              <a:lnSpc>
                <a:spcPct val="100000"/>
              </a:lnSpc>
              <a:spcBef>
                <a:spcPct val="0"/>
              </a:spcBef>
              <a:spcAft>
                <a:spcPct val="0"/>
              </a:spcAft>
              <a:buClrTx/>
              <a:buSzTx/>
              <a:buFontTx/>
              <a:buNone/>
            </a:pPr>
            <a:endParaRPr kumimoji="0" lang="zh-CN" sz="2400" b="1" i="0" u="none" strike="noStrike" cap="none" normalizeH="0" baseline="0" dirty="0" smtClean="0">
              <a:ln>
                <a:noFill/>
              </a:ln>
              <a:solidFill>
                <a:srgbClr val="0070C0"/>
              </a:solidFill>
              <a:effectLst/>
              <a:latin typeface="+mj-ea"/>
              <a:ea typeface="+mj-ea"/>
              <a:cs typeface="+mj-ea"/>
            </a:endParaRPr>
          </a:p>
        </p:txBody>
      </p:sp>
      <p:sp>
        <p:nvSpPr>
          <p:cNvPr id="52" name="矩形 51"/>
          <p:cNvSpPr/>
          <p:nvPr/>
        </p:nvSpPr>
        <p:spPr>
          <a:xfrm>
            <a:off x="0" y="6424613"/>
            <a:ext cx="12192000" cy="444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5400" b="0" i="0" u="none" strike="noStrike" kern="1200" cap="none" spc="0" normalizeH="0" baseline="0" noProof="0" dirty="0">
              <a:ln>
                <a:noFill/>
              </a:ln>
              <a:solidFill>
                <a:schemeClr val="lt1"/>
              </a:solidFill>
              <a:effectLst/>
              <a:uLnTx/>
              <a:uFillTx/>
              <a:latin typeface="+mn-lt"/>
              <a:ea typeface="+mn-ea"/>
              <a:cs typeface="+mn-cs"/>
            </a:endParaRPr>
          </a:p>
        </p:txBody>
      </p:sp>
      <p:sp>
        <p:nvSpPr>
          <p:cNvPr id="3" name="TextBox 52"/>
          <p:cNvSpPr txBox="1"/>
          <p:nvPr/>
        </p:nvSpPr>
        <p:spPr>
          <a:xfrm>
            <a:off x="10057765" y="6472555"/>
            <a:ext cx="2359660" cy="368300"/>
          </a:xfrm>
          <a:prstGeom prst="rect">
            <a:avLst/>
          </a:prstGeom>
          <a:noFill/>
          <a:ln w="9525">
            <a:noFill/>
          </a:ln>
        </p:spPr>
        <p:txBody>
          <a:bodyPr wrap="square" anchor="t">
            <a:spAutoFit/>
          </a:bodyPr>
          <a:p>
            <a:r>
              <a:rPr lang="en-US" altLang="zh-CN" b="1" dirty="0">
                <a:solidFill>
                  <a:schemeClr val="bg1"/>
                </a:solidFill>
                <a:latin typeface="微软雅黑" panose="020B0503020204020204" pitchFamily="34" charset="-122"/>
                <a:ea typeface="微软雅黑" panose="020B0503020204020204" pitchFamily="34" charset="-122"/>
              </a:rPr>
              <a:t>TAIJI   </a:t>
            </a:r>
            <a:r>
              <a:rPr lang="zh-CN" altLang="en-US" b="1" dirty="0">
                <a:solidFill>
                  <a:schemeClr val="bg1"/>
                </a:solidFill>
                <a:latin typeface="微软雅黑" panose="020B0503020204020204" pitchFamily="34" charset="-122"/>
                <a:ea typeface="微软雅黑" panose="020B0503020204020204" pitchFamily="34" charset="-122"/>
              </a:rPr>
              <a:t>太极集团</a:t>
            </a:r>
            <a:endParaRPr lang="zh-CN" altLang="en-US"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20" name="TextBox 52"/>
          <p:cNvSpPr txBox="1"/>
          <p:nvPr/>
        </p:nvSpPr>
        <p:spPr>
          <a:xfrm>
            <a:off x="10058400" y="6472238"/>
            <a:ext cx="2232025" cy="369887"/>
          </a:xfrm>
          <a:prstGeom prst="rect">
            <a:avLst/>
          </a:prstGeom>
          <a:noFill/>
          <a:ln w="9525">
            <a:noFill/>
          </a:ln>
        </p:spPr>
        <p:txBody>
          <a:bodyPr anchor="t">
            <a:spAutoFit/>
          </a:bodyPr>
          <a:p>
            <a:r>
              <a:rPr lang="en-US" altLang="zh-CN" b="1" dirty="0">
                <a:solidFill>
                  <a:schemeClr val="bg1"/>
                </a:solidFill>
                <a:latin typeface="微软雅黑" panose="020B0503020204020204" pitchFamily="34" charset="-122"/>
                <a:ea typeface="微软雅黑" panose="020B0503020204020204" pitchFamily="34" charset="-122"/>
              </a:rPr>
              <a:t>TAIJI   </a:t>
            </a:r>
            <a:r>
              <a:rPr lang="zh-CN" altLang="en-US" b="1" dirty="0">
                <a:solidFill>
                  <a:schemeClr val="bg1"/>
                </a:solidFill>
                <a:latin typeface="微软雅黑" panose="020B0503020204020204" pitchFamily="34" charset="-122"/>
                <a:ea typeface="微软雅黑" panose="020B0503020204020204" pitchFamily="34" charset="-122"/>
              </a:rPr>
              <a:t>太极集团</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 name="TextBox 52"/>
          <p:cNvSpPr txBox="1"/>
          <p:nvPr/>
        </p:nvSpPr>
        <p:spPr>
          <a:xfrm>
            <a:off x="9206865" y="6281420"/>
            <a:ext cx="2705100" cy="368300"/>
          </a:xfrm>
          <a:prstGeom prst="rect">
            <a:avLst/>
          </a:prstGeom>
          <a:noFill/>
          <a:ln w="9525">
            <a:noFill/>
          </a:ln>
        </p:spPr>
        <p:txBody>
          <a:bodyPr wrap="square" anchor="t">
            <a:spAutoFit/>
          </a:bodyPr>
          <a:lstStyle/>
          <a:p>
            <a:r>
              <a:rPr lang="en-US" altLang="zh-CN" b="1" dirty="0">
                <a:solidFill>
                  <a:schemeClr val="bg1"/>
                </a:solidFill>
                <a:latin typeface="微软雅黑" panose="020B0503020204020204" pitchFamily="34" charset="-122"/>
                <a:ea typeface="微软雅黑" panose="020B0503020204020204" pitchFamily="34" charset="-122"/>
              </a:rPr>
              <a:t>TAIJI   </a:t>
            </a:r>
            <a:r>
              <a:rPr lang="en-US" altLang="zh-CN" b="1" dirty="0">
                <a:solidFill>
                  <a:schemeClr val="bg1"/>
                </a:solidFill>
                <a:latin typeface="微软雅黑" panose="020B0503020204020204" pitchFamily="34" charset="-122"/>
                <a:ea typeface="微软雅黑" panose="020B0503020204020204" pitchFamily="34" charset="-122"/>
                <a:sym typeface="+mn-ea"/>
              </a:rPr>
              <a:t>TAIJI   </a:t>
            </a:r>
            <a:r>
              <a:rPr lang="zh-CN" altLang="en-US" b="1" dirty="0">
                <a:solidFill>
                  <a:schemeClr val="bg1"/>
                </a:solidFill>
                <a:latin typeface="微软雅黑" panose="020B0503020204020204" pitchFamily="34" charset="-122"/>
                <a:ea typeface="微软雅黑" panose="020B0503020204020204" pitchFamily="34" charset="-122"/>
              </a:rPr>
              <a:t>团</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52" name="矩形 51"/>
          <p:cNvSpPr/>
          <p:nvPr/>
        </p:nvSpPr>
        <p:spPr>
          <a:xfrm>
            <a:off x="0" y="6424613"/>
            <a:ext cx="12192000" cy="444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5400" b="0" i="0" u="none" strike="noStrike" kern="1200" cap="none" spc="0" normalizeH="0" baseline="0" noProof="0" dirty="0">
              <a:ln>
                <a:noFill/>
              </a:ln>
              <a:solidFill>
                <a:schemeClr val="lt1"/>
              </a:solidFill>
              <a:effectLst/>
              <a:uLnTx/>
              <a:uFillTx/>
              <a:latin typeface="+mn-lt"/>
              <a:ea typeface="+mn-ea"/>
              <a:cs typeface="+mn-cs"/>
            </a:endParaRPr>
          </a:p>
        </p:txBody>
      </p:sp>
      <p:sp>
        <p:nvSpPr>
          <p:cNvPr id="3" name="TextBox 52"/>
          <p:cNvSpPr txBox="1"/>
          <p:nvPr/>
        </p:nvSpPr>
        <p:spPr>
          <a:xfrm>
            <a:off x="10057765" y="6472555"/>
            <a:ext cx="2359660" cy="368300"/>
          </a:xfrm>
          <a:prstGeom prst="rect">
            <a:avLst/>
          </a:prstGeom>
          <a:noFill/>
          <a:ln w="9525">
            <a:noFill/>
          </a:ln>
        </p:spPr>
        <p:txBody>
          <a:bodyPr wrap="square" anchor="t">
            <a:spAutoFit/>
          </a:bodyPr>
          <a:p>
            <a:r>
              <a:rPr lang="en-US" altLang="zh-CN" b="1" dirty="0">
                <a:solidFill>
                  <a:schemeClr val="bg1"/>
                </a:solidFill>
                <a:latin typeface="微软雅黑" panose="020B0503020204020204" pitchFamily="34" charset="-122"/>
                <a:ea typeface="微软雅黑" panose="020B0503020204020204" pitchFamily="34" charset="-122"/>
              </a:rPr>
              <a:t>TAIJI   </a:t>
            </a:r>
            <a:r>
              <a:rPr lang="zh-CN" altLang="en-US" b="1" dirty="0">
                <a:solidFill>
                  <a:schemeClr val="bg1"/>
                </a:solidFill>
                <a:latin typeface="微软雅黑" panose="020B0503020204020204" pitchFamily="34" charset="-122"/>
                <a:ea typeface="微软雅黑" panose="020B0503020204020204" pitchFamily="34" charset="-122"/>
              </a:rPr>
              <a:t>太极集团</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5" name="TextBox 4"/>
          <p:cNvSpPr txBox="1"/>
          <p:nvPr/>
        </p:nvSpPr>
        <p:spPr>
          <a:xfrm>
            <a:off x="562707" y="483576"/>
            <a:ext cx="10559562" cy="5015865"/>
          </a:xfrm>
          <a:prstGeom prst="rect">
            <a:avLst/>
          </a:prstGeom>
          <a:noFill/>
        </p:spPr>
        <p:txBody>
          <a:bodyPr wrap="square" rtlCol="0">
            <a:spAutoFit/>
          </a:bodyPr>
          <a:p>
            <a:r>
              <a:rPr lang="en-US" altLang="zh-CN" sz="3200" b="1" dirty="0" smtClean="0">
                <a:solidFill>
                  <a:srgbClr val="0070C0"/>
                </a:solidFill>
                <a:latin typeface="+mj-ea"/>
                <a:ea typeface="+mj-ea"/>
                <a:cs typeface="+mj-ea"/>
              </a:rPr>
              <a:t>2020</a:t>
            </a:r>
            <a:r>
              <a:rPr lang="zh-CN" altLang="en-US" sz="3200" b="1" dirty="0" smtClean="0">
                <a:solidFill>
                  <a:srgbClr val="0070C0"/>
                </a:solidFill>
                <a:latin typeface="+mj-ea"/>
                <a:ea typeface="+mj-ea"/>
                <a:cs typeface="+mj-ea"/>
              </a:rPr>
              <a:t>年</a:t>
            </a:r>
            <a:endParaRPr lang="en-US" altLang="zh-CN" sz="3200" b="1" dirty="0" smtClean="0">
              <a:solidFill>
                <a:srgbClr val="0070C0"/>
              </a:solidFill>
              <a:latin typeface="+mj-ea"/>
              <a:ea typeface="+mj-ea"/>
              <a:cs typeface="+mj-ea"/>
            </a:endParaRPr>
          </a:p>
          <a:p>
            <a:r>
              <a:rPr lang="en-US" altLang="zh-CN" sz="3200" b="1" dirty="0" smtClean="0">
                <a:solidFill>
                  <a:srgbClr val="0070C0"/>
                </a:solidFill>
                <a:latin typeface="+mj-ea"/>
                <a:ea typeface="+mj-ea"/>
                <a:cs typeface="+mj-ea"/>
              </a:rPr>
              <a:t>     </a:t>
            </a:r>
            <a:r>
              <a:rPr lang="zh-CN" altLang="en-US" sz="3200" b="1" dirty="0" smtClean="0">
                <a:solidFill>
                  <a:srgbClr val="0070C0"/>
                </a:solidFill>
                <a:latin typeface="+mj-ea"/>
                <a:ea typeface="+mj-ea"/>
                <a:cs typeface="+mj-ea"/>
              </a:rPr>
              <a:t>知行合一</a:t>
            </a:r>
            <a:endParaRPr lang="en-US" altLang="zh-CN" sz="3200" b="1" dirty="0" smtClean="0">
              <a:solidFill>
                <a:srgbClr val="0070C0"/>
              </a:solidFill>
              <a:latin typeface="+mj-ea"/>
              <a:ea typeface="+mj-ea"/>
              <a:cs typeface="+mj-ea"/>
            </a:endParaRPr>
          </a:p>
          <a:p>
            <a:r>
              <a:rPr lang="en-US" altLang="zh-CN" sz="3200" b="1" dirty="0" smtClean="0">
                <a:solidFill>
                  <a:srgbClr val="0070C0"/>
                </a:solidFill>
                <a:latin typeface="+mj-ea"/>
                <a:ea typeface="+mj-ea"/>
                <a:cs typeface="+mj-ea"/>
              </a:rPr>
              <a:t>          </a:t>
            </a:r>
            <a:r>
              <a:rPr lang="zh-CN" altLang="en-US" sz="3200" b="1" dirty="0" smtClean="0">
                <a:solidFill>
                  <a:srgbClr val="0070C0"/>
                </a:solidFill>
                <a:latin typeface="+mj-ea"/>
                <a:ea typeface="+mj-ea"/>
                <a:cs typeface="+mj-ea"/>
              </a:rPr>
              <a:t>克勤克专</a:t>
            </a:r>
            <a:endParaRPr lang="en-US" altLang="zh-CN" sz="3200" b="1" dirty="0" smtClean="0">
              <a:solidFill>
                <a:srgbClr val="0070C0"/>
              </a:solidFill>
              <a:latin typeface="+mj-ea"/>
              <a:ea typeface="+mj-ea"/>
              <a:cs typeface="+mj-ea"/>
            </a:endParaRPr>
          </a:p>
          <a:p>
            <a:r>
              <a:rPr lang="en-US" altLang="zh-CN" sz="3200" b="1" dirty="0" smtClean="0">
                <a:solidFill>
                  <a:srgbClr val="0070C0"/>
                </a:solidFill>
                <a:latin typeface="+mj-ea"/>
                <a:ea typeface="+mj-ea"/>
                <a:cs typeface="+mj-ea"/>
              </a:rPr>
              <a:t>               </a:t>
            </a:r>
            <a:r>
              <a:rPr lang="zh-CN" altLang="en-US" sz="3200" b="1" dirty="0" smtClean="0">
                <a:solidFill>
                  <a:srgbClr val="0070C0"/>
                </a:solidFill>
                <a:latin typeface="+mj-ea"/>
                <a:ea typeface="+mj-ea"/>
                <a:cs typeface="+mj-ea"/>
              </a:rPr>
              <a:t>不找借口找方法</a:t>
            </a:r>
            <a:endParaRPr lang="en-US" altLang="zh-CN" sz="3200" b="1" dirty="0" smtClean="0">
              <a:solidFill>
                <a:srgbClr val="0070C0"/>
              </a:solidFill>
              <a:latin typeface="+mj-ea"/>
              <a:ea typeface="+mj-ea"/>
              <a:cs typeface="+mj-ea"/>
            </a:endParaRPr>
          </a:p>
          <a:p>
            <a:r>
              <a:rPr lang="en-US" altLang="zh-CN" sz="3200" b="1" dirty="0" smtClean="0">
                <a:solidFill>
                  <a:srgbClr val="0070C0"/>
                </a:solidFill>
                <a:latin typeface="+mj-ea"/>
                <a:ea typeface="+mj-ea"/>
                <a:cs typeface="+mj-ea"/>
              </a:rPr>
              <a:t>                    </a:t>
            </a:r>
            <a:r>
              <a:rPr lang="zh-CN" altLang="en-US" sz="3200" b="1" dirty="0" smtClean="0">
                <a:solidFill>
                  <a:srgbClr val="0070C0"/>
                </a:solidFill>
                <a:latin typeface="+mj-ea"/>
                <a:ea typeface="+mj-ea"/>
                <a:cs typeface="+mj-ea"/>
              </a:rPr>
              <a:t>紧跟领导的步伐</a:t>
            </a:r>
            <a:endParaRPr lang="en-US" altLang="zh-CN" sz="3200" b="1" dirty="0" smtClean="0">
              <a:solidFill>
                <a:srgbClr val="0070C0"/>
              </a:solidFill>
              <a:latin typeface="+mj-ea"/>
              <a:ea typeface="+mj-ea"/>
              <a:cs typeface="+mj-ea"/>
            </a:endParaRPr>
          </a:p>
          <a:p>
            <a:r>
              <a:rPr lang="en-US" altLang="zh-CN" sz="3200" b="1" dirty="0" smtClean="0">
                <a:solidFill>
                  <a:srgbClr val="0070C0"/>
                </a:solidFill>
                <a:latin typeface="+mj-ea"/>
                <a:ea typeface="+mj-ea"/>
                <a:cs typeface="+mj-ea"/>
              </a:rPr>
              <a:t>                         </a:t>
            </a:r>
            <a:r>
              <a:rPr lang="zh-CN" altLang="en-US" sz="3200" b="1" dirty="0" smtClean="0">
                <a:solidFill>
                  <a:srgbClr val="0070C0"/>
                </a:solidFill>
                <a:latin typeface="+mj-ea"/>
                <a:ea typeface="+mj-ea"/>
                <a:cs typeface="+mj-ea"/>
              </a:rPr>
              <a:t>不抱怨，不埋怨</a:t>
            </a:r>
            <a:endParaRPr lang="en-US" altLang="zh-CN" sz="3200" b="1" dirty="0" smtClean="0">
              <a:solidFill>
                <a:srgbClr val="0070C0"/>
              </a:solidFill>
              <a:latin typeface="+mj-ea"/>
              <a:ea typeface="+mj-ea"/>
              <a:cs typeface="+mj-ea"/>
            </a:endParaRPr>
          </a:p>
          <a:p>
            <a:r>
              <a:rPr lang="en-US" altLang="zh-CN" sz="3200" b="1" dirty="0" smtClean="0">
                <a:solidFill>
                  <a:srgbClr val="0070C0"/>
                </a:solidFill>
                <a:latin typeface="+mj-ea"/>
                <a:ea typeface="+mj-ea"/>
                <a:cs typeface="+mj-ea"/>
              </a:rPr>
              <a:t>                              </a:t>
            </a:r>
            <a:r>
              <a:rPr lang="zh-CN" altLang="en-US" sz="3200" b="1" dirty="0" smtClean="0">
                <a:solidFill>
                  <a:srgbClr val="0070C0"/>
                </a:solidFill>
                <a:latin typeface="+mj-ea"/>
                <a:ea typeface="+mj-ea"/>
                <a:cs typeface="+mj-ea"/>
              </a:rPr>
              <a:t>砥砺前行 </a:t>
            </a:r>
            <a:endParaRPr lang="en-US" altLang="zh-CN" sz="3200" b="1" dirty="0" smtClean="0">
              <a:solidFill>
                <a:srgbClr val="0070C0"/>
              </a:solidFill>
              <a:latin typeface="+mj-ea"/>
              <a:ea typeface="+mj-ea"/>
              <a:cs typeface="+mj-ea"/>
            </a:endParaRPr>
          </a:p>
          <a:p>
            <a:r>
              <a:rPr lang="en-US" altLang="zh-CN" sz="3200" b="1" dirty="0" smtClean="0">
                <a:solidFill>
                  <a:srgbClr val="0070C0"/>
                </a:solidFill>
                <a:latin typeface="+mj-ea"/>
                <a:ea typeface="+mj-ea"/>
                <a:cs typeface="+mj-ea"/>
              </a:rPr>
              <a:t>                                    </a:t>
            </a:r>
            <a:r>
              <a:rPr lang="zh-CN" altLang="en-US" sz="3200" b="1" dirty="0" smtClean="0">
                <a:solidFill>
                  <a:srgbClr val="0070C0"/>
                </a:solidFill>
                <a:latin typeface="+mj-ea"/>
                <a:ea typeface="+mj-ea"/>
                <a:cs typeface="+mj-ea"/>
              </a:rPr>
              <a:t>空杯心态</a:t>
            </a:r>
            <a:endParaRPr lang="en-US" altLang="zh-CN" sz="3200" b="1" dirty="0" smtClean="0">
              <a:solidFill>
                <a:srgbClr val="0070C0"/>
              </a:solidFill>
              <a:latin typeface="+mj-ea"/>
              <a:ea typeface="+mj-ea"/>
              <a:cs typeface="+mj-ea"/>
            </a:endParaRPr>
          </a:p>
          <a:p>
            <a:r>
              <a:rPr lang="en-US" altLang="zh-CN" sz="3200" b="1" dirty="0" smtClean="0">
                <a:solidFill>
                  <a:srgbClr val="0070C0"/>
                </a:solidFill>
                <a:latin typeface="+mj-ea"/>
                <a:ea typeface="+mj-ea"/>
                <a:cs typeface="+mj-ea"/>
              </a:rPr>
              <a:t>                                         </a:t>
            </a:r>
            <a:r>
              <a:rPr lang="zh-CN" altLang="en-US" sz="3200" b="1" dirty="0" smtClean="0">
                <a:solidFill>
                  <a:srgbClr val="0070C0"/>
                </a:solidFill>
                <a:latin typeface="+mj-ea"/>
                <a:ea typeface="+mj-ea"/>
                <a:cs typeface="+mj-ea"/>
              </a:rPr>
              <a:t>遇见更好的自己</a:t>
            </a:r>
            <a:endParaRPr lang="en-US" altLang="zh-CN" sz="3200" b="1" dirty="0" smtClean="0">
              <a:solidFill>
                <a:srgbClr val="0070C0"/>
              </a:solidFill>
              <a:latin typeface="+mj-ea"/>
              <a:ea typeface="+mj-ea"/>
              <a:cs typeface="+mj-ea"/>
            </a:endParaRPr>
          </a:p>
          <a:p>
            <a:r>
              <a:rPr lang="en-US" altLang="zh-CN" sz="3200" b="1" dirty="0" smtClean="0">
                <a:solidFill>
                  <a:srgbClr val="0070C0"/>
                </a:solidFill>
                <a:latin typeface="+mj-ea"/>
                <a:ea typeface="+mj-ea"/>
                <a:cs typeface="+mj-ea"/>
              </a:rPr>
              <a:t>                                                2020</a:t>
            </a:r>
            <a:r>
              <a:rPr lang="zh-CN" altLang="en-US" sz="3200" b="1" dirty="0" smtClean="0">
                <a:solidFill>
                  <a:srgbClr val="0070C0"/>
                </a:solidFill>
                <a:latin typeface="+mj-ea"/>
                <a:ea typeface="+mj-ea"/>
                <a:cs typeface="+mj-ea"/>
              </a:rPr>
              <a:t>我信我行</a:t>
            </a:r>
            <a:endParaRPr lang="zh-CN" altLang="en-US" sz="3200" b="1" dirty="0">
              <a:solidFill>
                <a:srgbClr val="0070C0"/>
              </a:solidFill>
              <a:latin typeface="+mj-ea"/>
              <a:ea typeface="+mj-ea"/>
              <a:cs typeface="+mj-ea"/>
            </a:endParaRPr>
          </a:p>
        </p:txBody>
      </p:sp>
    </p:spTree>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图片 2" descr="航母(小）"/>
          <p:cNvPicPr>
            <a:picLocks noChangeAspect="1"/>
          </p:cNvPicPr>
          <p:nvPr/>
        </p:nvPicPr>
        <p:blipFill>
          <a:blip r:embed="rId1" cstate="print"/>
          <a:stretch>
            <a:fillRect/>
          </a:stretch>
        </p:blipFill>
        <p:spPr>
          <a:xfrm>
            <a:off x="5022850" y="1466850"/>
            <a:ext cx="7159625" cy="3924300"/>
          </a:xfrm>
          <a:prstGeom prst="rect">
            <a:avLst/>
          </a:prstGeom>
          <a:noFill/>
          <a:ln w="9525">
            <a:noFill/>
          </a:ln>
        </p:spPr>
      </p:pic>
      <p:sp>
        <p:nvSpPr>
          <p:cNvPr id="18" name="任意多边形: 形状 17"/>
          <p:cNvSpPr/>
          <p:nvPr/>
        </p:nvSpPr>
        <p:spPr>
          <a:xfrm>
            <a:off x="0" y="1466850"/>
            <a:ext cx="6034088" cy="3924300"/>
          </a:xfrm>
          <a:custGeom>
            <a:avLst/>
            <a:gdLst>
              <a:gd name="connsiteX0" fmla="*/ 0 w 7867650"/>
              <a:gd name="connsiteY0" fmla="*/ 0 h 4038600"/>
              <a:gd name="connsiteX1" fmla="*/ 7867650 w 7867650"/>
              <a:gd name="connsiteY1" fmla="*/ 0 h 4038600"/>
              <a:gd name="connsiteX2" fmla="*/ 7867650 w 7867650"/>
              <a:gd name="connsiteY2" fmla="*/ 1 h 4038600"/>
              <a:gd name="connsiteX3" fmla="*/ 6515100 w 7867650"/>
              <a:gd name="connsiteY3" fmla="*/ 2019295 h 4038600"/>
              <a:gd name="connsiteX4" fmla="*/ 7867650 w 7867650"/>
              <a:gd name="connsiteY4" fmla="*/ 4038590 h 4038600"/>
              <a:gd name="connsiteX5" fmla="*/ 7867650 w 7867650"/>
              <a:gd name="connsiteY5" fmla="*/ 4038600 h 4038600"/>
              <a:gd name="connsiteX6" fmla="*/ 0 w 7867650"/>
              <a:gd name="connsiteY6" fmla="*/ 4038600 h 4038600"/>
              <a:gd name="connsiteX7" fmla="*/ 0 w 7867650"/>
              <a:gd name="connsiteY7" fmla="*/ 0 h 403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67650" h="4038600">
                <a:moveTo>
                  <a:pt x="0" y="0"/>
                </a:moveTo>
                <a:lnTo>
                  <a:pt x="7867650" y="0"/>
                </a:lnTo>
                <a:lnTo>
                  <a:pt x="7867650" y="1"/>
                </a:lnTo>
                <a:lnTo>
                  <a:pt x="6515100" y="2019295"/>
                </a:lnTo>
                <a:lnTo>
                  <a:pt x="7867650" y="4038590"/>
                </a:lnTo>
                <a:lnTo>
                  <a:pt x="7867650" y="4038600"/>
                </a:lnTo>
                <a:lnTo>
                  <a:pt x="0" y="40386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3" name="任意多边形: 形状 32"/>
          <p:cNvSpPr/>
          <p:nvPr/>
        </p:nvSpPr>
        <p:spPr>
          <a:xfrm>
            <a:off x="4984750" y="1476375"/>
            <a:ext cx="1204913" cy="3905250"/>
          </a:xfrm>
          <a:custGeom>
            <a:avLst/>
            <a:gdLst>
              <a:gd name="connsiteX0" fmla="*/ 1352554 w 1562096"/>
              <a:gd name="connsiteY0" fmla="*/ 0 h 4038600"/>
              <a:gd name="connsiteX1" fmla="*/ 1562096 w 1562096"/>
              <a:gd name="connsiteY1" fmla="*/ 0 h 4038600"/>
              <a:gd name="connsiteX2" fmla="*/ 1562096 w 1562096"/>
              <a:gd name="connsiteY2" fmla="*/ 1 h 4038600"/>
              <a:gd name="connsiteX3" fmla="*/ 209546 w 1562096"/>
              <a:gd name="connsiteY3" fmla="*/ 2019295 h 4038600"/>
              <a:gd name="connsiteX4" fmla="*/ 1562096 w 1562096"/>
              <a:gd name="connsiteY4" fmla="*/ 4038590 h 4038600"/>
              <a:gd name="connsiteX5" fmla="*/ 1562096 w 1562096"/>
              <a:gd name="connsiteY5" fmla="*/ 4038600 h 4038600"/>
              <a:gd name="connsiteX6" fmla="*/ 1352554 w 1562096"/>
              <a:gd name="connsiteY6" fmla="*/ 4038600 h 4038600"/>
              <a:gd name="connsiteX7" fmla="*/ 0 w 1562096"/>
              <a:gd name="connsiteY7" fmla="*/ 2019300 h 403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2096" h="4038600">
                <a:moveTo>
                  <a:pt x="1352554" y="0"/>
                </a:moveTo>
                <a:lnTo>
                  <a:pt x="1562096" y="0"/>
                </a:lnTo>
                <a:lnTo>
                  <a:pt x="1562096" y="1"/>
                </a:lnTo>
                <a:lnTo>
                  <a:pt x="209546" y="2019295"/>
                </a:lnTo>
                <a:lnTo>
                  <a:pt x="1562096" y="4038590"/>
                </a:lnTo>
                <a:lnTo>
                  <a:pt x="1562096" y="4038600"/>
                </a:lnTo>
                <a:lnTo>
                  <a:pt x="1352554" y="4038600"/>
                </a:lnTo>
                <a:lnTo>
                  <a:pt x="0" y="201930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9" name="矩形 38"/>
          <p:cNvSpPr/>
          <p:nvPr/>
        </p:nvSpPr>
        <p:spPr>
          <a:xfrm>
            <a:off x="511175" y="0"/>
            <a:ext cx="1355725"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0" name="矩形 39"/>
          <p:cNvSpPr/>
          <p:nvPr/>
        </p:nvSpPr>
        <p:spPr>
          <a:xfrm>
            <a:off x="511175" y="123825"/>
            <a:ext cx="1355725" cy="606425"/>
          </a:xfrm>
          <a:prstGeom prst="rect">
            <a:avLst/>
          </a:prstGeom>
          <a:solidFill>
            <a:srgbClr val="C60C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6630" name="文本框 40"/>
          <p:cNvSpPr txBox="1"/>
          <p:nvPr/>
        </p:nvSpPr>
        <p:spPr>
          <a:xfrm>
            <a:off x="438150" y="98425"/>
            <a:ext cx="1530350" cy="646113"/>
          </a:xfrm>
          <a:prstGeom prst="rect">
            <a:avLst/>
          </a:prstGeom>
          <a:solidFill>
            <a:schemeClr val="accent1"/>
          </a:solidFill>
          <a:ln w="9525">
            <a:noFill/>
          </a:ln>
        </p:spPr>
        <p:txBody>
          <a:bodyPr anchor="t">
            <a:spAutoFit/>
          </a:bodyPr>
          <a:lstStyle/>
          <a:p>
            <a:pPr algn="ctr"/>
            <a:r>
              <a:rPr lang="en-US" altLang="zh-CN" b="1" dirty="0">
                <a:solidFill>
                  <a:schemeClr val="bg1"/>
                </a:solidFill>
                <a:latin typeface="Arial" panose="020B0604020202020204" pitchFamily="34" charset="0"/>
                <a:ea typeface="微软雅黑" panose="020B0503020204020204" pitchFamily="34" charset="-122"/>
              </a:rPr>
              <a:t>TAIJI</a:t>
            </a:r>
            <a:endParaRPr lang="en-US" altLang="zh-CN" b="1" dirty="0">
              <a:solidFill>
                <a:schemeClr val="bg1"/>
              </a:solidFill>
              <a:latin typeface="Arial" panose="020B0604020202020204" pitchFamily="34" charset="0"/>
              <a:ea typeface="微软雅黑" panose="020B0503020204020204" pitchFamily="34" charset="-122"/>
            </a:endParaRPr>
          </a:p>
          <a:p>
            <a:pPr algn="ctr"/>
            <a:r>
              <a:rPr lang="zh-CN" altLang="en-US" b="1" dirty="0">
                <a:solidFill>
                  <a:schemeClr val="bg1"/>
                </a:solidFill>
                <a:latin typeface="Arial" panose="020B0604020202020204" pitchFamily="34" charset="0"/>
                <a:ea typeface="微软雅黑" panose="020B0503020204020204" pitchFamily="34" charset="-122"/>
              </a:rPr>
              <a:t>太极集团</a:t>
            </a:r>
            <a:endParaRPr lang="zh-CN" altLang="en-US" sz="4800" b="1" dirty="0">
              <a:solidFill>
                <a:schemeClr val="bg1"/>
              </a:solidFill>
              <a:latin typeface="Arial" panose="020B0604020202020204" pitchFamily="34" charset="0"/>
              <a:ea typeface="Arial" panose="020B0604020202020204" pitchFamily="34" charset="0"/>
            </a:endParaRPr>
          </a:p>
        </p:txBody>
      </p:sp>
      <p:sp>
        <p:nvSpPr>
          <p:cNvPr id="26631" name="文本框 18"/>
          <p:cNvSpPr txBox="1"/>
          <p:nvPr/>
        </p:nvSpPr>
        <p:spPr>
          <a:xfrm>
            <a:off x="1192213" y="3260725"/>
            <a:ext cx="3748087" cy="644525"/>
          </a:xfrm>
          <a:prstGeom prst="rect">
            <a:avLst/>
          </a:prstGeom>
          <a:noFill/>
          <a:ln w="9525">
            <a:noFill/>
          </a:ln>
        </p:spPr>
        <p:txBody>
          <a:bodyPr anchor="t">
            <a:spAutoFit/>
          </a:bodyPr>
          <a:lstStyle/>
          <a:p>
            <a:pPr algn="ctr"/>
            <a:r>
              <a:rPr lang="zh-CN" altLang="en-US" sz="3600" b="1" dirty="0">
                <a:solidFill>
                  <a:schemeClr val="bg1"/>
                </a:solidFill>
                <a:latin typeface="微软雅黑" panose="020B0503020204020204" pitchFamily="34" charset="-122"/>
                <a:ea typeface="微软雅黑" panose="020B0503020204020204" pitchFamily="34" charset="-122"/>
              </a:rPr>
              <a:t>谢 谢</a:t>
            </a:r>
            <a:r>
              <a:rPr lang="zh-CN" altLang="en-US" sz="3600" dirty="0">
                <a:solidFill>
                  <a:schemeClr val="bg1"/>
                </a:solidFill>
                <a:latin typeface="微软雅黑" panose="020B0503020204020204" pitchFamily="34" charset="-122"/>
                <a:ea typeface="微软雅黑" panose="020B0503020204020204" pitchFamily="34" charset="-122"/>
              </a:rPr>
              <a:t> </a:t>
            </a:r>
            <a:endParaRPr lang="zh-CN" altLang="en-US" sz="3600" dirty="0">
              <a:solidFill>
                <a:schemeClr val="bg1"/>
              </a:solidFill>
              <a:latin typeface="微软雅黑" panose="020B0503020204020204" pitchFamily="34" charset="-122"/>
              <a:ea typeface="微软雅黑" panose="020B0503020204020204" pitchFamily="34" charset="-122"/>
            </a:endParaRPr>
          </a:p>
        </p:txBody>
      </p:sp>
      <p:sp>
        <p:nvSpPr>
          <p:cNvPr id="26632" name="文本框 19"/>
          <p:cNvSpPr txBox="1"/>
          <p:nvPr/>
        </p:nvSpPr>
        <p:spPr>
          <a:xfrm>
            <a:off x="622300" y="2270125"/>
            <a:ext cx="5060950" cy="922338"/>
          </a:xfrm>
          <a:prstGeom prst="rect">
            <a:avLst/>
          </a:prstGeom>
          <a:noFill/>
          <a:ln w="9525">
            <a:noFill/>
          </a:ln>
        </p:spPr>
        <p:txBody>
          <a:bodyPr anchor="t">
            <a:spAutoFit/>
          </a:bodyPr>
          <a:lstStyle/>
          <a:p>
            <a:pPr algn="ctr"/>
            <a:r>
              <a:rPr lang="en-US" altLang="zh-CN" sz="5400" b="1" dirty="0">
                <a:solidFill>
                  <a:schemeClr val="bg1"/>
                </a:solidFill>
                <a:latin typeface="Road Rage"/>
                <a:ea typeface="微软雅黑" panose="020B0503020204020204" pitchFamily="34" charset="-122"/>
              </a:rPr>
              <a:t>THANKS</a:t>
            </a:r>
            <a:endParaRPr lang="en-US" altLang="zh-CN" sz="6000" dirty="0">
              <a:solidFill>
                <a:schemeClr val="bg1"/>
              </a:solidFill>
              <a:latin typeface="Road Rage"/>
              <a:ea typeface="Arial" panose="020B0604020202020204" pitchFamily="34" charset="0"/>
            </a:endParaRPr>
          </a:p>
        </p:txBody>
      </p:sp>
      <p:sp>
        <p:nvSpPr>
          <p:cNvPr id="26633" name="文本框 4"/>
          <p:cNvSpPr txBox="1"/>
          <p:nvPr/>
        </p:nvSpPr>
        <p:spPr>
          <a:xfrm>
            <a:off x="9556750" y="4994275"/>
            <a:ext cx="2530475" cy="368300"/>
          </a:xfrm>
          <a:prstGeom prst="rect">
            <a:avLst/>
          </a:prstGeom>
          <a:noFill/>
          <a:ln w="9525">
            <a:noFill/>
          </a:ln>
        </p:spPr>
        <p:txBody>
          <a:bodyPr anchor="t">
            <a:spAutoFit/>
          </a:bodyPr>
          <a:lstStyle/>
          <a:p>
            <a:r>
              <a:rPr lang="zh-CN" altLang="en-US" dirty="0">
                <a:solidFill>
                  <a:schemeClr val="bg1"/>
                </a:solidFill>
                <a:latin typeface="微软雅黑" panose="020B0503020204020204" pitchFamily="34" charset="-122"/>
                <a:ea typeface="微软雅黑" panose="020B0503020204020204" pitchFamily="34" charset="-122"/>
              </a:rPr>
              <a:t>太极急支糖浆生产基地</a:t>
            </a:r>
            <a:endParaRPr lang="zh-CN" altLang="en-US"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tags/tag1.xml><?xml version="1.0" encoding="utf-8"?>
<p:tagLst xmlns:p="http://schemas.openxmlformats.org/presentationml/2006/main">
  <p:tag name="KSO_WM_TEMPLATE_TOPIC_ID" val="2806177"/>
  <p:tag name="KSO_WM_TEMPLATE_OUTLINE_ID" val="15"/>
  <p:tag name="KSO_WM_TEMPLATE_SCENE_ID" val="1"/>
  <p:tag name="KSO_WM_TEMPLATE_JOB_ID" val="2"/>
  <p:tag name="KSO_WM_TEMPLATE_TOPIC_DEFAULT" val="1"/>
</p:tagLst>
</file>

<file path=ppt/tags/tag2.xml><?xml version="1.0" encoding="utf-8"?>
<p:tagLst xmlns:p="http://schemas.openxmlformats.org/presentationml/2006/main">
  <p:tag name="KSO_WM_UNIT_TABLE_BEAUTIFY" val="smartTable{f9cf6ddb-6d73-4d37-b212-c1a920d5b8fe}"/>
</p:tagLst>
</file>

<file path=ppt/theme/theme1.xml><?xml version="1.0" encoding="utf-8"?>
<a:theme xmlns:a="http://schemas.openxmlformats.org/drawingml/2006/main" name="webwppDef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UZZIER">
  <a:themeElements>
    <a:clrScheme name="BUZZIER">
      <a:dk1>
        <a:srgbClr val="222A35"/>
      </a:dk1>
      <a:lt1>
        <a:sysClr val="window" lastClr="FFFFFF"/>
      </a:lt1>
      <a:dk2>
        <a:srgbClr val="44546A"/>
      </a:dk2>
      <a:lt2>
        <a:srgbClr val="E7E6E6"/>
      </a:lt2>
      <a:accent1>
        <a:srgbClr val="2EB0BD"/>
      </a:accent1>
      <a:accent2>
        <a:srgbClr val="197B9F"/>
      </a:accent2>
      <a:accent3>
        <a:srgbClr val="0E468B"/>
      </a:accent3>
      <a:accent4>
        <a:srgbClr val="A0ACBA"/>
      </a:accent4>
      <a:accent5>
        <a:srgbClr val="7A90A0"/>
      </a:accent5>
      <a:accent6>
        <a:srgbClr val="5A6F84"/>
      </a:accent6>
      <a:hlink>
        <a:srgbClr val="0563C1"/>
      </a:hlink>
      <a:folHlink>
        <a:srgbClr val="954F72"/>
      </a:folHlink>
    </a:clrScheme>
    <a:fontScheme name="自定义 10">
      <a:majorFont>
        <a:latin typeface="Calibri Light"/>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1909</Words>
  <Application>WPS 演示</Application>
  <PresentationFormat>自定义</PresentationFormat>
  <Paragraphs>173</Paragraphs>
  <Slides>9</Slides>
  <Notes>1</Notes>
  <HiddenSlides>0</HiddenSlides>
  <MMClips>0</MMClips>
  <ScaleCrop>false</ScaleCrop>
  <HeadingPairs>
    <vt:vector size="6" baseType="variant">
      <vt:variant>
        <vt:lpstr>已用的字体</vt:lpstr>
      </vt:variant>
      <vt:variant>
        <vt:i4>14</vt:i4>
      </vt:variant>
      <vt:variant>
        <vt:lpstr>主题</vt:lpstr>
      </vt:variant>
      <vt:variant>
        <vt:i4>2</vt:i4>
      </vt:variant>
      <vt:variant>
        <vt:lpstr>幻灯片标题</vt:lpstr>
      </vt:variant>
      <vt:variant>
        <vt:i4>9</vt:i4>
      </vt:variant>
    </vt:vector>
  </HeadingPairs>
  <TitlesOfParts>
    <vt:vector size="25" baseType="lpstr">
      <vt:lpstr>Arial</vt:lpstr>
      <vt:lpstr>宋体</vt:lpstr>
      <vt:lpstr>Wingdings</vt:lpstr>
      <vt:lpstr>等线</vt:lpstr>
      <vt:lpstr>微软雅黑</vt:lpstr>
      <vt:lpstr>Impact</vt:lpstr>
      <vt:lpstr>微软雅黑 Light</vt:lpstr>
      <vt:lpstr>Calibri</vt:lpstr>
      <vt:lpstr>Road Rage</vt:lpstr>
      <vt:lpstr>Arial Unicode MS</vt:lpstr>
      <vt:lpstr>黑体</vt:lpstr>
      <vt:lpstr>Segoe Print</vt:lpstr>
      <vt:lpstr>Calibri Light</vt:lpstr>
      <vt:lpstr>新宋体</vt:lpstr>
      <vt:lpstr>webwppDefTheme</vt:lpstr>
      <vt:lpstr>BUZZIER</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Eric羊</dc:creator>
  <cp:lastModifiedBy>代代</cp:lastModifiedBy>
  <cp:revision>157</cp:revision>
  <dcterms:created xsi:type="dcterms:W3CDTF">2020-01-04T13:48:00Z</dcterms:created>
  <dcterms:modified xsi:type="dcterms:W3CDTF">2020-01-05T07:58:06Z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2052-10.1.0.7468</vt:lpwstr>
  </property>
  <property fmtid="{D5CDD505-2E9C-101B-9397-08002B2CF9AE}" pid="3" name="KSORubyTemplateID">
    <vt:lpwstr>2</vt:lpwstr>
  </property>
</Properties>
</file>