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6"/>
  </p:notesMasterIdLst>
  <p:sldIdLst>
    <p:sldId id="280" r:id="rId4"/>
    <p:sldId id="274" r:id="rId5"/>
    <p:sldId id="289" r:id="rId7"/>
    <p:sldId id="387" r:id="rId8"/>
    <p:sldId id="392" r:id="rId9"/>
    <p:sldId id="390" r:id="rId10"/>
    <p:sldId id="393" r:id="rId11"/>
    <p:sldId id="389" r:id="rId12"/>
    <p:sldId id="382" r:id="rId13"/>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B0BD"/>
    <a:srgbClr val="CC66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636" y="-78"/>
      </p:cViewPr>
      <p:guideLst>
        <p:guide orient="horz" pos="2160"/>
        <p:guide pos="3840"/>
      </p:guideLst>
    </p:cSldViewPr>
  </p:slid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fontAlgn="base"/>
            <a:fld id="{9A0DB2DC-4C9A-4742-B13C-FB6460FD3503}" type="slidenum">
              <a:rPr lang="zh-CN" altLang="en-US" sz="1200" strike="noStrike" noProof="1" dirty="0">
                <a:latin typeface="等线" panose="02010600030101010101" charset="-122"/>
                <a:ea typeface="等线" panose="02010600030101010101" charset="-122"/>
                <a:cs typeface="+mn-cs"/>
              </a:rPr>
            </a:fld>
            <a:endParaRPr lang="zh-CN" altLang="en-US" sz="1200" strike="noStrike" noProof="1">
              <a:latin typeface="等线" panose="02010600030101010101" charset="-122"/>
              <a:ea typeface="等线" panose="02010600030101010101" charset="-122"/>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882" y="2308881"/>
            <a:ext cx="10852237" cy="899167"/>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endParaRPr lang="zh-CN" altLang="en-US" dirty="0"/>
          </a:p>
        </p:txBody>
      </p:sp>
      <p:sp>
        <p:nvSpPr>
          <p:cNvPr id="3" name="副标题 2"/>
          <p:cNvSpPr>
            <a:spLocks noGrp="1"/>
          </p:cNvSpPr>
          <p:nvPr>
            <p:ph type="subTitle" idx="1" hasCustomPrompt="1"/>
          </p:nvPr>
        </p:nvSpPr>
        <p:spPr>
          <a:xfrm>
            <a:off x="669925" y="3565525"/>
            <a:ext cx="10852150" cy="801370"/>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567724" y="2093305"/>
            <a:ext cx="3106352"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Picture Placeholder 2"/>
          <p:cNvSpPr>
            <a:spLocks noGrp="1"/>
          </p:cNvSpPr>
          <p:nvPr>
            <p:ph type="pic" sz="quarter" idx="11"/>
          </p:nvPr>
        </p:nvSpPr>
        <p:spPr>
          <a:xfrm>
            <a:off x="4671004" y="2093305"/>
            <a:ext cx="2964292"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Picture Placeholder 2"/>
          <p:cNvSpPr>
            <a:spLocks noGrp="1"/>
          </p:cNvSpPr>
          <p:nvPr>
            <p:ph type="pic" sz="quarter" idx="12"/>
          </p:nvPr>
        </p:nvSpPr>
        <p:spPr>
          <a:xfrm>
            <a:off x="8617692" y="2093305"/>
            <a:ext cx="3021116"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1_Title Slide">
    <p:bg>
      <p:bgPr>
        <a:solidFill>
          <a:schemeClr val="bg1"/>
        </a:solidFill>
        <a:effectLst/>
      </p:bgPr>
    </p:bg>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a:xfrm>
            <a:off x="3418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icture Placeholder 8"/>
          <p:cNvSpPr>
            <a:spLocks noGrp="1"/>
          </p:cNvSpPr>
          <p:nvPr>
            <p:ph type="pic" sz="quarter" idx="14"/>
          </p:nvPr>
        </p:nvSpPr>
        <p:spPr>
          <a:xfrm>
            <a:off x="42280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Picture Placeholder 8"/>
          <p:cNvSpPr>
            <a:spLocks noGrp="1"/>
          </p:cNvSpPr>
          <p:nvPr>
            <p:ph type="pic" sz="quarter" idx="15"/>
          </p:nvPr>
        </p:nvSpPr>
        <p:spPr>
          <a:xfrm>
            <a:off x="81142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文本占位符 6"/>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5" name="标题 4"/>
          <p:cNvSpPr>
            <a:spLocks noGrp="1"/>
          </p:cNvSpPr>
          <p:nvPr>
            <p:ph type="title" hasCustomPrompt="1"/>
          </p:nvPr>
        </p:nvSpPr>
        <p:spPr>
          <a:xfrm>
            <a:off x="840105" y="727710"/>
            <a:ext cx="3931920" cy="1115060"/>
          </a:xfrm>
        </p:spPr>
        <p:txBody>
          <a:bodyPr anchor="ctr" anchorCtr="0"/>
          <a:lstStyle>
            <a:lvl1pPr>
              <a:defRPr sz="3200">
                <a:latin typeface="+mn-ea"/>
                <a:ea typeface="+mn-ea"/>
              </a:defRPr>
            </a:lvl1pPr>
          </a:lstStyle>
          <a:p>
            <a:r>
              <a:rPr lang="zh-CN" altLang="en-US" smtClean="0"/>
              <a:t>单击此处编辑标题</a:t>
            </a:r>
            <a:endParaRPr lang="zh-CN" altLang="en-US"/>
          </a:p>
        </p:txBody>
      </p:sp>
      <p:sp>
        <p:nvSpPr>
          <p:cNvPr id="6" name="内容占位符 5"/>
          <p:cNvSpPr>
            <a:spLocks noGrp="1"/>
          </p:cNvSpPr>
          <p:nvPr>
            <p:ph idx="1" hasCustomPrompt="1"/>
          </p:nvPr>
        </p:nvSpPr>
        <p:spPr>
          <a:xfrm>
            <a:off x="5138420" y="727710"/>
            <a:ext cx="6172200" cy="5403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smtClean="0"/>
              <a:t>单击此处编辑正文</a:t>
            </a:r>
            <a:endParaRPr lang="zh-CN" altLang="en-US"/>
          </a:p>
        </p:txBody>
      </p:sp>
      <p:sp>
        <p:nvSpPr>
          <p:cNvPr id="7" name="文本占位符 6"/>
          <p:cNvSpPr>
            <a:spLocks noGrp="1"/>
          </p:cNvSpPr>
          <p:nvPr>
            <p:ph type="body" sz="half" idx="2" hasCustomPrompt="1"/>
          </p:nvPr>
        </p:nvSpPr>
        <p:spPr>
          <a:xfrm>
            <a:off x="840105" y="2239645"/>
            <a:ext cx="3931920" cy="3891915"/>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sym typeface="+mn-ea"/>
            </a:endParaRPr>
          </a:p>
          <a:p>
            <a:pPr lvl="0"/>
            <a:r>
              <a:rPr lang="zh-CN" altLang="en-US" smtClean="0">
                <a:sym typeface="+mn-ea"/>
              </a:rPr>
              <a:t>单击此处编辑正文</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fld>
            <a:endParaRPr lang="zh-CN" altLang="en-US"/>
          </a:p>
        </p:txBody>
      </p:sp>
      <p:sp>
        <p:nvSpPr>
          <p:cNvPr id="9" name="标题 8"/>
          <p:cNvSpPr>
            <a:spLocks noGrp="1"/>
          </p:cNvSpPr>
          <p:nvPr>
            <p:ph type="title" hasCustomPrompt="1"/>
          </p:nvPr>
        </p:nvSpPr>
        <p:spPr>
          <a:xfrm>
            <a:off x="669925" y="5605145"/>
            <a:ext cx="10852150" cy="558165"/>
          </a:xfrm>
        </p:spPr>
        <p:txBody>
          <a:bodyPr/>
          <a:lstStyle>
            <a:lvl1pPr>
              <a:defRPr b="0">
                <a:latin typeface="+mn-ea"/>
                <a:ea typeface="+mn-ea"/>
              </a:defRPr>
            </a:lvl1pPr>
          </a:lstStyle>
          <a:p>
            <a:r>
              <a:rPr lang="zh-CN" altLang="en-US"/>
              <a:t>单击此处编辑正文</a:t>
            </a:r>
            <a:endParaRPr lang="zh-CN" altLang="en-US"/>
          </a:p>
        </p:txBody>
      </p:sp>
      <p:sp>
        <p:nvSpPr>
          <p:cNvPr id="8" name="内容占位符 7"/>
          <p:cNvSpPr>
            <a:spLocks noGrp="1"/>
          </p:cNvSpPr>
          <p:nvPr>
            <p:ph idx="1" hasCustomPrompt="1"/>
          </p:nvPr>
        </p:nvSpPr>
        <p:spPr>
          <a:xfrm>
            <a:off x="669925" y="641350"/>
            <a:ext cx="10852150" cy="455612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7" name="内容占位符 6"/>
          <p:cNvSpPr>
            <a:spLocks noGrp="1"/>
          </p:cNvSpPr>
          <p:nvPr>
            <p:ph idx="1" hasCustomPrompt="1"/>
          </p:nvPr>
        </p:nvSpPr>
        <p:spPr>
          <a:xfrm>
            <a:off x="0" y="0"/>
            <a:ext cx="12196445" cy="68681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内容占位符 1"/>
          <p:cNvSpPr>
            <a:spLocks noGrp="1"/>
          </p:cNvSpPr>
          <p:nvPr>
            <p:ph sz="half" idx="2" hasCustomPrompt="1"/>
          </p:nvPr>
        </p:nvSpPr>
        <p:spPr>
          <a:xfrm>
            <a:off x="467995"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endParaRPr dirty="0">
              <a:sym typeface="+mn-ea"/>
            </a:endParaRPr>
          </a:p>
        </p:txBody>
      </p:sp>
      <p:sp>
        <p:nvSpPr>
          <p:cNvPr id="6" name="内容占位符 5"/>
          <p:cNvSpPr>
            <a:spLocks noGrp="1"/>
          </p:cNvSpPr>
          <p:nvPr>
            <p:ph sz="half" idx="13" hasCustomPrompt="1"/>
          </p:nvPr>
        </p:nvSpPr>
        <p:spPr>
          <a:xfrm>
            <a:off x="6287770"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nvPr>
        </p:nvSpPr>
        <p:spPr>
          <a:xfrm>
            <a:off x="669882" y="623591"/>
            <a:ext cx="10852237" cy="899167"/>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hasCustomPrompt="1"/>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ransition>
    <p:wipe dir="r"/>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图片 1" descr="太极医药城A区照片"/>
          <p:cNvPicPr>
            <a:picLocks noChangeAspect="1"/>
          </p:cNvPicPr>
          <p:nvPr/>
        </p:nvPicPr>
        <p:blipFill>
          <a:blip r:embed="rId1" cstate="print"/>
          <a:stretch>
            <a:fillRect/>
          </a:stretch>
        </p:blipFill>
        <p:spPr>
          <a:xfrm>
            <a:off x="4841875" y="1466850"/>
            <a:ext cx="7353300" cy="3924300"/>
          </a:xfrm>
          <a:prstGeom prst="rect">
            <a:avLst/>
          </a:prstGeom>
          <a:noFill/>
          <a:ln w="9525">
            <a:noFill/>
          </a:ln>
        </p:spPr>
      </p:pic>
      <p:sp>
        <p:nvSpPr>
          <p:cNvPr id="18" name="任意多边形: 形状 17"/>
          <p:cNvSpPr/>
          <p:nvPr/>
        </p:nvSpPr>
        <p:spPr>
          <a:xfrm>
            <a:off x="0" y="1466850"/>
            <a:ext cx="6130925"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形状 32"/>
          <p:cNvSpPr/>
          <p:nvPr/>
        </p:nvSpPr>
        <p:spPr>
          <a:xfrm>
            <a:off x="5070475" y="1466850"/>
            <a:ext cx="1198563" cy="392430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511175" y="0"/>
            <a:ext cx="1355725"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511175" y="123825"/>
            <a:ext cx="1355725" cy="606425"/>
          </a:xfrm>
          <a:prstGeom prst="rect">
            <a:avLst/>
          </a:prstGeom>
          <a:solidFill>
            <a:srgbClr val="C60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02" name="文本框 40"/>
          <p:cNvSpPr txBox="1"/>
          <p:nvPr/>
        </p:nvSpPr>
        <p:spPr>
          <a:xfrm>
            <a:off x="438150" y="98425"/>
            <a:ext cx="1530350" cy="646113"/>
          </a:xfrm>
          <a:prstGeom prst="rect">
            <a:avLst/>
          </a:prstGeom>
          <a:solidFill>
            <a:srgbClr val="2EB0BD"/>
          </a:solidFill>
          <a:ln w="9525">
            <a:noFill/>
          </a:ln>
        </p:spPr>
        <p:txBody>
          <a:bodyPr anchor="t">
            <a:spAutoFit/>
          </a:bodyPr>
          <a:lstStyle/>
          <a:p>
            <a:pPr algn="ctr"/>
            <a:r>
              <a:rPr lang="en-US" altLang="zh-CN" b="1" dirty="0">
                <a:solidFill>
                  <a:schemeClr val="bg1"/>
                </a:solidFill>
                <a:latin typeface="Arial" panose="020B0604020202020204" pitchFamily="34" charset="0"/>
                <a:ea typeface="微软雅黑" panose="020B0503020204020204" pitchFamily="34" charset="-122"/>
              </a:rPr>
              <a:t>TAIJI </a:t>
            </a:r>
            <a:endParaRPr lang="en-US" altLang="zh-CN" b="1" dirty="0">
              <a:solidFill>
                <a:schemeClr val="bg1"/>
              </a:solidFill>
              <a:latin typeface="Arial" panose="020B0604020202020204" pitchFamily="34" charset="0"/>
              <a:ea typeface="微软雅黑" panose="020B0503020204020204" pitchFamily="34" charset="-122"/>
            </a:endParaRPr>
          </a:p>
          <a:p>
            <a:pPr algn="ctr"/>
            <a:r>
              <a:rPr lang="zh-CN" altLang="en-US" b="1" dirty="0">
                <a:solidFill>
                  <a:schemeClr val="bg1"/>
                </a:solidFill>
                <a:latin typeface="Arial" panose="020B0604020202020204" pitchFamily="34" charset="0"/>
                <a:ea typeface="微软雅黑" panose="020B0503020204020204" pitchFamily="34" charset="-122"/>
              </a:rPr>
              <a:t>太极集团</a:t>
            </a:r>
            <a:endParaRPr lang="en-US" altLang="zh-CN" sz="4800" b="1" dirty="0">
              <a:solidFill>
                <a:schemeClr val="bg1"/>
              </a:solidFill>
              <a:latin typeface="Arial" panose="020B0604020202020204" pitchFamily="34" charset="0"/>
              <a:ea typeface="Arial" panose="020B0604020202020204" pitchFamily="34" charset="0"/>
            </a:endParaRPr>
          </a:p>
        </p:txBody>
      </p:sp>
      <p:sp>
        <p:nvSpPr>
          <p:cNvPr id="4103" name="文本框 57"/>
          <p:cNvSpPr txBox="1"/>
          <p:nvPr/>
        </p:nvSpPr>
        <p:spPr>
          <a:xfrm>
            <a:off x="1565275" y="3336925"/>
            <a:ext cx="3471863" cy="768350"/>
          </a:xfrm>
          <a:prstGeom prst="rect">
            <a:avLst/>
          </a:prstGeom>
          <a:noFill/>
          <a:ln w="9525">
            <a:noFill/>
          </a:ln>
        </p:spPr>
        <p:txBody>
          <a:bodyPr anchor="t">
            <a:spAutoFit/>
          </a:bodyPr>
          <a:lstStyle/>
          <a:p>
            <a:r>
              <a:rPr lang="zh-CN" altLang="en-US" sz="4400" dirty="0">
                <a:solidFill>
                  <a:schemeClr val="bg1"/>
                </a:solidFill>
                <a:latin typeface="微软雅黑" panose="020B0503020204020204" pitchFamily="34" charset="-122"/>
                <a:ea typeface="微软雅黑" panose="020B0503020204020204" pitchFamily="34" charset="-122"/>
              </a:rPr>
              <a:t>工作计划</a:t>
            </a:r>
            <a:endParaRPr lang="zh-CN" altLang="en-US" sz="4400" dirty="0">
              <a:solidFill>
                <a:schemeClr val="bg1"/>
              </a:solidFill>
              <a:latin typeface="微软雅黑" panose="020B0503020204020204" pitchFamily="34" charset="-122"/>
              <a:ea typeface="微软雅黑" panose="020B0503020204020204" pitchFamily="34" charset="-122"/>
            </a:endParaRPr>
          </a:p>
        </p:txBody>
      </p:sp>
      <p:grpSp>
        <p:nvGrpSpPr>
          <p:cNvPr id="4104" name="组合 58"/>
          <p:cNvGrpSpPr/>
          <p:nvPr/>
        </p:nvGrpSpPr>
        <p:grpSpPr>
          <a:xfrm>
            <a:off x="390525" y="4621213"/>
            <a:ext cx="3789363" cy="373062"/>
            <a:chOff x="4096056" y="4216417"/>
            <a:chExt cx="3788628" cy="373665"/>
          </a:xfrm>
        </p:grpSpPr>
        <p:sp>
          <p:nvSpPr>
            <p:cNvPr id="4105" name="文本框 6"/>
            <p:cNvSpPr/>
            <p:nvPr/>
          </p:nvSpPr>
          <p:spPr>
            <a:xfrm>
              <a:off x="4096056" y="4216417"/>
              <a:ext cx="1853764" cy="373665"/>
            </a:xfrm>
            <a:prstGeom prst="roundRect">
              <a:avLst>
                <a:gd name="adj" fmla="val 16667"/>
              </a:avLst>
            </a:prstGeom>
            <a:noFill/>
            <a:ln w="9525">
              <a:noFill/>
            </a:ln>
          </p:spPr>
          <p:txBody>
            <a:bodyPr anchor="t">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汇报人：</a:t>
              </a:r>
              <a:r>
                <a:rPr lang="en-US" altLang="zh-CN"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4106" name="文本框 7"/>
            <p:cNvSpPr/>
            <p:nvPr/>
          </p:nvSpPr>
          <p:spPr>
            <a:xfrm>
              <a:off x="6030920" y="4216417"/>
              <a:ext cx="1853764" cy="373665"/>
            </a:xfrm>
            <a:prstGeom prst="roundRect">
              <a:avLst>
                <a:gd name="adj" fmla="val 16667"/>
              </a:avLst>
            </a:prstGeom>
            <a:noFill/>
            <a:ln w="9525">
              <a:noFill/>
            </a:ln>
          </p:spPr>
          <p:txBody>
            <a:bodyPr anchor="t">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部门：</a:t>
              </a:r>
              <a:r>
                <a:rPr lang="en-US" altLang="zh-CN"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
        <p:nvSpPr>
          <p:cNvPr id="4107" name="文本框 61"/>
          <p:cNvSpPr txBox="1"/>
          <p:nvPr/>
        </p:nvSpPr>
        <p:spPr>
          <a:xfrm>
            <a:off x="700088" y="1584325"/>
            <a:ext cx="3963987" cy="1860550"/>
          </a:xfrm>
          <a:prstGeom prst="rect">
            <a:avLst/>
          </a:prstGeom>
          <a:noFill/>
          <a:ln w="9525">
            <a:noFill/>
          </a:ln>
        </p:spPr>
        <p:txBody>
          <a:bodyPr anchor="t">
            <a:spAutoFit/>
          </a:bodyPr>
          <a:lstStyle/>
          <a:p>
            <a:r>
              <a:rPr lang="en-US" altLang="zh-CN" sz="11500" dirty="0">
                <a:solidFill>
                  <a:schemeClr val="bg1"/>
                </a:solidFill>
                <a:latin typeface="Impact" panose="020B0806030902050204" pitchFamily="34" charset="0"/>
                <a:ea typeface="微软雅黑 Light" panose="020B0502040204020203" charset="-122"/>
              </a:rPr>
              <a:t>2018</a:t>
            </a:r>
            <a:endParaRPr lang="zh-CN" altLang="en-US" sz="11500" dirty="0">
              <a:solidFill>
                <a:schemeClr val="bg1"/>
              </a:solidFill>
              <a:latin typeface="Impact" panose="020B0806030902050204" pitchFamily="34" charset="0"/>
              <a:ea typeface="微软雅黑 Light" panose="020B0502040204020203" charset="-122"/>
            </a:endParaRPr>
          </a:p>
        </p:txBody>
      </p:sp>
      <p:sp>
        <p:nvSpPr>
          <p:cNvPr id="4108" name="文本框 2"/>
          <p:cNvSpPr txBox="1"/>
          <p:nvPr/>
        </p:nvSpPr>
        <p:spPr>
          <a:xfrm>
            <a:off x="9471025" y="4994275"/>
            <a:ext cx="2724150" cy="368300"/>
          </a:xfrm>
          <a:prstGeom prst="rect">
            <a:avLst/>
          </a:prstGeom>
          <a:noFill/>
          <a:ln w="9525">
            <a:noFill/>
          </a:ln>
        </p:spPr>
        <p:txBody>
          <a:bodyPr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太极藿香正气液生产基地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109" name="图片 3" descr="太极医药城A区照片"/>
          <p:cNvPicPr>
            <a:picLocks noChangeAspect="1"/>
          </p:cNvPicPr>
          <p:nvPr/>
        </p:nvPicPr>
        <p:blipFill>
          <a:blip r:embed="rId1" cstate="print"/>
          <a:stretch>
            <a:fillRect/>
          </a:stretch>
        </p:blipFill>
        <p:spPr>
          <a:xfrm>
            <a:off x="4832350" y="1466850"/>
            <a:ext cx="7353300" cy="3924300"/>
          </a:xfrm>
          <a:prstGeom prst="rect">
            <a:avLst/>
          </a:prstGeom>
          <a:noFill/>
          <a:ln w="9525">
            <a:noFill/>
          </a:ln>
        </p:spPr>
      </p:pic>
      <p:sp>
        <p:nvSpPr>
          <p:cNvPr id="5" name="任意多边形: 形状 17"/>
          <p:cNvSpPr/>
          <p:nvPr/>
        </p:nvSpPr>
        <p:spPr>
          <a:xfrm>
            <a:off x="0" y="1466850"/>
            <a:ext cx="6130925"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任意多边形: 形状 32"/>
          <p:cNvSpPr/>
          <p:nvPr/>
        </p:nvSpPr>
        <p:spPr>
          <a:xfrm>
            <a:off x="5060950" y="1466850"/>
            <a:ext cx="1198563" cy="392430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12" name="文本框 6"/>
          <p:cNvSpPr txBox="1"/>
          <p:nvPr/>
        </p:nvSpPr>
        <p:spPr>
          <a:xfrm>
            <a:off x="0" y="3169920"/>
            <a:ext cx="5431155" cy="768350"/>
          </a:xfrm>
          <a:prstGeom prst="rect">
            <a:avLst/>
          </a:prstGeom>
          <a:noFill/>
          <a:ln w="9525">
            <a:noFill/>
          </a:ln>
        </p:spPr>
        <p:txBody>
          <a:bodyPr wrap="square" anchor="t">
            <a:spAutoFit/>
          </a:bodyPr>
          <a:lstStyle/>
          <a:p>
            <a:r>
              <a:rPr lang="zh-CN" altLang="en-US" sz="4400" dirty="0">
                <a:solidFill>
                  <a:schemeClr val="bg1"/>
                </a:solidFill>
                <a:latin typeface="微软雅黑" panose="020B0503020204020204" pitchFamily="34" charset="-122"/>
                <a:ea typeface="微软雅黑" panose="020B0503020204020204" pitchFamily="34" charset="-122"/>
              </a:rPr>
              <a:t>太极大药房工</a:t>
            </a:r>
            <a:r>
              <a:rPr lang="zh-CN" altLang="en-US" sz="4400" dirty="0" smtClean="0">
                <a:solidFill>
                  <a:schemeClr val="bg1"/>
                </a:solidFill>
                <a:latin typeface="微软雅黑" panose="020B0503020204020204" pitchFamily="34" charset="-122"/>
                <a:ea typeface="微软雅黑" panose="020B0503020204020204" pitchFamily="34" charset="-122"/>
              </a:rPr>
              <a:t>作总结</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4113" name="文本框 6"/>
          <p:cNvSpPr/>
          <p:nvPr/>
        </p:nvSpPr>
        <p:spPr>
          <a:xfrm>
            <a:off x="3823970" y="4857115"/>
            <a:ext cx="2043430" cy="442212"/>
          </a:xfrm>
          <a:prstGeom prst="roundRect">
            <a:avLst>
              <a:gd name="adj" fmla="val 16667"/>
            </a:avLst>
          </a:prstGeom>
          <a:noFill/>
          <a:ln w="9525">
            <a:noFill/>
          </a:ln>
        </p:spPr>
        <p:txBody>
          <a:bodyPr wrap="square" anchor="t">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汇报人</a:t>
            </a:r>
            <a:r>
              <a:rPr lang="zh-CN" altLang="en-US" sz="2000" dirty="0" smtClean="0">
                <a:solidFill>
                  <a:schemeClr val="bg1"/>
                </a:solidFill>
                <a:latin typeface="微软雅黑" panose="020B0503020204020204" pitchFamily="34" charset="-122"/>
                <a:ea typeface="微软雅黑" panose="020B0503020204020204" pitchFamily="34" charset="-122"/>
              </a:rPr>
              <a:t>：代志斌</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114" name="文本框 10"/>
          <p:cNvSpPr txBox="1"/>
          <p:nvPr/>
        </p:nvSpPr>
        <p:spPr>
          <a:xfrm>
            <a:off x="1052830" y="1475740"/>
            <a:ext cx="3779520" cy="1861185"/>
          </a:xfrm>
          <a:prstGeom prst="rect">
            <a:avLst/>
          </a:prstGeom>
          <a:noFill/>
          <a:ln w="9525">
            <a:noFill/>
          </a:ln>
        </p:spPr>
        <p:txBody>
          <a:bodyPr wrap="square" anchor="t">
            <a:spAutoFit/>
          </a:bodyPr>
          <a:lstStyle/>
          <a:p>
            <a:r>
              <a:rPr lang="en-US" altLang="zh-CN" sz="11500" dirty="0">
                <a:solidFill>
                  <a:schemeClr val="bg1"/>
                </a:solidFill>
                <a:latin typeface="Impact" panose="020B0806030902050204" pitchFamily="34" charset="0"/>
                <a:ea typeface="微软雅黑 Light" panose="020B0502040204020203" charset="-122"/>
              </a:rPr>
              <a:t>2020</a:t>
            </a:r>
            <a:endParaRPr lang="zh-CN" altLang="en-US" sz="11500" dirty="0">
              <a:solidFill>
                <a:schemeClr val="bg1"/>
              </a:solidFill>
              <a:latin typeface="Impact" panose="020B0806030902050204" pitchFamily="34" charset="0"/>
              <a:ea typeface="微软雅黑 Light" panose="020B0502040204020203" charset="-122"/>
            </a:endParaRPr>
          </a:p>
        </p:txBody>
      </p:sp>
      <p:sp>
        <p:nvSpPr>
          <p:cNvPr id="4115" name="文本框 11"/>
          <p:cNvSpPr txBox="1"/>
          <p:nvPr/>
        </p:nvSpPr>
        <p:spPr>
          <a:xfrm>
            <a:off x="9366250" y="4994275"/>
            <a:ext cx="2768600" cy="368300"/>
          </a:xfrm>
          <a:prstGeom prst="rect">
            <a:avLst/>
          </a:prstGeom>
          <a:noFill/>
          <a:ln w="9525">
            <a:noFill/>
          </a:ln>
        </p:spPr>
        <p:txBody>
          <a:bodyPr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太极藿香正气液生产基地</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文本框 6"/>
          <p:cNvSpPr/>
          <p:nvPr/>
        </p:nvSpPr>
        <p:spPr>
          <a:xfrm>
            <a:off x="1402080" y="4038600"/>
            <a:ext cx="2559685" cy="578882"/>
          </a:xfrm>
          <a:prstGeom prst="roundRect">
            <a:avLst>
              <a:gd name="adj" fmla="val 16667"/>
            </a:avLst>
          </a:prstGeom>
          <a:noFill/>
          <a:ln w="9525">
            <a:noFill/>
          </a:ln>
        </p:spPr>
        <p:txBody>
          <a:bodyPr wrap="square" anchor="t">
            <a:spAutoFit/>
          </a:bodyPr>
          <a:lstStyle/>
          <a:p>
            <a:r>
              <a:rPr lang="en-US" altLang="zh-CN" sz="2800" u="sng" dirty="0">
                <a:solidFill>
                  <a:schemeClr val="bg1"/>
                </a:solidFill>
                <a:latin typeface="微软雅黑" panose="020B0503020204020204" pitchFamily="34" charset="-122"/>
                <a:ea typeface="微软雅黑" panose="020B0503020204020204" pitchFamily="34" charset="-122"/>
              </a:rPr>
              <a:t>     </a:t>
            </a:r>
            <a:r>
              <a:rPr lang="zh-CN" altLang="en-US" sz="2800" u="sng" dirty="0" smtClean="0">
                <a:solidFill>
                  <a:schemeClr val="bg1"/>
                </a:solidFill>
                <a:latin typeface="微软雅黑" panose="020B0503020204020204" pitchFamily="34" charset="-122"/>
                <a:ea typeface="微软雅黑" panose="020B0503020204020204" pitchFamily="34" charset="-122"/>
              </a:rPr>
              <a:t>银河北街店</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文本框 2"/>
          <p:cNvSpPr txBox="1"/>
          <p:nvPr/>
        </p:nvSpPr>
        <p:spPr>
          <a:xfrm>
            <a:off x="1187450" y="334963"/>
            <a:ext cx="1327150" cy="708025"/>
          </a:xfrm>
          <a:prstGeom prst="rect">
            <a:avLst/>
          </a:prstGeom>
          <a:noFill/>
          <a:ln w="9525">
            <a:noFill/>
          </a:ln>
        </p:spPr>
        <p:txBody>
          <a:bodyPr wrap="none" anchor="t">
            <a:spAutoFit/>
          </a:bodyPr>
          <a:lstStyle/>
          <a:p>
            <a:r>
              <a:rPr lang="zh-CN" altLang="en-US" sz="4000" b="1" dirty="0">
                <a:solidFill>
                  <a:schemeClr val="accent1"/>
                </a:solidFill>
                <a:latin typeface="Calibri" panose="020F0502020204030204" pitchFamily="34" charset="0"/>
                <a:ea typeface="微软雅黑" panose="020B0503020204020204" pitchFamily="34" charset="-122"/>
              </a:rPr>
              <a:t>目 录</a:t>
            </a:r>
            <a:endParaRPr lang="zh-CN" altLang="en-US" sz="4000" b="1" dirty="0">
              <a:solidFill>
                <a:schemeClr val="accent1"/>
              </a:solidFill>
              <a:latin typeface="Calibri" panose="020F0502020204030204" pitchFamily="34" charset="0"/>
              <a:ea typeface="微软雅黑" panose="020B0503020204020204" pitchFamily="34" charset="-122"/>
            </a:endParaRPr>
          </a:p>
        </p:txBody>
      </p:sp>
      <p:cxnSp>
        <p:nvCxnSpPr>
          <p:cNvPr id="4" name="直接连接符 3"/>
          <p:cNvCxnSpPr/>
          <p:nvPr/>
        </p:nvCxnSpPr>
        <p:spPr>
          <a:xfrm>
            <a:off x="0" y="712788"/>
            <a:ext cx="110648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5" name="图片 34" descr="11130269.jpg"/>
          <p:cNvPicPr>
            <a:picLocks noChangeAspect="1"/>
          </p:cNvPicPr>
          <p:nvPr/>
        </p:nvPicPr>
        <p:blipFill>
          <a:blip r:embed="rId1" cstate="print">
            <a:duotone>
              <a:schemeClr val="accent1">
                <a:shade val="45000"/>
                <a:satMod val="135000"/>
              </a:schemeClr>
              <a:prstClr val="white"/>
            </a:duotone>
          </a:blip>
          <a:srcRect l="25672" t="23226" r="61307" b="59569"/>
          <a:stretch>
            <a:fillRect/>
          </a:stretch>
        </p:blipFill>
        <p:spPr>
          <a:xfrm>
            <a:off x="2014855" y="1758315"/>
            <a:ext cx="824230" cy="814705"/>
          </a:xfrm>
          <a:prstGeom prst="rect">
            <a:avLst/>
          </a:prstGeom>
        </p:spPr>
      </p:pic>
      <p:pic>
        <p:nvPicPr>
          <p:cNvPr id="37" name="图片 36" descr="11130269.jpg"/>
          <p:cNvPicPr>
            <a:picLocks noChangeAspect="1"/>
          </p:cNvPicPr>
          <p:nvPr/>
        </p:nvPicPr>
        <p:blipFill>
          <a:blip r:embed="rId1" cstate="print">
            <a:duotone>
              <a:schemeClr val="accent1">
                <a:shade val="45000"/>
                <a:satMod val="135000"/>
              </a:schemeClr>
              <a:prstClr val="white"/>
            </a:duotone>
          </a:blip>
          <a:srcRect l="45124" t="23226" r="43462" b="58925"/>
          <a:stretch>
            <a:fillRect/>
          </a:stretch>
        </p:blipFill>
        <p:spPr>
          <a:xfrm>
            <a:off x="2196709" y="4182012"/>
            <a:ext cx="677545" cy="792480"/>
          </a:xfrm>
          <a:prstGeom prst="rect">
            <a:avLst/>
          </a:prstGeom>
        </p:spPr>
      </p:pic>
      <p:sp>
        <p:nvSpPr>
          <p:cNvPr id="7" name="TextBox 6"/>
          <p:cNvSpPr txBox="1"/>
          <p:nvPr/>
        </p:nvSpPr>
        <p:spPr>
          <a:xfrm>
            <a:off x="2831123" y="1644162"/>
            <a:ext cx="6286499" cy="1014730"/>
          </a:xfrm>
          <a:prstGeom prst="rect">
            <a:avLst/>
          </a:prstGeom>
          <a:noFill/>
        </p:spPr>
        <p:txBody>
          <a:bodyPr wrap="square" rtlCol="0">
            <a:spAutoFit/>
          </a:bodyPr>
          <a:lstStyle/>
          <a:p>
            <a:r>
              <a:rPr lang="zh-CN" altLang="en-US" sz="6000" b="1" dirty="0" smtClean="0">
                <a:solidFill>
                  <a:srgbClr val="0070C0"/>
                </a:solidFill>
                <a:latin typeface="+mj-ea"/>
                <a:ea typeface="+mj-ea"/>
                <a:cs typeface="+mj-ea"/>
              </a:rPr>
              <a:t>回望</a:t>
            </a:r>
            <a:r>
              <a:rPr lang="en-US" altLang="zh-CN" sz="6000" b="1" dirty="0" smtClean="0">
                <a:solidFill>
                  <a:srgbClr val="0070C0"/>
                </a:solidFill>
                <a:latin typeface="+mj-ea"/>
                <a:ea typeface="+mj-ea"/>
                <a:cs typeface="+mj-ea"/>
              </a:rPr>
              <a:t>2019</a:t>
            </a:r>
            <a:endParaRPr lang="zh-CN" altLang="en-US" sz="6000" b="1" dirty="0">
              <a:solidFill>
                <a:srgbClr val="0070C0"/>
              </a:solidFill>
              <a:latin typeface="+mj-ea"/>
              <a:ea typeface="+mj-ea"/>
              <a:cs typeface="+mj-ea"/>
            </a:endParaRPr>
          </a:p>
        </p:txBody>
      </p:sp>
      <p:sp>
        <p:nvSpPr>
          <p:cNvPr id="8" name="TextBox 7"/>
          <p:cNvSpPr txBox="1"/>
          <p:nvPr/>
        </p:nvSpPr>
        <p:spPr>
          <a:xfrm>
            <a:off x="2875085" y="4070838"/>
            <a:ext cx="6350975" cy="1050833"/>
          </a:xfrm>
          <a:prstGeom prst="rect">
            <a:avLst/>
          </a:prstGeom>
          <a:noFill/>
        </p:spPr>
        <p:txBody>
          <a:bodyPr wrap="square" rtlCol="0">
            <a:spAutoFit/>
          </a:bodyPr>
          <a:lstStyle/>
          <a:p>
            <a:r>
              <a:rPr lang="zh-CN" altLang="en-US" sz="6000" b="1" dirty="0" smtClean="0">
                <a:solidFill>
                  <a:srgbClr val="0070C0"/>
                </a:solidFill>
              </a:rPr>
              <a:t>展望</a:t>
            </a:r>
            <a:r>
              <a:rPr lang="en-US" altLang="zh-CN" sz="6000" b="1" dirty="0" smtClean="0">
                <a:solidFill>
                  <a:srgbClr val="0070C0"/>
                </a:solidFill>
              </a:rPr>
              <a:t>2020</a:t>
            </a:r>
            <a:endParaRPr lang="zh-CN" altLang="en-US" sz="6000" b="1" dirty="0">
              <a:solidFill>
                <a:srgbClr val="0070C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13316" name="组合 23"/>
          <p:cNvGrpSpPr/>
          <p:nvPr/>
        </p:nvGrpSpPr>
        <p:grpSpPr>
          <a:xfrm>
            <a:off x="2457450" y="-34290"/>
            <a:ext cx="7722870" cy="1372233"/>
            <a:chOff x="3560907" y="431673"/>
            <a:chExt cx="5364153" cy="518362"/>
          </a:xfrm>
        </p:grpSpPr>
        <p:sp>
          <p:nvSpPr>
            <p:cNvPr id="1331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5410265" y="937802"/>
              <a:ext cx="2193825" cy="1223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1332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graphicFrame>
        <p:nvGraphicFramePr>
          <p:cNvPr id="11" name="表格 10"/>
          <p:cNvGraphicFramePr>
            <a:graphicFrameLocks noGrp="1"/>
          </p:cNvGraphicFramePr>
          <p:nvPr>
            <p:custDataLst>
              <p:tags r:id="rId1"/>
            </p:custDataLst>
          </p:nvPr>
        </p:nvGraphicFramePr>
        <p:xfrm>
          <a:off x="490855" y="1486535"/>
          <a:ext cx="11336020" cy="4598670"/>
        </p:xfrm>
        <a:graphic>
          <a:graphicData uri="http://schemas.openxmlformats.org/drawingml/2006/table">
            <a:tbl>
              <a:tblPr firstRow="1" bandRow="1">
                <a:tableStyleId>{5C22544A-7EE6-4342-B048-85BDC9FD1C3A}</a:tableStyleId>
              </a:tblPr>
              <a:tblGrid>
                <a:gridCol w="1266190"/>
                <a:gridCol w="1398905"/>
                <a:gridCol w="1767840"/>
                <a:gridCol w="1428750"/>
                <a:gridCol w="1944370"/>
                <a:gridCol w="1668780"/>
                <a:gridCol w="1861185"/>
              </a:tblGrid>
              <a:tr h="1693545">
                <a:tc>
                  <a:txBody>
                    <a:bodyPr/>
                    <a:lstStyle/>
                    <a:p>
                      <a:r>
                        <a:rPr lang="zh-CN" altLang="zh-CN" dirty="0"/>
                        <a:t>单位：万元</a:t>
                      </a:r>
                      <a:endParaRPr lang="zh-CN" altLang="zh-CN" dirty="0"/>
                    </a:p>
                  </a:txBody>
                  <a:tcPr/>
                </a:tc>
                <a:tc>
                  <a:txBody>
                    <a:bodyPr/>
                    <a:lstStyle/>
                    <a:p>
                      <a:r>
                        <a:rPr lang="zh-CN" altLang="en-US" sz="2400" dirty="0" smtClean="0"/>
                        <a:t>销售</a:t>
                      </a:r>
                      <a:endParaRPr lang="zh-CN" altLang="en-US" sz="2400" dirty="0" smtClean="0"/>
                    </a:p>
                  </a:txBody>
                  <a:tcPr/>
                </a:tc>
                <a:tc>
                  <a:txBody>
                    <a:bodyPr/>
                    <a:lstStyle/>
                    <a:p>
                      <a:r>
                        <a:rPr lang="zh-CN" altLang="en-US" sz="2400" dirty="0" smtClean="0"/>
                        <a:t>毛利</a:t>
                      </a:r>
                      <a:endParaRPr lang="zh-CN" altLang="en-US" sz="2400" dirty="0" smtClean="0"/>
                    </a:p>
                  </a:txBody>
                  <a:tcPr/>
                </a:tc>
                <a:tc>
                  <a:txBody>
                    <a:bodyPr/>
                    <a:lstStyle/>
                    <a:p>
                      <a:r>
                        <a:rPr lang="zh-CN" altLang="en-US" sz="2400" dirty="0" smtClean="0"/>
                        <a:t>客流</a:t>
                      </a:r>
                      <a:endParaRPr lang="zh-CN" altLang="en-US" sz="2400" dirty="0" smtClean="0"/>
                    </a:p>
                  </a:txBody>
                  <a:tcPr/>
                </a:tc>
                <a:tc>
                  <a:txBody>
                    <a:bodyPr/>
                    <a:lstStyle/>
                    <a:p>
                      <a:r>
                        <a:rPr lang="zh-CN" altLang="en-US" sz="2400" dirty="0" smtClean="0"/>
                        <a:t>会员销售</a:t>
                      </a:r>
                      <a:endParaRPr lang="zh-CN" altLang="en-US" sz="2400" dirty="0" smtClean="0"/>
                    </a:p>
                  </a:txBody>
                  <a:tcPr/>
                </a:tc>
                <a:tc>
                  <a:txBody>
                    <a:bodyPr/>
                    <a:lstStyle/>
                    <a:p>
                      <a:r>
                        <a:rPr lang="zh-CN" altLang="en-US" sz="2400" dirty="0" smtClean="0"/>
                        <a:t>会员销售毛利</a:t>
                      </a:r>
                      <a:endParaRPr lang="zh-CN" altLang="en-US" sz="2400" dirty="0" smtClean="0"/>
                    </a:p>
                  </a:txBody>
                  <a:tcPr/>
                </a:tc>
                <a:tc>
                  <a:txBody>
                    <a:bodyPr/>
                    <a:lstStyle/>
                    <a:p>
                      <a:r>
                        <a:rPr lang="zh-CN" altLang="en-US" sz="2400" dirty="0" smtClean="0"/>
                        <a:t>会员销售占比</a:t>
                      </a:r>
                      <a:endParaRPr lang="zh-CN" altLang="en-US" sz="2400" dirty="0" smtClean="0"/>
                    </a:p>
                  </a:txBody>
                  <a:tcPr/>
                </a:tc>
              </a:tr>
              <a:tr h="969010">
                <a:tc>
                  <a:txBody>
                    <a:bodyPr/>
                    <a:lstStyle/>
                    <a:p>
                      <a:r>
                        <a:rPr lang="en-US" altLang="zh-CN" sz="32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2018</a:t>
                      </a:r>
                      <a:r>
                        <a:rPr lang="zh-CN" altLang="en-US" sz="32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年</a:t>
                      </a:r>
                      <a:endParaRPr lang="zh-CN" altLang="en-US" sz="3200" b="1" dirty="0" smtClean="0">
                        <a:solidFill>
                          <a:srgbClr val="0070C0"/>
                        </a:solidFill>
                        <a:latin typeface="宋体" panose="02010600030101010101" pitchFamily="2" charset="-122"/>
                        <a:ea typeface="宋体" panose="02010600030101010101" pitchFamily="2" charset="-122"/>
                        <a:cs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152</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dirty="0">
                          <a:solidFill>
                            <a:srgbClr val="0070C0"/>
                          </a:solidFill>
                          <a:latin typeface="宋体" panose="02010600030101010101" pitchFamily="2" charset="-122"/>
                          <a:ea typeface="宋体" panose="02010600030101010101" pitchFamily="2" charset="-122"/>
                        </a:rPr>
                        <a:t>41.39</a:t>
                      </a:r>
                      <a:endParaRPr lang="en-US" altLang="zh-CN" sz="3200" b="1" dirty="0">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23533</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112.85</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29.15</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74.24%</a:t>
                      </a:r>
                      <a:endParaRPr lang="en-US" altLang="zh-CN" sz="3200" b="1">
                        <a:solidFill>
                          <a:srgbClr val="0070C0"/>
                        </a:solidFill>
                        <a:latin typeface="宋体" panose="02010600030101010101" pitchFamily="2" charset="-122"/>
                        <a:ea typeface="宋体" panose="02010600030101010101" pitchFamily="2" charset="-122"/>
                      </a:endParaRPr>
                    </a:p>
                  </a:txBody>
                  <a:tcPr/>
                </a:tc>
              </a:tr>
              <a:tr h="967105">
                <a:tc>
                  <a:txBody>
                    <a:bodyPr/>
                    <a:lstStyle/>
                    <a:p>
                      <a:r>
                        <a:rPr lang="en-US" altLang="zh-CN" sz="32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2019</a:t>
                      </a:r>
                      <a:r>
                        <a:rPr lang="zh-CN" altLang="en-US" sz="32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年</a:t>
                      </a:r>
                      <a:endParaRPr lang="zh-CN" altLang="en-US" sz="3200" b="1" dirty="0" smtClean="0">
                        <a:solidFill>
                          <a:srgbClr val="0070C0"/>
                        </a:solidFill>
                        <a:latin typeface="宋体" panose="02010600030101010101" pitchFamily="2" charset="-122"/>
                        <a:ea typeface="宋体" panose="02010600030101010101" pitchFamily="2" charset="-122"/>
                        <a:cs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347.8</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92.79</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52175</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270.3</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68.59</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77.71%</a:t>
                      </a:r>
                      <a:endParaRPr lang="en-US" altLang="zh-CN" sz="3200" b="1">
                        <a:solidFill>
                          <a:srgbClr val="0070C0"/>
                        </a:solidFill>
                        <a:latin typeface="宋体" panose="02010600030101010101" pitchFamily="2" charset="-122"/>
                        <a:ea typeface="宋体" panose="02010600030101010101" pitchFamily="2" charset="-122"/>
                      </a:endParaRPr>
                    </a:p>
                  </a:txBody>
                  <a:tcPr/>
                </a:tc>
              </a:tr>
              <a:tr h="969010">
                <a:tc>
                  <a:txBody>
                    <a:bodyPr/>
                    <a:lstStyle/>
                    <a:p>
                      <a:r>
                        <a:rPr lang="zh-CN" altLang="en-US" sz="3200" b="1" dirty="0" smtClean="0">
                          <a:solidFill>
                            <a:srgbClr val="0070C0"/>
                          </a:solidFill>
                          <a:latin typeface="宋体" panose="02010600030101010101" pitchFamily="2" charset="-122"/>
                          <a:ea typeface="宋体" panose="02010600030101010101" pitchFamily="2" charset="-122"/>
                        </a:rPr>
                        <a:t>增幅</a:t>
                      </a:r>
                      <a:endParaRPr lang="zh-CN" altLang="en-US" sz="3200" b="1" dirty="0" smtClean="0">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128.81%</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124.18%</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121.70%</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139.52%</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a:solidFill>
                            <a:srgbClr val="0070C0"/>
                          </a:solidFill>
                          <a:latin typeface="宋体" panose="02010600030101010101" pitchFamily="2" charset="-122"/>
                          <a:ea typeface="宋体" panose="02010600030101010101" pitchFamily="2" charset="-122"/>
                        </a:rPr>
                        <a:t>135.30%</a:t>
                      </a:r>
                      <a:endParaRPr lang="en-US" altLang="zh-CN" sz="3200" b="1">
                        <a:solidFill>
                          <a:srgbClr val="0070C0"/>
                        </a:solidFill>
                        <a:latin typeface="宋体" panose="02010600030101010101" pitchFamily="2" charset="-122"/>
                        <a:ea typeface="宋体" panose="02010600030101010101" pitchFamily="2" charset="-122"/>
                      </a:endParaRPr>
                    </a:p>
                  </a:txBody>
                  <a:tcPr/>
                </a:tc>
                <a:tc>
                  <a:txBody>
                    <a:bodyPr/>
                    <a:lstStyle/>
                    <a:p>
                      <a:r>
                        <a:rPr lang="en-US" altLang="zh-CN" sz="3200" b="1" dirty="0">
                          <a:solidFill>
                            <a:srgbClr val="0070C0"/>
                          </a:solidFill>
                          <a:latin typeface="宋体" panose="02010600030101010101" pitchFamily="2" charset="-122"/>
                          <a:ea typeface="宋体" panose="02010600030101010101" pitchFamily="2" charset="-122"/>
                        </a:rPr>
                        <a:t>4.67%</a:t>
                      </a:r>
                      <a:endParaRPr lang="en-US" altLang="zh-CN" sz="3200" b="1" dirty="0">
                        <a:solidFill>
                          <a:srgbClr val="0070C0"/>
                        </a:solidFill>
                        <a:latin typeface="宋体" panose="02010600030101010101" pitchFamily="2" charset="-122"/>
                        <a:ea typeface="宋体" panose="02010600030101010101" pitchFamily="2" charset="-122"/>
                      </a:endParaRPr>
                    </a:p>
                  </a:txBody>
                  <a:tcPr/>
                </a:tc>
              </a:tr>
            </a:tbl>
          </a:graphicData>
        </a:graphic>
      </p:graphicFrame>
      <p:sp>
        <p:nvSpPr>
          <p:cNvPr id="12" name="TextBox 11"/>
          <p:cNvSpPr txBox="1"/>
          <p:nvPr/>
        </p:nvSpPr>
        <p:spPr>
          <a:xfrm>
            <a:off x="3116580" y="721995"/>
            <a:ext cx="6724650" cy="583565"/>
          </a:xfrm>
          <a:prstGeom prst="rect">
            <a:avLst/>
          </a:prstGeom>
          <a:noFill/>
        </p:spPr>
        <p:txBody>
          <a:bodyPr wrap="square" rtlCol="0">
            <a:spAutoFit/>
          </a:bodyPr>
          <a:lstStyle/>
          <a:p>
            <a:pPr algn="ctr"/>
            <a:r>
              <a:rPr lang="en-US" altLang="zh-CN" sz="3200" b="1" dirty="0" smtClean="0">
                <a:solidFill>
                  <a:srgbClr val="0070C0"/>
                </a:solidFill>
                <a:latin typeface="+mj-ea"/>
                <a:ea typeface="+mj-ea"/>
                <a:cs typeface="+mj-ea"/>
              </a:rPr>
              <a:t>    2019</a:t>
            </a:r>
            <a:r>
              <a:rPr lang="zh-CN" altLang="en-US" sz="3200" b="1" dirty="0" smtClean="0">
                <a:solidFill>
                  <a:srgbClr val="0070C0"/>
                </a:solidFill>
                <a:latin typeface="+mj-ea"/>
                <a:ea typeface="+mj-ea"/>
                <a:cs typeface="+mj-ea"/>
              </a:rPr>
              <a:t>年销售数据</a:t>
            </a:r>
            <a:endParaRPr lang="zh-CN" altLang="en-US" sz="3200" b="1" dirty="0">
              <a:solidFill>
                <a:srgbClr val="0070C0"/>
              </a:solidFill>
              <a:latin typeface="+mj-ea"/>
              <a:ea typeface="+mj-ea"/>
              <a:cs typeface="+mj-ea"/>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20" name="TextBox 52"/>
          <p:cNvSpPr txBox="1"/>
          <p:nvPr/>
        </p:nvSpPr>
        <p:spPr>
          <a:xfrm>
            <a:off x="10058400" y="6472238"/>
            <a:ext cx="2232025" cy="369887"/>
          </a:xfrm>
          <a:prstGeom prst="rect">
            <a:avLst/>
          </a:prstGeom>
          <a:noFill/>
          <a:ln w="9525">
            <a:noFill/>
          </a:ln>
        </p:spPr>
        <p:txBody>
          <a:bodyPr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TextBox 52"/>
          <p:cNvSpPr txBox="1"/>
          <p:nvPr/>
        </p:nvSpPr>
        <p:spPr>
          <a:xfrm>
            <a:off x="9206865" y="6281420"/>
            <a:ext cx="2705100" cy="368300"/>
          </a:xfrm>
          <a:prstGeom prst="rect">
            <a:avLst/>
          </a:prstGeom>
          <a:noFill/>
          <a:ln w="9525">
            <a:noFill/>
          </a:ln>
        </p:spPr>
        <p:txBody>
          <a:bodyPr wrap="square"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en-US" altLang="zh-CN" b="1" dirty="0">
                <a:solidFill>
                  <a:schemeClr val="bg1"/>
                </a:solidFill>
                <a:latin typeface="微软雅黑" panose="020B0503020204020204" pitchFamily="34" charset="-122"/>
                <a:ea typeface="微软雅黑" panose="020B0503020204020204" pitchFamily="34" charset="-122"/>
                <a:sym typeface="+mn-ea"/>
              </a:rPr>
              <a:t>TAIJI   </a:t>
            </a:r>
            <a:r>
              <a:rPr lang="zh-CN" altLang="en-US" b="1" dirty="0">
                <a:solidFill>
                  <a:schemeClr val="bg1"/>
                </a:solidFill>
                <a:latin typeface="微软雅黑" panose="020B0503020204020204" pitchFamily="34" charset="-122"/>
                <a:ea typeface="微软雅黑" panose="020B0503020204020204" pitchFamily="34" charset="-122"/>
              </a:rPr>
              <a:t>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TextBox 52"/>
          <p:cNvSpPr txBox="1"/>
          <p:nvPr/>
        </p:nvSpPr>
        <p:spPr>
          <a:xfrm>
            <a:off x="10057765" y="6472555"/>
            <a:ext cx="2359660" cy="368300"/>
          </a:xfrm>
          <a:prstGeom prst="rect">
            <a:avLst/>
          </a:prstGeom>
          <a:noFill/>
          <a:ln w="9525">
            <a:noFill/>
          </a:ln>
        </p:spPr>
        <p:txBody>
          <a:bodyPr wrap="square"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50" name="Rectangle 2"/>
          <p:cNvSpPr>
            <a:spLocks noChangeArrowheads="1"/>
          </p:cNvSpPr>
          <p:nvPr/>
        </p:nvSpPr>
        <p:spPr bwMode="auto">
          <a:xfrm>
            <a:off x="600075" y="233680"/>
            <a:ext cx="11410950" cy="5262245"/>
          </a:xfrm>
          <a:prstGeom prst="rect">
            <a:avLst/>
          </a:prstGeom>
          <a:noFill/>
          <a:ln w="9525">
            <a:noFill/>
            <a:miter lim="800000"/>
          </a:ln>
          <a:effectLst/>
        </p:spPr>
        <p:txBody>
          <a:bodyPr vert="horz" wrap="square" lIns="91440" tIns="45720" rIns="91440" bIns="45720" numCol="1" anchor="ctr" anchorCtr="0" compatLnSpc="1">
            <a:spAutoFit/>
          </a:bodyPr>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70C0"/>
                </a:solidFill>
                <a:effectLst/>
                <a:latin typeface="宋体" panose="02010600030101010101" pitchFamily="2" charset="-122"/>
                <a:ea typeface="宋体" panose="02010600030101010101" pitchFamily="2" charset="-122"/>
                <a:cs typeface="Calibri" panose="020F0502020204030204" pitchFamily="34" charset="0"/>
              </a:rPr>
              <a:t> </a:t>
            </a:r>
            <a:r>
              <a:rPr kumimoji="0" lang="en-US" altLang="zh-CN" sz="2400" b="1" i="0" u="none" strike="noStrike" cap="none" normalizeH="0" baseline="0" dirty="0" smtClean="0">
                <a:ln>
                  <a:noFill/>
                </a:ln>
                <a:solidFill>
                  <a:srgbClr val="0070C0"/>
                </a:solidFill>
                <a:effectLst/>
                <a:latin typeface="+mj-ea"/>
                <a:ea typeface="+mj-ea"/>
                <a:cs typeface="+mj-ea"/>
              </a:rPr>
              <a:t>  </a:t>
            </a:r>
            <a:endParaRPr kumimoji="0" lang="en-US" altLang="zh-CN" sz="2400" b="1" i="0" u="none" strike="noStrike" cap="none" normalizeH="0" baseline="0" dirty="0" smtClean="0">
              <a:ln>
                <a:noFill/>
              </a:ln>
              <a:solidFill>
                <a:srgbClr val="0070C0"/>
              </a:solidFill>
              <a:effectLst/>
              <a:latin typeface="+mj-ea"/>
              <a:ea typeface="+mj-ea"/>
              <a:cs typeface="+mj-ea"/>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400" b="1" i="0" u="none" strike="noStrike" cap="none" normalizeH="0" baseline="0" dirty="0" smtClean="0">
              <a:ln>
                <a:noFill/>
              </a:ln>
              <a:solidFill>
                <a:srgbClr val="0070C0"/>
              </a:solidFill>
              <a:effectLst/>
              <a:latin typeface="+mj-ea"/>
              <a:ea typeface="+mj-ea"/>
              <a:cs typeface="+mj-ea"/>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0" baseline="0" dirty="0" smtClean="0">
                <a:ln>
                  <a:noFill/>
                </a:ln>
                <a:solidFill>
                  <a:srgbClr val="0070C0"/>
                </a:solidFill>
                <a:effectLst/>
                <a:uFillTx/>
                <a:latin typeface="+mj-ea"/>
                <a:ea typeface="+mj-ea"/>
                <a:cs typeface="+mj-ea"/>
              </a:rPr>
              <a:t>          </a:t>
            </a:r>
            <a:r>
              <a:rPr kumimoji="0" lang="en-US" altLang="zh-CN" sz="3600" b="1" i="0" baseline="0" dirty="0" smtClean="0">
                <a:ln>
                  <a:noFill/>
                </a:ln>
                <a:solidFill>
                  <a:srgbClr val="0070C0"/>
                </a:solidFill>
                <a:effectLst/>
                <a:uFillTx/>
                <a:latin typeface="+mj-ea"/>
                <a:ea typeface="+mj-ea"/>
                <a:cs typeface="+mj-ea"/>
              </a:rPr>
              <a:t>2019</a:t>
            </a:r>
            <a:r>
              <a:rPr kumimoji="0" lang="zh-CN" altLang="en-US" sz="3600" b="1" i="0" baseline="0" dirty="0" smtClean="0">
                <a:ln>
                  <a:noFill/>
                </a:ln>
                <a:solidFill>
                  <a:srgbClr val="0070C0"/>
                </a:solidFill>
                <a:effectLst/>
                <a:uFillTx/>
                <a:latin typeface="+mj-ea"/>
                <a:ea typeface="+mj-ea"/>
                <a:cs typeface="+mj-ea"/>
              </a:rPr>
              <a:t>年是充满艰辛及挑战的一年</a:t>
            </a:r>
            <a:r>
              <a:rPr kumimoji="0" lang="en-US" altLang="zh-CN" sz="3600" b="1" i="0" baseline="0" dirty="0" smtClean="0">
                <a:ln>
                  <a:noFill/>
                </a:ln>
                <a:solidFill>
                  <a:srgbClr val="0070C0"/>
                </a:solidFill>
                <a:effectLst/>
                <a:uFillTx/>
                <a:latin typeface="+mj-ea"/>
                <a:ea typeface="+mj-ea"/>
                <a:cs typeface="+mj-ea"/>
              </a:rPr>
              <a:t>.</a:t>
            </a:r>
            <a:r>
              <a:rPr kumimoji="0" lang="zh-CN" altLang="en-US" sz="3600" b="1" i="0" baseline="0" dirty="0" smtClean="0">
                <a:ln>
                  <a:noFill/>
                </a:ln>
                <a:solidFill>
                  <a:srgbClr val="0070C0"/>
                </a:solidFill>
                <a:effectLst/>
                <a:uFillTx/>
                <a:latin typeface="+mj-ea"/>
                <a:ea typeface="+mj-ea"/>
                <a:cs typeface="+mj-ea"/>
              </a:rPr>
              <a:t>但是在公司领导和片区刘姐的正确指导下</a:t>
            </a:r>
            <a:r>
              <a:rPr kumimoji="0" lang="en-US" altLang="zh-CN" sz="3600" b="1" i="0" baseline="0" dirty="0" smtClean="0">
                <a:ln>
                  <a:noFill/>
                </a:ln>
                <a:solidFill>
                  <a:srgbClr val="0070C0"/>
                </a:solidFill>
                <a:effectLst/>
                <a:uFillTx/>
                <a:latin typeface="+mj-ea"/>
                <a:ea typeface="+mj-ea"/>
                <a:cs typeface="+mj-ea"/>
              </a:rPr>
              <a:t>,</a:t>
            </a:r>
            <a:r>
              <a:rPr kumimoji="0" lang="zh-CN" altLang="en-US" sz="3600" b="1" i="0" baseline="0" dirty="0" smtClean="0">
                <a:ln>
                  <a:noFill/>
                </a:ln>
                <a:solidFill>
                  <a:srgbClr val="0070C0"/>
                </a:solidFill>
                <a:effectLst/>
                <a:uFillTx/>
                <a:latin typeface="+mj-ea"/>
                <a:ea typeface="+mj-ea"/>
                <a:cs typeface="+mj-ea"/>
              </a:rPr>
              <a:t>在公司各部门的通力配合支持下</a:t>
            </a:r>
            <a:r>
              <a:rPr kumimoji="0" lang="en-US" altLang="zh-CN" sz="3600" b="1" i="0" baseline="0" dirty="0" smtClean="0">
                <a:ln>
                  <a:noFill/>
                </a:ln>
                <a:solidFill>
                  <a:srgbClr val="0070C0"/>
                </a:solidFill>
                <a:effectLst/>
                <a:uFillTx/>
                <a:latin typeface="+mj-ea"/>
                <a:ea typeface="+mj-ea"/>
                <a:cs typeface="+mj-ea"/>
              </a:rPr>
              <a:t>,</a:t>
            </a:r>
            <a:r>
              <a:rPr kumimoji="0" lang="zh-CN" altLang="en-US" sz="3600" b="1" i="0" baseline="0" dirty="0" smtClean="0">
                <a:ln>
                  <a:noFill/>
                </a:ln>
                <a:solidFill>
                  <a:srgbClr val="0070C0"/>
                </a:solidFill>
                <a:effectLst/>
                <a:uFillTx/>
                <a:latin typeface="+mj-ea"/>
                <a:ea typeface="+mj-ea"/>
                <a:cs typeface="+mj-ea"/>
              </a:rPr>
              <a:t>银河北街在人员变动频繁的情况下通过全体姐妹的共同努力</a:t>
            </a:r>
            <a:r>
              <a:rPr kumimoji="0" lang="en-US" altLang="zh-CN" sz="3600" b="1" i="0" baseline="0" dirty="0" smtClean="0">
                <a:ln>
                  <a:noFill/>
                </a:ln>
                <a:solidFill>
                  <a:srgbClr val="0070C0"/>
                </a:solidFill>
                <a:effectLst/>
                <a:uFillTx/>
                <a:latin typeface="+mj-ea"/>
                <a:ea typeface="+mj-ea"/>
                <a:cs typeface="+mj-ea"/>
              </a:rPr>
              <a:t>19</a:t>
            </a:r>
            <a:r>
              <a:rPr kumimoji="0" lang="zh-CN" altLang="en-US" sz="3600" b="1" i="0" baseline="0" dirty="0" smtClean="0">
                <a:ln>
                  <a:noFill/>
                </a:ln>
                <a:solidFill>
                  <a:srgbClr val="0070C0"/>
                </a:solidFill>
                <a:effectLst/>
                <a:uFillTx/>
                <a:latin typeface="+mj-ea"/>
                <a:ea typeface="+mj-ea"/>
                <a:cs typeface="+mj-ea"/>
              </a:rPr>
              <a:t>年完成销售</a:t>
            </a:r>
            <a:r>
              <a:rPr kumimoji="0" lang="en-US" altLang="zh-CN" sz="3600" b="1" i="0" baseline="0" dirty="0" smtClean="0">
                <a:ln>
                  <a:noFill/>
                </a:ln>
                <a:solidFill>
                  <a:srgbClr val="0070C0"/>
                </a:solidFill>
                <a:effectLst/>
                <a:uFillTx/>
                <a:latin typeface="+mj-ea"/>
                <a:ea typeface="+mj-ea"/>
                <a:cs typeface="+mj-ea"/>
              </a:rPr>
              <a:t>347.8</a:t>
            </a:r>
            <a:r>
              <a:rPr kumimoji="0" lang="zh-CN" altLang="en-US" sz="3600" b="1" i="0" baseline="0" dirty="0" smtClean="0">
                <a:ln>
                  <a:noFill/>
                </a:ln>
                <a:solidFill>
                  <a:srgbClr val="0070C0"/>
                </a:solidFill>
                <a:effectLst/>
                <a:uFillTx/>
                <a:latin typeface="+mj-ea"/>
                <a:ea typeface="+mj-ea"/>
                <a:cs typeface="+mj-ea"/>
              </a:rPr>
              <a:t>万元，毛利</a:t>
            </a:r>
            <a:r>
              <a:rPr kumimoji="0" lang="en-US" altLang="zh-CN" sz="3600" b="1" i="0" baseline="0" dirty="0" smtClean="0">
                <a:ln>
                  <a:noFill/>
                </a:ln>
                <a:solidFill>
                  <a:srgbClr val="0070C0"/>
                </a:solidFill>
                <a:effectLst/>
                <a:uFillTx/>
                <a:latin typeface="+mj-ea"/>
                <a:ea typeface="+mj-ea"/>
                <a:cs typeface="+mj-ea"/>
              </a:rPr>
              <a:t>92.79</a:t>
            </a:r>
            <a:r>
              <a:rPr kumimoji="0" lang="zh-CN" altLang="en-US" sz="3600" b="1" i="0" baseline="0" dirty="0" smtClean="0">
                <a:ln>
                  <a:noFill/>
                </a:ln>
                <a:solidFill>
                  <a:srgbClr val="0070C0"/>
                </a:solidFill>
                <a:effectLst/>
                <a:uFillTx/>
                <a:latin typeface="+mj-ea"/>
                <a:ea typeface="+mj-ea"/>
                <a:cs typeface="+mj-ea"/>
              </a:rPr>
              <a:t>万元，毛利率</a:t>
            </a:r>
            <a:r>
              <a:rPr kumimoji="0" lang="en-US" altLang="zh-CN" sz="3600" b="1" i="0" baseline="0" dirty="0" smtClean="0">
                <a:ln>
                  <a:noFill/>
                </a:ln>
                <a:solidFill>
                  <a:srgbClr val="0070C0"/>
                </a:solidFill>
                <a:effectLst/>
                <a:uFillTx/>
                <a:latin typeface="+mj-ea"/>
                <a:ea typeface="+mj-ea"/>
                <a:cs typeface="+mj-ea"/>
              </a:rPr>
              <a:t>26.72%,</a:t>
            </a:r>
            <a:r>
              <a:rPr kumimoji="0" lang="zh-CN" altLang="en-US" sz="3600" b="1" i="0" baseline="0" dirty="0" smtClean="0">
                <a:ln>
                  <a:noFill/>
                </a:ln>
                <a:solidFill>
                  <a:srgbClr val="0070C0"/>
                </a:solidFill>
                <a:effectLst/>
                <a:uFillTx/>
                <a:latin typeface="+mj-ea"/>
                <a:ea typeface="+mj-ea"/>
                <a:cs typeface="+mj-ea"/>
              </a:rPr>
              <a:t>交易笔数达</a:t>
            </a:r>
            <a:r>
              <a:rPr kumimoji="0" lang="en-US" altLang="zh-CN" sz="3600" b="1" i="0" baseline="0" dirty="0" smtClean="0">
                <a:ln>
                  <a:noFill/>
                </a:ln>
                <a:solidFill>
                  <a:srgbClr val="0070C0"/>
                </a:solidFill>
                <a:effectLst/>
                <a:uFillTx/>
                <a:latin typeface="+mj-ea"/>
                <a:ea typeface="+mj-ea"/>
                <a:cs typeface="+mj-ea"/>
              </a:rPr>
              <a:t>5.21</a:t>
            </a:r>
            <a:r>
              <a:rPr kumimoji="0" lang="zh-CN" altLang="en-US" sz="3600" b="1" i="0" baseline="0" dirty="0" smtClean="0">
                <a:ln>
                  <a:noFill/>
                </a:ln>
                <a:solidFill>
                  <a:srgbClr val="0070C0"/>
                </a:solidFill>
                <a:effectLst/>
                <a:uFillTx/>
                <a:latin typeface="+mj-ea"/>
                <a:ea typeface="+mj-ea"/>
                <a:cs typeface="+mj-ea"/>
              </a:rPr>
              <a:t>万笔</a:t>
            </a:r>
            <a:r>
              <a:rPr kumimoji="0" lang="en-US" altLang="zh-CN" sz="3600" b="1" i="0" baseline="0" dirty="0" smtClean="0">
                <a:ln>
                  <a:noFill/>
                </a:ln>
                <a:solidFill>
                  <a:srgbClr val="0070C0"/>
                </a:solidFill>
                <a:effectLst/>
                <a:uFillTx/>
                <a:latin typeface="+mj-ea"/>
                <a:ea typeface="+mj-ea"/>
                <a:cs typeface="+mj-ea"/>
              </a:rPr>
              <a:t>. </a:t>
            </a:r>
            <a:r>
              <a:rPr kumimoji="0" lang="zh-CN" altLang="en-US" sz="3600" b="1" i="0" baseline="0" dirty="0" smtClean="0">
                <a:ln>
                  <a:noFill/>
                </a:ln>
                <a:solidFill>
                  <a:srgbClr val="0070C0"/>
                </a:solidFill>
                <a:effectLst/>
                <a:uFillTx/>
                <a:latin typeface="+mj-ea"/>
                <a:ea typeface="+mj-ea"/>
                <a:cs typeface="+mj-ea"/>
              </a:rPr>
              <a:t>同期日均销售增长</a:t>
            </a:r>
            <a:r>
              <a:rPr kumimoji="0" lang="en-US" altLang="zh-CN" sz="3600" b="1" i="0" baseline="0" dirty="0" smtClean="0">
                <a:ln>
                  <a:noFill/>
                </a:ln>
                <a:solidFill>
                  <a:srgbClr val="0070C0"/>
                </a:solidFill>
                <a:effectLst/>
                <a:uFillTx/>
                <a:latin typeface="+mj-ea"/>
                <a:ea typeface="+mj-ea"/>
                <a:cs typeface="+mj-ea"/>
              </a:rPr>
              <a:t>2306</a:t>
            </a:r>
            <a:r>
              <a:rPr kumimoji="0" lang="zh-CN" altLang="en-US" sz="3600" b="1" i="0" baseline="0" dirty="0" smtClean="0">
                <a:ln>
                  <a:noFill/>
                </a:ln>
                <a:solidFill>
                  <a:srgbClr val="0070C0"/>
                </a:solidFill>
                <a:effectLst/>
                <a:uFillTx/>
                <a:latin typeface="+mj-ea"/>
                <a:ea typeface="+mj-ea"/>
                <a:cs typeface="+mj-ea"/>
              </a:rPr>
              <a:t>元，日均客流增长</a:t>
            </a:r>
            <a:r>
              <a:rPr kumimoji="0" lang="en-US" altLang="zh-CN" sz="3600" b="1" i="0" baseline="0" dirty="0" smtClean="0">
                <a:ln>
                  <a:noFill/>
                </a:ln>
                <a:solidFill>
                  <a:srgbClr val="0070C0"/>
                </a:solidFill>
                <a:effectLst/>
                <a:uFillTx/>
                <a:latin typeface="+mj-ea"/>
                <a:ea typeface="+mj-ea"/>
                <a:cs typeface="+mj-ea"/>
              </a:rPr>
              <a:t>32</a:t>
            </a:r>
            <a:r>
              <a:rPr kumimoji="0" lang="zh-CN" altLang="en-US" sz="3600" b="1" i="0" baseline="0" dirty="0" smtClean="0">
                <a:ln>
                  <a:noFill/>
                </a:ln>
                <a:solidFill>
                  <a:srgbClr val="0070C0"/>
                </a:solidFill>
                <a:effectLst/>
                <a:uFillTx/>
                <a:latin typeface="+mj-ea"/>
                <a:ea typeface="+mj-ea"/>
                <a:cs typeface="+mj-ea"/>
              </a:rPr>
              <a:t>笔，积极宣传会员服务，</a:t>
            </a:r>
            <a:r>
              <a:rPr kumimoji="0" lang="en-US" altLang="zh-CN" sz="3600" b="1" i="0" baseline="0" dirty="0" smtClean="0">
                <a:ln>
                  <a:noFill/>
                </a:ln>
                <a:solidFill>
                  <a:srgbClr val="0070C0"/>
                </a:solidFill>
                <a:effectLst/>
                <a:uFillTx/>
                <a:latin typeface="+mj-ea"/>
                <a:ea typeface="+mj-ea"/>
                <a:cs typeface="+mj-ea"/>
              </a:rPr>
              <a:t>19</a:t>
            </a:r>
            <a:r>
              <a:rPr kumimoji="0" lang="zh-CN" altLang="en-US" sz="3600" b="1" i="0" baseline="0" dirty="0" smtClean="0">
                <a:ln>
                  <a:noFill/>
                </a:ln>
                <a:solidFill>
                  <a:srgbClr val="0070C0"/>
                </a:solidFill>
                <a:effectLst/>
                <a:uFillTx/>
                <a:latin typeface="+mj-ea"/>
                <a:ea typeface="+mj-ea"/>
                <a:cs typeface="+mj-ea"/>
              </a:rPr>
              <a:t>年会员销售</a:t>
            </a:r>
            <a:r>
              <a:rPr kumimoji="0" lang="en-US" altLang="zh-CN" sz="3600" b="1" i="0" baseline="0" dirty="0" smtClean="0">
                <a:ln>
                  <a:noFill/>
                </a:ln>
                <a:solidFill>
                  <a:srgbClr val="0070C0"/>
                </a:solidFill>
                <a:effectLst/>
                <a:uFillTx/>
                <a:latin typeface="+mj-ea"/>
                <a:ea typeface="+mj-ea"/>
                <a:cs typeface="+mj-ea"/>
              </a:rPr>
              <a:t>270.3</a:t>
            </a:r>
            <a:r>
              <a:rPr kumimoji="0" lang="zh-CN" altLang="en-US" sz="3600" b="1" i="0" baseline="0" dirty="0" smtClean="0">
                <a:ln>
                  <a:noFill/>
                </a:ln>
                <a:solidFill>
                  <a:srgbClr val="0070C0"/>
                </a:solidFill>
                <a:effectLst/>
                <a:uFillTx/>
                <a:latin typeface="+mj-ea"/>
                <a:ea typeface="+mj-ea"/>
                <a:cs typeface="+mj-ea"/>
              </a:rPr>
              <a:t>万，会员销售毛利</a:t>
            </a:r>
            <a:r>
              <a:rPr kumimoji="0" lang="en-US" altLang="zh-CN" sz="3600" b="1" i="0" baseline="0" dirty="0" smtClean="0">
                <a:ln>
                  <a:noFill/>
                </a:ln>
                <a:solidFill>
                  <a:srgbClr val="0070C0"/>
                </a:solidFill>
                <a:effectLst/>
                <a:uFillTx/>
                <a:latin typeface="+mj-ea"/>
                <a:ea typeface="+mj-ea"/>
                <a:cs typeface="+mj-ea"/>
              </a:rPr>
              <a:t>68.59</a:t>
            </a:r>
            <a:r>
              <a:rPr kumimoji="0" lang="zh-CN" altLang="en-US" sz="3600" b="1" i="0" baseline="0" dirty="0" smtClean="0">
                <a:ln>
                  <a:noFill/>
                </a:ln>
                <a:solidFill>
                  <a:srgbClr val="0070C0"/>
                </a:solidFill>
                <a:effectLst/>
                <a:uFillTx/>
                <a:latin typeface="+mj-ea"/>
                <a:ea typeface="+mj-ea"/>
                <a:cs typeface="+mj-ea"/>
              </a:rPr>
              <a:t>万，会员消费占比</a:t>
            </a:r>
            <a:r>
              <a:rPr kumimoji="0" lang="en-US" altLang="zh-CN" sz="3600" b="1" i="0" baseline="0" dirty="0" smtClean="0">
                <a:ln>
                  <a:noFill/>
                </a:ln>
                <a:solidFill>
                  <a:srgbClr val="0070C0"/>
                </a:solidFill>
                <a:effectLst/>
                <a:uFillTx/>
                <a:latin typeface="+mj-ea"/>
                <a:ea typeface="+mj-ea"/>
                <a:cs typeface="+mj-ea"/>
              </a:rPr>
              <a:t>77.71%</a:t>
            </a:r>
            <a:r>
              <a:rPr kumimoji="0" lang="zh-CN" altLang="en-US" sz="3600" b="1" i="0" baseline="0" dirty="0" smtClean="0">
                <a:ln>
                  <a:noFill/>
                </a:ln>
                <a:solidFill>
                  <a:srgbClr val="0070C0"/>
                </a:solidFill>
                <a:effectLst/>
                <a:uFillTx/>
                <a:latin typeface="+mj-ea"/>
                <a:ea typeface="+mj-ea"/>
                <a:cs typeface="+mj-ea"/>
              </a:rPr>
              <a:t>，有效会员人数达</a:t>
            </a:r>
            <a:r>
              <a:rPr kumimoji="0" lang="en-US" altLang="zh-CN" sz="3600" b="1" i="0" baseline="0" dirty="0" smtClean="0">
                <a:ln>
                  <a:noFill/>
                </a:ln>
                <a:solidFill>
                  <a:srgbClr val="0070C0"/>
                </a:solidFill>
                <a:effectLst/>
                <a:uFillTx/>
                <a:latin typeface="+mj-ea"/>
                <a:ea typeface="+mj-ea"/>
                <a:cs typeface="+mj-ea"/>
              </a:rPr>
              <a:t>8800</a:t>
            </a:r>
            <a:r>
              <a:rPr kumimoji="0" lang="zh-CN" altLang="en-US" sz="3600" b="1" i="0" baseline="0" dirty="0" smtClean="0">
                <a:ln>
                  <a:noFill/>
                </a:ln>
                <a:solidFill>
                  <a:srgbClr val="0070C0"/>
                </a:solidFill>
                <a:effectLst/>
                <a:uFillTx/>
                <a:latin typeface="+mj-ea"/>
                <a:ea typeface="+mj-ea"/>
                <a:cs typeface="+mj-ea"/>
              </a:rPr>
              <a:t>人</a:t>
            </a:r>
            <a:r>
              <a:rPr kumimoji="0" lang="zh-CN" altLang="en-US" sz="3600" b="1" i="0" baseline="0" dirty="0" smtClean="0">
                <a:ln>
                  <a:noFill/>
                </a:ln>
                <a:solidFill>
                  <a:srgbClr val="0070C0"/>
                </a:solidFill>
                <a:effectLst/>
                <a:uFillTx/>
                <a:latin typeface="Calibri" panose="020F0502020204030204" pitchFamily="34" charset="0"/>
                <a:ea typeface="宋体" panose="02010600030101010101" pitchFamily="2" charset="-122"/>
                <a:cs typeface="宋体" panose="02010600030101010101" pitchFamily="2" charset="-122"/>
              </a:rPr>
              <a:t>。</a:t>
            </a:r>
            <a:endParaRPr kumimoji="0" lang="zh-CN" altLang="en-US" sz="3600" b="1" i="0" baseline="0" dirty="0" smtClean="0">
              <a:ln>
                <a:noFill/>
              </a:ln>
              <a:solidFill>
                <a:srgbClr val="0070C0"/>
              </a:solidFill>
              <a:effectLst/>
              <a:uFillTx/>
              <a:latin typeface="Calibri" panose="020F0502020204030204" pitchFamily="34" charset="0"/>
              <a:ea typeface="宋体" panose="02010600030101010101" pitchFamily="2" charset="-122"/>
              <a:cs typeface="宋体" panose="02010600030101010101" pitchFamily="2" charset="-122"/>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20" name="TextBox 52"/>
          <p:cNvSpPr txBox="1"/>
          <p:nvPr/>
        </p:nvSpPr>
        <p:spPr>
          <a:xfrm>
            <a:off x="10058400" y="6472238"/>
            <a:ext cx="2232025" cy="369887"/>
          </a:xfrm>
          <a:prstGeom prst="rect">
            <a:avLst/>
          </a:prstGeom>
          <a:noFill/>
          <a:ln w="9525">
            <a:noFill/>
          </a:ln>
        </p:spPr>
        <p:txBody>
          <a:bodyPr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TextBox 52"/>
          <p:cNvSpPr txBox="1"/>
          <p:nvPr/>
        </p:nvSpPr>
        <p:spPr>
          <a:xfrm>
            <a:off x="9206865" y="6281420"/>
            <a:ext cx="2705100" cy="368300"/>
          </a:xfrm>
          <a:prstGeom prst="rect">
            <a:avLst/>
          </a:prstGeom>
          <a:noFill/>
          <a:ln w="9525">
            <a:noFill/>
          </a:ln>
        </p:spPr>
        <p:txBody>
          <a:bodyPr wrap="square"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en-US" altLang="zh-CN" b="1" dirty="0">
                <a:solidFill>
                  <a:schemeClr val="bg1"/>
                </a:solidFill>
                <a:latin typeface="微软雅黑" panose="020B0503020204020204" pitchFamily="34" charset="-122"/>
                <a:ea typeface="微软雅黑" panose="020B0503020204020204" pitchFamily="34" charset="-122"/>
                <a:sym typeface="+mn-ea"/>
              </a:rPr>
              <a:t>TAIJI   </a:t>
            </a:r>
            <a:r>
              <a:rPr lang="zh-CN" altLang="en-US" b="1" dirty="0">
                <a:solidFill>
                  <a:schemeClr val="bg1"/>
                </a:solidFill>
                <a:latin typeface="微软雅黑" panose="020B0503020204020204" pitchFamily="34" charset="-122"/>
                <a:ea typeface="微软雅黑" panose="020B0503020204020204" pitchFamily="34" charset="-122"/>
              </a:rPr>
              <a:t>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TextBox 52"/>
          <p:cNvSpPr txBox="1"/>
          <p:nvPr/>
        </p:nvSpPr>
        <p:spPr>
          <a:xfrm>
            <a:off x="10057765" y="6472555"/>
            <a:ext cx="2359660" cy="368300"/>
          </a:xfrm>
          <a:prstGeom prst="rect">
            <a:avLst/>
          </a:prstGeom>
          <a:noFill/>
          <a:ln w="9525">
            <a:noFill/>
          </a:ln>
        </p:spPr>
        <p:txBody>
          <a:bodyPr wrap="square"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rot="10800000" flipV="1">
            <a:off x="104140" y="150495"/>
            <a:ext cx="12088495" cy="8462645"/>
          </a:xfrm>
          <a:prstGeom prst="rect">
            <a:avLst/>
          </a:prstGeom>
          <a:noFill/>
        </p:spPr>
        <p:txBody>
          <a:bodyPr wrap="square" rtlCol="0" anchor="t">
            <a:spAutoFit/>
          </a:bodyPr>
          <a:p>
            <a:r>
              <a:rPr lang="zh-CN" altLang="zh-CN" b="1" dirty="0" smtClean="0">
                <a:solidFill>
                  <a:srgbClr val="0070C0"/>
                </a:solidFill>
                <a:sym typeface="+mn-ea"/>
              </a:rPr>
              <a:t>         </a:t>
            </a:r>
            <a:endParaRPr lang="zh-CN" altLang="zh-CN" b="1" dirty="0" smtClean="0">
              <a:solidFill>
                <a:srgbClr val="0070C0"/>
              </a:solidFill>
              <a:sym typeface="+mn-ea"/>
            </a:endParaRPr>
          </a:p>
          <a:p>
            <a:r>
              <a:rPr lang="zh-CN" altLang="zh-CN" sz="2400" b="1" dirty="0" smtClean="0">
                <a:solidFill>
                  <a:srgbClr val="0070C0"/>
                </a:solidFill>
                <a:latin typeface="+mj-ea"/>
                <a:ea typeface="+mj-ea"/>
                <a:cs typeface="+mj-ea"/>
                <a:sym typeface="+mn-ea"/>
              </a:rPr>
              <a:t>    </a:t>
            </a:r>
            <a:r>
              <a:rPr lang="zh-CN" altLang="zh-CN" sz="3000" b="1" dirty="0" smtClean="0">
                <a:solidFill>
                  <a:srgbClr val="0070C0"/>
                </a:solidFill>
                <a:latin typeface="+mj-ea"/>
                <a:ea typeface="+mj-ea"/>
                <a:cs typeface="+mj-ea"/>
                <a:sym typeface="+mn-ea"/>
              </a:rPr>
              <a:t>  虽然取得了一点点小小的成绩</a:t>
            </a:r>
            <a:r>
              <a:rPr lang="en-US" altLang="zh-CN"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但我知道这只是我们万里长征第一步</a:t>
            </a:r>
            <a:r>
              <a:rPr lang="en-US" altLang="zh-CN"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要想面对竞争异常激烈的市场</a:t>
            </a:r>
            <a:r>
              <a:rPr lang="en-US" altLang="zh-CN"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成为顾客心目中真正的健康顾问我们还任重道远</a:t>
            </a:r>
            <a:r>
              <a:rPr lang="en-US" altLang="zh-CN"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针对</a:t>
            </a:r>
            <a:r>
              <a:rPr lang="en-US" altLang="zh-CN" sz="3000" b="1" dirty="0" smtClean="0">
                <a:solidFill>
                  <a:srgbClr val="0070C0"/>
                </a:solidFill>
                <a:latin typeface="+mj-ea"/>
                <a:ea typeface="+mj-ea"/>
                <a:cs typeface="+mj-ea"/>
                <a:sym typeface="+mn-ea"/>
              </a:rPr>
              <a:t>19</a:t>
            </a:r>
            <a:r>
              <a:rPr lang="zh-CN" altLang="zh-CN" sz="3000" b="1" dirty="0" smtClean="0">
                <a:solidFill>
                  <a:srgbClr val="0070C0"/>
                </a:solidFill>
                <a:latin typeface="+mj-ea"/>
                <a:ea typeface="+mj-ea"/>
                <a:cs typeface="+mj-ea"/>
                <a:sym typeface="+mn-ea"/>
              </a:rPr>
              <a:t>年的工作</a:t>
            </a:r>
            <a:r>
              <a:rPr lang="zh-CN" altLang="en-US" sz="3000" b="1" dirty="0" smtClean="0">
                <a:solidFill>
                  <a:srgbClr val="0070C0"/>
                </a:solidFill>
                <a:latin typeface="+mj-ea"/>
                <a:ea typeface="+mj-ea"/>
                <a:cs typeface="+mj-ea"/>
                <a:sym typeface="+mn-ea"/>
              </a:rPr>
              <a:t>主要有以下几点和大家一起分享：</a:t>
            </a:r>
            <a:endParaRPr lang="zh-CN" altLang="en-US" sz="3000" b="1" dirty="0" smtClean="0">
              <a:solidFill>
                <a:srgbClr val="0070C0"/>
              </a:solidFill>
              <a:latin typeface="+mj-ea"/>
              <a:ea typeface="+mj-ea"/>
              <a:cs typeface="+mj-ea"/>
              <a:sym typeface="+mn-ea"/>
            </a:endParaRPr>
          </a:p>
          <a:p>
            <a:endParaRPr lang="en-US" altLang="zh-CN" sz="3000" b="1" dirty="0" smtClean="0">
              <a:solidFill>
                <a:srgbClr val="0070C0"/>
              </a:solidFill>
              <a:latin typeface="+mj-ea"/>
              <a:ea typeface="+mj-ea"/>
              <a:cs typeface="+mj-ea"/>
            </a:endParaRPr>
          </a:p>
          <a:p>
            <a:r>
              <a:rPr lang="en-US" altLang="zh-CN" sz="3000" b="1" dirty="0" smtClean="0">
                <a:solidFill>
                  <a:srgbClr val="0070C0"/>
                </a:solidFill>
                <a:latin typeface="+mj-ea"/>
                <a:ea typeface="+mj-ea"/>
                <a:cs typeface="+mj-ea"/>
                <a:sym typeface="+mn-ea"/>
              </a:rPr>
              <a:t>1</a:t>
            </a:r>
            <a:r>
              <a:rPr lang="zh-CN" altLang="en-US"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提高执行力</a:t>
            </a:r>
            <a:r>
              <a:rPr lang="en-US" altLang="zh-CN"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认真贯彻公司的经营方针</a:t>
            </a:r>
            <a:r>
              <a:rPr lang="en-US" altLang="zh-CN"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同时将公司的各项经营策略并及时的通过早会、交接班以及钉钉、微信群等传达给每个员工，起好承上启下的桥梁作用，与公司领导的目标方向尽可能达到共识，从而提高执行力。</a:t>
            </a:r>
            <a:endParaRPr lang="en-US" altLang="zh-CN" sz="3000" b="1" dirty="0" smtClean="0">
              <a:solidFill>
                <a:srgbClr val="0070C0"/>
              </a:solidFill>
              <a:latin typeface="+mj-ea"/>
              <a:ea typeface="+mj-ea"/>
              <a:cs typeface="+mj-ea"/>
            </a:endParaRPr>
          </a:p>
          <a:p>
            <a:pPr lvl="0"/>
            <a:endParaRPr lang="zh-CN" altLang="zh-CN" sz="3000" b="1" dirty="0" smtClean="0">
              <a:solidFill>
                <a:srgbClr val="0070C0"/>
              </a:solidFill>
              <a:latin typeface="+mj-ea"/>
              <a:ea typeface="+mj-ea"/>
              <a:cs typeface="+mj-ea"/>
            </a:endParaRPr>
          </a:p>
          <a:p>
            <a:pPr lvl="0"/>
            <a:r>
              <a:rPr lang="en-US" altLang="zh-CN" sz="3000" b="1" dirty="0" smtClean="0">
                <a:solidFill>
                  <a:srgbClr val="0070C0"/>
                </a:solidFill>
                <a:latin typeface="+mj-ea"/>
                <a:ea typeface="+mj-ea"/>
                <a:cs typeface="+mj-ea"/>
                <a:sym typeface="+mn-ea"/>
              </a:rPr>
              <a:t>2</a:t>
            </a:r>
            <a:r>
              <a:rPr lang="zh-CN" altLang="en-US" sz="3000" b="1" dirty="0" smtClean="0">
                <a:solidFill>
                  <a:srgbClr val="0070C0"/>
                </a:solidFill>
                <a:latin typeface="+mj-ea"/>
                <a:ea typeface="+mj-ea"/>
                <a:cs typeface="+mj-ea"/>
                <a:sym typeface="+mn-ea"/>
              </a:rPr>
              <a:t>、</a:t>
            </a:r>
            <a:r>
              <a:rPr lang="zh-CN" altLang="zh-CN" sz="3000" b="1" dirty="0" smtClean="0">
                <a:solidFill>
                  <a:srgbClr val="0070C0"/>
                </a:solidFill>
                <a:latin typeface="+mj-ea"/>
                <a:ea typeface="+mj-ea"/>
                <a:cs typeface="+mj-ea"/>
                <a:sym typeface="+mn-ea"/>
              </a:rPr>
              <a:t>提高凝聚力。</a:t>
            </a:r>
            <a:r>
              <a:rPr lang="en-US" altLang="zh-CN" sz="3000" b="1" dirty="0" smtClean="0">
                <a:solidFill>
                  <a:srgbClr val="0070C0"/>
                </a:solidFill>
                <a:latin typeface="+mj-ea"/>
                <a:ea typeface="+mj-ea"/>
                <a:cs typeface="+mj-ea"/>
                <a:sym typeface="+mn-ea"/>
              </a:rPr>
              <a:t>19</a:t>
            </a:r>
            <a:r>
              <a:rPr lang="zh-CN" altLang="zh-CN" sz="3000" b="1" dirty="0" smtClean="0">
                <a:solidFill>
                  <a:srgbClr val="0070C0"/>
                </a:solidFill>
                <a:latin typeface="+mj-ea"/>
                <a:ea typeface="+mj-ea"/>
                <a:cs typeface="+mj-ea"/>
                <a:sym typeface="+mn-ea"/>
              </a:rPr>
              <a:t>年门店员工变动频繁，做好新员工的思想工作，团结好店内员工，充分调动和发挥员工的积极性，了解每一位员工的优点所在，并发挥其特长，做到量才适用。大家齐心协力才能把工作稳步推进向前。</a:t>
            </a:r>
            <a:endParaRPr lang="en-US" altLang="zh-CN" sz="3000" b="1" dirty="0" smtClean="0">
              <a:solidFill>
                <a:srgbClr val="0070C0"/>
              </a:solidFill>
              <a:latin typeface="+mj-ea"/>
              <a:ea typeface="+mj-ea"/>
              <a:cs typeface="+mj-ea"/>
            </a:endParaRPr>
          </a:p>
          <a:p>
            <a:pPr lvl="0"/>
            <a:endParaRPr lang="zh-CN" altLang="zh-CN" sz="3000" b="1" dirty="0" smtClean="0">
              <a:solidFill>
                <a:srgbClr val="0070C0"/>
              </a:solidFill>
              <a:latin typeface="+mj-ea"/>
              <a:ea typeface="+mj-ea"/>
              <a:cs typeface="+mj-ea"/>
            </a:endParaRPr>
          </a:p>
          <a:p>
            <a:pPr lvl="0"/>
            <a:endParaRPr lang="zh-CN" altLang="en-US" sz="3000" b="1" dirty="0" smtClean="0">
              <a:solidFill>
                <a:srgbClr val="0070C0"/>
              </a:solidFill>
              <a:latin typeface="+mj-ea"/>
              <a:ea typeface="+mj-ea"/>
              <a:cs typeface="+mj-ea"/>
              <a:sym typeface="+mn-ea"/>
            </a:endParaRPr>
          </a:p>
          <a:p>
            <a:pPr lvl="0"/>
            <a:endParaRPr lang="en-US" altLang="zh-CN" sz="2800" b="1" dirty="0" smtClean="0">
              <a:solidFill>
                <a:srgbClr val="0070C0"/>
              </a:solidFill>
              <a:latin typeface="+mj-ea"/>
              <a:ea typeface="+mj-ea"/>
              <a:cs typeface="+mj-ea"/>
            </a:endParaRPr>
          </a:p>
          <a:p>
            <a:pPr lvl="0"/>
            <a:endParaRPr lang="zh-CN" altLang="zh-CN" sz="2400" b="1" dirty="0" smtClean="0">
              <a:solidFill>
                <a:srgbClr val="0070C0"/>
              </a:solidFill>
              <a:latin typeface="+mj-ea"/>
              <a:ea typeface="+mj-ea"/>
              <a:cs typeface="+mj-ea"/>
            </a:endParaRPr>
          </a:p>
          <a:p>
            <a:pPr lvl="0"/>
            <a:endParaRPr lang="zh-CN" altLang="en-US" sz="2400">
              <a:latin typeface="+mj-ea"/>
              <a:ea typeface="+mj-ea"/>
              <a:cs typeface="+mj-ea"/>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20" name="TextBox 52"/>
          <p:cNvSpPr txBox="1"/>
          <p:nvPr/>
        </p:nvSpPr>
        <p:spPr>
          <a:xfrm>
            <a:off x="10058400" y="6472238"/>
            <a:ext cx="2232025" cy="369887"/>
          </a:xfrm>
          <a:prstGeom prst="rect">
            <a:avLst/>
          </a:prstGeom>
          <a:noFill/>
          <a:ln w="9525">
            <a:noFill/>
          </a:ln>
        </p:spPr>
        <p:txBody>
          <a:bodyPr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TextBox 52"/>
          <p:cNvSpPr txBox="1"/>
          <p:nvPr/>
        </p:nvSpPr>
        <p:spPr>
          <a:xfrm>
            <a:off x="9206865" y="6281420"/>
            <a:ext cx="2705100" cy="368300"/>
          </a:xfrm>
          <a:prstGeom prst="rect">
            <a:avLst/>
          </a:prstGeom>
          <a:noFill/>
          <a:ln w="9525">
            <a:noFill/>
          </a:ln>
        </p:spPr>
        <p:txBody>
          <a:bodyPr wrap="square"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en-US" altLang="zh-CN" b="1" dirty="0">
                <a:solidFill>
                  <a:schemeClr val="bg1"/>
                </a:solidFill>
                <a:latin typeface="微软雅黑" panose="020B0503020204020204" pitchFamily="34" charset="-122"/>
                <a:ea typeface="微软雅黑" panose="020B0503020204020204" pitchFamily="34" charset="-122"/>
                <a:sym typeface="+mn-ea"/>
              </a:rPr>
              <a:t>TAIJI   </a:t>
            </a:r>
            <a:r>
              <a:rPr lang="zh-CN" altLang="en-US" b="1" dirty="0">
                <a:solidFill>
                  <a:schemeClr val="bg1"/>
                </a:solidFill>
                <a:latin typeface="微软雅黑" panose="020B0503020204020204" pitchFamily="34" charset="-122"/>
                <a:ea typeface="微软雅黑" panose="020B0503020204020204" pitchFamily="34" charset="-122"/>
              </a:rPr>
              <a:t>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TextBox 52"/>
          <p:cNvSpPr txBox="1"/>
          <p:nvPr/>
        </p:nvSpPr>
        <p:spPr>
          <a:xfrm>
            <a:off x="10057765" y="6472555"/>
            <a:ext cx="2359660" cy="368300"/>
          </a:xfrm>
          <a:prstGeom prst="rect">
            <a:avLst/>
          </a:prstGeom>
          <a:noFill/>
          <a:ln w="9525">
            <a:noFill/>
          </a:ln>
        </p:spPr>
        <p:txBody>
          <a:bodyPr wrap="square"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35" y="69215"/>
            <a:ext cx="12071985" cy="8893810"/>
          </a:xfrm>
          <a:prstGeom prst="rect">
            <a:avLst/>
          </a:prstGeom>
          <a:noFill/>
        </p:spPr>
        <p:txBody>
          <a:bodyPr wrap="square" rtlCol="0" anchor="t">
            <a:spAutoFit/>
          </a:bodyPr>
          <a:p>
            <a:pPr lvl="0"/>
            <a:endParaRPr lang="en-US" altLang="zh-CN" sz="2400" b="1" dirty="0" smtClean="0">
              <a:solidFill>
                <a:srgbClr val="0070C0"/>
              </a:solidFill>
              <a:latin typeface="+mj-ea"/>
              <a:ea typeface="+mj-ea"/>
              <a:cs typeface="+mj-ea"/>
              <a:sym typeface="+mn-ea"/>
            </a:endParaRPr>
          </a:p>
          <a:p>
            <a:pPr lvl="0"/>
            <a:endParaRPr lang="en-US" altLang="zh-CN" sz="2400" b="1" dirty="0" smtClean="0">
              <a:solidFill>
                <a:srgbClr val="0070C0"/>
              </a:solidFill>
              <a:latin typeface="+mj-ea"/>
              <a:ea typeface="+mj-ea"/>
              <a:cs typeface="+mj-ea"/>
              <a:sym typeface="+mn-ea"/>
            </a:endParaRPr>
          </a:p>
          <a:p>
            <a:pPr lvl="0"/>
            <a:endParaRPr lang="en-US" altLang="zh-CN" sz="2400" b="1" dirty="0" smtClean="0">
              <a:solidFill>
                <a:srgbClr val="0070C0"/>
              </a:solidFill>
              <a:latin typeface="+mj-ea"/>
              <a:ea typeface="+mj-ea"/>
              <a:cs typeface="+mj-ea"/>
              <a:sym typeface="+mn-ea"/>
            </a:endParaRPr>
          </a:p>
          <a:p>
            <a:pPr lvl="0"/>
            <a:r>
              <a:rPr lang="en-US" altLang="zh-CN" sz="2800" b="1" dirty="0" smtClean="0">
                <a:solidFill>
                  <a:srgbClr val="0070C0"/>
                </a:solidFill>
                <a:latin typeface="+mj-ea"/>
                <a:ea typeface="+mj-ea"/>
                <a:cs typeface="+mj-ea"/>
                <a:sym typeface="+mn-ea"/>
              </a:rPr>
              <a:t>3</a:t>
            </a:r>
            <a:r>
              <a:rPr lang="zh-CN" altLang="en-US" sz="2800" b="1" dirty="0" smtClean="0">
                <a:solidFill>
                  <a:srgbClr val="0070C0"/>
                </a:solidFill>
                <a:latin typeface="+mj-ea"/>
                <a:ea typeface="+mj-ea"/>
                <a:cs typeface="+mj-ea"/>
                <a:sym typeface="+mn-ea"/>
              </a:rPr>
              <a:t>、</a:t>
            </a:r>
            <a:r>
              <a:rPr lang="zh-CN" altLang="zh-CN" sz="2800" b="1" dirty="0" smtClean="0">
                <a:solidFill>
                  <a:srgbClr val="0070C0"/>
                </a:solidFill>
                <a:latin typeface="+mj-ea"/>
                <a:ea typeface="+mj-ea"/>
                <a:cs typeface="+mj-ea"/>
                <a:sym typeface="+mn-ea"/>
              </a:rPr>
              <a:t>做好员工的表率，带习好新员工。不断地向新员工灌输企业文化，教育员工有全局意识，做事情要从公司整体利益出发，切实地把微笑服务从心开始落到实处。新员工快速地成长为门店也注入了新的活力</a:t>
            </a:r>
            <a:r>
              <a:rPr lang="zh-CN" altLang="en-US" sz="2800" b="1" dirty="0" smtClean="0">
                <a:solidFill>
                  <a:srgbClr val="0070C0"/>
                </a:solidFill>
                <a:latin typeface="+mj-ea"/>
                <a:ea typeface="+mj-ea"/>
                <a:cs typeface="+mj-ea"/>
                <a:sym typeface="+mn-ea"/>
              </a:rPr>
              <a:t>，为公司储备更多的后备店长是我义不容辞的责任。</a:t>
            </a:r>
            <a:endParaRPr lang="zh-CN" altLang="en-US" sz="2800" b="1" dirty="0" smtClean="0">
              <a:solidFill>
                <a:srgbClr val="0070C0"/>
              </a:solidFill>
              <a:latin typeface="+mj-ea"/>
              <a:ea typeface="+mj-ea"/>
              <a:cs typeface="+mj-ea"/>
              <a:sym typeface="+mn-ea"/>
            </a:endParaRPr>
          </a:p>
          <a:p>
            <a:pPr lvl="0"/>
            <a:endParaRPr lang="en-US" altLang="zh-CN" sz="2800" b="1" dirty="0" smtClean="0">
              <a:solidFill>
                <a:srgbClr val="0070C0"/>
              </a:solidFill>
              <a:latin typeface="+mj-ea"/>
              <a:ea typeface="+mj-ea"/>
              <a:cs typeface="+mj-ea"/>
              <a:sym typeface="+mn-ea"/>
            </a:endParaRPr>
          </a:p>
          <a:p>
            <a:pPr lvl="0"/>
            <a:endParaRPr lang="en-US" altLang="zh-CN" sz="2800" b="1" dirty="0" smtClean="0">
              <a:solidFill>
                <a:srgbClr val="0070C0"/>
              </a:solidFill>
              <a:latin typeface="+mj-ea"/>
              <a:ea typeface="+mj-ea"/>
              <a:cs typeface="+mj-ea"/>
              <a:sym typeface="+mn-ea"/>
            </a:endParaRPr>
          </a:p>
          <a:p>
            <a:pPr lvl="0"/>
            <a:r>
              <a:rPr lang="en-US" altLang="zh-CN" sz="2800" b="1" dirty="0" smtClean="0">
                <a:solidFill>
                  <a:srgbClr val="0070C0"/>
                </a:solidFill>
                <a:latin typeface="+mj-ea"/>
                <a:ea typeface="+mj-ea"/>
                <a:cs typeface="+mj-ea"/>
                <a:sym typeface="+mn-ea"/>
              </a:rPr>
              <a:t>4</a:t>
            </a:r>
            <a:r>
              <a:rPr lang="zh-CN" altLang="en-US" sz="2800" b="1" dirty="0" smtClean="0">
                <a:solidFill>
                  <a:srgbClr val="0070C0"/>
                </a:solidFill>
                <a:latin typeface="+mj-ea"/>
                <a:ea typeface="+mj-ea"/>
                <a:cs typeface="+mj-ea"/>
                <a:sym typeface="+mn-ea"/>
              </a:rPr>
              <a:t>、</a:t>
            </a:r>
            <a:r>
              <a:rPr lang="zh-CN" altLang="zh-CN" sz="2800" b="1" dirty="0" smtClean="0">
                <a:solidFill>
                  <a:srgbClr val="0070C0"/>
                </a:solidFill>
                <a:latin typeface="+mj-ea"/>
                <a:ea typeface="+mj-ea"/>
                <a:cs typeface="+mj-ea"/>
                <a:sym typeface="+mn-ea"/>
              </a:rPr>
              <a:t>面对竞争我们无畏无惧。</a:t>
            </a:r>
            <a:r>
              <a:rPr lang="zh-CN" altLang="en-US" sz="2800" b="1" dirty="0" smtClean="0">
                <a:solidFill>
                  <a:srgbClr val="0070C0"/>
                </a:solidFill>
                <a:latin typeface="+mj-ea"/>
                <a:ea typeface="+mj-ea"/>
                <a:cs typeface="+mj-ea"/>
                <a:sym typeface="+mn-ea"/>
              </a:rPr>
              <a:t>一墙之隔的乐源堂走的是低价的路线，</a:t>
            </a:r>
            <a:r>
              <a:rPr lang="zh-CN" altLang="zh-CN" sz="2800" b="1" dirty="0" smtClean="0">
                <a:solidFill>
                  <a:srgbClr val="0070C0"/>
                </a:solidFill>
                <a:latin typeface="+mj-ea"/>
                <a:ea typeface="+mj-ea"/>
                <a:cs typeface="+mj-ea"/>
                <a:sym typeface="+mn-ea"/>
              </a:rPr>
              <a:t>平时</a:t>
            </a:r>
            <a:r>
              <a:rPr lang="zh-CN" altLang="en-US" sz="2800" b="1" dirty="0" smtClean="0">
                <a:solidFill>
                  <a:srgbClr val="0070C0"/>
                </a:solidFill>
                <a:latin typeface="+mj-ea"/>
                <a:ea typeface="+mj-ea"/>
                <a:cs typeface="+mj-ea"/>
                <a:sym typeface="+mn-ea"/>
              </a:rPr>
              <a:t>我们</a:t>
            </a:r>
            <a:r>
              <a:rPr lang="zh-CN" altLang="zh-CN" sz="2800" b="1" dirty="0" smtClean="0">
                <a:solidFill>
                  <a:srgbClr val="0070C0"/>
                </a:solidFill>
                <a:latin typeface="+mj-ea"/>
                <a:ea typeface="+mj-ea"/>
                <a:cs typeface="+mj-ea"/>
                <a:sym typeface="+mn-ea"/>
              </a:rPr>
              <a:t>通过各种渠道了解同行业信息，了解顾客的购物心理以及周边顾客的消费需求，做到知己知彼，心中有数，及时通过活动弥补，工作起来也就没那么被动了。</a:t>
            </a:r>
            <a:endParaRPr lang="zh-CN" altLang="zh-CN" sz="2800" b="1" dirty="0" smtClean="0">
              <a:solidFill>
                <a:srgbClr val="0070C0"/>
              </a:solidFill>
              <a:latin typeface="+mj-ea"/>
              <a:ea typeface="+mj-ea"/>
              <a:cs typeface="+mj-ea"/>
              <a:sym typeface="+mn-ea"/>
            </a:endParaRPr>
          </a:p>
          <a:p>
            <a:pPr lvl="0"/>
            <a:endParaRPr lang="zh-CN" altLang="en-US" sz="2800">
              <a:latin typeface="+mj-ea"/>
              <a:ea typeface="+mj-ea"/>
              <a:cs typeface="+mj-ea"/>
            </a:endParaRPr>
          </a:p>
          <a:p>
            <a:pPr lvl="0"/>
            <a:endParaRPr lang="zh-CN" altLang="en-US" sz="2400"/>
          </a:p>
          <a:p>
            <a:pPr lvl="0"/>
            <a:endParaRPr lang="zh-CN" altLang="en-US" sz="2400"/>
          </a:p>
          <a:p>
            <a:pPr lvl="0"/>
            <a:endParaRPr lang="zh-CN" altLang="en-US" sz="2400"/>
          </a:p>
          <a:p>
            <a:pPr lvl="0"/>
            <a:endParaRPr lang="zh-CN" altLang="en-US" sz="2400"/>
          </a:p>
          <a:p>
            <a:pPr lvl="0"/>
            <a:endParaRPr lang="zh-CN" altLang="en-US" sz="2400"/>
          </a:p>
          <a:p>
            <a:pPr lvl="0"/>
            <a:endParaRPr lang="zh-CN" altLang="en-US" sz="2400"/>
          </a:p>
          <a:p>
            <a:pPr lvl="0"/>
            <a:endParaRPr lang="zh-CN" altLang="en-US" sz="2400"/>
          </a:p>
          <a:p>
            <a:pPr lvl="0"/>
            <a:endParaRPr lang="zh-CN" altLang="en-US" sz="240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1"/>
          <p:cNvSpPr>
            <a:spLocks noChangeArrowheads="1"/>
          </p:cNvSpPr>
          <p:nvPr/>
        </p:nvSpPr>
        <p:spPr bwMode="auto">
          <a:xfrm>
            <a:off x="281355" y="-686287"/>
            <a:ext cx="11447584" cy="7170420"/>
          </a:xfrm>
          <a:prstGeom prst="rect">
            <a:avLst/>
          </a:prstGeom>
          <a:noFill/>
          <a:ln w="9525">
            <a:noFill/>
            <a:miter lim="800000"/>
          </a:ln>
          <a:effectLst/>
        </p:spPr>
        <p:txBody>
          <a:bodyPr vert="horz" wrap="square" lIns="91440" tIns="45720" rIns="91440" bIns="45720" numCol="1" anchor="ctr" anchorCtr="0" compatLnSpc="1">
            <a:spAutoFit/>
          </a:bodyPr>
          <a:p>
            <a:pPr marL="0" marR="0" lvl="0" indent="0" algn="l" defTabSz="914400" rtl="0" eaLnBrk="1" fontAlgn="base" latinLnBrk="0" hangingPunct="1">
              <a:lnSpc>
                <a:spcPct val="100000"/>
              </a:lnSpc>
              <a:spcBef>
                <a:spcPct val="0"/>
              </a:spcBef>
              <a:spcAft>
                <a:spcPct val="0"/>
              </a:spcAft>
              <a:buClrTx/>
              <a:buSzTx/>
            </a:pPr>
            <a:endParaRPr kumimoji="0" lang="en-US" altLang="zh-CN" sz="2400" b="1" i="0" u="none" strike="noStrike" cap="none" normalizeH="0" baseline="0" dirty="0" smtClean="0">
              <a:ln>
                <a:noFill/>
              </a:ln>
              <a:solidFill>
                <a:srgbClr val="0070C0"/>
              </a:solidFill>
              <a:effectLst/>
              <a:latin typeface="+mj-ea"/>
              <a:ea typeface="+mj-ea"/>
              <a:cs typeface="+mj-ea"/>
            </a:endParaRPr>
          </a:p>
          <a:p>
            <a:pPr marL="0" marR="0" lvl="0" indent="0" algn="l" defTabSz="914400" rtl="0" eaLnBrk="1" fontAlgn="base" latinLnBrk="0" hangingPunct="1">
              <a:lnSpc>
                <a:spcPct val="100000"/>
              </a:lnSpc>
              <a:spcBef>
                <a:spcPct val="0"/>
              </a:spcBef>
              <a:spcAft>
                <a:spcPct val="0"/>
              </a:spcAft>
              <a:buClrTx/>
              <a:buSzTx/>
            </a:pPr>
            <a:endParaRPr kumimoji="0" lang="en-US" altLang="zh-CN" sz="2400" b="1" i="0" u="none" strike="noStrike" cap="none" normalizeH="0" baseline="0" dirty="0" smtClean="0">
              <a:ln>
                <a:noFill/>
              </a:ln>
              <a:solidFill>
                <a:srgbClr val="0070C0"/>
              </a:solidFill>
              <a:effectLst/>
              <a:latin typeface="+mj-ea"/>
              <a:ea typeface="+mj-ea"/>
              <a:cs typeface="+mj-ea"/>
            </a:endParaRPr>
          </a:p>
          <a:p>
            <a:pPr marL="0" marR="0" lvl="0" indent="0" algn="l" defTabSz="914400" rtl="0" eaLnBrk="1" fontAlgn="base" latinLnBrk="0" hangingPunct="1">
              <a:lnSpc>
                <a:spcPct val="100000"/>
              </a:lnSpc>
              <a:spcBef>
                <a:spcPct val="0"/>
              </a:spcBef>
              <a:spcAft>
                <a:spcPct val="0"/>
              </a:spcAft>
              <a:buClrTx/>
              <a:buSzTx/>
            </a:pPr>
            <a:r>
              <a:rPr kumimoji="0" lang="en-US" altLang="zh-CN" sz="2800" b="1" i="0" u="none" strike="noStrike" cap="none" normalizeH="0" baseline="0" dirty="0" smtClean="0">
                <a:ln>
                  <a:noFill/>
                </a:ln>
                <a:solidFill>
                  <a:srgbClr val="0070C0"/>
                </a:solidFill>
                <a:effectLst/>
                <a:latin typeface="+mj-ea"/>
                <a:ea typeface="+mj-ea"/>
                <a:cs typeface="+mj-ea"/>
              </a:rPr>
              <a:t>5</a:t>
            </a:r>
            <a:r>
              <a:rPr kumimoji="0" lang="zh-CN" altLang="en-US" sz="2800" b="1" i="0" u="none" strike="noStrike" cap="none" normalizeH="0" baseline="0" dirty="0" smtClean="0">
                <a:ln>
                  <a:noFill/>
                </a:ln>
                <a:solidFill>
                  <a:srgbClr val="0070C0"/>
                </a:solidFill>
                <a:effectLst/>
                <a:latin typeface="+mj-ea"/>
                <a:ea typeface="+mj-ea"/>
                <a:cs typeface="+mj-ea"/>
              </a:rPr>
              <a:t>、</a:t>
            </a:r>
            <a:r>
              <a:rPr kumimoji="0" lang="zh-CN" sz="2800" b="1" i="0" u="none" strike="noStrike" cap="none" normalizeH="0" baseline="0" dirty="0" smtClean="0">
                <a:ln>
                  <a:noFill/>
                </a:ln>
                <a:solidFill>
                  <a:srgbClr val="0070C0"/>
                </a:solidFill>
                <a:effectLst/>
                <a:latin typeface="+mj-ea"/>
                <a:ea typeface="+mj-ea"/>
                <a:cs typeface="+mj-ea"/>
              </a:rPr>
              <a:t>周到细致的会员服务：为了给顾客创造良好的购物环境，我们每天做好日常的基础工作：卫生、陈列、免费茶水试饮等都一点不马虎。微信顾客越来越多，顾客的信赖也越稳固。给我印象最深的是华侨城的一位顾客，他楼下就有海王星辰和一家私人药房，但自从在银河北街店购买了一次药品并添加了门店微信后就经常咨询我们并好几次让我们送货上门还介绍了好几个朋友到我们门店来咨询和购药。我曾很认真地询问过他是什么吸引了他，他说：是你们的专业和热情打动了我，每次你都用标签把每种药的服用方法写得很仔细，注意事项也交待得很清楚，我不缺钱，楼下也有药房，但他们只是卖药从不会多说什么，而我需要知道你们介绍的产品我是否值得购买，我用得是否放心！你们给了我想知道的，我放心，当然选择你们太极了。顾客的褒奖是对我们工作最大的肯定。这也坚定了我们在以后的工作中一定要把握好优质会员的服务，让星星之火可以燎原的更广，进一步提高太极大药房在顾客心目中的形象。</a:t>
            </a:r>
            <a:endParaRPr kumimoji="0" lang="zh-CN" sz="2800" b="1" i="0" u="none" strike="noStrike" cap="none" normalizeH="0" baseline="0" dirty="0" smtClean="0">
              <a:ln>
                <a:noFill/>
              </a:ln>
              <a:solidFill>
                <a:srgbClr val="0070C0"/>
              </a:solidFill>
              <a:effectLst/>
              <a:latin typeface="+mj-ea"/>
              <a:ea typeface="+mj-ea"/>
              <a:cs typeface="+mj-ea"/>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sz="2400" b="1" i="0" u="none" strike="noStrike" cap="none" normalizeH="0" baseline="0" dirty="0" smtClean="0">
              <a:ln>
                <a:noFill/>
              </a:ln>
              <a:solidFill>
                <a:srgbClr val="0070C0"/>
              </a:solidFill>
              <a:effectLst/>
              <a:latin typeface="+mj-ea"/>
              <a:ea typeface="+mj-ea"/>
              <a:cs typeface="+mj-ea"/>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sz="2400" b="1" i="0" u="none" strike="noStrike" cap="none" normalizeH="0" baseline="0" dirty="0" smtClean="0">
              <a:ln>
                <a:noFill/>
              </a:ln>
              <a:solidFill>
                <a:srgbClr val="0070C0"/>
              </a:solidFill>
              <a:effectLst/>
              <a:latin typeface="+mj-ea"/>
              <a:ea typeface="+mj-ea"/>
              <a:cs typeface="+mj-ea"/>
            </a:endParaRPr>
          </a:p>
        </p:txBody>
      </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TextBox 52"/>
          <p:cNvSpPr txBox="1"/>
          <p:nvPr/>
        </p:nvSpPr>
        <p:spPr>
          <a:xfrm>
            <a:off x="10057765" y="6472555"/>
            <a:ext cx="2359660" cy="368300"/>
          </a:xfrm>
          <a:prstGeom prst="rect">
            <a:avLst/>
          </a:prstGeom>
          <a:noFill/>
          <a:ln w="9525">
            <a:noFill/>
          </a:ln>
        </p:spPr>
        <p:txBody>
          <a:bodyPr wrap="square"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20" name="TextBox 52"/>
          <p:cNvSpPr txBox="1"/>
          <p:nvPr/>
        </p:nvSpPr>
        <p:spPr>
          <a:xfrm>
            <a:off x="10058400" y="6472238"/>
            <a:ext cx="2232025" cy="369887"/>
          </a:xfrm>
          <a:prstGeom prst="rect">
            <a:avLst/>
          </a:prstGeom>
          <a:noFill/>
          <a:ln w="9525">
            <a:noFill/>
          </a:ln>
        </p:spPr>
        <p:txBody>
          <a:bodyPr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TextBox 52"/>
          <p:cNvSpPr txBox="1"/>
          <p:nvPr/>
        </p:nvSpPr>
        <p:spPr>
          <a:xfrm>
            <a:off x="9206865" y="6281420"/>
            <a:ext cx="2705100" cy="368300"/>
          </a:xfrm>
          <a:prstGeom prst="rect">
            <a:avLst/>
          </a:prstGeom>
          <a:noFill/>
          <a:ln w="9525">
            <a:noFill/>
          </a:ln>
        </p:spPr>
        <p:txBody>
          <a:bodyPr wrap="square"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en-US" altLang="zh-CN" b="1" dirty="0">
                <a:solidFill>
                  <a:schemeClr val="bg1"/>
                </a:solidFill>
                <a:latin typeface="微软雅黑" panose="020B0503020204020204" pitchFamily="34" charset="-122"/>
                <a:ea typeface="微软雅黑" panose="020B0503020204020204" pitchFamily="34" charset="-122"/>
                <a:sym typeface="+mn-ea"/>
              </a:rPr>
              <a:t>TAIJI   </a:t>
            </a:r>
            <a:r>
              <a:rPr lang="zh-CN" altLang="en-US" b="1" dirty="0">
                <a:solidFill>
                  <a:schemeClr val="bg1"/>
                </a:solidFill>
                <a:latin typeface="微软雅黑" panose="020B0503020204020204" pitchFamily="34" charset="-122"/>
                <a:ea typeface="微软雅黑" panose="020B0503020204020204" pitchFamily="34" charset="-122"/>
              </a:rPr>
              <a:t>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TextBox 52"/>
          <p:cNvSpPr txBox="1"/>
          <p:nvPr/>
        </p:nvSpPr>
        <p:spPr>
          <a:xfrm>
            <a:off x="10057765" y="6472555"/>
            <a:ext cx="2359660" cy="368300"/>
          </a:xfrm>
          <a:prstGeom prst="rect">
            <a:avLst/>
          </a:prstGeom>
          <a:noFill/>
          <a:ln w="9525">
            <a:noFill/>
          </a:ln>
        </p:spPr>
        <p:txBody>
          <a:bodyPr wrap="square" anchor="t">
            <a:spAutoFit/>
          </a:bodyPr>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562707" y="483576"/>
            <a:ext cx="10559562" cy="5015865"/>
          </a:xfrm>
          <a:prstGeom prst="rect">
            <a:avLst/>
          </a:prstGeom>
          <a:noFill/>
        </p:spPr>
        <p:txBody>
          <a:bodyPr wrap="square" rtlCol="0">
            <a:spAutoFit/>
          </a:bodyPr>
          <a:p>
            <a:r>
              <a:rPr lang="en-US" altLang="zh-CN" sz="3200" b="1" dirty="0" smtClean="0">
                <a:solidFill>
                  <a:srgbClr val="0070C0"/>
                </a:solidFill>
                <a:latin typeface="+mj-ea"/>
                <a:ea typeface="+mj-ea"/>
                <a:cs typeface="+mj-ea"/>
              </a:rPr>
              <a:t>2020</a:t>
            </a:r>
            <a:r>
              <a:rPr lang="zh-CN" altLang="en-US" sz="3200" b="1" dirty="0" smtClean="0">
                <a:solidFill>
                  <a:srgbClr val="0070C0"/>
                </a:solidFill>
                <a:latin typeface="+mj-ea"/>
                <a:ea typeface="+mj-ea"/>
                <a:cs typeface="+mj-ea"/>
              </a:rPr>
              <a:t>年</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知行合一</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克勤克专</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不找借口找方法</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紧跟领导的步伐</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不抱怨，不埋怨</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砥砺前行 </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空杯心态</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a:t>
            </a:r>
            <a:r>
              <a:rPr lang="zh-CN" altLang="en-US" sz="3200" b="1" dirty="0" smtClean="0">
                <a:solidFill>
                  <a:srgbClr val="0070C0"/>
                </a:solidFill>
                <a:latin typeface="+mj-ea"/>
                <a:ea typeface="+mj-ea"/>
                <a:cs typeface="+mj-ea"/>
              </a:rPr>
              <a:t>遇见更好的自己</a:t>
            </a:r>
            <a:endParaRPr lang="en-US" altLang="zh-CN" sz="3200" b="1" dirty="0" smtClean="0">
              <a:solidFill>
                <a:srgbClr val="0070C0"/>
              </a:solidFill>
              <a:latin typeface="+mj-ea"/>
              <a:ea typeface="+mj-ea"/>
              <a:cs typeface="+mj-ea"/>
            </a:endParaRPr>
          </a:p>
          <a:p>
            <a:r>
              <a:rPr lang="en-US" altLang="zh-CN" sz="3200" b="1" dirty="0" smtClean="0">
                <a:solidFill>
                  <a:srgbClr val="0070C0"/>
                </a:solidFill>
                <a:latin typeface="+mj-ea"/>
                <a:ea typeface="+mj-ea"/>
                <a:cs typeface="+mj-ea"/>
              </a:rPr>
              <a:t>                                                2020</a:t>
            </a:r>
            <a:r>
              <a:rPr lang="zh-CN" altLang="en-US" sz="3200" b="1" dirty="0" smtClean="0">
                <a:solidFill>
                  <a:srgbClr val="0070C0"/>
                </a:solidFill>
                <a:latin typeface="+mj-ea"/>
                <a:ea typeface="+mj-ea"/>
                <a:cs typeface="+mj-ea"/>
              </a:rPr>
              <a:t>我信我行</a:t>
            </a:r>
            <a:endParaRPr lang="zh-CN" altLang="en-US" sz="3200" b="1" dirty="0">
              <a:solidFill>
                <a:srgbClr val="0070C0"/>
              </a:solidFill>
              <a:latin typeface="+mj-ea"/>
              <a:ea typeface="+mj-ea"/>
              <a:cs typeface="+mj-ea"/>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2" descr="航母(小）"/>
          <p:cNvPicPr>
            <a:picLocks noChangeAspect="1"/>
          </p:cNvPicPr>
          <p:nvPr/>
        </p:nvPicPr>
        <p:blipFill>
          <a:blip r:embed="rId1" cstate="print"/>
          <a:stretch>
            <a:fillRect/>
          </a:stretch>
        </p:blipFill>
        <p:spPr>
          <a:xfrm>
            <a:off x="5022850" y="1466850"/>
            <a:ext cx="7159625" cy="3924300"/>
          </a:xfrm>
          <a:prstGeom prst="rect">
            <a:avLst/>
          </a:prstGeom>
          <a:noFill/>
          <a:ln w="9525">
            <a:noFill/>
          </a:ln>
        </p:spPr>
      </p:pic>
      <p:sp>
        <p:nvSpPr>
          <p:cNvPr id="18" name="任意多边形: 形状 17"/>
          <p:cNvSpPr/>
          <p:nvPr/>
        </p:nvSpPr>
        <p:spPr>
          <a:xfrm>
            <a:off x="0" y="1466850"/>
            <a:ext cx="6034088"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形状 32"/>
          <p:cNvSpPr/>
          <p:nvPr/>
        </p:nvSpPr>
        <p:spPr>
          <a:xfrm>
            <a:off x="4984750" y="1476375"/>
            <a:ext cx="1204913" cy="390525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511175" y="0"/>
            <a:ext cx="1355725"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511175" y="123825"/>
            <a:ext cx="1355725" cy="606425"/>
          </a:xfrm>
          <a:prstGeom prst="rect">
            <a:avLst/>
          </a:prstGeom>
          <a:solidFill>
            <a:srgbClr val="C60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0" name="文本框 40"/>
          <p:cNvSpPr txBox="1"/>
          <p:nvPr/>
        </p:nvSpPr>
        <p:spPr>
          <a:xfrm>
            <a:off x="438150" y="98425"/>
            <a:ext cx="1530350" cy="646113"/>
          </a:xfrm>
          <a:prstGeom prst="rect">
            <a:avLst/>
          </a:prstGeom>
          <a:solidFill>
            <a:schemeClr val="accent1"/>
          </a:solidFill>
          <a:ln w="9525">
            <a:noFill/>
          </a:ln>
        </p:spPr>
        <p:txBody>
          <a:bodyPr anchor="t">
            <a:spAutoFit/>
          </a:bodyPr>
          <a:lstStyle/>
          <a:p>
            <a:pPr algn="ctr"/>
            <a:r>
              <a:rPr lang="en-US" altLang="zh-CN" b="1" dirty="0">
                <a:solidFill>
                  <a:schemeClr val="bg1"/>
                </a:solidFill>
                <a:latin typeface="Arial" panose="020B0604020202020204" pitchFamily="34" charset="0"/>
                <a:ea typeface="微软雅黑" panose="020B0503020204020204" pitchFamily="34" charset="-122"/>
              </a:rPr>
              <a:t>TAIJI</a:t>
            </a:r>
            <a:endParaRPr lang="en-US" altLang="zh-CN" b="1" dirty="0">
              <a:solidFill>
                <a:schemeClr val="bg1"/>
              </a:solidFill>
              <a:latin typeface="Arial" panose="020B0604020202020204" pitchFamily="34" charset="0"/>
              <a:ea typeface="微软雅黑" panose="020B0503020204020204" pitchFamily="34" charset="-122"/>
            </a:endParaRPr>
          </a:p>
          <a:p>
            <a:pPr algn="ctr"/>
            <a:r>
              <a:rPr lang="zh-CN" altLang="en-US" b="1" dirty="0">
                <a:solidFill>
                  <a:schemeClr val="bg1"/>
                </a:solidFill>
                <a:latin typeface="Arial" panose="020B0604020202020204" pitchFamily="34" charset="0"/>
                <a:ea typeface="微软雅黑" panose="020B0503020204020204" pitchFamily="34" charset="-122"/>
              </a:rPr>
              <a:t>太极集团</a:t>
            </a:r>
            <a:endParaRPr lang="zh-CN" altLang="en-US" sz="4800" b="1" dirty="0">
              <a:solidFill>
                <a:schemeClr val="bg1"/>
              </a:solidFill>
              <a:latin typeface="Arial" panose="020B0604020202020204" pitchFamily="34" charset="0"/>
              <a:ea typeface="Arial" panose="020B0604020202020204" pitchFamily="34" charset="0"/>
            </a:endParaRPr>
          </a:p>
        </p:txBody>
      </p:sp>
      <p:sp>
        <p:nvSpPr>
          <p:cNvPr id="26631" name="文本框 18"/>
          <p:cNvSpPr txBox="1"/>
          <p:nvPr/>
        </p:nvSpPr>
        <p:spPr>
          <a:xfrm>
            <a:off x="1192213" y="3260725"/>
            <a:ext cx="3748087" cy="644525"/>
          </a:xfrm>
          <a:prstGeom prst="rect">
            <a:avLst/>
          </a:prstGeom>
          <a:noFill/>
          <a:ln w="9525">
            <a:noFill/>
          </a:ln>
        </p:spPr>
        <p:txBody>
          <a:bodyPr anchor="t">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谢 谢</a:t>
            </a:r>
            <a:r>
              <a:rPr lang="zh-CN" altLang="en-US" sz="3600" dirty="0">
                <a:solidFill>
                  <a:schemeClr val="bg1"/>
                </a:solidFill>
                <a:latin typeface="微软雅黑" panose="020B0503020204020204" pitchFamily="34" charset="-122"/>
                <a:ea typeface="微软雅黑" panose="020B0503020204020204" pitchFamily="34" charset="-122"/>
              </a:rPr>
              <a:t> </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26632" name="文本框 19"/>
          <p:cNvSpPr txBox="1"/>
          <p:nvPr/>
        </p:nvSpPr>
        <p:spPr>
          <a:xfrm>
            <a:off x="622300" y="2270125"/>
            <a:ext cx="5060950" cy="922338"/>
          </a:xfrm>
          <a:prstGeom prst="rect">
            <a:avLst/>
          </a:prstGeom>
          <a:noFill/>
          <a:ln w="9525">
            <a:noFill/>
          </a:ln>
        </p:spPr>
        <p:txBody>
          <a:bodyPr anchor="t">
            <a:spAutoFit/>
          </a:bodyPr>
          <a:lstStyle/>
          <a:p>
            <a:pPr algn="ctr"/>
            <a:r>
              <a:rPr lang="en-US" altLang="zh-CN" sz="5400" b="1" dirty="0">
                <a:solidFill>
                  <a:schemeClr val="bg1"/>
                </a:solidFill>
                <a:latin typeface="Road Rage"/>
                <a:ea typeface="微软雅黑" panose="020B0503020204020204" pitchFamily="34" charset="-122"/>
              </a:rPr>
              <a:t>THANKS</a:t>
            </a:r>
            <a:endParaRPr lang="en-US" altLang="zh-CN" sz="6000" dirty="0">
              <a:solidFill>
                <a:schemeClr val="bg1"/>
              </a:solidFill>
              <a:latin typeface="Road Rage"/>
              <a:ea typeface="Arial" panose="020B0604020202020204" pitchFamily="34" charset="0"/>
            </a:endParaRPr>
          </a:p>
        </p:txBody>
      </p:sp>
      <p:sp>
        <p:nvSpPr>
          <p:cNvPr id="26633" name="文本框 4"/>
          <p:cNvSpPr txBox="1"/>
          <p:nvPr/>
        </p:nvSpPr>
        <p:spPr>
          <a:xfrm>
            <a:off x="9556750" y="4994275"/>
            <a:ext cx="2530475" cy="368300"/>
          </a:xfrm>
          <a:prstGeom prst="rect">
            <a:avLst/>
          </a:prstGeom>
          <a:noFill/>
          <a:ln w="9525">
            <a:noFill/>
          </a:ln>
        </p:spPr>
        <p:txBody>
          <a:bodyPr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太极急支糖浆生产基地</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tags/tag1.xml><?xml version="1.0" encoding="utf-8"?>
<p:tagLst xmlns:p="http://schemas.openxmlformats.org/presentationml/2006/main">
  <p:tag name="KSO_WM_TEMPLATE_TOPIC_ID" val="2806177"/>
  <p:tag name="KSO_WM_TEMPLATE_OUTLINE_ID" val="15"/>
  <p:tag name="KSO_WM_TEMPLATE_SCENE_ID" val="1"/>
  <p:tag name="KSO_WM_TEMPLATE_JOB_ID" val="2"/>
  <p:tag name="KSO_WM_TEMPLATE_TOPIC_DEFAULT" val="1"/>
</p:tagLst>
</file>

<file path=ppt/tags/tag2.xml><?xml version="1.0" encoding="utf-8"?>
<p:tagLst xmlns:p="http://schemas.openxmlformats.org/presentationml/2006/main">
  <p:tag name="KSO_WM_UNIT_TABLE_BEAUTIFY" val="smartTable{f9cf6ddb-6d73-4d37-b212-c1a920d5b8fe}"/>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ZZIER">
  <a:themeElements>
    <a:clrScheme name="BUZZIER">
      <a:dk1>
        <a:srgbClr val="222A35"/>
      </a:dk1>
      <a:lt1>
        <a:sysClr val="window" lastClr="FFFFFF"/>
      </a:lt1>
      <a:dk2>
        <a:srgbClr val="44546A"/>
      </a:dk2>
      <a:lt2>
        <a:srgbClr val="E7E6E6"/>
      </a:lt2>
      <a:accent1>
        <a:srgbClr val="2EB0BD"/>
      </a:accent1>
      <a:accent2>
        <a:srgbClr val="197B9F"/>
      </a:accent2>
      <a:accent3>
        <a:srgbClr val="0E468B"/>
      </a:accent3>
      <a:accent4>
        <a:srgbClr val="A0ACBA"/>
      </a:accent4>
      <a:accent5>
        <a:srgbClr val="7A90A0"/>
      </a:accent5>
      <a:accent6>
        <a:srgbClr val="5A6F84"/>
      </a:accent6>
      <a:hlink>
        <a:srgbClr val="0563C1"/>
      </a:hlink>
      <a:folHlink>
        <a:srgbClr val="954F72"/>
      </a:folHlink>
    </a:clrScheme>
    <a:fontScheme name="自定义 10">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1909</Words>
  <Application>WPS 演示</Application>
  <PresentationFormat>自定义</PresentationFormat>
  <Paragraphs>172</Paragraphs>
  <Slides>9</Slides>
  <Notes>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9</vt:i4>
      </vt:variant>
    </vt:vector>
  </HeadingPairs>
  <TitlesOfParts>
    <vt:vector size="24" baseType="lpstr">
      <vt:lpstr>Arial</vt:lpstr>
      <vt:lpstr>宋体</vt:lpstr>
      <vt:lpstr>Wingdings</vt:lpstr>
      <vt:lpstr>等线</vt:lpstr>
      <vt:lpstr>微软雅黑</vt:lpstr>
      <vt:lpstr>Impact</vt:lpstr>
      <vt:lpstr>微软雅黑 Light</vt:lpstr>
      <vt:lpstr>Calibri</vt:lpstr>
      <vt:lpstr>Road Rage</vt:lpstr>
      <vt:lpstr>Arial Unicode MS</vt:lpstr>
      <vt:lpstr>黑体</vt:lpstr>
      <vt:lpstr>Segoe Print</vt:lpstr>
      <vt:lpstr>Calibri Light</vt:lpstr>
      <vt:lpstr>webwppDefTheme</vt:lpstr>
      <vt:lpstr>BUZZIER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Eric羊</dc:creator>
  <cp:lastModifiedBy>代代</cp:lastModifiedBy>
  <cp:revision>158</cp:revision>
  <dcterms:created xsi:type="dcterms:W3CDTF">2020-01-04T13:48:00Z</dcterms:created>
  <dcterms:modified xsi:type="dcterms:W3CDTF">2020-01-05T12:24:48Z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y fmtid="{D5CDD505-2E9C-101B-9397-08002B2CF9AE}" pid="3" name="KSORubyTemplateID">
    <vt:lpwstr>2</vt:lpwstr>
  </property>
</Properties>
</file>