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91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B0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744" y="-7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66D5C-B32B-4721-BB34-4BD018D6F7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2F5F8-03A2-4C69-8228-C81BFA3B893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 dir="r"/>
      </p:transition>
    </mc:Choice>
    <mc:Fallback>
      <p:transition>
        <p:wipe dir="r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67724" y="2093305"/>
            <a:ext cx="3106352" cy="3021844"/>
          </a:xfrm>
          <a:prstGeom prst="ellipse">
            <a:avLst/>
          </a:prstGeom>
          <a:solidFill>
            <a:schemeClr val="accent3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671004" y="2093305"/>
            <a:ext cx="2964292" cy="3021844"/>
          </a:xfrm>
          <a:prstGeom prst="ellipse">
            <a:avLst/>
          </a:prstGeom>
          <a:solidFill>
            <a:schemeClr val="accent3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8617692" y="2093305"/>
            <a:ext cx="3021116" cy="3021844"/>
          </a:xfrm>
          <a:prstGeom prst="ellipse">
            <a:avLst/>
          </a:prstGeom>
          <a:solidFill>
            <a:schemeClr val="accent3"/>
          </a:solidFill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 dir="r"/>
      </p:transition>
    </mc:Choice>
    <mc:Fallback>
      <p:transition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41836" y="1690838"/>
            <a:ext cx="3645964" cy="2430312"/>
          </a:xfrm>
          <a:prstGeom prst="round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lang="en-GB" dirty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228036" y="1690838"/>
            <a:ext cx="3645964" cy="2430312"/>
          </a:xfrm>
          <a:prstGeom prst="round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lang="en-GB" dirty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114236" y="1690838"/>
            <a:ext cx="3645964" cy="2430312"/>
          </a:xfrm>
          <a:prstGeom prst="round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lang="en-GB" dirty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 dir="r"/>
      </p:transition>
    </mc:Choice>
    <mc:Fallback>
      <p:transition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wipe dir="r"/>
      </p:transition>
    </mc:Choice>
    <mc:Fallback>
      <p:transition>
        <p:wipe dir="r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 rot="5400000">
            <a:off x="8235315" y="2895600"/>
            <a:ext cx="377825" cy="7561580"/>
          </a:xfrm>
          <a:prstGeom prst="rect">
            <a:avLst/>
          </a:prstGeom>
          <a:gradFill>
            <a:gsLst>
              <a:gs pos="40000">
                <a:srgbClr val="D6E6F5">
                  <a:alpha val="100000"/>
                </a:srgbClr>
              </a:gs>
              <a:gs pos="22000">
                <a:schemeClr val="bg1"/>
              </a:gs>
              <a:gs pos="67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7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14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9326880" y="6456045"/>
            <a:ext cx="2148205" cy="3987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2000" b="1"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TAIJI    2018</a:t>
            </a:r>
            <a:endParaRPr lang="en-US" altLang="zh-CN" sz="2000" b="1">
              <a:solidFill>
                <a:schemeClr val="bg1"/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 userDrawn="1"/>
        </p:nvSpPr>
        <p:spPr>
          <a:xfrm>
            <a:off x="10269855" y="6475095"/>
            <a:ext cx="31940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>
                <a:solidFill>
                  <a:schemeClr val="bg1"/>
                </a:solidFill>
              </a:rPr>
              <a:t>|</a:t>
            </a:r>
            <a:endParaRPr lang="en-US" altLang="zh-CN" sz="160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 advClick="0"/>
    </mc:Choice>
    <mc:Fallback>
      <p:transition spd="med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 xmlns:mc="http://schemas.openxmlformats.org/markup-compatibility/2006">
    <mc:Choice xmlns:p14="http://schemas.microsoft.com/office/powerpoint/2010/main" Requires="p14">
      <p:transition p14:dur="500">
        <p:wipe dir="r"/>
      </p:transition>
    </mc:Choice>
    <mc:Fallback>
      <p:transition>
        <p:wipe dir="r"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7034473" y="2485863"/>
            <a:ext cx="589979" cy="547380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4628311" y="2519941"/>
            <a:ext cx="558029" cy="479224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2111923" y="2446207"/>
            <a:ext cx="587847" cy="664522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-635" y="6409944"/>
            <a:ext cx="12192000" cy="445325"/>
          </a:xfrm>
          <a:prstGeom prst="rect">
            <a:avLst/>
          </a:prstGeom>
          <a:solidFill>
            <a:srgbClr val="2EB0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5400" dirty="0"/>
          </a:p>
        </p:txBody>
      </p:sp>
      <p:sp>
        <p:nvSpPr>
          <p:cNvPr id="53" name="TextBox 52"/>
          <p:cNvSpPr txBox="1"/>
          <p:nvPr/>
        </p:nvSpPr>
        <p:spPr>
          <a:xfrm>
            <a:off x="9962515" y="6463163"/>
            <a:ext cx="2232539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+mn-ea"/>
              </a:rPr>
              <a:t>TAIJI  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</a:rPr>
              <a:t>太极集团</a:t>
            </a:r>
            <a:endParaRPr lang="zh-CN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02310" y="813435"/>
            <a:ext cx="7691755" cy="5734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>
              <a:lnSpc>
                <a:spcPts val="4400"/>
              </a:lnSpc>
            </a:pPr>
            <a:r>
              <a:rPr lang="en-US" altLang="zh-CN" sz="2200" dirty="0" smtClean="0"/>
              <a:t>       </a:t>
            </a:r>
            <a:r>
              <a:rPr sz="2200" dirty="0" smtClean="0"/>
              <a:t>莫晓菊，毕业于重庆医药高等专科学校，于2008年进入太极大药房，11年工作长旅 ，由收银员成长为门店店长，先后任职于旗舰店，十二桥店，浆洗街店。“</a:t>
            </a:r>
            <a:r>
              <a:rPr lang="zh-CN" sz="2200" dirty="0" smtClean="0"/>
              <a:t>工</a:t>
            </a:r>
            <a:r>
              <a:rPr sz="2200" dirty="0" smtClean="0"/>
              <a:t>欲善其事，必先利其器”，11年风雨兼程，我秉承药店人的</a:t>
            </a:r>
            <a:r>
              <a:rPr lang="zh-CN" sz="2200" dirty="0" smtClean="0"/>
              <a:t>初心</a:t>
            </a:r>
            <a:r>
              <a:rPr sz="2200" dirty="0" smtClean="0"/>
              <a:t>，深入了解患者需求，</a:t>
            </a:r>
            <a:r>
              <a:rPr lang="zh-CN" sz="2200" dirty="0" smtClean="0"/>
              <a:t>提升</a:t>
            </a:r>
            <a:r>
              <a:rPr sz="2200" dirty="0" smtClean="0"/>
              <a:t>专业服务，在成功中总结经验，在失败中汲取教训，拼</a:t>
            </a:r>
            <a:r>
              <a:rPr lang="zh-CN" sz="2200" dirty="0" smtClean="0"/>
              <a:t>尽全力做</a:t>
            </a:r>
            <a:r>
              <a:rPr sz="2200" dirty="0" smtClean="0"/>
              <a:t>销售，在我与团队</a:t>
            </a:r>
            <a:r>
              <a:rPr lang="zh-CN" sz="2200" dirty="0" smtClean="0"/>
              <a:t>共同拼博下</a:t>
            </a:r>
            <a:r>
              <a:rPr sz="2200" dirty="0" smtClean="0"/>
              <a:t>，我店由百万级门店成长为千万级。正所谓“</a:t>
            </a:r>
            <a:r>
              <a:rPr lang="zh-CN" sz="2200" dirty="0" smtClean="0"/>
              <a:t>众人拾柴</a:t>
            </a:r>
            <a:r>
              <a:rPr sz="2200" dirty="0" smtClean="0"/>
              <a:t>火焰</a:t>
            </a:r>
            <a:r>
              <a:rPr lang="zh-CN" sz="2200" dirty="0" smtClean="0"/>
              <a:t>高</a:t>
            </a:r>
            <a:r>
              <a:rPr sz="2200" dirty="0" smtClean="0"/>
              <a:t>”，我希望在不断前行的工作旅程中，用我真挚的热情去点燃每一位伙伴的激情，感召更多的伙伴为我们的</a:t>
            </a:r>
            <a:r>
              <a:rPr lang="zh-CN" sz="2200" dirty="0" smtClean="0"/>
              <a:t>医药</a:t>
            </a:r>
            <a:r>
              <a:rPr sz="2200" dirty="0" smtClean="0"/>
              <a:t>事业</a:t>
            </a:r>
            <a:r>
              <a:rPr lang="zh-CN" sz="2200" dirty="0" smtClean="0"/>
              <a:t>勇</a:t>
            </a:r>
            <a:r>
              <a:rPr sz="2200" dirty="0" smtClean="0"/>
              <a:t>往</a:t>
            </a:r>
            <a:r>
              <a:rPr lang="zh-CN" sz="2200" dirty="0" smtClean="0"/>
              <a:t>直</a:t>
            </a:r>
            <a:r>
              <a:rPr sz="2200" dirty="0" smtClean="0"/>
              <a:t>前</a:t>
            </a:r>
            <a:r>
              <a:rPr lang="zh-CN" sz="2200" dirty="0" smtClean="0"/>
              <a:t>！</a:t>
            </a:r>
            <a:endParaRPr sz="2200" dirty="0" smtClean="0"/>
          </a:p>
          <a:p>
            <a:pPr>
              <a:lnSpc>
                <a:spcPts val="4400"/>
              </a:lnSpc>
            </a:pPr>
            <a:endParaRPr lang="zh-CN" altLang="en-US" sz="2200" dirty="0" smtClean="0"/>
          </a:p>
        </p:txBody>
      </p:sp>
      <p:sp>
        <p:nvSpPr>
          <p:cNvPr id="4" name="矩形 3"/>
          <p:cNvSpPr/>
          <p:nvPr/>
        </p:nvSpPr>
        <p:spPr>
          <a:xfrm>
            <a:off x="8959215" y="1487170"/>
            <a:ext cx="2343785" cy="3883660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9800590" y="3028315"/>
            <a:ext cx="459740" cy="5486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zh-CN" dirty="0" smtClean="0"/>
              <a:t>照片</a:t>
            </a:r>
            <a:endParaRPr lang="zh-CN" altLang="zh-CN" dirty="0"/>
          </a:p>
        </p:txBody>
      </p:sp>
      <p:sp>
        <p:nvSpPr>
          <p:cNvPr id="5124" name="Title 1"/>
          <p:cNvSpPr txBox="1"/>
          <p:nvPr/>
        </p:nvSpPr>
        <p:spPr>
          <a:xfrm>
            <a:off x="2844800" y="181610"/>
            <a:ext cx="6210300" cy="703263"/>
          </a:xfrm>
          <a:prstGeom prst="rect">
            <a:avLst/>
          </a:prstGeom>
          <a:noFill/>
          <a:ln w="9525">
            <a:noFill/>
          </a:ln>
        </p:spPr>
        <p:txBody>
          <a:bodyPr lIns="0" rIns="0" anchor="ctr"/>
          <a:lstStyle/>
          <a:p>
            <a:pPr algn="ctr">
              <a:lnSpc>
                <a:spcPct val="90000"/>
              </a:lnSpc>
            </a:pPr>
            <a:r>
              <a:rPr lang="zh-CN" altLang="zh-CN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四川太极大药房</a:t>
            </a:r>
            <a:r>
              <a:rPr lang="en-US" altLang="zh-CN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+</a:t>
            </a:r>
            <a:r>
              <a:rPr lang="zh-CN" altLang="en-US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莫晓菊 </a:t>
            </a:r>
            <a:endParaRPr lang="en-GB" altLang="x-none" sz="32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</p:txBody>
      </p:sp>
      <p:cxnSp>
        <p:nvCxnSpPr>
          <p:cNvPr id="49" name="直接连接符 48"/>
          <p:cNvCxnSpPr/>
          <p:nvPr/>
        </p:nvCxnSpPr>
        <p:spPr>
          <a:xfrm flipV="1">
            <a:off x="3344863" y="766763"/>
            <a:ext cx="5208588" cy="11113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图片 6" descr="微信图片_20200119200923"/>
          <p:cNvPicPr>
            <a:picLocks noChangeAspect="1"/>
          </p:cNvPicPr>
          <p:nvPr/>
        </p:nvPicPr>
        <p:blipFill>
          <a:blip r:embed="rId1"/>
          <a:srcRect t="1390" r="38916"/>
          <a:stretch>
            <a:fillRect/>
          </a:stretch>
        </p:blipFill>
        <p:spPr>
          <a:xfrm>
            <a:off x="8959215" y="1487170"/>
            <a:ext cx="2452370" cy="398907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ZZIER">
  <a:themeElements>
    <a:clrScheme name="BUZZIER">
      <a:dk1>
        <a:srgbClr val="222A35"/>
      </a:dk1>
      <a:lt1>
        <a:sysClr val="window" lastClr="FFFFFF"/>
      </a:lt1>
      <a:dk2>
        <a:srgbClr val="44546A"/>
      </a:dk2>
      <a:lt2>
        <a:srgbClr val="E7E6E6"/>
      </a:lt2>
      <a:accent1>
        <a:srgbClr val="2EB0BD"/>
      </a:accent1>
      <a:accent2>
        <a:srgbClr val="197B9F"/>
      </a:accent2>
      <a:accent3>
        <a:srgbClr val="0E468B"/>
      </a:accent3>
      <a:accent4>
        <a:srgbClr val="A0ACBA"/>
      </a:accent4>
      <a:accent5>
        <a:srgbClr val="7A90A0"/>
      </a:accent5>
      <a:accent6>
        <a:srgbClr val="5A6F84"/>
      </a:accent6>
      <a:hlink>
        <a:srgbClr val="0563C1"/>
      </a:hlink>
      <a:folHlink>
        <a:srgbClr val="954F72"/>
      </a:folHlink>
    </a:clrScheme>
    <a:fontScheme name="自定义 10">
      <a:majorFont>
        <a:latin typeface="Calibri Light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WPS 演示</Application>
  <PresentationFormat>自定义</PresentationFormat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Calibri</vt:lpstr>
      <vt:lpstr>Arial Unicode MS</vt:lpstr>
      <vt:lpstr>等线</vt:lpstr>
      <vt:lpstr>BUZZIER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Eric羊</dc:creator>
  <cp:lastModifiedBy>Administrator</cp:lastModifiedBy>
  <cp:revision>104</cp:revision>
  <dcterms:created xsi:type="dcterms:W3CDTF">2016-12-13T08:41:00Z</dcterms:created>
  <dcterms:modified xsi:type="dcterms:W3CDTF">2020-01-20T04:28:22Z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</Properties>
</file>