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508" r:id="rId2"/>
    <p:sldId id="274" r:id="rId3"/>
    <p:sldId id="491" r:id="rId4"/>
    <p:sldId id="500" r:id="rId5"/>
    <p:sldId id="503" r:id="rId6"/>
    <p:sldId id="505" r:id="rId7"/>
    <p:sldId id="510" r:id="rId8"/>
    <p:sldId id="511" r:id="rId9"/>
    <p:sldId id="509" r:id="rId10"/>
  </p:sldIdLst>
  <p:sldSz cx="9144000" cy="5143500" type="screen16x9"/>
  <p:notesSz cx="6858000" cy="9144000"/>
  <p:defaultTextStyle>
    <a:defPPr>
      <a:defRPr lang="zh-CN"/>
    </a:defPPr>
    <a:lvl1pPr marL="0" lvl="0" indent="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vl6pPr marL="2286000" lvl="5"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6pPr>
    <a:lvl7pPr marL="2743200" lvl="6"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7pPr>
    <a:lvl8pPr marL="3200400" lvl="7"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8pPr>
    <a:lvl9pPr marL="3657600" lvl="8"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CCE0"/>
    <a:srgbClr val="CC0000"/>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688"/>
    <p:restoredTop sz="94497"/>
  </p:normalViewPr>
  <p:slideViewPr>
    <p:cSldViewPr snapToGrid="0" showGuides="1">
      <p:cViewPr>
        <p:scale>
          <a:sx n="90" d="100"/>
          <a:sy n="90" d="100"/>
        </p:scale>
        <p:origin x="-582" y="-162"/>
      </p:cViewPr>
      <p:guideLst>
        <p:guide orient="horz" pos="1720"/>
        <p:guide pos="2932"/>
      </p:guideLst>
    </p:cSldViewPr>
  </p:slideViewPr>
  <p:notesTextViewPr>
    <p:cViewPr>
      <p:scale>
        <a:sx n="1" d="1"/>
        <a:sy n="1" d="1"/>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p>
            <a:pPr lvl="0" eaLnBrk="1" hangingPunct="1"/>
            <a:endParaRPr lang="zh-CN" altLang="en-US" sz="1200" dirty="0">
              <a:latin typeface="等线"/>
              <a:ea typeface="等线"/>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p>
            <a:pPr lvl="0" algn="r" eaLnBrk="1" hangingPunct="1"/>
            <a:endParaRPr lang="zh-CN" altLang="en-US" sz="1200" dirty="0">
              <a:latin typeface="等线"/>
              <a:ea typeface="等线"/>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514350" rtl="0" eaLnBrk="0" fontAlgn="base" latinLnBrk="0" hangingPunct="0">
              <a:lnSpc>
                <a:spcPct val="100000"/>
              </a:lnSpc>
              <a:spcBef>
                <a:spcPct val="30000"/>
              </a:spcBef>
              <a:spcAft>
                <a:spcPct val="0"/>
              </a:spcAft>
              <a:buClrTx/>
              <a:buSzTx/>
              <a:buFontTx/>
              <a:buNone/>
              <a:defRPr/>
            </a:pPr>
            <a:endParaRPr kumimoji="0" lang="zh-CN" altLang="en-US" sz="700" b="0" i="0" u="none" strike="noStrike" kern="1200" cap="none" spc="0" normalizeH="0" baseline="0" noProof="0">
              <a:ln>
                <a:noFill/>
              </a:ln>
              <a:solidFill>
                <a:schemeClr val="tx1"/>
              </a:solidFill>
              <a:effectLst/>
              <a:uLnTx/>
              <a:uFillTx/>
              <a:latin typeface="+mn-lt"/>
              <a:ea typeface="+mn-ea"/>
              <a:cs typeface="等线"/>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514350" rtl="0" eaLnBrk="0" fontAlgn="base" latinLnBrk="0" hangingPunct="0">
              <a:lnSpc>
                <a:spcPct val="100000"/>
              </a:lnSpc>
              <a:spcBef>
                <a:spcPct val="30000"/>
              </a:spcBef>
              <a:spcAft>
                <a:spcPct val="0"/>
              </a:spcAft>
              <a:buClrTx/>
              <a:buSzTx/>
              <a:buFontTx/>
              <a:buNone/>
              <a:defRPr/>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编辑母版文本样式</a:t>
            </a:r>
          </a:p>
          <a:p>
            <a:pPr marL="257175" marR="0" lvl="1" indent="0" algn="l" defTabSz="514350" rtl="0" eaLnBrk="0" fontAlgn="base" latinLnBrk="0" hangingPunct="0">
              <a:lnSpc>
                <a:spcPct val="100000"/>
              </a:lnSpc>
              <a:spcBef>
                <a:spcPct val="30000"/>
              </a:spcBef>
              <a:spcAft>
                <a:spcPct val="0"/>
              </a:spcAft>
              <a:buClrTx/>
              <a:buSzTx/>
              <a:buFontTx/>
              <a:buNone/>
              <a:defRPr/>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第二级</a:t>
            </a:r>
          </a:p>
          <a:p>
            <a:pPr marL="514350" marR="0" lvl="2" indent="0" algn="l" defTabSz="514350" rtl="0" eaLnBrk="0" fontAlgn="base" latinLnBrk="0" hangingPunct="0">
              <a:lnSpc>
                <a:spcPct val="100000"/>
              </a:lnSpc>
              <a:spcBef>
                <a:spcPct val="30000"/>
              </a:spcBef>
              <a:spcAft>
                <a:spcPct val="0"/>
              </a:spcAft>
              <a:buClrTx/>
              <a:buSzTx/>
              <a:buFontTx/>
              <a:buNone/>
              <a:defRPr/>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第三级</a:t>
            </a:r>
          </a:p>
          <a:p>
            <a:pPr marL="771525" marR="0" lvl="3" indent="0" algn="l" defTabSz="514350" rtl="0" eaLnBrk="0" fontAlgn="base" latinLnBrk="0" hangingPunct="0">
              <a:lnSpc>
                <a:spcPct val="100000"/>
              </a:lnSpc>
              <a:spcBef>
                <a:spcPct val="30000"/>
              </a:spcBef>
              <a:spcAft>
                <a:spcPct val="0"/>
              </a:spcAft>
              <a:buClrTx/>
              <a:buSzTx/>
              <a:buFontTx/>
              <a:buNone/>
              <a:defRPr/>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第四级</a:t>
            </a:r>
          </a:p>
          <a:p>
            <a:pPr marL="1028700" marR="0" lvl="4" indent="0" algn="l" defTabSz="514350" rtl="0" eaLnBrk="0" fontAlgn="base" latinLnBrk="0" hangingPunct="0">
              <a:lnSpc>
                <a:spcPct val="100000"/>
              </a:lnSpc>
              <a:spcBef>
                <a:spcPct val="30000"/>
              </a:spcBef>
              <a:spcAft>
                <a:spcPct val="0"/>
              </a:spcAft>
              <a:buClrTx/>
              <a:buSzTx/>
              <a:buFontTx/>
              <a:buNone/>
              <a:defRPr/>
            </a:pPr>
            <a:r>
              <a:rPr kumimoji="0" lang="zh-CN" altLang="en-US" sz="700" b="0" i="0" u="none" strike="noStrike" kern="1200" cap="none" spc="0" normalizeH="0" baseline="0" noProof="0" smtClean="0">
                <a:ln>
                  <a:noFill/>
                </a:ln>
                <a:solidFill>
                  <a:schemeClr val="tx1"/>
                </a:solidFill>
                <a:effectLst/>
                <a:uLnTx/>
                <a:uFillTx/>
                <a:latin typeface="+mn-lt"/>
                <a:ea typeface="+mn-ea"/>
                <a:cs typeface="等线"/>
              </a:rPr>
              <a:t>第五级</a:t>
            </a:r>
            <a:endParaRPr kumimoji="0" lang="zh-CN" altLang="en-US" sz="700" b="0" i="0" u="none" strike="noStrike" kern="1200" cap="none" spc="0" normalizeH="0" baseline="0" noProof="0">
              <a:ln>
                <a:noFill/>
              </a:ln>
              <a:solidFill>
                <a:schemeClr val="tx1"/>
              </a:solidFill>
              <a:effectLst/>
              <a:uLnTx/>
              <a:uFillTx/>
              <a:latin typeface="+mn-lt"/>
              <a:ea typeface="+mn-ea"/>
              <a:cs typeface="等线"/>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eaLnBrk="1" hangingPunct="1"/>
            <a:endParaRPr lang="zh-CN" altLang="en-US" sz="1200" dirty="0">
              <a:latin typeface="等线"/>
              <a:ea typeface="等线"/>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latin typeface="等线"/>
                <a:ea typeface="等线"/>
              </a:rPr>
              <a:pPr lvl="0" algn="r" eaLnBrk="1" hangingPunct="1"/>
              <a:t>‹#›</a:t>
            </a:fld>
            <a:endParaRPr lang="zh-CN" altLang="en-US" sz="1200" dirty="0">
              <a:latin typeface="等线"/>
              <a:ea typeface="等线"/>
            </a:endParaRPr>
          </a:p>
        </p:txBody>
      </p:sp>
    </p:spTree>
  </p:cSld>
  <p:clrMap bg1="lt1" tx1="dk1" bg2="lt2" tx2="dk2" accent1="accent1" accent2="accent2" accent3="accent3" accent4="accent4" accent5="accent5" accent6="accent6" hlink="hlink" folHlink="folHlink"/>
  <p:hf sldNum="0" hdr="0" ftr="0" dt="0"/>
  <p:notesStyle>
    <a:lvl1pPr algn="l" defTabSz="514350" rtl="0" eaLnBrk="0" fontAlgn="base" hangingPunct="0">
      <a:spcBef>
        <a:spcPct val="30000"/>
      </a:spcBef>
      <a:spcAft>
        <a:spcPct val="0"/>
      </a:spcAft>
      <a:defRPr sz="700" kern="1200">
        <a:solidFill>
          <a:schemeClr val="tx1"/>
        </a:solidFill>
        <a:latin typeface="+mn-lt"/>
        <a:ea typeface="+mn-ea"/>
        <a:cs typeface="等线"/>
      </a:defRPr>
    </a:lvl1pPr>
    <a:lvl2pPr marL="257175" algn="l" defTabSz="514350" rtl="0" eaLnBrk="0" fontAlgn="base" hangingPunct="0">
      <a:spcBef>
        <a:spcPct val="30000"/>
      </a:spcBef>
      <a:spcAft>
        <a:spcPct val="0"/>
      </a:spcAft>
      <a:defRPr sz="700" kern="1200">
        <a:solidFill>
          <a:schemeClr val="tx1"/>
        </a:solidFill>
        <a:latin typeface="+mn-lt"/>
        <a:ea typeface="+mn-ea"/>
        <a:cs typeface="等线"/>
      </a:defRPr>
    </a:lvl2pPr>
    <a:lvl3pPr marL="514350" algn="l" defTabSz="514350" rtl="0" eaLnBrk="0" fontAlgn="base" hangingPunct="0">
      <a:spcBef>
        <a:spcPct val="30000"/>
      </a:spcBef>
      <a:spcAft>
        <a:spcPct val="0"/>
      </a:spcAft>
      <a:defRPr sz="700" kern="1200">
        <a:solidFill>
          <a:schemeClr val="tx1"/>
        </a:solidFill>
        <a:latin typeface="+mn-lt"/>
        <a:ea typeface="+mn-ea"/>
        <a:cs typeface="等线"/>
      </a:defRPr>
    </a:lvl3pPr>
    <a:lvl4pPr marL="771525" algn="l" defTabSz="514350" rtl="0" eaLnBrk="0" fontAlgn="base" hangingPunct="0">
      <a:spcBef>
        <a:spcPct val="30000"/>
      </a:spcBef>
      <a:spcAft>
        <a:spcPct val="0"/>
      </a:spcAft>
      <a:defRPr sz="700" kern="1200">
        <a:solidFill>
          <a:schemeClr val="tx1"/>
        </a:solidFill>
        <a:latin typeface="+mn-lt"/>
        <a:ea typeface="+mn-ea"/>
        <a:cs typeface="等线"/>
      </a:defRPr>
    </a:lvl4pPr>
    <a:lvl5pPr marL="1028700" algn="l" defTabSz="514350" rtl="0" eaLnBrk="0" fontAlgn="base" hangingPunct="0">
      <a:spcBef>
        <a:spcPct val="30000"/>
      </a:spcBef>
      <a:spcAft>
        <a:spcPct val="0"/>
      </a:spcAft>
      <a:defRPr sz="700" kern="1200">
        <a:solidFill>
          <a:schemeClr val="tx1"/>
        </a:solidFill>
        <a:latin typeface="+mn-lt"/>
        <a:ea typeface="+mn-ea"/>
        <a:cs typeface="等线"/>
      </a:defRPr>
    </a:lvl5pPr>
    <a:lvl6pPr marL="1285875" algn="l" defTabSz="514350" rtl="0" eaLnBrk="1" latinLnBrk="0" hangingPunct="1">
      <a:defRPr sz="700" kern="1200">
        <a:solidFill>
          <a:schemeClr val="tx1"/>
        </a:solidFill>
        <a:latin typeface="+mn-lt"/>
        <a:ea typeface="+mn-ea"/>
        <a:cs typeface="+mn-cs"/>
      </a:defRPr>
    </a:lvl6pPr>
    <a:lvl7pPr marL="1543050" algn="l" defTabSz="514350" rtl="0" eaLnBrk="1" latinLnBrk="0" hangingPunct="1">
      <a:defRPr sz="700" kern="1200">
        <a:solidFill>
          <a:schemeClr val="tx1"/>
        </a:solidFill>
        <a:latin typeface="+mn-lt"/>
        <a:ea typeface="+mn-ea"/>
        <a:cs typeface="+mn-cs"/>
      </a:defRPr>
    </a:lvl7pPr>
    <a:lvl8pPr marL="1800225" algn="l" defTabSz="514350" rtl="0" eaLnBrk="1" latinLnBrk="0" hangingPunct="1">
      <a:defRPr sz="700" kern="1200">
        <a:solidFill>
          <a:schemeClr val="tx1"/>
        </a:solidFill>
        <a:latin typeface="+mn-lt"/>
        <a:ea typeface="+mn-ea"/>
        <a:cs typeface="+mn-cs"/>
      </a:defRPr>
    </a:lvl8pPr>
    <a:lvl9pPr marL="2057400" algn="l" defTabSz="514350" rtl="0" eaLnBrk="1" latinLnBrk="0" hangingPunct="1">
      <a:defRPr sz="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425793" y="1569979"/>
            <a:ext cx="2329764" cy="2266383"/>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3503253" y="1569979"/>
            <a:ext cx="2223219" cy="2266383"/>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6463269" y="1569979"/>
            <a:ext cx="2265837" cy="2266383"/>
          </a:xfrm>
          <a:prstGeom prst="ellipse">
            <a:avLst/>
          </a:prstGeom>
          <a:solidFill>
            <a:schemeClr val="accent3"/>
          </a:solidFill>
        </p:spPr>
        <p:txBody>
          <a:bodyPr lIns="51435" tIns="25718" rIns="51435" bIns="25718"/>
          <a:lstStyle/>
          <a:p>
            <a:pPr marL="171450" marR="0" lvl="0" indent="-17018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256377" y="1268129"/>
            <a:ext cx="2734473" cy="1822734"/>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3171027" y="1268129"/>
            <a:ext cx="2734473" cy="1822734"/>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6085677" y="1268129"/>
            <a:ext cx="2734473" cy="1822734"/>
          </a:xfrm>
          <a:prstGeom prst="roundRect">
            <a:avLst/>
          </a:prstGeom>
          <a:solidFill>
            <a:schemeClr val="accent1"/>
          </a:solidFill>
        </p:spPr>
        <p:txBody>
          <a:bodyPr lIns="51435" tIns="25718" rIns="51435" bIns="25718"/>
          <a:lstStyle>
            <a:lvl1pPr marL="0" indent="0" algn="ctr">
              <a:buNone/>
              <a:defRPr lang="en-GB" dirty="0"/>
            </a:lvl1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1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Calibri Light"/>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Calibri Light"/>
          <a:ea typeface="微软雅黑" panose="020B0503020204020204" pitchFamily="34" charset="-122"/>
        </a:defRPr>
      </a:lvl9pPr>
    </p:titleStyle>
    <p:bodyStyle>
      <a:lvl1pPr marL="171450" indent="-17018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018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018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018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018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descr="太极医药城A区照片"/>
          <p:cNvPicPr>
            <a:picLocks noChangeAspect="1"/>
          </p:cNvPicPr>
          <p:nvPr/>
        </p:nvPicPr>
        <p:blipFill>
          <a:blip r:embed="rId2" cstate="print"/>
          <a:stretch>
            <a:fillRect/>
          </a:stretch>
        </p:blipFill>
        <p:spPr>
          <a:xfrm>
            <a:off x="3631406" y="1100138"/>
            <a:ext cx="5514975" cy="2943225"/>
          </a:xfrm>
          <a:prstGeom prst="rect">
            <a:avLst/>
          </a:prstGeom>
          <a:noFill/>
          <a:ln w="9525">
            <a:noFill/>
          </a:ln>
        </p:spPr>
      </p:pic>
      <p:sp>
        <p:nvSpPr>
          <p:cNvPr id="18" name="任意多边形: 形状 17"/>
          <p:cNvSpPr/>
          <p:nvPr/>
        </p:nvSpPr>
        <p:spPr>
          <a:xfrm>
            <a:off x="0" y="1100138"/>
            <a:ext cx="4598194" cy="2943225"/>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3802856" y="1100138"/>
            <a:ext cx="898922" cy="2943225"/>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383381" y="0"/>
            <a:ext cx="1016794" cy="50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102" name="文本框 40"/>
          <p:cNvSpPr txBox="1"/>
          <p:nvPr/>
        </p:nvSpPr>
        <p:spPr>
          <a:xfrm>
            <a:off x="328613" y="73819"/>
            <a:ext cx="1147763" cy="346075"/>
          </a:xfrm>
          <a:prstGeom prst="rect">
            <a:avLst/>
          </a:prstGeom>
          <a:solidFill>
            <a:srgbClr val="2EB0BD"/>
          </a:solidFill>
          <a:ln w="9525">
            <a:noFill/>
          </a:ln>
        </p:spPr>
        <p:txBody>
          <a:bodyPr anchor="t">
            <a:spAutoFit/>
          </a:bodyPr>
          <a:lstStyle/>
          <a:p>
            <a:pPr algn="ctr"/>
            <a:r>
              <a:rPr lang="en-US" altLang="zh-CN" sz="825" b="1" dirty="0">
                <a:solidFill>
                  <a:schemeClr val="bg1"/>
                </a:solidFill>
                <a:latin typeface="Arial" panose="020B0604020202020204" pitchFamily="34" charset="0"/>
                <a:ea typeface="微软雅黑" panose="020B0503020204020204" pitchFamily="34" charset="-122"/>
              </a:rPr>
              <a:t>TAIJI </a:t>
            </a:r>
          </a:p>
          <a:p>
            <a:pPr algn="ctr"/>
            <a:r>
              <a:rPr lang="zh-CN" altLang="en-US" sz="825" b="1" dirty="0">
                <a:solidFill>
                  <a:schemeClr val="bg1"/>
                </a:solidFill>
                <a:latin typeface="Arial" panose="020B0604020202020204" pitchFamily="34" charset="0"/>
                <a:ea typeface="微软雅黑" panose="020B0503020204020204" pitchFamily="34" charset="-122"/>
              </a:rPr>
              <a:t>太极集团</a:t>
            </a:r>
            <a:endParaRPr lang="en-US" altLang="zh-CN" sz="3600" b="1" dirty="0">
              <a:solidFill>
                <a:schemeClr val="bg1"/>
              </a:solidFill>
              <a:latin typeface="Arial" panose="020B0604020202020204" pitchFamily="34" charset="0"/>
              <a:ea typeface="Arial" panose="020B0604020202020204" pitchFamily="34" charset="0"/>
            </a:endParaRPr>
          </a:p>
        </p:txBody>
      </p:sp>
      <p:sp>
        <p:nvSpPr>
          <p:cNvPr id="4103" name="文本框 57"/>
          <p:cNvSpPr txBox="1"/>
          <p:nvPr/>
        </p:nvSpPr>
        <p:spPr>
          <a:xfrm>
            <a:off x="1173956" y="2502694"/>
            <a:ext cx="2603897" cy="598805"/>
          </a:xfrm>
          <a:prstGeom prst="rect">
            <a:avLst/>
          </a:prstGeom>
          <a:noFill/>
          <a:ln w="9525">
            <a:noFill/>
          </a:ln>
        </p:spPr>
        <p:txBody>
          <a:bodyPr anchor="t">
            <a:spAutoFit/>
          </a:bodyPr>
          <a:lstStyle/>
          <a:p>
            <a:r>
              <a:rPr lang="zh-CN" altLang="en-US" sz="3300" dirty="0">
                <a:solidFill>
                  <a:schemeClr val="bg1"/>
                </a:solidFill>
                <a:latin typeface="微软雅黑" panose="020B0503020204020204" pitchFamily="34" charset="-122"/>
                <a:ea typeface="微软雅黑" panose="020B0503020204020204" pitchFamily="34" charset="-122"/>
              </a:rPr>
              <a:t>工作计划</a:t>
            </a:r>
          </a:p>
        </p:txBody>
      </p:sp>
      <p:grpSp>
        <p:nvGrpSpPr>
          <p:cNvPr id="4104" name="组合 58"/>
          <p:cNvGrpSpPr/>
          <p:nvPr/>
        </p:nvGrpSpPr>
        <p:grpSpPr>
          <a:xfrm>
            <a:off x="292894" y="3465910"/>
            <a:ext cx="2842022" cy="302906"/>
            <a:chOff x="4096056" y="4216417"/>
            <a:chExt cx="3788628" cy="404528"/>
          </a:xfrm>
        </p:grpSpPr>
        <p:sp>
          <p:nvSpPr>
            <p:cNvPr id="4105" name="文本框 6"/>
            <p:cNvSpPr/>
            <p:nvPr/>
          </p:nvSpPr>
          <p:spPr>
            <a:xfrm>
              <a:off x="4096056" y="4216417"/>
              <a:ext cx="1853764" cy="404528"/>
            </a:xfrm>
            <a:prstGeom prst="roundRect">
              <a:avLst>
                <a:gd name="adj" fmla="val 16667"/>
              </a:avLst>
            </a:prstGeom>
            <a:noFill/>
            <a:ln w="9525">
              <a:noFill/>
            </a:ln>
          </p:spPr>
          <p:txBody>
            <a:bodyPr anchor="t">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汇报人：</a:t>
              </a:r>
              <a:r>
                <a:rPr lang="en-US" altLang="zh-CN" sz="1200" dirty="0">
                  <a:solidFill>
                    <a:schemeClr val="bg1"/>
                  </a:solidFill>
                  <a:latin typeface="微软雅黑" panose="020B0503020204020204" pitchFamily="34" charset="-122"/>
                  <a:ea typeface="微软雅黑" panose="020B0503020204020204" pitchFamily="34" charset="-122"/>
                </a:rPr>
                <a:t>****</a:t>
              </a:r>
            </a:p>
          </p:txBody>
        </p:sp>
        <p:sp>
          <p:nvSpPr>
            <p:cNvPr id="4106" name="文本框 7"/>
            <p:cNvSpPr/>
            <p:nvPr/>
          </p:nvSpPr>
          <p:spPr>
            <a:xfrm>
              <a:off x="6030920" y="4216417"/>
              <a:ext cx="1853764" cy="404528"/>
            </a:xfrm>
            <a:prstGeom prst="roundRect">
              <a:avLst>
                <a:gd name="adj" fmla="val 16667"/>
              </a:avLst>
            </a:prstGeom>
            <a:noFill/>
            <a:ln w="9525">
              <a:noFill/>
            </a:ln>
          </p:spPr>
          <p:txBody>
            <a:bodyPr anchor="t">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部门：</a:t>
              </a:r>
              <a:r>
                <a:rPr lang="en-US" altLang="zh-CN" sz="1200" dirty="0">
                  <a:solidFill>
                    <a:schemeClr val="bg1"/>
                  </a:solidFill>
                  <a:latin typeface="微软雅黑" panose="020B0503020204020204" pitchFamily="34" charset="-122"/>
                  <a:ea typeface="微软雅黑" panose="020B0503020204020204" pitchFamily="34" charset="-122"/>
                </a:rPr>
                <a:t>*****</a:t>
              </a:r>
            </a:p>
          </p:txBody>
        </p:sp>
      </p:grpSp>
      <p:sp>
        <p:nvSpPr>
          <p:cNvPr id="4107" name="文本框 61"/>
          <p:cNvSpPr txBox="1"/>
          <p:nvPr/>
        </p:nvSpPr>
        <p:spPr>
          <a:xfrm>
            <a:off x="525066" y="1188244"/>
            <a:ext cx="2972990" cy="1419225"/>
          </a:xfrm>
          <a:prstGeom prst="rect">
            <a:avLst/>
          </a:prstGeom>
          <a:noFill/>
          <a:ln w="9525">
            <a:noFill/>
          </a:ln>
        </p:spPr>
        <p:txBody>
          <a:bodyPr anchor="t">
            <a:spAutoFit/>
          </a:bodyPr>
          <a:lstStyle/>
          <a:p>
            <a:r>
              <a:rPr lang="en-US" altLang="zh-CN" sz="8625" dirty="0">
                <a:solidFill>
                  <a:schemeClr val="bg1"/>
                </a:solidFill>
                <a:latin typeface="Impact" panose="020B0806030902050204" pitchFamily="34" charset="0"/>
                <a:ea typeface="微软雅黑 Light"/>
              </a:rPr>
              <a:t>2018</a:t>
            </a:r>
            <a:endParaRPr lang="zh-CN" altLang="en-US" sz="8625" dirty="0">
              <a:solidFill>
                <a:schemeClr val="bg1"/>
              </a:solidFill>
              <a:latin typeface="Impact" panose="020B0806030902050204" pitchFamily="34" charset="0"/>
              <a:ea typeface="微软雅黑 Light"/>
            </a:endParaRPr>
          </a:p>
        </p:txBody>
      </p:sp>
      <p:sp>
        <p:nvSpPr>
          <p:cNvPr id="4108" name="文本框 2"/>
          <p:cNvSpPr txBox="1"/>
          <p:nvPr/>
        </p:nvSpPr>
        <p:spPr>
          <a:xfrm>
            <a:off x="7103269" y="3745706"/>
            <a:ext cx="2043113" cy="218440"/>
          </a:xfrm>
          <a:prstGeom prst="rect">
            <a:avLst/>
          </a:prstGeom>
          <a:noFill/>
          <a:ln w="9525">
            <a:noFill/>
          </a:ln>
        </p:spPr>
        <p:txBody>
          <a:bodyPr anchor="t">
            <a:spAutoFit/>
          </a:bodyPr>
          <a:lstStyle/>
          <a:p>
            <a:r>
              <a:rPr lang="zh-CN" altLang="en-US" sz="825" dirty="0">
                <a:solidFill>
                  <a:schemeClr val="bg1"/>
                </a:solidFill>
                <a:latin typeface="微软雅黑" panose="020B0503020204020204" pitchFamily="34" charset="-122"/>
                <a:ea typeface="微软雅黑" panose="020B0503020204020204" pitchFamily="34" charset="-122"/>
              </a:rPr>
              <a:t>太极藿香正气液生产基地</a:t>
            </a:r>
          </a:p>
        </p:txBody>
      </p:sp>
      <p:pic>
        <p:nvPicPr>
          <p:cNvPr id="4109" name="图片 3" descr="太极医药城A区照片"/>
          <p:cNvPicPr>
            <a:picLocks noChangeAspect="1"/>
          </p:cNvPicPr>
          <p:nvPr/>
        </p:nvPicPr>
        <p:blipFill>
          <a:blip r:embed="rId2" cstate="print"/>
          <a:stretch>
            <a:fillRect/>
          </a:stretch>
        </p:blipFill>
        <p:spPr>
          <a:xfrm>
            <a:off x="3624263" y="1100138"/>
            <a:ext cx="5514975" cy="2943225"/>
          </a:xfrm>
          <a:prstGeom prst="rect">
            <a:avLst/>
          </a:prstGeom>
          <a:noFill/>
          <a:ln w="9525">
            <a:noFill/>
          </a:ln>
        </p:spPr>
      </p:pic>
      <p:sp>
        <p:nvSpPr>
          <p:cNvPr id="5" name="任意多边形: 形状 17"/>
          <p:cNvSpPr/>
          <p:nvPr/>
        </p:nvSpPr>
        <p:spPr>
          <a:xfrm>
            <a:off x="0" y="1089505"/>
            <a:ext cx="4598194" cy="2943225"/>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形状 32"/>
          <p:cNvSpPr/>
          <p:nvPr/>
        </p:nvSpPr>
        <p:spPr>
          <a:xfrm>
            <a:off x="3795713" y="1100138"/>
            <a:ext cx="898922" cy="2943225"/>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112" name="文本框 6"/>
          <p:cNvSpPr txBox="1"/>
          <p:nvPr/>
        </p:nvSpPr>
        <p:spPr>
          <a:xfrm>
            <a:off x="263957" y="1433812"/>
            <a:ext cx="3967163" cy="706755"/>
          </a:xfrm>
          <a:prstGeom prst="rect">
            <a:avLst/>
          </a:prstGeom>
          <a:noFill/>
          <a:ln w="9525">
            <a:noFill/>
          </a:ln>
        </p:spPr>
        <p:txBody>
          <a:bodyPr wrap="square" anchor="t">
            <a:spAutoFit/>
          </a:bodyPr>
          <a:lstStyle/>
          <a:p>
            <a:pPr algn="ctr"/>
            <a:r>
              <a:rPr lang="zh-CN" altLang="en-US" sz="4000" dirty="0" smtClean="0">
                <a:solidFill>
                  <a:schemeClr val="bg1"/>
                </a:solidFill>
                <a:latin typeface="微软雅黑" panose="020B0503020204020204" pitchFamily="34" charset="-122"/>
                <a:ea typeface="微软雅黑" panose="020B0503020204020204" pitchFamily="34" charset="-122"/>
              </a:rPr>
              <a:t>外销部岗位竞聘</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113" name="文本框 6"/>
          <p:cNvSpPr/>
          <p:nvPr/>
        </p:nvSpPr>
        <p:spPr>
          <a:xfrm>
            <a:off x="2475835" y="3488698"/>
            <a:ext cx="1926043" cy="374571"/>
          </a:xfrm>
          <a:prstGeom prst="roundRect">
            <a:avLst>
              <a:gd name="adj" fmla="val 16667"/>
            </a:avLst>
          </a:prstGeom>
          <a:noFill/>
          <a:ln w="9525">
            <a:noFill/>
          </a:ln>
        </p:spPr>
        <p:txBody>
          <a:bodyPr wrap="square" anchor="t">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竞聘人：邓银鑫</a:t>
            </a:r>
            <a:endParaRPr 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组合 6"/>
          <p:cNvGrpSpPr/>
          <p:nvPr/>
        </p:nvGrpSpPr>
        <p:grpSpPr>
          <a:xfrm>
            <a:off x="1758167" y="1216866"/>
            <a:ext cx="908525" cy="522288"/>
            <a:chOff x="1310186" y="3164944"/>
            <a:chExt cx="1211325" cy="696035"/>
          </a:xfrm>
        </p:grpSpPr>
        <p:sp>
          <p:nvSpPr>
            <p:cNvPr id="8" name="圆角矩形 7"/>
            <p:cNvSpPr/>
            <p:nvPr/>
          </p:nvSpPr>
          <p:spPr>
            <a:xfrm>
              <a:off x="1310186" y="3164944"/>
              <a:ext cx="696360"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1</a:t>
              </a:r>
            </a:p>
          </p:txBody>
        </p:sp>
        <p:sp>
          <p:nvSpPr>
            <p:cNvPr id="2066" name="文本框 9"/>
            <p:cNvSpPr txBox="1"/>
            <p:nvPr/>
          </p:nvSpPr>
          <p:spPr>
            <a:xfrm>
              <a:off x="2108352" y="3226297"/>
              <a:ext cx="413159" cy="490821"/>
            </a:xfrm>
            <a:prstGeom prst="rect">
              <a:avLst/>
            </a:prstGeom>
            <a:noFill/>
            <a:ln w="9525">
              <a:noFill/>
            </a:ln>
          </p:spPr>
          <p:txBody>
            <a:bodyPr wrap="none">
              <a:spAutoFit/>
            </a:bodyPr>
            <a:lstStyle/>
            <a:p>
              <a:endParaRPr lang="zh-CN" altLang="en-US" sz="1800" b="1" dirty="0">
                <a:solidFill>
                  <a:schemeClr val="tx2"/>
                </a:solidFill>
                <a:latin typeface="微软雅黑" panose="020B0503020204020204" pitchFamily="34" charset="-122"/>
                <a:ea typeface="微软雅黑" panose="020B0503020204020204" pitchFamily="34" charset="-122"/>
              </a:endParaRPr>
            </a:p>
          </p:txBody>
        </p:sp>
      </p:grpSp>
      <p:sp>
        <p:nvSpPr>
          <p:cNvPr id="2064" name="文本框 24"/>
          <p:cNvSpPr txBox="1"/>
          <p:nvPr/>
        </p:nvSpPr>
        <p:spPr>
          <a:xfrm>
            <a:off x="2497455" y="3714750"/>
            <a:ext cx="309880" cy="368300"/>
          </a:xfrm>
          <a:prstGeom prst="rect">
            <a:avLst/>
          </a:prstGeom>
          <a:noFill/>
          <a:ln w="9525">
            <a:noFill/>
          </a:ln>
        </p:spPr>
        <p:txBody>
          <a:bodyPr wrap="none">
            <a:spAutoFit/>
          </a:bodyPr>
          <a:lstStyle/>
          <a:p>
            <a:endParaRPr lang="zh-CN" altLang="en-US" sz="1800" b="1" dirty="0">
              <a:latin typeface="微软雅黑" panose="020B0503020204020204" pitchFamily="34" charset="-122"/>
              <a:ea typeface="微软雅黑" panose="020B0503020204020204" pitchFamily="34" charset="-122"/>
            </a:endParaRPr>
          </a:p>
        </p:txBody>
      </p:sp>
      <p:sp>
        <p:nvSpPr>
          <p:cNvPr id="2052" name="文本框 2"/>
          <p:cNvSpPr txBox="1"/>
          <p:nvPr/>
        </p:nvSpPr>
        <p:spPr>
          <a:xfrm>
            <a:off x="1028700" y="457200"/>
            <a:ext cx="762000" cy="404813"/>
          </a:xfrm>
          <a:prstGeom prst="rect">
            <a:avLst/>
          </a:prstGeom>
          <a:noFill/>
          <a:ln w="9525">
            <a:noFill/>
          </a:ln>
        </p:spPr>
        <p:txBody>
          <a:bodyPr wrap="none" lIns="51435" tIns="25718" rIns="51435" bIns="25718">
            <a:spAutoFit/>
          </a:bodyPr>
          <a:lstStyle/>
          <a:p>
            <a:r>
              <a:rPr lang="zh-CN" altLang="en-US" sz="2300" b="1" dirty="0">
                <a:solidFill>
                  <a:schemeClr val="accent1"/>
                </a:solidFill>
                <a:latin typeface="Calibri" panose="020F0502020204030204" pitchFamily="34" charset="0"/>
                <a:ea typeface="微软雅黑" panose="020B0503020204020204" pitchFamily="34" charset="-122"/>
              </a:rPr>
              <a:t>目 录</a:t>
            </a:r>
          </a:p>
        </p:txBody>
      </p:sp>
      <p:cxnSp>
        <p:nvCxnSpPr>
          <p:cNvPr id="30" name="直接连接符 29"/>
          <p:cNvCxnSpPr>
            <a:endCxn id="2052" idx="1"/>
          </p:cNvCxnSpPr>
          <p:nvPr/>
        </p:nvCxnSpPr>
        <p:spPr>
          <a:xfrm>
            <a:off x="20638" y="658813"/>
            <a:ext cx="1008063" cy="158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054" name="组合 18"/>
          <p:cNvGrpSpPr/>
          <p:nvPr/>
        </p:nvGrpSpPr>
        <p:grpSpPr>
          <a:xfrm>
            <a:off x="1737220" y="2096991"/>
            <a:ext cx="982907" cy="522288"/>
            <a:chOff x="1172811" y="3226361"/>
            <a:chExt cx="1311052" cy="696035"/>
          </a:xfrm>
        </p:grpSpPr>
        <p:sp>
          <p:nvSpPr>
            <p:cNvPr id="20" name="圆角矩形 19"/>
            <p:cNvSpPr/>
            <p:nvPr/>
          </p:nvSpPr>
          <p:spPr>
            <a:xfrm>
              <a:off x="1172811" y="3226361"/>
              <a:ext cx="696653"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2</a:t>
              </a:r>
            </a:p>
          </p:txBody>
        </p:sp>
        <p:sp>
          <p:nvSpPr>
            <p:cNvPr id="2062" name="文本框 24"/>
            <p:cNvSpPr txBox="1"/>
            <p:nvPr/>
          </p:nvSpPr>
          <p:spPr>
            <a:xfrm>
              <a:off x="2070529" y="3327910"/>
              <a:ext cx="413334" cy="490821"/>
            </a:xfrm>
            <a:prstGeom prst="rect">
              <a:avLst/>
            </a:prstGeom>
            <a:noFill/>
            <a:ln w="9525">
              <a:noFill/>
            </a:ln>
          </p:spPr>
          <p:txBody>
            <a:bodyPr wrap="none">
              <a:spAutoFit/>
            </a:bodyPr>
            <a:lstStyle/>
            <a:p>
              <a:endParaRPr lang="zh-CN" altLang="en-US" sz="1800" b="1" dirty="0">
                <a:latin typeface="微软雅黑" panose="020B0503020204020204" pitchFamily="34" charset="-122"/>
                <a:ea typeface="微软雅黑" panose="020B0503020204020204" pitchFamily="34" charset="-122"/>
              </a:endParaRPr>
            </a:p>
          </p:txBody>
        </p:sp>
      </p:grpSp>
      <p:sp>
        <p:nvSpPr>
          <p:cNvPr id="4" name="文本框 3"/>
          <p:cNvSpPr txBox="1"/>
          <p:nvPr/>
        </p:nvSpPr>
        <p:spPr>
          <a:xfrm>
            <a:off x="2783811" y="1318437"/>
            <a:ext cx="1415772" cy="461665"/>
          </a:xfrm>
          <a:prstGeom prst="rect">
            <a:avLst/>
          </a:prstGeom>
          <a:noFill/>
        </p:spPr>
        <p:txBody>
          <a:bodyPr wrap="square" rtlCol="0" anchor="t">
            <a:spAutoFit/>
          </a:bodyPr>
          <a:lstStyle/>
          <a:p>
            <a:r>
              <a:rPr lang="zh-CN" altLang="en-US" sz="24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个人简介</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762545" y="2105571"/>
            <a:ext cx="2031325" cy="461665"/>
          </a:xfrm>
          <a:prstGeom prst="rect">
            <a:avLst/>
          </a:prstGeom>
          <a:noFill/>
        </p:spPr>
        <p:txBody>
          <a:bodyPr wrap="none" rtlCol="0" anchor="t">
            <a:spAutoFit/>
          </a:bodyPr>
          <a:lstStyle/>
          <a:p>
            <a:r>
              <a:rPr lang="zh-CN" altLang="en-US" sz="2400" b="1" dirty="0" smtClean="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rPr>
              <a:t>对岗位的认识</a:t>
            </a:r>
            <a:endParaRPr lang="zh-CN" altLang="en-US" sz="2400" b="1"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endParaRPr>
          </a:p>
        </p:txBody>
      </p:sp>
      <p:sp>
        <p:nvSpPr>
          <p:cNvPr id="13" name="圆角矩形 12"/>
          <p:cNvSpPr/>
          <p:nvPr/>
        </p:nvSpPr>
        <p:spPr>
          <a:xfrm>
            <a:off x="1730131" y="2929874"/>
            <a:ext cx="522287" cy="52228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smtClean="0">
                <a:solidFill>
                  <a:schemeClr val="bg1"/>
                </a:solidFill>
                <a:latin typeface="Calibri" panose="020F0502020204030204" pitchFamily="34" charset="0"/>
                <a:ea typeface="微软雅黑" panose="020B0503020204020204" pitchFamily="34" charset="-122"/>
              </a:rPr>
              <a:t>3</a:t>
            </a:r>
            <a:endParaRPr lang="en-US" altLang="zh-CN" sz="1800" dirty="0">
              <a:solidFill>
                <a:schemeClr val="bg1"/>
              </a:solidFill>
              <a:latin typeface="Calibri" panose="020F0502020204030204" pitchFamily="34" charset="0"/>
              <a:ea typeface="微软雅黑" panose="020B0503020204020204" pitchFamily="34" charset="-122"/>
            </a:endParaRPr>
          </a:p>
        </p:txBody>
      </p:sp>
      <p:sp>
        <p:nvSpPr>
          <p:cNvPr id="14" name="文本框 5"/>
          <p:cNvSpPr txBox="1"/>
          <p:nvPr/>
        </p:nvSpPr>
        <p:spPr>
          <a:xfrm>
            <a:off x="2851149" y="2927822"/>
            <a:ext cx="1415772" cy="461665"/>
          </a:xfrm>
          <a:prstGeom prst="rect">
            <a:avLst/>
          </a:prstGeom>
          <a:noFill/>
        </p:spPr>
        <p:txBody>
          <a:bodyPr wrap="none" rtlCol="0" anchor="t">
            <a:spAutoFit/>
          </a:bodyPr>
          <a:lstStyle/>
          <a:p>
            <a:r>
              <a:rPr lang="zh-CN" altLang="en-US" sz="2400" b="1" dirty="0" smtClean="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rPr>
              <a:t>个人优势</a:t>
            </a:r>
            <a:endParaRPr lang="zh-CN" altLang="en-US" sz="2400" b="1"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sym typeface="+mn-ea"/>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8"/>
          <p:cNvGrpSpPr/>
          <p:nvPr/>
        </p:nvGrpSpPr>
        <p:grpSpPr>
          <a:xfrm>
            <a:off x="2824163" y="2193925"/>
            <a:ext cx="3651250" cy="755650"/>
            <a:chOff x="2198" y="2316"/>
            <a:chExt cx="7667" cy="1584"/>
          </a:xfrm>
        </p:grpSpPr>
        <p:sp>
          <p:nvSpPr>
            <p:cNvPr id="4" name="圆角矩形 3"/>
            <p:cNvSpPr/>
            <p:nvPr/>
          </p:nvSpPr>
          <p:spPr>
            <a:xfrm>
              <a:off x="2198" y="2316"/>
              <a:ext cx="1543" cy="1584"/>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2800" dirty="0">
                  <a:solidFill>
                    <a:schemeClr val="bg1"/>
                  </a:solidFill>
                  <a:latin typeface="Calibri" panose="020F0502020204030204" pitchFamily="34" charset="0"/>
                  <a:ea typeface="微软雅黑" panose="020B0503020204020204" pitchFamily="34" charset="-122"/>
                </a:rPr>
                <a:t>1</a:t>
              </a:r>
            </a:p>
          </p:txBody>
        </p:sp>
        <p:sp>
          <p:nvSpPr>
            <p:cNvPr id="5124" name="文本框 4"/>
            <p:cNvSpPr txBox="1"/>
            <p:nvPr/>
          </p:nvSpPr>
          <p:spPr>
            <a:xfrm>
              <a:off x="3992" y="2559"/>
              <a:ext cx="5873" cy="965"/>
            </a:xfrm>
            <a:prstGeom prst="rect">
              <a:avLst/>
            </a:prstGeom>
            <a:noFill/>
            <a:ln w="9525">
              <a:noFill/>
            </a:ln>
          </p:spPr>
          <p:txBody>
            <a:bodyPr>
              <a:spAutoFit/>
            </a:bodyPr>
            <a:lstStyle/>
            <a:p>
              <a:r>
                <a:rPr lang="zh-CN" altLang="en-US" sz="2400" b="1" dirty="0" smtClean="0">
                  <a:latin typeface="微软雅黑" panose="020B0503020204020204" pitchFamily="34" charset="-122"/>
                  <a:ea typeface="微软雅黑" panose="020B0503020204020204" pitchFamily="34" charset="-122"/>
                </a:rPr>
                <a:t>个人简介</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5275263" y="1863725"/>
            <a:ext cx="442913" cy="411163"/>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3471863" y="1890713"/>
            <a:ext cx="417513" cy="35877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1584325" y="1835150"/>
            <a:ext cx="439738" cy="498475"/>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2" name="矩形 51"/>
          <p:cNvSpPr/>
          <p:nvPr/>
        </p:nvSpPr>
        <p:spPr>
          <a:xfrm>
            <a:off x="0" y="4818063"/>
            <a:ext cx="9144000" cy="334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4100" b="0" i="0" u="none" strike="noStrike" kern="1200" cap="none" spc="0" normalizeH="0" baseline="0" noProof="0" dirty="0">
              <a:ln>
                <a:noFill/>
              </a:ln>
              <a:solidFill>
                <a:schemeClr val="lt1"/>
              </a:solidFill>
              <a:effectLst/>
              <a:uLnTx/>
              <a:uFillTx/>
              <a:latin typeface="+mn-lt"/>
              <a:ea typeface="+mn-ea"/>
              <a:cs typeface="+mn-cs"/>
            </a:endParaRPr>
          </a:p>
        </p:txBody>
      </p:sp>
      <p:sp>
        <p:nvSpPr>
          <p:cNvPr id="6150" name="TextBox 52"/>
          <p:cNvSpPr txBox="1"/>
          <p:nvPr/>
        </p:nvSpPr>
        <p:spPr>
          <a:xfrm>
            <a:off x="6433185" y="4854575"/>
            <a:ext cx="2785745" cy="283845"/>
          </a:xfrm>
          <a:prstGeom prst="rect">
            <a:avLst/>
          </a:prstGeom>
          <a:noFill/>
          <a:ln w="9525">
            <a:noFill/>
          </a:ln>
        </p:spPr>
        <p:txBody>
          <a:bodyPr wrap="square" lIns="68580" tIns="34290" rIns="68580" bIns="3429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TAIJI   </a:t>
            </a:r>
            <a:r>
              <a:rPr lang="zh-CN" altLang="en-US" sz="1400" b="1" dirty="0">
                <a:solidFill>
                  <a:schemeClr val="bg1"/>
                </a:solidFill>
                <a:latin typeface="微软雅黑" panose="020B0503020204020204" pitchFamily="34" charset="-122"/>
                <a:ea typeface="微软雅黑" panose="020B0503020204020204" pitchFamily="34" charset="-122"/>
              </a:rPr>
              <a:t>太极集团  太极大药房</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6151" name="组合 1"/>
          <p:cNvGrpSpPr/>
          <p:nvPr/>
        </p:nvGrpSpPr>
        <p:grpSpPr>
          <a:xfrm>
            <a:off x="1546225" y="111125"/>
            <a:ext cx="5997575" cy="460375"/>
            <a:chOff x="2070946" y="597540"/>
            <a:chExt cx="7904170" cy="425553"/>
          </a:xfrm>
        </p:grpSpPr>
        <p:sp>
          <p:nvSpPr>
            <p:cNvPr id="3" name="Title 1"/>
            <p:cNvSpPr txBox="1"/>
            <p:nvPr/>
          </p:nvSpPr>
          <p:spPr>
            <a:xfrm>
              <a:off x="2070946" y="597540"/>
              <a:ext cx="7904170" cy="425553"/>
            </a:xfrm>
            <a:prstGeom prst="rect">
              <a:avLst/>
            </a:prstGeom>
          </p:spPr>
          <p:txBody>
            <a:bodyPr lIns="0" rIns="0" anchor="ctr"/>
            <a:lstStyle>
              <a:lvl1pPr algn="ctr" defTabSz="914400" rtl="0" eaLnBrk="1" latinLnBrk="0" hangingPunct="1">
                <a:lnSpc>
                  <a:spcPct val="90000"/>
                </a:lnSpc>
                <a:spcBef>
                  <a:spcPct val="0"/>
                </a:spcBef>
                <a:buNone/>
                <a:defRPr sz="4000" b="0" kern="1200">
                  <a:solidFill>
                    <a:schemeClr val="accent1"/>
                  </a:solidFill>
                  <a:latin typeface="U.S. 101" pitchFamily="2" charset="0"/>
                  <a:ea typeface="Roboto" pitchFamily="2" charset="0"/>
                  <a:cs typeface="Open Sans Light"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2400" b="0" i="0" u="none" strike="noStrike" kern="1200" cap="none" spc="0" normalizeH="0" baseline="0" noProof="0" dirty="0" smtClean="0">
                  <a:ln>
                    <a:noFill/>
                  </a:ln>
                  <a:solidFill>
                    <a:schemeClr val="accent1"/>
                  </a:solidFill>
                  <a:effectLst/>
                  <a:uLnTx/>
                  <a:uFillTx/>
                  <a:latin typeface="+mj-ea"/>
                  <a:ea typeface="+mj-ea"/>
                  <a:cs typeface="+mn-ea"/>
                  <a:sym typeface="+mn-lt"/>
                </a:rPr>
                <a:t>个人简介</a:t>
              </a:r>
            </a:p>
          </p:txBody>
        </p:sp>
        <p:cxnSp>
          <p:nvCxnSpPr>
            <p:cNvPr id="4" name="直接连接符 3"/>
            <p:cNvCxnSpPr/>
            <p:nvPr/>
          </p:nvCxnSpPr>
          <p:spPr>
            <a:xfrm flipV="1">
              <a:off x="4464374" y="1005484"/>
              <a:ext cx="3131960" cy="14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152" name="文本框 99"/>
          <p:cNvSpPr txBox="1"/>
          <p:nvPr/>
        </p:nvSpPr>
        <p:spPr>
          <a:xfrm>
            <a:off x="2667000" y="1897063"/>
            <a:ext cx="5535613" cy="469900"/>
          </a:xfrm>
          <a:prstGeom prst="rect">
            <a:avLst/>
          </a:prstGeom>
          <a:noFill/>
          <a:ln w="9525">
            <a:noFill/>
          </a:ln>
        </p:spPr>
        <p:txBody>
          <a:bodyPr lIns="68580" tIns="34290" rIns="68580" bIns="34290">
            <a:spAutoFit/>
          </a:bodyPr>
          <a:lstStyle/>
          <a:p>
            <a:pPr indent="252730"/>
            <a:endParaRPr lang="zh-CN" altLang="en-US" sz="1200" dirty="0">
              <a:latin typeface="微软雅黑" panose="020B0503020204020204" pitchFamily="34" charset="-122"/>
              <a:ea typeface="仿宋" panose="02010609060101010101" pitchFamily="49" charset="-122"/>
            </a:endParaRPr>
          </a:p>
          <a:p>
            <a:pPr indent="252730"/>
            <a:endParaRPr lang="zh-CN" altLang="en-US" sz="1400" dirty="0">
              <a:latin typeface="微软雅黑" panose="020B0503020204020204" pitchFamily="34" charset="-122"/>
              <a:ea typeface="微软雅黑" panose="020B0503020204020204" pitchFamily="34" charset="-122"/>
            </a:endParaRPr>
          </a:p>
        </p:txBody>
      </p:sp>
      <p:sp>
        <p:nvSpPr>
          <p:cNvPr id="7177" name="文本框 4"/>
          <p:cNvSpPr>
            <a:spLocks noChangeArrowheads="1"/>
          </p:cNvSpPr>
          <p:nvPr/>
        </p:nvSpPr>
        <p:spPr bwMode="auto">
          <a:xfrm>
            <a:off x="1060450" y="788988"/>
            <a:ext cx="7094538" cy="3794125"/>
          </a:xfrm>
          <a:prstGeom prst="roundRect">
            <a:avLst>
              <a:gd name="adj" fmla="val 16667"/>
            </a:avLst>
          </a:prstGeom>
          <a:solidFill>
            <a:schemeClr val="bg1"/>
          </a:solidFill>
          <a:ln w="12700" algn="ctr">
            <a:noFill/>
            <a:miter lim="800000"/>
          </a:ln>
        </p:spPr>
        <p:txBody>
          <a:bodyPr lIns="68580" tIns="34290" rIns="68580" bIns="34290"/>
          <a:lstStyle/>
          <a:p>
            <a:pPr lvl="0" indent="450850" rtl="0">
              <a:lnSpc>
                <a:spcPct val="150000"/>
              </a:lnSpc>
              <a:spcAft>
                <a:spcPct val="30000"/>
              </a:spcAft>
              <a:defRPr/>
            </a:pPr>
            <a:r>
              <a:rPr kumimoji="0" lang="zh-CN" altLang="en-US" sz="2000" b="0" i="0" u="none" strike="noStrike" kern="1200" cap="none" spc="0" normalizeH="0" baseline="0" noProof="0" dirty="0">
                <a:ln>
                  <a:noFill/>
                </a:ln>
                <a:solidFill>
                  <a:srgbClr val="222A35"/>
                </a:solidFill>
                <a:effectLst/>
                <a:uLnTx/>
                <a:uFillTx/>
                <a:latin typeface="+mn-ea"/>
                <a:ea typeface="+mn-ea"/>
                <a:cs typeface="+mn-cs"/>
                <a:sym typeface="+mn-ea"/>
              </a:rPr>
              <a:t> </a:t>
            </a:r>
            <a:r>
              <a:rPr lang="zh-CN" altLang="en-US" sz="2000" noProof="0" dirty="0" smtClean="0">
                <a:solidFill>
                  <a:srgbClr val="222A35"/>
                </a:solidFill>
                <a:latin typeface="+mn-ea"/>
                <a:ea typeface="+mn-ea"/>
                <a:cs typeface="+mn-cs"/>
                <a:sym typeface="+mn-ea"/>
              </a:rPr>
              <a:t>我是来自都江堰问道西路店的邓银鑫，在成都铁路卫生学校毕业，在太极上班有一年多了，在太极上班给我影响最深的就是执行</a:t>
            </a:r>
            <a:r>
              <a:rPr lang="zh-CN" altLang="en-US" sz="2000" noProof="0" dirty="0" smtClean="0">
                <a:solidFill>
                  <a:srgbClr val="222A35"/>
                </a:solidFill>
                <a:latin typeface="+mn-ea"/>
                <a:ea typeface="+mn-ea"/>
                <a:cs typeface="+mn-cs"/>
                <a:sym typeface="+mn-ea"/>
              </a:rPr>
              <a:t>力，今</a:t>
            </a:r>
            <a:r>
              <a:rPr lang="zh-CN" altLang="en-US" sz="2000" smtClean="0">
                <a:solidFill>
                  <a:srgbClr val="222A35"/>
                </a:solidFill>
                <a:latin typeface="+mn-ea"/>
                <a:ea typeface="+mn-ea"/>
                <a:cs typeface="+mn-cs"/>
                <a:sym typeface="+mn-ea"/>
              </a:rPr>
              <a:t>天</a:t>
            </a:r>
            <a:r>
              <a:rPr lang="zh-CN" altLang="en-US" sz="2000" dirty="0" smtClean="0">
                <a:solidFill>
                  <a:srgbClr val="222A35"/>
                </a:solidFill>
                <a:latin typeface="+mn-ea"/>
                <a:ea typeface="+mn-ea"/>
                <a:cs typeface="+mn-cs"/>
                <a:sym typeface="+mn-ea"/>
              </a:rPr>
              <a:t>我鼓起勇气想挑战一下自己，来到公司面试我喜欢的工作。</a:t>
            </a:r>
            <a:endParaRPr kumimoji="0" lang="zh-CN" altLang="en-US" sz="2000" b="0" i="0" u="none" strike="noStrike" kern="1200" cap="none" spc="0" normalizeH="0" baseline="0" noProof="0" dirty="0">
              <a:ln>
                <a:noFill/>
              </a:ln>
              <a:solidFill>
                <a:srgbClr val="222A35"/>
              </a:solidFill>
              <a:effectLst/>
              <a:uLnTx/>
              <a:uFillTx/>
              <a:latin typeface="+mn-ea"/>
              <a:ea typeface="+mn-ea"/>
              <a:cs typeface="+mn-cs"/>
              <a:sym typeface="+mn-ea"/>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8"/>
          <p:cNvGrpSpPr/>
          <p:nvPr/>
        </p:nvGrpSpPr>
        <p:grpSpPr>
          <a:xfrm>
            <a:off x="2125058" y="2193924"/>
            <a:ext cx="5057556" cy="755650"/>
            <a:chOff x="730" y="2316"/>
            <a:chExt cx="10620" cy="1584"/>
          </a:xfrm>
        </p:grpSpPr>
        <p:sp>
          <p:nvSpPr>
            <p:cNvPr id="4" name="圆角矩形 3"/>
            <p:cNvSpPr/>
            <p:nvPr/>
          </p:nvSpPr>
          <p:spPr>
            <a:xfrm>
              <a:off x="730" y="2316"/>
              <a:ext cx="1543" cy="1584"/>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2800" dirty="0">
                  <a:solidFill>
                    <a:schemeClr val="bg1"/>
                  </a:solidFill>
                  <a:latin typeface="Calibri" panose="020F0502020204030204" pitchFamily="34" charset="0"/>
                  <a:ea typeface="微软雅黑" panose="020B0503020204020204" pitchFamily="34" charset="-122"/>
                </a:rPr>
                <a:t>2</a:t>
              </a:r>
            </a:p>
          </p:txBody>
        </p:sp>
        <p:sp>
          <p:nvSpPr>
            <p:cNvPr id="7172" name="文本框 4"/>
            <p:cNvSpPr txBox="1"/>
            <p:nvPr/>
          </p:nvSpPr>
          <p:spPr>
            <a:xfrm>
              <a:off x="2784" y="2557"/>
              <a:ext cx="8566" cy="968"/>
            </a:xfrm>
            <a:prstGeom prst="rect">
              <a:avLst/>
            </a:prstGeom>
            <a:noFill/>
            <a:ln w="9525">
              <a:noFill/>
            </a:ln>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对岗位的认识</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5275263" y="1863725"/>
            <a:ext cx="442913" cy="411163"/>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3471863" y="1890713"/>
            <a:ext cx="417513" cy="35877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1584325" y="1835150"/>
            <a:ext cx="439738" cy="498475"/>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2" name="矩形 51"/>
          <p:cNvSpPr/>
          <p:nvPr/>
        </p:nvSpPr>
        <p:spPr>
          <a:xfrm>
            <a:off x="0" y="4818063"/>
            <a:ext cx="9144000" cy="334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4100" b="0" i="0" u="none" strike="noStrike" kern="1200" cap="none" spc="0" normalizeH="0" baseline="0" noProof="0" dirty="0">
              <a:ln>
                <a:noFill/>
              </a:ln>
              <a:solidFill>
                <a:schemeClr val="lt1"/>
              </a:solidFill>
              <a:effectLst/>
              <a:uLnTx/>
              <a:uFillTx/>
              <a:latin typeface="+mn-lt"/>
              <a:ea typeface="+mn-ea"/>
              <a:cs typeface="+mn-cs"/>
            </a:endParaRPr>
          </a:p>
        </p:txBody>
      </p:sp>
      <p:sp>
        <p:nvSpPr>
          <p:cNvPr id="10246" name="TextBox 52"/>
          <p:cNvSpPr txBox="1"/>
          <p:nvPr/>
        </p:nvSpPr>
        <p:spPr>
          <a:xfrm>
            <a:off x="6466840" y="4854575"/>
            <a:ext cx="2752090" cy="283845"/>
          </a:xfrm>
          <a:prstGeom prst="rect">
            <a:avLst/>
          </a:prstGeom>
          <a:noFill/>
          <a:ln w="9525">
            <a:noFill/>
          </a:ln>
        </p:spPr>
        <p:txBody>
          <a:bodyPr wrap="square" lIns="68580" tIns="34290" rIns="68580" bIns="34290">
            <a:spAutoFit/>
          </a:bodyPr>
          <a:lstStyle/>
          <a:p>
            <a:r>
              <a:rPr lang="en-US" altLang="zh-CN" sz="1400" b="1" dirty="0">
                <a:solidFill>
                  <a:schemeClr val="bg1"/>
                </a:solidFill>
                <a:latin typeface="微软雅黑" panose="020B0503020204020204" pitchFamily="34" charset="-122"/>
                <a:ea typeface="微软雅黑" panose="020B0503020204020204" pitchFamily="34" charset="-122"/>
                <a:sym typeface="+mn-ea"/>
              </a:rPr>
              <a:t>TAIJI   </a:t>
            </a:r>
            <a:r>
              <a:rPr lang="zh-CN" altLang="en-US" sz="1400" b="1" dirty="0">
                <a:solidFill>
                  <a:schemeClr val="bg1"/>
                </a:solidFill>
                <a:latin typeface="微软雅黑" panose="020B0503020204020204" pitchFamily="34" charset="-122"/>
                <a:ea typeface="微软雅黑" panose="020B0503020204020204" pitchFamily="34" charset="-122"/>
                <a:sym typeface="+mn-ea"/>
              </a:rPr>
              <a:t>太极集团  太极大药房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10247" name="组合 1"/>
          <p:cNvGrpSpPr/>
          <p:nvPr/>
        </p:nvGrpSpPr>
        <p:grpSpPr>
          <a:xfrm>
            <a:off x="1546225" y="111125"/>
            <a:ext cx="5997575" cy="460375"/>
            <a:chOff x="2070946" y="597540"/>
            <a:chExt cx="7904170" cy="425553"/>
          </a:xfrm>
        </p:grpSpPr>
        <p:sp>
          <p:nvSpPr>
            <p:cNvPr id="3" name="Title 1"/>
            <p:cNvSpPr txBox="1"/>
            <p:nvPr/>
          </p:nvSpPr>
          <p:spPr>
            <a:xfrm>
              <a:off x="2070946" y="597540"/>
              <a:ext cx="7904170" cy="425553"/>
            </a:xfrm>
            <a:prstGeom prst="rect">
              <a:avLst/>
            </a:prstGeom>
          </p:spPr>
          <p:txBody>
            <a:bodyPr lIns="0" rIns="0" anchor="ctr"/>
            <a:lstStyle>
              <a:lvl1pPr algn="ctr" defTabSz="914400" rtl="0" eaLnBrk="1" latinLnBrk="0" hangingPunct="1">
                <a:lnSpc>
                  <a:spcPct val="90000"/>
                </a:lnSpc>
                <a:spcBef>
                  <a:spcPct val="0"/>
                </a:spcBef>
                <a:buNone/>
                <a:defRPr sz="4000" b="0" kern="1200">
                  <a:solidFill>
                    <a:schemeClr val="accent1"/>
                  </a:solidFill>
                  <a:latin typeface="U.S. 101" pitchFamily="2" charset="0"/>
                  <a:ea typeface="Roboto" pitchFamily="2" charset="0"/>
                  <a:cs typeface="Open Sans Light"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2100" b="0" i="0" u="none" strike="noStrike" kern="1200" cap="none" spc="0" normalizeH="0" baseline="0" noProof="0" dirty="0" smtClean="0">
                  <a:ln>
                    <a:noFill/>
                  </a:ln>
                  <a:solidFill>
                    <a:schemeClr val="accent1"/>
                  </a:solidFill>
                  <a:effectLst/>
                  <a:uLnTx/>
                  <a:uFillTx/>
                  <a:latin typeface="+mj-ea"/>
                  <a:ea typeface="+mj-ea"/>
                  <a:cs typeface="+mn-ea"/>
                  <a:sym typeface="+mn-lt"/>
                </a:rPr>
                <a:t>对岗位的认识</a:t>
              </a:r>
            </a:p>
          </p:txBody>
        </p:sp>
        <p:cxnSp>
          <p:nvCxnSpPr>
            <p:cNvPr id="4" name="直接连接符 3"/>
            <p:cNvCxnSpPr/>
            <p:nvPr/>
          </p:nvCxnSpPr>
          <p:spPr>
            <a:xfrm flipV="1">
              <a:off x="3847188" y="1005484"/>
              <a:ext cx="4364240" cy="14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248" name="文本框 99"/>
          <p:cNvSpPr txBox="1"/>
          <p:nvPr/>
        </p:nvSpPr>
        <p:spPr>
          <a:xfrm>
            <a:off x="2667000" y="1897063"/>
            <a:ext cx="5535613" cy="469900"/>
          </a:xfrm>
          <a:prstGeom prst="rect">
            <a:avLst/>
          </a:prstGeom>
          <a:noFill/>
          <a:ln w="9525">
            <a:noFill/>
          </a:ln>
        </p:spPr>
        <p:txBody>
          <a:bodyPr lIns="68580" tIns="34290" rIns="68580" bIns="34290">
            <a:spAutoFit/>
          </a:bodyPr>
          <a:lstStyle/>
          <a:p>
            <a:pPr indent="252730"/>
            <a:endParaRPr lang="zh-CN" altLang="en-US" sz="1200" dirty="0">
              <a:latin typeface="微软雅黑" panose="020B0503020204020204" pitchFamily="34" charset="-122"/>
              <a:ea typeface="仿宋" panose="02010609060101010101" pitchFamily="49" charset="-122"/>
            </a:endParaRPr>
          </a:p>
          <a:p>
            <a:pPr indent="252730"/>
            <a:endParaRPr lang="zh-CN" altLang="en-US" sz="1400" dirty="0">
              <a:latin typeface="微软雅黑" panose="020B0503020204020204" pitchFamily="34" charset="-122"/>
              <a:ea typeface="微软雅黑" panose="020B0503020204020204" pitchFamily="34" charset="-122"/>
            </a:endParaRPr>
          </a:p>
        </p:txBody>
      </p:sp>
      <p:sp>
        <p:nvSpPr>
          <p:cNvPr id="7177" name="文本框 4"/>
          <p:cNvSpPr>
            <a:spLocks noChangeArrowheads="1"/>
          </p:cNvSpPr>
          <p:nvPr/>
        </p:nvSpPr>
        <p:spPr bwMode="auto">
          <a:xfrm>
            <a:off x="1350645" y="797878"/>
            <a:ext cx="7094538" cy="3794125"/>
          </a:xfrm>
          <a:prstGeom prst="roundRect">
            <a:avLst>
              <a:gd name="adj" fmla="val 16667"/>
            </a:avLst>
          </a:prstGeom>
          <a:solidFill>
            <a:schemeClr val="bg1"/>
          </a:solidFill>
          <a:ln w="12700" algn="ctr">
            <a:noFill/>
            <a:miter lim="800000"/>
          </a:ln>
        </p:spPr>
        <p:txBody>
          <a:bodyPr lIns="68580" tIns="34290" rIns="68580" bIns="34290"/>
          <a:lstStyle/>
          <a:p>
            <a:pPr lvl="0" indent="450850" rtl="0">
              <a:lnSpc>
                <a:spcPct val="150000"/>
              </a:lnSpc>
              <a:spcAft>
                <a:spcPct val="30000"/>
              </a:spcAft>
              <a:defRPr/>
            </a:pPr>
            <a:r>
              <a:rPr lang="zh-CN" altLang="zh-CN" sz="2000" b="1" dirty="0" smtClean="0"/>
              <a:t>我对外销部了解还是比较深刻</a:t>
            </a:r>
            <a:r>
              <a:rPr lang="zh-CN" altLang="en-US" sz="2000" b="1" dirty="0" smtClean="0"/>
              <a:t>的</a:t>
            </a:r>
            <a:r>
              <a:rPr lang="zh-CN" altLang="zh-CN" sz="2000" b="1" dirty="0" smtClean="0"/>
              <a:t>比如美团、饿了么、小程序这些与门店息息相关的，而且每天都在接触</a:t>
            </a:r>
            <a:r>
              <a:rPr lang="zh-CN" altLang="en-US" sz="2000" b="1" dirty="0" smtClean="0"/>
              <a:t>的</a:t>
            </a:r>
            <a:r>
              <a:rPr lang="zh-CN" altLang="zh-CN" sz="2000" b="1" dirty="0" smtClean="0"/>
              <a:t>这些软件让我对外销部这个部门有了新的认知，</a:t>
            </a:r>
            <a:r>
              <a:rPr lang="zh-CN" altLang="en-US" sz="2000" b="1" dirty="0" smtClean="0"/>
              <a:t>我觉得</a:t>
            </a:r>
            <a:r>
              <a:rPr lang="zh-CN" altLang="zh-CN" sz="2000" b="1" dirty="0" smtClean="0"/>
              <a:t>每天门店上的销售增量不一定要全部在店内得到提升也可以在店外网络上得到提升，所以我希望到外销部让我的能力得到提升也能让我得到门店以外的锻炼。</a:t>
            </a:r>
            <a:endParaRPr kumimoji="0" lang="en-US" altLang="zh-CN" sz="2000" b="0" i="0" u="none" strike="noStrike" kern="1200" cap="none" spc="0" normalizeH="0" baseline="0" noProof="0" dirty="0">
              <a:ln>
                <a:noFill/>
              </a:ln>
              <a:solidFill>
                <a:srgbClr val="222A35"/>
              </a:solidFill>
              <a:effectLst/>
              <a:uLnTx/>
              <a:uFillTx/>
              <a:latin typeface="+mn-ea"/>
              <a:ea typeface="+mn-ea"/>
              <a:cs typeface="+mn-cs"/>
              <a:sym typeface="+mn-ea"/>
            </a:endParaRP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2125058" y="2193924"/>
            <a:ext cx="5057556" cy="755650"/>
            <a:chOff x="730" y="2316"/>
            <a:chExt cx="10620" cy="1584"/>
          </a:xfrm>
        </p:grpSpPr>
        <p:sp>
          <p:nvSpPr>
            <p:cNvPr id="4" name="圆角矩形 3"/>
            <p:cNvSpPr/>
            <p:nvPr/>
          </p:nvSpPr>
          <p:spPr>
            <a:xfrm>
              <a:off x="730" y="2316"/>
              <a:ext cx="1543" cy="1584"/>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2800" dirty="0" smtClean="0">
                  <a:solidFill>
                    <a:schemeClr val="bg1"/>
                  </a:solidFill>
                  <a:latin typeface="Calibri" panose="020F0502020204030204" pitchFamily="34" charset="0"/>
                  <a:ea typeface="微软雅黑" panose="020B0503020204020204" pitchFamily="34" charset="-122"/>
                </a:rPr>
                <a:t>3</a:t>
              </a:r>
              <a:endParaRPr lang="en-US" altLang="zh-CN" sz="2800" dirty="0">
                <a:solidFill>
                  <a:schemeClr val="bg1"/>
                </a:solidFill>
                <a:latin typeface="Calibri" panose="020F0502020204030204" pitchFamily="34" charset="0"/>
                <a:ea typeface="微软雅黑" panose="020B0503020204020204" pitchFamily="34" charset="-122"/>
              </a:endParaRPr>
            </a:p>
          </p:txBody>
        </p:sp>
        <p:sp>
          <p:nvSpPr>
            <p:cNvPr id="7172" name="文本框 4"/>
            <p:cNvSpPr txBox="1"/>
            <p:nvPr/>
          </p:nvSpPr>
          <p:spPr>
            <a:xfrm>
              <a:off x="2784" y="2557"/>
              <a:ext cx="8566" cy="968"/>
            </a:xfrm>
            <a:prstGeom prst="rect">
              <a:avLst/>
            </a:prstGeom>
            <a:noFill/>
            <a:ln w="9525">
              <a:noFill/>
            </a:ln>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个人优势</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5275263" y="1863725"/>
            <a:ext cx="442913" cy="411163"/>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3471863" y="1890713"/>
            <a:ext cx="417513" cy="35877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1584325" y="1835150"/>
            <a:ext cx="439738" cy="498475"/>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34290" tIns="17145" rIns="34290" bIns="17145"/>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2" name="矩形 51"/>
          <p:cNvSpPr/>
          <p:nvPr/>
        </p:nvSpPr>
        <p:spPr>
          <a:xfrm>
            <a:off x="0" y="4818063"/>
            <a:ext cx="9144000" cy="334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4100" b="0" i="0" u="none" strike="noStrike" kern="1200" cap="none" spc="0" normalizeH="0" baseline="0" noProof="0" dirty="0">
              <a:ln>
                <a:noFill/>
              </a:ln>
              <a:solidFill>
                <a:schemeClr val="lt1"/>
              </a:solidFill>
              <a:effectLst/>
              <a:uLnTx/>
              <a:uFillTx/>
              <a:latin typeface="+mn-lt"/>
              <a:ea typeface="+mn-ea"/>
              <a:cs typeface="+mn-cs"/>
            </a:endParaRPr>
          </a:p>
        </p:txBody>
      </p:sp>
      <p:sp>
        <p:nvSpPr>
          <p:cNvPr id="10246" name="TextBox 52"/>
          <p:cNvSpPr txBox="1"/>
          <p:nvPr/>
        </p:nvSpPr>
        <p:spPr>
          <a:xfrm>
            <a:off x="6466840" y="4854575"/>
            <a:ext cx="2752090" cy="283845"/>
          </a:xfrm>
          <a:prstGeom prst="rect">
            <a:avLst/>
          </a:prstGeom>
          <a:noFill/>
          <a:ln w="9525">
            <a:noFill/>
          </a:ln>
        </p:spPr>
        <p:txBody>
          <a:bodyPr wrap="square" lIns="68580" tIns="34290" rIns="68580" bIns="34290">
            <a:spAutoFit/>
          </a:bodyPr>
          <a:lstStyle/>
          <a:p>
            <a:r>
              <a:rPr lang="en-US" altLang="zh-CN" sz="1400" b="1" dirty="0">
                <a:solidFill>
                  <a:schemeClr val="bg1"/>
                </a:solidFill>
                <a:latin typeface="微软雅黑" panose="020B0503020204020204" pitchFamily="34" charset="-122"/>
                <a:ea typeface="微软雅黑" panose="020B0503020204020204" pitchFamily="34" charset="-122"/>
                <a:sym typeface="+mn-ea"/>
              </a:rPr>
              <a:t>TAIJI   </a:t>
            </a:r>
            <a:r>
              <a:rPr lang="zh-CN" altLang="en-US" sz="1400" b="1" dirty="0">
                <a:solidFill>
                  <a:schemeClr val="bg1"/>
                </a:solidFill>
                <a:latin typeface="微软雅黑" panose="020B0503020204020204" pitchFamily="34" charset="-122"/>
                <a:ea typeface="微软雅黑" panose="020B0503020204020204" pitchFamily="34" charset="-122"/>
                <a:sym typeface="+mn-ea"/>
              </a:rPr>
              <a:t>太极集团  太极大药房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546225" y="111125"/>
            <a:ext cx="5997575" cy="460375"/>
            <a:chOff x="2070946" y="597540"/>
            <a:chExt cx="7904170" cy="425553"/>
          </a:xfrm>
        </p:grpSpPr>
        <p:sp>
          <p:nvSpPr>
            <p:cNvPr id="3" name="Title 1"/>
            <p:cNvSpPr txBox="1"/>
            <p:nvPr/>
          </p:nvSpPr>
          <p:spPr>
            <a:xfrm>
              <a:off x="2070946" y="597540"/>
              <a:ext cx="7904170" cy="425553"/>
            </a:xfrm>
            <a:prstGeom prst="rect">
              <a:avLst/>
            </a:prstGeom>
          </p:spPr>
          <p:txBody>
            <a:bodyPr lIns="0" rIns="0" anchor="ctr"/>
            <a:lstStyle>
              <a:lvl1pPr algn="ctr" defTabSz="914400" rtl="0" eaLnBrk="1" latinLnBrk="0" hangingPunct="1">
                <a:lnSpc>
                  <a:spcPct val="90000"/>
                </a:lnSpc>
                <a:spcBef>
                  <a:spcPct val="0"/>
                </a:spcBef>
                <a:buNone/>
                <a:defRPr sz="4000" b="0" kern="1200">
                  <a:solidFill>
                    <a:schemeClr val="accent1"/>
                  </a:solidFill>
                  <a:latin typeface="U.S. 101" pitchFamily="2" charset="0"/>
                  <a:ea typeface="Roboto" pitchFamily="2" charset="0"/>
                  <a:cs typeface="Open Sans Light"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2100" b="0" i="0" u="none" strike="noStrike" kern="1200" cap="none" spc="0" normalizeH="0" baseline="0" noProof="0" dirty="0" smtClean="0">
                  <a:ln>
                    <a:noFill/>
                  </a:ln>
                  <a:solidFill>
                    <a:schemeClr val="accent1"/>
                  </a:solidFill>
                  <a:effectLst/>
                  <a:uLnTx/>
                  <a:uFillTx/>
                  <a:latin typeface="+mj-ea"/>
                  <a:ea typeface="+mj-ea"/>
                  <a:cs typeface="+mn-ea"/>
                  <a:sym typeface="+mn-lt"/>
                </a:rPr>
                <a:t>个人优势</a:t>
              </a:r>
            </a:p>
          </p:txBody>
        </p:sp>
        <p:cxnSp>
          <p:nvCxnSpPr>
            <p:cNvPr id="4" name="直接连接符 3"/>
            <p:cNvCxnSpPr/>
            <p:nvPr/>
          </p:nvCxnSpPr>
          <p:spPr>
            <a:xfrm flipV="1">
              <a:off x="3847188" y="1005484"/>
              <a:ext cx="4364240" cy="14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248" name="文本框 99"/>
          <p:cNvSpPr txBox="1"/>
          <p:nvPr/>
        </p:nvSpPr>
        <p:spPr>
          <a:xfrm>
            <a:off x="2667000" y="1897063"/>
            <a:ext cx="5535613" cy="469900"/>
          </a:xfrm>
          <a:prstGeom prst="rect">
            <a:avLst/>
          </a:prstGeom>
          <a:noFill/>
          <a:ln w="9525">
            <a:noFill/>
          </a:ln>
        </p:spPr>
        <p:txBody>
          <a:bodyPr lIns="68580" tIns="34290" rIns="68580" bIns="34290">
            <a:spAutoFit/>
          </a:bodyPr>
          <a:lstStyle/>
          <a:p>
            <a:pPr indent="252730"/>
            <a:endParaRPr lang="zh-CN" altLang="en-US" sz="1200" dirty="0">
              <a:latin typeface="微软雅黑" panose="020B0503020204020204" pitchFamily="34" charset="-122"/>
              <a:ea typeface="仿宋" panose="02010609060101010101" pitchFamily="49" charset="-122"/>
            </a:endParaRPr>
          </a:p>
          <a:p>
            <a:pPr indent="252730"/>
            <a:endParaRPr lang="zh-CN" altLang="en-US" sz="1400" dirty="0">
              <a:latin typeface="微软雅黑" panose="020B0503020204020204" pitchFamily="34" charset="-122"/>
              <a:ea typeface="微软雅黑" panose="020B0503020204020204" pitchFamily="34" charset="-122"/>
            </a:endParaRPr>
          </a:p>
        </p:txBody>
      </p:sp>
      <p:sp>
        <p:nvSpPr>
          <p:cNvPr id="7177" name="文本框 4"/>
          <p:cNvSpPr>
            <a:spLocks noChangeArrowheads="1"/>
          </p:cNvSpPr>
          <p:nvPr/>
        </p:nvSpPr>
        <p:spPr bwMode="auto">
          <a:xfrm>
            <a:off x="1024890" y="797243"/>
            <a:ext cx="7094538" cy="3794125"/>
          </a:xfrm>
          <a:prstGeom prst="roundRect">
            <a:avLst>
              <a:gd name="adj" fmla="val 16667"/>
            </a:avLst>
          </a:prstGeom>
          <a:solidFill>
            <a:schemeClr val="bg1"/>
          </a:solidFill>
          <a:ln w="12700" algn="ctr">
            <a:noFill/>
            <a:miter lim="800000"/>
          </a:ln>
        </p:spPr>
        <p:txBody>
          <a:bodyPr lIns="68580" tIns="34290" rIns="68580" bIns="34290"/>
          <a:lstStyle/>
          <a:p>
            <a:pPr marL="0" marR="0" lvl="0" indent="450850" algn="l" defTabSz="514350" rtl="0" eaLnBrk="1" fontAlgn="base" latinLnBrk="0" hangingPunct="1">
              <a:lnSpc>
                <a:spcPct val="150000"/>
              </a:lnSpc>
              <a:spcBef>
                <a:spcPct val="0"/>
              </a:spcBef>
              <a:spcAft>
                <a:spcPct val="30000"/>
              </a:spcAft>
              <a:buClrTx/>
              <a:buSzTx/>
              <a:buFontTx/>
              <a:buNone/>
              <a:defRPr/>
            </a:pPr>
            <a:r>
              <a:rPr kumimoji="0" lang="zh-CN" altLang="en-US" sz="2000" b="0" i="0" u="none" strike="noStrike" kern="1200" cap="none" spc="0" normalizeH="0" baseline="0" noProof="0" dirty="0" smtClean="0">
                <a:ln>
                  <a:noFill/>
                </a:ln>
                <a:solidFill>
                  <a:srgbClr val="222A35"/>
                </a:solidFill>
                <a:effectLst/>
                <a:uLnTx/>
                <a:uFillTx/>
                <a:latin typeface="+mn-ea"/>
                <a:ea typeface="+mn-ea"/>
                <a:cs typeface="+mn-cs"/>
                <a:sym typeface="+mn-ea"/>
              </a:rPr>
              <a:t>作为一个太极好儿男我有着一颗上进的心和吃苦耐劳的精神。俗话说航船不能没有方向，人生不能没有理想。这次来公司就是来寻找我人生的目标的，我面试外销部主要是因为我性格开朗很擅谈，我相信在外销部能把我的优势表现到最佳</a:t>
            </a:r>
            <a:r>
              <a:rPr lang="zh-CN" altLang="en-US" sz="2000" dirty="0" smtClean="0">
                <a:solidFill>
                  <a:srgbClr val="222A35"/>
                </a:solidFill>
                <a:latin typeface="+mn-ea"/>
                <a:ea typeface="+mn-ea"/>
                <a:cs typeface="+mn-cs"/>
                <a:sym typeface="+mn-ea"/>
              </a:rPr>
              <a:t>的状态，我也很感谢公司给我面试的机会，如果我成功了我一定加倍努力不辜负您对我的期望。</a:t>
            </a:r>
            <a:endParaRPr kumimoji="0" lang="zh-CN" altLang="en-US" sz="2000" b="0" i="0" u="none" strike="noStrike" kern="1200" cap="none" spc="0" normalizeH="0" baseline="0" noProof="0" dirty="0">
              <a:ln>
                <a:noFill/>
              </a:ln>
              <a:solidFill>
                <a:srgbClr val="222A35"/>
              </a:solidFill>
              <a:effectLst/>
              <a:uLnTx/>
              <a:uFillTx/>
              <a:latin typeface="+mn-ea"/>
              <a:ea typeface="+mn-ea"/>
              <a:cs typeface="+mn-cs"/>
              <a:sym typeface="+mn-ea"/>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 descr="航母(小）"/>
          <p:cNvPicPr>
            <a:picLocks noChangeAspect="1"/>
          </p:cNvPicPr>
          <p:nvPr/>
        </p:nvPicPr>
        <p:blipFill>
          <a:blip r:embed="rId2" cstate="print"/>
          <a:stretch>
            <a:fillRect/>
          </a:stretch>
        </p:blipFill>
        <p:spPr>
          <a:xfrm>
            <a:off x="3767138" y="1100138"/>
            <a:ext cx="5369719" cy="2943225"/>
          </a:xfrm>
          <a:prstGeom prst="rect">
            <a:avLst/>
          </a:prstGeom>
          <a:noFill/>
          <a:ln w="9525">
            <a:noFill/>
          </a:ln>
        </p:spPr>
      </p:pic>
      <p:sp>
        <p:nvSpPr>
          <p:cNvPr id="18" name="任意多边形: 形状 17"/>
          <p:cNvSpPr/>
          <p:nvPr/>
        </p:nvSpPr>
        <p:spPr>
          <a:xfrm>
            <a:off x="0" y="1100138"/>
            <a:ext cx="4525566" cy="2943225"/>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3738563" y="1107281"/>
            <a:ext cx="903685" cy="2928938"/>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383381" y="0"/>
            <a:ext cx="1016794" cy="50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6630" name="文本框 40"/>
          <p:cNvSpPr txBox="1"/>
          <p:nvPr/>
        </p:nvSpPr>
        <p:spPr>
          <a:xfrm>
            <a:off x="328613" y="73819"/>
            <a:ext cx="1147763" cy="346075"/>
          </a:xfrm>
          <a:prstGeom prst="rect">
            <a:avLst/>
          </a:prstGeom>
          <a:solidFill>
            <a:schemeClr val="accent1"/>
          </a:solidFill>
          <a:ln w="9525">
            <a:noFill/>
          </a:ln>
        </p:spPr>
        <p:txBody>
          <a:bodyPr anchor="t">
            <a:spAutoFit/>
          </a:bodyPr>
          <a:lstStyle/>
          <a:p>
            <a:pPr algn="ctr"/>
            <a:r>
              <a:rPr lang="en-US" altLang="zh-CN" sz="825" b="1" dirty="0">
                <a:solidFill>
                  <a:schemeClr val="bg1"/>
                </a:solidFill>
                <a:latin typeface="Arial" panose="020B0604020202020204" pitchFamily="34" charset="0"/>
                <a:ea typeface="微软雅黑" panose="020B0503020204020204" pitchFamily="34" charset="-122"/>
              </a:rPr>
              <a:t>TAIJI</a:t>
            </a:r>
          </a:p>
          <a:p>
            <a:pPr algn="ctr"/>
            <a:r>
              <a:rPr lang="zh-CN" altLang="en-US" sz="825" b="1" dirty="0">
                <a:solidFill>
                  <a:schemeClr val="bg1"/>
                </a:solidFill>
                <a:latin typeface="Arial" panose="020B0604020202020204" pitchFamily="34" charset="0"/>
                <a:ea typeface="微软雅黑" panose="020B0503020204020204" pitchFamily="34" charset="-122"/>
              </a:rPr>
              <a:t>太极集团</a:t>
            </a:r>
            <a:endParaRPr lang="zh-CN" altLang="en-US" sz="3600" b="1" dirty="0">
              <a:solidFill>
                <a:schemeClr val="bg1"/>
              </a:solidFill>
              <a:latin typeface="Arial" panose="020B0604020202020204" pitchFamily="34" charset="0"/>
              <a:ea typeface="Arial" panose="020B0604020202020204" pitchFamily="34" charset="0"/>
            </a:endParaRPr>
          </a:p>
        </p:txBody>
      </p:sp>
      <p:sp>
        <p:nvSpPr>
          <p:cNvPr id="26631" name="文本框 18"/>
          <p:cNvSpPr txBox="1"/>
          <p:nvPr/>
        </p:nvSpPr>
        <p:spPr>
          <a:xfrm>
            <a:off x="894160" y="2445544"/>
            <a:ext cx="2811065" cy="506730"/>
          </a:xfrm>
          <a:prstGeom prst="rect">
            <a:avLst/>
          </a:prstGeom>
          <a:noFill/>
          <a:ln w="9525">
            <a:noFill/>
          </a:ln>
        </p:spPr>
        <p:txBody>
          <a:bodyPr anchor="t">
            <a:spAutoFit/>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谢 谢</a:t>
            </a:r>
            <a:r>
              <a:rPr lang="zh-CN" altLang="en-US" sz="2700" dirty="0">
                <a:solidFill>
                  <a:schemeClr val="bg1"/>
                </a:solidFill>
                <a:latin typeface="微软雅黑" panose="020B0503020204020204" pitchFamily="34" charset="-122"/>
                <a:ea typeface="微软雅黑" panose="020B0503020204020204" pitchFamily="34" charset="-122"/>
              </a:rPr>
              <a:t> </a:t>
            </a:r>
          </a:p>
        </p:txBody>
      </p:sp>
      <p:sp>
        <p:nvSpPr>
          <p:cNvPr id="26632" name="文本框 19"/>
          <p:cNvSpPr txBox="1"/>
          <p:nvPr/>
        </p:nvSpPr>
        <p:spPr>
          <a:xfrm>
            <a:off x="466725" y="1702594"/>
            <a:ext cx="3795713" cy="714375"/>
          </a:xfrm>
          <a:prstGeom prst="rect">
            <a:avLst/>
          </a:prstGeom>
          <a:noFill/>
          <a:ln w="9525">
            <a:noFill/>
          </a:ln>
        </p:spPr>
        <p:txBody>
          <a:bodyPr anchor="t">
            <a:spAutoFit/>
          </a:bodyPr>
          <a:lstStyle/>
          <a:p>
            <a:pPr algn="ctr"/>
            <a:r>
              <a:rPr lang="en-US" altLang="zh-CN" sz="4050" b="1" dirty="0">
                <a:solidFill>
                  <a:schemeClr val="bg1"/>
                </a:solidFill>
                <a:latin typeface="Road Rage"/>
                <a:ea typeface="微软雅黑" panose="020B0503020204020204" pitchFamily="34" charset="-122"/>
              </a:rPr>
              <a:t>THANKS</a:t>
            </a:r>
            <a:endParaRPr lang="en-US" altLang="zh-CN" sz="4500" dirty="0">
              <a:solidFill>
                <a:schemeClr val="bg1"/>
              </a:solidFill>
              <a:latin typeface="Road Rage"/>
              <a:ea typeface="Arial" panose="020B0604020202020204" pitchFamily="34" charset="0"/>
            </a:endParaRPr>
          </a:p>
        </p:txBody>
      </p:sp>
      <p:sp>
        <p:nvSpPr>
          <p:cNvPr id="26633" name="文本框 4"/>
          <p:cNvSpPr txBox="1"/>
          <p:nvPr/>
        </p:nvSpPr>
        <p:spPr>
          <a:xfrm>
            <a:off x="7167563" y="3745706"/>
            <a:ext cx="1897856" cy="218440"/>
          </a:xfrm>
          <a:prstGeom prst="rect">
            <a:avLst/>
          </a:prstGeom>
          <a:noFill/>
          <a:ln w="9525">
            <a:noFill/>
          </a:ln>
        </p:spPr>
        <p:txBody>
          <a:bodyPr anchor="t">
            <a:spAutoFit/>
          </a:bodyPr>
          <a:lstStyle/>
          <a:p>
            <a:r>
              <a:rPr lang="zh-CN" altLang="en-US" sz="825" dirty="0">
                <a:solidFill>
                  <a:schemeClr val="bg1"/>
                </a:solidFill>
                <a:latin typeface="微软雅黑" panose="020B0503020204020204" pitchFamily="34" charset="-122"/>
                <a:ea typeface="微软雅黑" panose="020B0503020204020204" pitchFamily="34" charset="-122"/>
              </a:rPr>
              <a:t>太极急支糖浆生产基地</a:t>
            </a:r>
          </a:p>
        </p:txBody>
      </p:sp>
    </p:spTree>
  </p:cSld>
  <p:clrMapOvr>
    <a:masterClrMapping/>
  </p:clrMapOvr>
  <p:transition/>
</p:sld>
</file>

<file path=ppt/theme/theme1.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514</Words>
  <Application>Microsoft Office PowerPoint</Application>
  <PresentationFormat>全屏显示(16:9)</PresentationFormat>
  <Paragraphs>36</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BUZZIER</vt:lpstr>
      <vt:lpstr>幻灯片 1</vt:lpstr>
      <vt:lpstr>幻灯片 2</vt:lpstr>
      <vt:lpstr>幻灯片 3</vt:lpstr>
      <vt:lpstr>幻灯片 4</vt:lpstr>
      <vt:lpstr>幻灯片 5</vt:lpstr>
      <vt:lpstr>幻灯片 6</vt:lpstr>
      <vt:lpstr>幻灯片 7</vt:lpstr>
      <vt:lpstr>幻灯片 8</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Administrator</cp:lastModifiedBy>
  <cp:revision>470</cp:revision>
  <dcterms:created xsi:type="dcterms:W3CDTF">2016-12-13T08:41:00Z</dcterms:created>
  <dcterms:modified xsi:type="dcterms:W3CDTF">2020-01-20T02:03:02Z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y fmtid="{D5CDD505-2E9C-101B-9397-08002B2CF9AE}" pid="3" name="KSORubyTemplateID">
    <vt:lpwstr>2</vt:lpwstr>
  </property>
</Properties>
</file>