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0" r:id="rId3"/>
    <p:sldId id="274" r:id="rId4"/>
    <p:sldId id="289" r:id="rId6"/>
    <p:sldId id="385" r:id="rId7"/>
    <p:sldId id="386" r:id="rId8"/>
    <p:sldId id="392" r:id="rId9"/>
    <p:sldId id="394" r:id="rId10"/>
    <p:sldId id="393" r:id="rId11"/>
    <p:sldId id="395" r:id="rId12"/>
    <p:sldId id="396" r:id="rId13"/>
    <p:sldId id="397" r:id="rId14"/>
    <p:sldId id="390" r:id="rId15"/>
    <p:sldId id="382" r:id="rId1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BD"/>
    <a:srgbClr val="CC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35"/>
  </p:normalViewPr>
  <p:slideViewPr>
    <p:cSldViewPr snapToGrid="0" showGuides="1">
      <p:cViewPr varScale="1">
        <p:scale>
          <a:sx n="95" d="100"/>
          <a:sy n="95" d="100"/>
        </p:scale>
        <p:origin x="200" y="520"/>
      </p:cViewPr>
      <p:guideLst>
        <p:guide orient="horz" pos="2180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201</a:t>
            </a:r>
            <a:r>
              <a:rPr lang="en-US" altLang="zh-CN"/>
              <a:t>8</a:t>
            </a:r>
            <a:r>
              <a:t>年与201</a:t>
            </a:r>
            <a:r>
              <a:rPr lang="en-US" altLang="zh-CN"/>
              <a:t>9</a:t>
            </a:r>
            <a:r>
              <a:t>年销售对比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20441807166621"/>
          <c:y val="0.16718603633436"/>
          <c:w val="0.920961770203868"/>
          <c:h val="0.654768941914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销售</c:v>
                </c:pt>
              </c:strCache>
            </c:strRef>
          </c:cat>
          <c:val>
            <c:numRef>
              <c:f>工作表1!$B$2</c:f>
              <c:numCache>
                <c:formatCode>General</c:formatCode>
                <c:ptCount val="1"/>
                <c:pt idx="0">
                  <c:v>792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2019年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销售</c:v>
                </c:pt>
              </c:strCache>
            </c:strRef>
          </c:cat>
          <c:val>
            <c:numRef>
              <c:f>工作表1!$C$2</c:f>
              <c:numCache>
                <c:formatCode>General</c:formatCode>
                <c:ptCount val="1"/>
                <c:pt idx="0">
                  <c:v>1038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22498896"/>
        <c:axId val="-2122507952"/>
      </c:barChart>
      <c:catAx>
        <c:axId val="-212249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2122507952"/>
        <c:crosses val="autoZero"/>
        <c:auto val="1"/>
        <c:lblAlgn val="ctr"/>
        <c:lblOffset val="100"/>
        <c:noMultiLvlLbl val="0"/>
      </c:catAx>
      <c:valAx>
        <c:axId val="-2122507952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212249889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z="1200" strike="noStrike" noProof="1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75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0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9525" y="1482725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242046" y="3169920"/>
            <a:ext cx="543115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4000" dirty="0">
                <a:solidFill>
                  <a:schemeClr val="bg1"/>
                </a:solidFill>
                <a:latin typeface="+mj-ea"/>
                <a:ea typeface="+mj-ea"/>
              </a:rPr>
              <a:t>浆洗街店工作总结暨</a:t>
            </a:r>
            <a:r>
              <a:rPr lang="en-US" altLang="zh-CN" sz="4000" dirty="0">
                <a:solidFill>
                  <a:schemeClr val="bg1"/>
                </a:solidFill>
                <a:latin typeface="+mj-ea"/>
                <a:ea typeface="+mj-ea"/>
              </a:rPr>
              <a:t>2020</a:t>
            </a:r>
            <a:r>
              <a:rPr lang="zh-CN" altLang="en-US" sz="4000" dirty="0">
                <a:solidFill>
                  <a:schemeClr val="bg1"/>
                </a:solidFill>
                <a:latin typeface="+mj-ea"/>
                <a:ea typeface="+mj-ea"/>
              </a:rPr>
              <a:t>年工作计划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3406775" y="4728210"/>
            <a:ext cx="2394585" cy="496837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300" dirty="0">
                <a:solidFill>
                  <a:schemeClr val="bg1"/>
                </a:solidFill>
                <a:latin typeface="+mn-ea"/>
                <a:ea typeface="+mn-ea"/>
              </a:rPr>
              <a:t>汇报人：莫晓菊</a:t>
            </a:r>
            <a:endParaRPr lang="en-US" altLang="zh-CN" sz="23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1052830" y="1475740"/>
            <a:ext cx="3779520" cy="155427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9500" dirty="0">
                <a:solidFill>
                  <a:schemeClr val="bg1"/>
                </a:solidFill>
                <a:latin typeface="+mn-ea"/>
                <a:ea typeface="+mn-ea"/>
              </a:rPr>
              <a:t>2019</a:t>
            </a:r>
            <a:endParaRPr lang="zh-CN" altLang="en-US" sz="95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15" name="文本框 11"/>
          <p:cNvSpPr txBox="1"/>
          <p:nvPr/>
        </p:nvSpPr>
        <p:spPr>
          <a:xfrm>
            <a:off x="9366250" y="4994275"/>
            <a:ext cx="2768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"/>
          <p:cNvSpPr/>
          <p:nvPr/>
        </p:nvSpPr>
        <p:spPr>
          <a:xfrm>
            <a:off x="1226185" y="4024026"/>
            <a:ext cx="2559685" cy="57844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</a:t>
            </a:r>
            <a:endParaRPr lang="zh-CN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480629" y="281940"/>
            <a:ext cx="7723187" cy="509588"/>
            <a:chOff x="3567523" y="431673"/>
            <a:chExt cx="5364153" cy="510207"/>
          </a:xfrm>
        </p:grpSpPr>
        <p:sp>
          <p:nvSpPr>
            <p:cNvPr id="13317" name="Title 1"/>
            <p:cNvSpPr txBox="1"/>
            <p:nvPr/>
          </p:nvSpPr>
          <p:spPr>
            <a:xfrm>
              <a:off x="3567523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zh-CN" altLang="en-GB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感谢有你</a:t>
              </a: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28545" y="1017905"/>
            <a:ext cx="78663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000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5375" y="2030730"/>
            <a:ext cx="798195" cy="268922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40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专业的你们</a:t>
            </a:r>
            <a:endParaRPr lang="zh-CN" altLang="zh-CN" sz="400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0480" y="886460"/>
            <a:ext cx="7543800" cy="53841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471103" y="281940"/>
            <a:ext cx="7723187" cy="509588"/>
            <a:chOff x="3560907" y="431673"/>
            <a:chExt cx="5364153" cy="510207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zh-CN" altLang="en-GB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感谢有你</a:t>
              </a: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28545" y="1017905"/>
            <a:ext cx="78663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000" dirty="0">
              <a:latin typeface="+mj-ea"/>
              <a:ea typeface="+mj-ea"/>
            </a:endParaRP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8545" y="855980"/>
            <a:ext cx="7517765" cy="54413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7065" y="1633220"/>
            <a:ext cx="736600" cy="3275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zh-CN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sym typeface="+mn-ea"/>
              </a:rPr>
              <a:t>可爱的你们</a:t>
            </a:r>
            <a:endParaRPr lang="zh-CN" altLang="zh-CN" sz="3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1285240" y="2486025"/>
            <a:ext cx="9596120" cy="751840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099945" y="242728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en-US" altLang="zh-CN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2020</a:t>
              </a:r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年工作计划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5240" y="1188720"/>
            <a:ext cx="9699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latin typeface="+mn-ea"/>
                <a:ea typeface="+mn-ea"/>
              </a:rPr>
              <a:t>1.2020</a:t>
            </a:r>
            <a:r>
              <a:rPr lang="zh-CN" altLang="en-US" sz="3000" dirty="0" smtClean="0">
                <a:latin typeface="+mn-ea"/>
                <a:ea typeface="+mn-ea"/>
              </a:rPr>
              <a:t>年计划总销售</a:t>
            </a:r>
            <a:r>
              <a:rPr lang="en-US" altLang="zh-CN" sz="3000" dirty="0" smtClean="0">
                <a:latin typeface="+mn-ea"/>
                <a:ea typeface="+mn-ea"/>
              </a:rPr>
              <a:t>1245</a:t>
            </a:r>
            <a:r>
              <a:rPr lang="zh-CN" altLang="en-US" sz="3000" dirty="0" smtClean="0">
                <a:latin typeface="+mn-ea"/>
                <a:ea typeface="+mn-ea"/>
              </a:rPr>
              <a:t>万，同比增长</a:t>
            </a:r>
            <a:r>
              <a:rPr lang="en-US" altLang="zh-CN" sz="3000" dirty="0" smtClean="0">
                <a:latin typeface="+mn-ea"/>
                <a:ea typeface="+mn-ea"/>
              </a:rPr>
              <a:t>207</a:t>
            </a:r>
            <a:r>
              <a:rPr lang="zh-CN" altLang="en-US" sz="3000" dirty="0" smtClean="0">
                <a:latin typeface="+mn-ea"/>
                <a:ea typeface="+mn-ea"/>
              </a:rPr>
              <a:t>万，毛利</a:t>
            </a:r>
            <a:r>
              <a:rPr lang="en-US" altLang="zh-CN" sz="3000" dirty="0" smtClean="0">
                <a:latin typeface="+mn-ea"/>
                <a:ea typeface="+mn-ea"/>
              </a:rPr>
              <a:t>260</a:t>
            </a:r>
            <a:r>
              <a:rPr lang="zh-CN" altLang="en-US" sz="3000" dirty="0" smtClean="0">
                <a:latin typeface="+mn-ea"/>
                <a:ea typeface="+mn-ea"/>
              </a:rPr>
              <a:t>万，同比增长</a:t>
            </a:r>
            <a:r>
              <a:rPr lang="en-US" altLang="zh-CN" sz="3000" dirty="0" smtClean="0">
                <a:latin typeface="+mn-ea"/>
                <a:ea typeface="+mn-ea"/>
              </a:rPr>
              <a:t>52</a:t>
            </a:r>
            <a:r>
              <a:rPr lang="zh-CN" altLang="en-US" sz="3000" dirty="0" smtClean="0">
                <a:latin typeface="+mn-ea"/>
                <a:ea typeface="+mn-ea"/>
              </a:rPr>
              <a:t>万，</a:t>
            </a:r>
            <a:r>
              <a:rPr lang="zh-CN" altLang="en-US" sz="3000" dirty="0" smtClean="0">
                <a:latin typeface="+mn-ea"/>
                <a:ea typeface="+mn-ea"/>
              </a:rPr>
              <a:t>增长率</a:t>
            </a:r>
            <a:r>
              <a:rPr lang="en-US" altLang="zh-CN" sz="3000" dirty="0" smtClean="0">
                <a:latin typeface="+mn-ea"/>
                <a:ea typeface="+mn-ea"/>
              </a:rPr>
              <a:t>20%</a:t>
            </a:r>
            <a:endParaRPr lang="en-US" altLang="zh-CN" sz="3000" dirty="0" smtClean="0">
              <a:latin typeface="+mn-ea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4775" y="2486025"/>
            <a:ext cx="98437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+mn-ea"/>
                <a:ea typeface="+mn-ea"/>
              </a:rPr>
              <a:t>2.2020</a:t>
            </a:r>
            <a:r>
              <a:rPr lang="zh-CN" altLang="en-US" sz="3000" dirty="0">
                <a:latin typeface="+mn-ea"/>
                <a:ea typeface="+mn-ea"/>
              </a:rPr>
              <a:t>年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计划发展慢病会员</a:t>
            </a:r>
            <a:r>
              <a:rPr lang="en-US" altLang="zh-CN" sz="3000" dirty="0">
                <a:latin typeface="+mn-ea"/>
                <a:ea typeface="+mn-ea"/>
                <a:sym typeface="+mn-ea"/>
              </a:rPr>
              <a:t>3600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人， 普通会员</a:t>
            </a:r>
            <a:r>
              <a:rPr lang="en-US" altLang="zh-CN" sz="3000" dirty="0">
                <a:latin typeface="+mn-ea"/>
                <a:ea typeface="+mn-ea"/>
                <a:sym typeface="+mn-ea"/>
              </a:rPr>
              <a:t>1.2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万人，微信会员</a:t>
            </a:r>
            <a:r>
              <a:rPr lang="en-US" altLang="zh-CN" sz="3000" dirty="0">
                <a:latin typeface="+mn-ea"/>
                <a:ea typeface="+mn-ea"/>
                <a:sym typeface="+mn-ea"/>
              </a:rPr>
              <a:t>5000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人，微信圈会员计划销售</a:t>
            </a:r>
            <a:r>
              <a:rPr lang="en-US" altLang="zh-CN" sz="3000" dirty="0">
                <a:latin typeface="+mn-ea"/>
                <a:ea typeface="+mn-ea"/>
                <a:sym typeface="+mn-ea"/>
              </a:rPr>
              <a:t>40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万，会员消费占比</a:t>
            </a:r>
            <a:r>
              <a:rPr lang="en-US" altLang="zh-CN" sz="3000" dirty="0">
                <a:latin typeface="+mn-ea"/>
                <a:ea typeface="+mn-ea"/>
                <a:sym typeface="+mn-ea"/>
              </a:rPr>
              <a:t>88</a:t>
            </a:r>
            <a:r>
              <a:rPr lang="en-US" altLang="zh-CN" sz="3000" dirty="0">
                <a:latin typeface="+mn-ea"/>
                <a:ea typeface="+mn-ea"/>
                <a:sym typeface="+mn-ea"/>
              </a:rPr>
              <a:t>%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4775" y="4327525"/>
            <a:ext cx="96894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+mn-ea"/>
                <a:ea typeface="+mn-ea"/>
              </a:rPr>
              <a:t>3.2020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继续跟进医院品种，计划品种引进</a:t>
            </a:r>
            <a:r>
              <a:rPr lang="en-US" altLang="zh-CN" sz="3000" dirty="0">
                <a:latin typeface="+mn-ea"/>
                <a:ea typeface="+mn-ea"/>
                <a:sym typeface="+mn-ea"/>
              </a:rPr>
              <a:t>600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个，预计增加客流</a:t>
            </a:r>
            <a:r>
              <a:rPr lang="en-US" altLang="zh-CN" sz="3000" dirty="0">
                <a:latin typeface="+mn-ea"/>
                <a:ea typeface="+mn-ea"/>
                <a:sym typeface="+mn-ea"/>
              </a:rPr>
              <a:t>2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千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笔，销售增加</a:t>
            </a:r>
            <a:r>
              <a:rPr lang="en-US" altLang="zh-CN" sz="3000" dirty="0">
                <a:latin typeface="+mn-ea"/>
                <a:ea typeface="+mn-ea"/>
                <a:sym typeface="+mn-ea"/>
              </a:rPr>
              <a:t>25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万</a:t>
            </a:r>
            <a:endParaRPr lang="zh-CN" altLang="en-US" sz="3000" dirty="0">
              <a:latin typeface="+mn-ea"/>
              <a:ea typeface="+mn-ea"/>
            </a:endParaRPr>
          </a:p>
          <a:p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0" y="4994275"/>
            <a:ext cx="25304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2"/>
          <p:cNvSpPr txBox="1"/>
          <p:nvPr/>
        </p:nvSpPr>
        <p:spPr>
          <a:xfrm>
            <a:off x="1187450" y="334963"/>
            <a:ext cx="1327150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40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712788"/>
            <a:ext cx="11064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5672" t="23226" r="61307" b="59569"/>
          <a:stretch>
            <a:fillRect/>
          </a:stretch>
        </p:blipFill>
        <p:spPr>
          <a:xfrm>
            <a:off x="2014855" y="1758315"/>
            <a:ext cx="824230" cy="814705"/>
          </a:xfrm>
          <a:prstGeom prst="rect">
            <a:avLst/>
          </a:prstGeom>
        </p:spPr>
      </p:pic>
      <p:pic>
        <p:nvPicPr>
          <p:cNvPr id="37" name="图片 36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5124" t="23226" r="43462" b="58925"/>
          <a:stretch>
            <a:fillRect/>
          </a:stretch>
        </p:blipFill>
        <p:spPr>
          <a:xfrm>
            <a:off x="2161540" y="3288347"/>
            <a:ext cx="677545" cy="792480"/>
          </a:xfrm>
          <a:prstGeom prst="rect">
            <a:avLst/>
          </a:prstGeom>
        </p:spPr>
      </p:pic>
      <p:pic>
        <p:nvPicPr>
          <p:cNvPr id="39" name="图片 38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2486" t="23011" r="26744" b="59140"/>
          <a:stretch>
            <a:fillRect/>
          </a:stretch>
        </p:blipFill>
        <p:spPr>
          <a:xfrm>
            <a:off x="2172017" y="4614823"/>
            <a:ext cx="685165" cy="8483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24659" y="1873884"/>
            <a:ext cx="553737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+mn-ea"/>
                <a:ea typeface="+mn-ea"/>
                <a:sym typeface="+mn-ea"/>
              </a:rPr>
              <a:t>2019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年销售数据回顾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24659" y="3391534"/>
            <a:ext cx="41198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latin typeface="+mn-ea"/>
                <a:ea typeface="+mn-ea"/>
                <a:sym typeface="+mn-ea"/>
              </a:rPr>
              <a:t>2019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年工作亮点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24659" y="4762004"/>
            <a:ext cx="31330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latin typeface="+mn-ea"/>
                <a:ea typeface="+mn-ea"/>
              </a:rPr>
              <a:t>2020</a:t>
            </a:r>
            <a:r>
              <a:rPr lang="zh-CN" altLang="en-US" sz="3000" dirty="0">
                <a:latin typeface="+mn-ea"/>
                <a:ea typeface="+mn-ea"/>
              </a:rPr>
              <a:t>年工作计划</a:t>
            </a:r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20900" y="2426653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1593579" y="205103"/>
            <a:ext cx="7723187" cy="574787"/>
            <a:chOff x="3560907" y="366395"/>
            <a:chExt cx="5364153" cy="575485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366395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en-US" altLang="zh-CN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2019</a:t>
              </a:r>
              <a:r>
                <a:rPr lang="zh-CN" altLang="en-US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年销售数据</a:t>
              </a:r>
              <a:endParaRPr lang="zh-CN" altLang="en-US" sz="3200" b="1" dirty="0">
                <a:solidFill>
                  <a:schemeClr val="accent1"/>
                </a:solidFill>
                <a:latin typeface="+mn-ea"/>
                <a:ea typeface="+mn-ea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1821" y="5036837"/>
            <a:ext cx="826657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n-ea"/>
                <a:ea typeface="+mn-ea"/>
                <a:sym typeface="+mn-ea"/>
              </a:rPr>
              <a:t>2019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年我店实现总销售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1038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万元，同比增长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246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万元，增长率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31%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，交易笔数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9.1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万笔，同比增长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2.2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笔，增长率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32%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，毛利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260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万元，同比增长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52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万元，增长率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25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%.</a:t>
            </a:r>
            <a:endParaRPr lang="zh-CN" altLang="en-US" sz="2000" dirty="0">
              <a:latin typeface="+mn-ea"/>
              <a:ea typeface="+mn-ea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2120900" y="1101936"/>
          <a:ext cx="7744012" cy="393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502218" y="216535"/>
            <a:ext cx="7723187" cy="505805"/>
            <a:chOff x="3562230" y="435488"/>
            <a:chExt cx="5364153" cy="506419"/>
          </a:xfrm>
        </p:grpSpPr>
        <p:sp>
          <p:nvSpPr>
            <p:cNvPr id="13317" name="Title 1"/>
            <p:cNvSpPr txBox="1"/>
            <p:nvPr/>
          </p:nvSpPr>
          <p:spPr>
            <a:xfrm>
              <a:off x="3562230" y="435488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zh-CN" altLang="en-GB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工作亮点</a:t>
              </a:r>
              <a:endParaRPr lang="zh-CN" altLang="en-GB" sz="3200" b="1" dirty="0">
                <a:solidFill>
                  <a:schemeClr val="accent1"/>
                </a:solidFill>
                <a:latin typeface="+mn-ea"/>
                <a:ea typeface="+mn-ea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6015" y="1553210"/>
            <a:ext cx="67189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+mn-ea"/>
                <a:ea typeface="+mn-ea"/>
              </a:rPr>
              <a:t>一、打造幸福微信圈，增客流，提销售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1398" y="2409825"/>
            <a:ext cx="812482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000">
                <a:latin typeface="+mn-ea"/>
                <a:ea typeface="+mn-ea"/>
              </a:rPr>
              <a:t>我店</a:t>
            </a:r>
            <a:r>
              <a:rPr sz="3000">
                <a:latin typeface="+mn-ea"/>
                <a:ea typeface="+mn-ea"/>
              </a:rPr>
              <a:t>目前微信会员已发展5</a:t>
            </a:r>
            <a:r>
              <a:rPr lang="en-US" sz="3000">
                <a:latin typeface="+mn-ea"/>
                <a:ea typeface="+mn-ea"/>
              </a:rPr>
              <a:t>6</a:t>
            </a:r>
            <a:r>
              <a:rPr sz="3000">
                <a:latin typeface="+mn-ea"/>
                <a:ea typeface="+mn-ea"/>
              </a:rPr>
              <a:t>8</a:t>
            </a:r>
            <a:r>
              <a:rPr lang="en-US" sz="3000">
                <a:latin typeface="+mn-ea"/>
                <a:ea typeface="+mn-ea"/>
              </a:rPr>
              <a:t>8</a:t>
            </a:r>
            <a:r>
              <a:rPr sz="3000">
                <a:latin typeface="+mn-ea"/>
                <a:ea typeface="+mn-ea"/>
              </a:rPr>
              <a:t>位，</a:t>
            </a:r>
            <a:r>
              <a:rPr lang="zh-CN" sz="3000">
                <a:latin typeface="+mn-ea"/>
                <a:ea typeface="+mn-ea"/>
              </a:rPr>
              <a:t>发展人数</a:t>
            </a:r>
            <a:r>
              <a:rPr sz="3000">
                <a:latin typeface="+mn-ea"/>
                <a:ea typeface="+mn-ea"/>
              </a:rPr>
              <a:t>居公司首位，微信圈合计销售</a:t>
            </a:r>
            <a:r>
              <a:rPr lang="en-US" sz="3000">
                <a:latin typeface="+mn-ea"/>
                <a:ea typeface="+mn-ea"/>
              </a:rPr>
              <a:t>30</a:t>
            </a:r>
            <a:r>
              <a:rPr sz="3000">
                <a:latin typeface="+mn-ea"/>
                <a:ea typeface="+mn-ea"/>
              </a:rPr>
              <a:t>万元</a:t>
            </a:r>
            <a:r>
              <a:rPr lang="zh-CN" sz="3000">
                <a:latin typeface="+mn-ea"/>
                <a:ea typeface="+mn-ea"/>
              </a:rPr>
              <a:t>。</a:t>
            </a:r>
            <a:r>
              <a:rPr lang="zh-CN" altLang="en-US" sz="3000">
                <a:latin typeface="+mn-ea"/>
                <a:ea typeface="+mn-ea"/>
              </a:rPr>
              <a:t>发展微信会员，</a:t>
            </a:r>
            <a:r>
              <a:rPr lang="en-US" sz="3000">
                <a:latin typeface="+mn-ea"/>
                <a:ea typeface="+mn-ea"/>
              </a:rPr>
              <a:t>我们不仅可以帮助到顾客，给顾客提供专业的咨询和服务，还可以提升我们的销售，并把他们培养成我们的忠实顾客</a:t>
            </a:r>
            <a:r>
              <a:rPr lang="zh-CN" altLang="en-US" sz="3000">
                <a:latin typeface="+mn-ea"/>
                <a:ea typeface="+mn-ea"/>
              </a:rPr>
              <a:t>，其中一位微信会员从购买感冒药（邮寄），发展其购买</a:t>
            </a:r>
            <a:r>
              <a:rPr sz="3000">
                <a:latin typeface="+mn-ea"/>
                <a:ea typeface="+mn-ea"/>
              </a:rPr>
              <a:t>天胶九盒，</a:t>
            </a:r>
            <a:r>
              <a:rPr lang="zh-CN" altLang="en-US" sz="3000">
                <a:latin typeface="+mn-ea"/>
                <a:ea typeface="+mn-ea"/>
                <a:sym typeface="+mn-ea"/>
              </a:rPr>
              <a:t>累计购买上万元。</a:t>
            </a:r>
            <a:endParaRPr sz="300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471103" y="281940"/>
            <a:ext cx="7723187" cy="509588"/>
            <a:chOff x="3560907" y="431673"/>
            <a:chExt cx="5364153" cy="510207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zh-CN" altLang="en-GB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工作</a:t>
              </a:r>
              <a:r>
                <a:rPr lang="zh-CN" altLang="en-GB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亮点</a:t>
              </a: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5856" y="1024967"/>
            <a:ext cx="64363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+mj-ea"/>
                <a:ea typeface="+mj-ea"/>
              </a:rPr>
              <a:t>二、积极上报医院新品，增客流</a:t>
            </a:r>
            <a:endParaRPr lang="zh-CN" altLang="en-US" sz="3000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8545" y="1796415"/>
            <a:ext cx="800862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+mn-ea"/>
                <a:ea typeface="+mn-ea"/>
              </a:rPr>
              <a:t>由于我店地处医院位置，流动性顾客较多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，</a:t>
            </a:r>
            <a:r>
              <a:rPr lang="zh-CN" altLang="en-US" sz="3000" dirty="0">
                <a:latin typeface="+mn-ea"/>
                <a:ea typeface="+mn-ea"/>
              </a:rPr>
              <a:t>医院新品更新速度快，我们积极主动上报新品，累计数量达</a:t>
            </a:r>
            <a:r>
              <a:rPr lang="en-US" altLang="zh-CN" sz="3000" dirty="0">
                <a:latin typeface="+mn-ea"/>
                <a:ea typeface="+mn-ea"/>
              </a:rPr>
              <a:t>528</a:t>
            </a:r>
            <a:r>
              <a:rPr lang="zh-CN" altLang="en-US" sz="3000" dirty="0">
                <a:latin typeface="+mn-ea"/>
                <a:ea typeface="+mn-ea"/>
              </a:rPr>
              <a:t>个，我们深知报新品的重要性，利己利公司，提升客流并积极引进医院品种，关注新品销售，维护好厂商，给顾客做好售后服务，以达到双赢，其中新品特立帕肽取得可喜成绩，销售达5</a:t>
            </a:r>
            <a:r>
              <a:rPr lang="en-US" altLang="zh-CN" sz="3000" dirty="0">
                <a:latin typeface="+mn-ea"/>
                <a:ea typeface="+mn-ea"/>
              </a:rPr>
              <a:t>9</a:t>
            </a:r>
            <a:r>
              <a:rPr lang="zh-CN" altLang="en-US" sz="3000" dirty="0">
                <a:latin typeface="+mn-ea"/>
                <a:ea typeface="+mn-ea"/>
              </a:rPr>
              <a:t>万元，度拉糖肽销售5万元，为我店的销售锦上添花。                                                       </a:t>
            </a:r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471103" y="281940"/>
            <a:ext cx="7723187" cy="509588"/>
            <a:chOff x="3560907" y="431673"/>
            <a:chExt cx="5364153" cy="510207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zh-CN" altLang="en-GB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工作</a:t>
              </a:r>
              <a:r>
                <a:rPr lang="zh-CN" altLang="en-GB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亮点</a:t>
              </a: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1905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28545" y="1017905"/>
            <a:ext cx="78663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+mj-ea"/>
                <a:ea typeface="+mj-ea"/>
              </a:rPr>
              <a:t>三、优化管理，提升团队凝聚力</a:t>
            </a:r>
            <a:endParaRPr lang="zh-CN" altLang="en-US" sz="3000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58290" y="1975485"/>
            <a:ext cx="877887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+mn-ea"/>
                <a:ea typeface="+mn-ea"/>
              </a:rPr>
              <a:t>1.</a:t>
            </a:r>
            <a:r>
              <a:rPr lang="zh-CN" altLang="en-US" sz="3000" dirty="0">
                <a:latin typeface="+mn-ea"/>
                <a:ea typeface="+mn-ea"/>
              </a:rPr>
              <a:t>在执行力方面，我对于公司下达的所有指令认真学习，严格服从，将各项任务合理分配至每位员工，注重细节管理，教会员工解决问题的思维和办法</a:t>
            </a:r>
            <a:r>
              <a:rPr lang="en-US" altLang="zh-CN" sz="3000" dirty="0">
                <a:latin typeface="+mn-ea"/>
                <a:ea typeface="+mn-ea"/>
              </a:rPr>
              <a:t>, </a:t>
            </a:r>
            <a:r>
              <a:rPr lang="zh-CN" altLang="en-US" sz="3000" dirty="0">
                <a:latin typeface="+mn-ea"/>
                <a:ea typeface="+mn-ea"/>
              </a:rPr>
              <a:t>让她们独立成长起来</a:t>
            </a:r>
            <a:endParaRPr lang="zh-CN" altLang="en-US" sz="3000" dirty="0">
              <a:latin typeface="+mn-ea"/>
              <a:ea typeface="+mn-ea"/>
            </a:endParaRPr>
          </a:p>
          <a:p>
            <a:r>
              <a:rPr lang="zh-CN" altLang="en-US" sz="3000" dirty="0">
                <a:latin typeface="+mn-ea"/>
                <a:ea typeface="+mn-ea"/>
              </a:rPr>
              <a:t>                    </a:t>
            </a:r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471103" y="281940"/>
            <a:ext cx="7723187" cy="509588"/>
            <a:chOff x="3560907" y="431673"/>
            <a:chExt cx="5364153" cy="510207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zh-CN" altLang="en-GB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工作</a:t>
              </a:r>
              <a:r>
                <a:rPr lang="zh-CN" altLang="en-GB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亮点</a:t>
              </a: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28545" y="1017905"/>
            <a:ext cx="78663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+mj-ea"/>
                <a:ea typeface="+mj-ea"/>
              </a:rPr>
              <a:t>三、优化管理，提升团队凝聚力</a:t>
            </a:r>
            <a:endParaRPr lang="zh-CN" altLang="en-US" sz="3000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77975" y="1570990"/>
            <a:ext cx="87591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000" dirty="0">
              <a:latin typeface="+mn-ea"/>
              <a:ea typeface="+mn-ea"/>
            </a:endParaRPr>
          </a:p>
          <a:p>
            <a:r>
              <a:rPr lang="en-US" altLang="zh-CN" sz="3000" dirty="0">
                <a:latin typeface="+mn-ea"/>
                <a:ea typeface="+mn-ea"/>
              </a:rPr>
              <a:t>2.</a:t>
            </a:r>
            <a:r>
              <a:rPr lang="zh-CN" altLang="en-US" sz="3000" dirty="0">
                <a:latin typeface="+mn-ea"/>
                <a:ea typeface="+mn-ea"/>
              </a:rPr>
              <a:t> 在新员工带教方面，我不断地总结员工带教经验，严格要求，耐心带教，让她们认识自己岗位的重要性和意义，真心对待每一位顾客，将她们培养为储备店长，为公司发展贡献力量</a:t>
            </a:r>
            <a:endParaRPr lang="zh-CN" altLang="en-US" sz="3000" dirty="0">
              <a:latin typeface="+mn-ea"/>
              <a:ea typeface="+mn-ea"/>
            </a:endParaRPr>
          </a:p>
          <a:p>
            <a:r>
              <a:rPr lang="zh-CN" altLang="en-US" sz="3000" dirty="0">
                <a:latin typeface="+mn-ea"/>
                <a:ea typeface="+mn-ea"/>
              </a:rPr>
              <a:t>                      </a:t>
            </a:r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471103" y="281940"/>
            <a:ext cx="7723187" cy="509588"/>
            <a:chOff x="3560907" y="431673"/>
            <a:chExt cx="5364153" cy="510207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zh-CN" altLang="en-GB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工作</a:t>
              </a:r>
              <a:r>
                <a:rPr lang="zh-CN" altLang="en-GB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亮点</a:t>
              </a: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28545" y="1017905"/>
            <a:ext cx="78663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+mj-ea"/>
                <a:ea typeface="+mj-ea"/>
              </a:rPr>
              <a:t>三、优化管理，提升团队凝聚力</a:t>
            </a:r>
            <a:endParaRPr lang="zh-CN" altLang="en-US" sz="3000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28445" y="2203450"/>
            <a:ext cx="88087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+mn-ea"/>
                <a:ea typeface="+mn-ea"/>
              </a:rPr>
              <a:t>3.</a:t>
            </a:r>
            <a:r>
              <a:rPr lang="zh-CN" altLang="en-US" sz="3000" dirty="0">
                <a:latin typeface="+mn-ea"/>
                <a:ea typeface="+mn-ea"/>
              </a:rPr>
              <a:t>利用交接班时间，锻炼每一位员工的综合能力，多沟通交流，培养员工荣辱与共的团结意识，奖励进步员工，鼓励新员工，帮助后进员工，让浆洗街店成为一个共同进步，共同成长的有爱团队                        </a:t>
            </a:r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471103" y="281940"/>
            <a:ext cx="7723187" cy="509588"/>
            <a:chOff x="3560907" y="431673"/>
            <a:chExt cx="5364153" cy="510207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zh-CN" altLang="en-GB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感谢有你</a:t>
              </a: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28545" y="1017905"/>
            <a:ext cx="78663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000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18920" y="2153920"/>
            <a:ext cx="91547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+mn-ea"/>
                <a:ea typeface="+mn-ea"/>
              </a:rPr>
              <a:t>2019</a:t>
            </a:r>
            <a:r>
              <a:rPr lang="zh-CN" altLang="zh-CN" sz="3000" dirty="0">
                <a:latin typeface="+mn-ea"/>
                <a:ea typeface="+mn-ea"/>
              </a:rPr>
              <a:t>年我店能够取得以上成绩，非常感谢公司各个部门的通力协作与帮助！感谢店上所有姐妹和我一起并肩作战！感谢姐妹们的共同努力与全力支持！</a:t>
            </a:r>
            <a:endParaRPr lang="zh-CN" altLang="zh-CN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1373</Words>
  <Application>WPS 演示</Application>
  <PresentationFormat>宽屏</PresentationFormat>
  <Paragraphs>119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等线</vt:lpstr>
      <vt:lpstr>微软雅黑</vt:lpstr>
      <vt:lpstr>Impact</vt:lpstr>
      <vt:lpstr>微软雅黑 Light</vt:lpstr>
      <vt:lpstr>黑体</vt:lpstr>
      <vt:lpstr>Calibri</vt:lpstr>
      <vt:lpstr>Road Rage</vt:lpstr>
      <vt:lpstr>Segoe Print</vt:lpstr>
      <vt:lpstr>Arial Unicode MS</vt:lpstr>
      <vt:lpstr>Calibri Light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188</cp:revision>
  <dcterms:created xsi:type="dcterms:W3CDTF">2016-12-13T08:41:00Z</dcterms:created>
  <dcterms:modified xsi:type="dcterms:W3CDTF">2020-01-02T05:08:45Z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  <property fmtid="{D5CDD505-2E9C-101B-9397-08002B2CF9AE}" pid="3" name="KSORubyTemplateID">
    <vt:lpwstr>2</vt:lpwstr>
  </property>
</Properties>
</file>