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6"/>
  </p:notesMasterIdLst>
  <p:sldIdLst>
    <p:sldId id="280" r:id="rId4"/>
    <p:sldId id="274" r:id="rId5"/>
    <p:sldId id="383" r:id="rId7"/>
    <p:sldId id="387" r:id="rId8"/>
    <p:sldId id="388" r:id="rId9"/>
    <p:sldId id="391" r:id="rId10"/>
    <p:sldId id="395" r:id="rId11"/>
    <p:sldId id="393" r:id="rId12"/>
    <p:sldId id="396" r:id="rId13"/>
    <p:sldId id="398" r:id="rId14"/>
    <p:sldId id="399" r:id="rId15"/>
    <p:sldId id="412" r:id="rId16"/>
    <p:sldId id="410" r:id="rId17"/>
    <p:sldId id="401" r:id="rId18"/>
    <p:sldId id="409" r:id="rId19"/>
    <p:sldId id="408" r:id="rId20"/>
    <p:sldId id="382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charset="-122"/>
                <a:ea typeface="等线" charset="-122"/>
                <a:cs typeface="+mn-cs"/>
              </a:rPr>
            </a:fld>
            <a:endParaRPr lang="zh-CN" altLang="en-US" sz="1200" strike="noStrike" noProof="1" dirty="0">
              <a:latin typeface="等线" charset="-122"/>
              <a:ea typeface="等线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228600" indent="-226695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212135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4460" y="1466850"/>
            <a:ext cx="6990715" cy="389509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510540" y="3444875"/>
            <a:ext cx="43211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小程序操作流程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059180" y="4397375"/>
            <a:ext cx="2738755" cy="44192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外销部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2019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8" descr="154164286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301625"/>
            <a:ext cx="11484610" cy="586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37515"/>
            <a:ext cx="57111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、手机端购药操作步骤：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1541560783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4755" y="302260"/>
            <a:ext cx="5361940" cy="612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30250" y="1762125"/>
            <a:ext cx="44557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操作流程：点开微信→</a:t>
            </a:r>
            <a:r>
              <a:rPr lang="en-US" altLang="zh-CN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.发现→</a:t>
            </a:r>
            <a:r>
              <a:rPr lang="en-US" altLang="zh-CN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.小程序→</a:t>
            </a:r>
            <a:r>
              <a:rPr lang="en-US" altLang="zh-CN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.搜索太极买药或者直接扫“小程序太阳码”→选购所需→完成订单→快递到家/同城配送/门店自提。如下图：</a:t>
            </a:r>
            <a:endParaRPr lang="zh-CN" altLang="en-US" sz="24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579" descr="154156114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0895" y="554990"/>
            <a:ext cx="5614035" cy="540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50" descr="154156095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" y="554990"/>
            <a:ext cx="4627245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587876" y="2484756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524" descr="154164370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4355" y="642620"/>
            <a:ext cx="3806825" cy="5357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37" descr="154156132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775335"/>
            <a:ext cx="4265295" cy="564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230" y="273050"/>
            <a:ext cx="6315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、配送费处理：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325" y="1845945"/>
            <a:ext cx="110382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36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（1）同城配送5公里以内默认达达配送，公司统一充值处理。</a:t>
            </a:r>
            <a:endParaRPr lang="zh-CN" altLang="en-US" sz="36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36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（2）5公里以上同城及异地，满68元包邮。（阶段性政策，可能调整。）运费由门店代付，按公司物流配送文件执行，照流程及时报销。 </a:t>
            </a:r>
            <a:endParaRPr lang="zh-CN" altLang="en-US" sz="36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2955" y="379730"/>
            <a:ext cx="6061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三、下账及特殊操作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405" y="2055495"/>
            <a:ext cx="108858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</a:t>
            </a:r>
            <a:r>
              <a:rPr lang="en-US" altLang="zh-CN" sz="28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8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下账金额=实付金额=商品金额+运费-优惠券。</a:t>
            </a: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（1）当日及时下账并开收银小票。收款方式选小程序。</a:t>
            </a: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（2）未及时下账的按10元/次缴纳成长金。</a:t>
            </a:r>
            <a:endParaRPr lang="zh-CN" altLang="en-US" sz="28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195" y="1325245"/>
            <a:ext cx="39579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、英克下账：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5185833" y="242781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155" y="344170"/>
            <a:ext cx="6252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、特殊情况处理：</a:t>
            </a:r>
            <a:endParaRPr lang="zh-CN" altLang="en-US" sz="36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995" y="1720850"/>
            <a:ext cx="107924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退单、退货、换货及投诉等特殊情况，请及时与客户沟通，妥善处理。因药品属于特殊商品,非产品质量问题概不退换，如确为我方责任可根据情况灵活处理。如遇顾客投诉，确为我方责任，当当事人缴纳成长金20元/次。</a:t>
            </a:r>
            <a:endParaRPr lang="zh-CN" altLang="en-US" sz="36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sz="36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181212135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0160" y="1459865"/>
            <a:ext cx="7108190" cy="393065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29210" y="268414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121535" y="1374775"/>
            <a:ext cx="5515610" cy="1231265"/>
            <a:chOff x="544629" y="2854914"/>
            <a:chExt cx="3952478" cy="1231106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1917438" y="3053008"/>
              <a:ext cx="2579669" cy="834917"/>
            </a:xfrm>
            <a:prstGeom prst="rect">
              <a:avLst/>
            </a:prstGeom>
            <a:solidFill>
              <a:srgbClr val="018BE9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3200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小程序操作说明</a:t>
              </a:r>
              <a:endParaRPr lang="zh-CN" altLang="en-US" sz="3200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544629" y="2854914"/>
              <a:ext cx="1322798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p>
              <a:pPr algn="ctr"/>
              <a:r>
                <a:rPr lang="en-US" altLang="zh-CN" sz="8000" b="1" dirty="0">
                  <a:solidFill>
                    <a:srgbClr val="018BE9"/>
                  </a:solidFill>
                </a:rPr>
                <a:t>1</a:t>
              </a:r>
              <a:endParaRPr lang="zh-CN" altLang="en-US" sz="8000" b="1" dirty="0">
                <a:solidFill>
                  <a:srgbClr val="018BE9"/>
                </a:solidFill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028825" y="3011173"/>
            <a:ext cx="5608320" cy="1231265"/>
            <a:chOff x="4977291" y="2673330"/>
            <a:chExt cx="3692413" cy="1231106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6231089" y="2885393"/>
              <a:ext cx="2438615" cy="8355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3200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配送操作说明</a:t>
              </a:r>
              <a:endParaRPr lang="zh-CN" altLang="en-US" sz="3200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4977291" y="2673330"/>
              <a:ext cx="1322798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p>
              <a:pPr algn="ctr"/>
              <a:r>
                <a:rPr lang="en-US" altLang="zh-CN" sz="8000" b="1" dirty="0">
                  <a:solidFill>
                    <a:srgbClr val="FFC000"/>
                  </a:solidFill>
                </a:rPr>
                <a:t>2</a:t>
              </a:r>
              <a:endParaRPr lang="zh-CN" altLang="en-US" sz="8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2370966" y="4552896"/>
            <a:ext cx="5266055" cy="1231106"/>
            <a:chOff x="8735380" y="2854914"/>
            <a:chExt cx="5266055" cy="1231106"/>
          </a:xfrm>
        </p:grpSpPr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>
              <a:off x="10297480" y="3053034"/>
              <a:ext cx="3703955" cy="8350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fontScale="80000"/>
            </a:bodyPr>
            <a:p>
              <a:pPr algn="ctr"/>
              <a:r>
                <a:rPr lang="zh-CN" altLang="en-US" sz="3600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下账及特殊情况处理</a:t>
              </a:r>
              <a:endParaRPr lang="zh-CN" altLang="en-US" sz="3600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8735380" y="2854914"/>
              <a:ext cx="1322798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p>
              <a:pPr algn="ctr"/>
              <a:r>
                <a:rPr lang="en-US" altLang="zh-CN" sz="8000" b="1" dirty="0">
                  <a:solidFill>
                    <a:srgbClr val="00B0F0"/>
                  </a:solidFill>
                </a:rPr>
                <a:t>3</a:t>
              </a:r>
              <a:endParaRPr lang="zh-CN" altLang="en-US" sz="80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2067983" y="387773"/>
            <a:ext cx="7996767" cy="613833"/>
            <a:chOff x="2077222" y="59710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7222" y="59710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一、</a:t>
              </a:r>
              <a:r>
                <a:rPr lang="zh-CN" altLang="en-US" sz="32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+mn-ea"/>
                </a:rPr>
                <a:t>小程序操作说明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90500" y="976630"/>
            <a:ext cx="119176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、电脑版登录上线操作说明：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已开通“太极买药”小程序的门店，需第一时间在搜狗浏览器搜索网址登录。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登录网址: weixin.wyying.com ， 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账号：门店电话028*******， 密码：123456。如下图：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1" descr="15415595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645" y="2627630"/>
            <a:ext cx="10866755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265" y="345440"/>
            <a:ext cx="8590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70C0"/>
                </a:solidFill>
              </a:rPr>
              <a:t>2</a:t>
            </a:r>
            <a:r>
              <a:rPr lang="zh-CN" altLang="en-US" sz="2400">
                <a:solidFill>
                  <a:srgbClr val="0070C0"/>
                </a:solidFill>
              </a:rPr>
              <a:t>、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手机版登录上线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76250" y="990600"/>
            <a:ext cx="112395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、打开手机“微信”→点击“发现”→找到“小程序”→选“场景录助手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→按网址的账号和密码登录。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、登录后随时关注订单情况。有订单后会显示待发货。如下图：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2" descr="1541577406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2181860"/>
            <a:ext cx="4566285" cy="4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3" descr="1541578324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35" y="2182495"/>
            <a:ext cx="5732780" cy="407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" y="433070"/>
            <a:ext cx="66497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、订单操作处理：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9710" y="1577975"/>
            <a:ext cx="88074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.查看订单：点开网页版小程序界面。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''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智慧零售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订单管理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订单处理：有订单时会显示“待发货”。点击“待发货”显示客户订单品种。拣货要求：仔细核对订单的品名、规格、厂家、数量和批号，有效期至少在6个月以上，如果效期只有6个月以内的必须与客户联系征得同意后可发出。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2097193" y="387773"/>
            <a:ext cx="7996767" cy="61383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二、</a:t>
            </a:r>
            <a:r>
              <a:rPr kumimoji="0" lang="zh-CN" alt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配送操作说明</a:t>
            </a:r>
            <a:endParaRPr kumimoji="0" lang="zh-CN" alt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720" y="1002665"/>
            <a:ext cx="1153477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、同城配送处理：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、同城配送的订单须在10分钟内拣货完毕，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、点击：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订单管理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全部订单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详情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选择达达配送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→完成订单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。如下图：</a:t>
            </a:r>
            <a:endParaRPr lang="zh-CN" altLang="en-US" sz="2000">
              <a:solidFill>
                <a:srgbClr val="00CC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/>
          </a:p>
        </p:txBody>
      </p:sp>
      <p:pic>
        <p:nvPicPr>
          <p:cNvPr id="6" name="图片 4" descr="1541642121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20" y="2447290"/>
            <a:ext cx="11631930" cy="382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45" y="981075"/>
            <a:ext cx="105435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上门自提的订单30分钟内必须完成备货，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顾客自提时须填写核销码，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订单管理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自提核销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，如下图：</a:t>
            </a:r>
            <a:endParaRPr lang="zh-CN" altLang="en-US" sz="20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4705" y="397510"/>
            <a:ext cx="5648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、门店自提处理：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154164242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710" y="2484755"/>
            <a:ext cx="10953750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595" y="433070"/>
            <a:ext cx="8984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、快递邮寄处理：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915" y="1078230"/>
            <a:ext cx="110655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①.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快递邮寄点击：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订单”→点击“网店发货”→点击“详情”→点击“发货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→输入运单号→点击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确认发货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→点击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完成订单</a:t>
            </a:r>
            <a:r>
              <a:rPr lang="en-US" altLang="zh-CN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66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②.</a:t>
            </a:r>
            <a:r>
              <a:rPr lang="zh-CN" altLang="en-US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17:00前下单当日发货，17:00后下单次日发货，填写快递单务必仔细核对，确保收货人信息准确。</a:t>
            </a:r>
            <a:endParaRPr lang="zh-CN" altLang="en-US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154164270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" y="2383790"/>
            <a:ext cx="11384280" cy="374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3684" y="2484967"/>
            <a:ext cx="590551" cy="548217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9151" y="2520951"/>
            <a:ext cx="556684" cy="4783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2433" y="2446867"/>
            <a:ext cx="586317" cy="66463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7" descr="154164257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431165"/>
            <a:ext cx="11991975" cy="573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i"/>
  <p:tag name="KSO_WM_UNIT_INDEX" val="1_3"/>
  <p:tag name="KSO_WM_UNIT_ID" val="diagram634_2*l_i*1_3"/>
  <p:tag name="KSO_WM_UNIT_CLEAR" val="1"/>
  <p:tag name="KSO_WM_UNIT_LAYERLEVEL" val="1_1"/>
  <p:tag name="KSO_WM_DIAGRAM_GROUP_CODE" val="l1-1"/>
  <p:tag name="KSO_WM_UNIT_TEXT_FILL_FORE_SCHEMECOLOR_INDEX" val="7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4_2*i*1"/>
  <p:tag name="KSO_WM_TEMPLATE_CATEGORY" val="diagram"/>
  <p:tag name="KSO_WM_TEMPLATE_INDEX" val="634"/>
  <p:tag name="KSO_WM_UNIT_INDEX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h_a"/>
  <p:tag name="KSO_WM_UNIT_INDEX" val="1_1_1"/>
  <p:tag name="KSO_WM_UNIT_ID" val="diagram634_2*l_h_a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i"/>
  <p:tag name="KSO_WM_UNIT_INDEX" val="1_1"/>
  <p:tag name="KSO_WM_UNIT_ID" val="diagram634_2*l_i*1_1"/>
  <p:tag name="KSO_WM_UNIT_CLEAR" val="1"/>
  <p:tag name="KSO_WM_UNIT_LAYERLEVEL" val="1_1"/>
  <p:tag name="KSO_WM_DIAGRAM_GROUP_CODE" val="l1-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4_2*i*8"/>
  <p:tag name="KSO_WM_TEMPLATE_CATEGORY" val="diagram"/>
  <p:tag name="KSO_WM_TEMPLATE_INDEX" val="634"/>
  <p:tag name="KSO_WM_UNIT_INDEX" val="8"/>
</p:tagLst>
</file>

<file path=ppt/tags/tag6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h_a"/>
  <p:tag name="KSO_WM_UNIT_INDEX" val="1_2_1"/>
  <p:tag name="KSO_WM_UNIT_ID" val="diagram634_2*l_h_a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i"/>
  <p:tag name="KSO_WM_UNIT_INDEX" val="1_2"/>
  <p:tag name="KSO_WM_UNIT_ID" val="diagram634_2*l_i*1_2"/>
  <p:tag name="KSO_WM_UNIT_CLEAR" val="1"/>
  <p:tag name="KSO_WM_UNIT_LAYERLEVEL" val="1_1"/>
  <p:tag name="KSO_WM_DIAGRAM_GROUP_CODE" val="l1-1"/>
  <p:tag name="KSO_WM_UNIT_TEXT_FILL_FORE_SCHEMECOLOR_INDEX" val="6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4_2*i*15"/>
  <p:tag name="KSO_WM_TEMPLATE_CATEGORY" val="diagram"/>
  <p:tag name="KSO_WM_TEMPLATE_INDEX" val="634"/>
  <p:tag name="KSO_WM_UNIT_INDEX" val="15"/>
</p:tagLst>
</file>

<file path=ppt/tags/tag9.xml><?xml version="1.0" encoding="utf-8"?>
<p:tagLst xmlns:p="http://schemas.openxmlformats.org/presentationml/2006/main">
  <p:tag name="KSO_WM_TEMPLATE_CATEGORY" val="diagram"/>
  <p:tag name="KSO_WM_TEMPLATE_INDEX" val="634"/>
  <p:tag name="KSO_WM_TAG_VERSION" val="1.0"/>
  <p:tag name="KSO_WM_BEAUTIFY_FLAG" val="#wm#"/>
  <p:tag name="KSO_WM_UNIT_TYPE" val="l_h_a"/>
  <p:tag name="KSO_WM_UNIT_INDEX" val="1_3_1"/>
  <p:tag name="KSO_WM_UNIT_ID" val="diagram634_2*l_h_a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7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WPS 演示</Application>
  <PresentationFormat>自定义</PresentationFormat>
  <Paragraphs>128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Road Rage</vt:lpstr>
      <vt:lpstr>Segoe Print</vt:lpstr>
      <vt:lpstr>Arial Unicode MS</vt:lpstr>
      <vt:lpstr>BUZZIER</vt:lpstr>
      <vt:lpstr>1_BUZZIER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娟儿</cp:lastModifiedBy>
  <cp:revision>153</cp:revision>
  <dcterms:created xsi:type="dcterms:W3CDTF">2016-12-13T08:41:00Z</dcterms:created>
  <dcterms:modified xsi:type="dcterms:W3CDTF">2019-08-13T01:17:28Z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  <property fmtid="{D5CDD505-2E9C-101B-9397-08002B2CF9AE}" pid="3" name="KSORubyTemplateID">
    <vt:lpwstr>2</vt:lpwstr>
  </property>
</Properties>
</file>