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398" r:id="rId4"/>
    <p:sldId id="401" r:id="rId5"/>
    <p:sldId id="400" r:id="rId6"/>
    <p:sldId id="402" r:id="rId7"/>
    <p:sldId id="399" r:id="rId8"/>
    <p:sldId id="403" r:id="rId9"/>
    <p:sldId id="411" r:id="rId10"/>
    <p:sldId id="397" r:id="rId11"/>
    <p:sldId id="412" r:id="rId12"/>
    <p:sldId id="413" r:id="rId13"/>
    <p:sldId id="414" r:id="rId14"/>
    <p:sldId id="415" r:id="rId15"/>
    <p:sldId id="426" r:id="rId16"/>
    <p:sldId id="427" r:id="rId17"/>
    <p:sldId id="428" r:id="rId18"/>
    <p:sldId id="429" r:id="rId19"/>
    <p:sldId id="406" r:id="rId20"/>
    <p:sldId id="404" r:id="rId21"/>
  </p:sldIdLst>
  <p:sldSz cx="9144000" cy="6858000" type="screen4x3"/>
  <p:notesSz cx="6858000" cy="9144000"/>
  <p:defaultTextStyle>
    <a:defPPr>
      <a:defRPr lang="zh-CN"/>
    </a:defPPr>
    <a:lvl1pPr marL="0" lvl="0" indent="0" algn="l" defTabSz="914400" rtl="0" eaLnBrk="1" fontAlgn="base" latinLnBrk="0" hangingPunct="1">
      <a:lnSpc>
        <a:spcPct val="100000"/>
      </a:lnSpc>
      <a:spcBef>
        <a:spcPct val="0"/>
      </a:spcBef>
      <a:spcAft>
        <a:spcPct val="0"/>
      </a:spcAft>
      <a:buNone/>
      <a:defRPr sz="2000" b="1"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sz="2000" b="1"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000" b="1"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000" b="1"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000" b="1"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sz="2000" b="1"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sz="2000" b="1"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sz="2000" b="1"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sz="2000" b="1" i="0" u="none" kern="1200" baseline="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FF00"/>
    <a:srgbClr val="0099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3"/>
    <p:restoredTop sz="94581"/>
  </p:normalViewPr>
  <p:slideViewPr>
    <p:cSldViewPr showGuides="1">
      <p:cViewPr>
        <p:scale>
          <a:sx n="66" d="100"/>
          <a:sy n="66" d="100"/>
        </p:scale>
        <p:origin x="-2934" y="-930"/>
      </p:cViewPr>
      <p:guideLst>
        <p:guide orient="horz" pos="2195"/>
        <p:guide pos="2832"/>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bg>
      <p:bgPr>
        <a:solidFill>
          <a:schemeClr val="bg1"/>
        </a:solidFill>
        <a:effectLst/>
      </p:bgPr>
    </p:bg>
    <p:spTree>
      <p:nvGrpSpPr>
        <p:cNvPr id="1" name=""/>
        <p:cNvGrpSpPr/>
        <p:nvPr/>
      </p:nvGrpSpPr>
      <p:grpSpPr>
        <a:xfrm>
          <a:off x="0" y="0"/>
          <a:ext cx="0" cy="0"/>
          <a:chOff x="0" y="0"/>
          <a:chExt cx="0" cy="0"/>
        </a:xfrm>
      </p:grpSpPr>
      <p:grpSp>
        <p:nvGrpSpPr>
          <p:cNvPr id="2050" name="Group 2"/>
          <p:cNvGrpSpPr/>
          <p:nvPr/>
        </p:nvGrpSpPr>
        <p:grpSpPr>
          <a:xfrm>
            <a:off x="0" y="0"/>
            <a:ext cx="9144000" cy="6858000"/>
            <a:chOff x="0" y="0"/>
            <a:chExt cx="5760" cy="4320"/>
          </a:xfrm>
        </p:grpSpPr>
        <p:sp>
          <p:nvSpPr>
            <p:cNvPr id="18"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w="9525">
              <a:noFill/>
              <a:miter lim="800000"/>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2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19" name="Rectangle 4"/>
            <p:cNvSpPr>
              <a:spLocks noChangeArrowheads="1"/>
            </p:cNvSpPr>
            <p:nvPr/>
          </p:nvSpPr>
          <p:spPr bwMode="hidden">
            <a:xfrm>
              <a:off x="1081" y="1065"/>
              <a:ext cx="4679" cy="1596"/>
            </a:xfrm>
            <a:prstGeom prst="rect">
              <a:avLst/>
            </a:prstGeom>
            <a:solidFill>
              <a:schemeClr val="bg2"/>
            </a:solidFill>
            <a:ln w="9525">
              <a:noFill/>
              <a:miter lim="800000"/>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2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grpSp>
          <p:nvGrpSpPr>
            <p:cNvPr id="2058" name="Group 5"/>
            <p:cNvGrpSpPr/>
            <p:nvPr/>
          </p:nvGrpSpPr>
          <p:grpSpPr>
            <a:xfrm>
              <a:off x="0" y="672"/>
              <a:ext cx="1806" cy="1989"/>
              <a:chOff x="0" y="672"/>
              <a:chExt cx="1806" cy="1989"/>
            </a:xfrm>
          </p:grpSpPr>
          <p:sp>
            <p:nvSpPr>
              <p:cNvPr id="21" name="Rectangle 6"/>
              <p:cNvSpPr>
                <a:spLocks noChangeArrowheads="1"/>
              </p:cNvSpPr>
              <p:nvPr/>
            </p:nvSpPr>
            <p:spPr bwMode="auto">
              <a:xfrm>
                <a:off x="361" y="2257"/>
                <a:ext cx="363" cy="404"/>
              </a:xfrm>
              <a:prstGeom prst="rect">
                <a:avLst/>
              </a:prstGeom>
              <a:solidFill>
                <a:schemeClr val="accent2"/>
              </a:solidFill>
              <a:ln w="9525">
                <a:noFill/>
                <a:miter lim="800000"/>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2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22" name="Rectangle 7"/>
              <p:cNvSpPr>
                <a:spLocks noChangeArrowheads="1"/>
              </p:cNvSpPr>
              <p:nvPr/>
            </p:nvSpPr>
            <p:spPr bwMode="auto">
              <a:xfrm>
                <a:off x="1081" y="1065"/>
                <a:ext cx="362" cy="405"/>
              </a:xfrm>
              <a:prstGeom prst="rect">
                <a:avLst/>
              </a:prstGeom>
              <a:solidFill>
                <a:schemeClr val="folHlink"/>
              </a:solidFill>
              <a:ln w="9525">
                <a:noFill/>
                <a:miter lim="800000"/>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2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23" name="Rectangle 8"/>
              <p:cNvSpPr>
                <a:spLocks noChangeArrowheads="1"/>
              </p:cNvSpPr>
              <p:nvPr/>
            </p:nvSpPr>
            <p:spPr bwMode="auto">
              <a:xfrm>
                <a:off x="1437" y="672"/>
                <a:ext cx="369" cy="400"/>
              </a:xfrm>
              <a:prstGeom prst="rect">
                <a:avLst/>
              </a:prstGeom>
              <a:solidFill>
                <a:schemeClr val="folHlink"/>
              </a:solidFill>
              <a:ln w="9525">
                <a:noFill/>
                <a:miter lim="800000"/>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2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24" name="Rectangle 9"/>
              <p:cNvSpPr>
                <a:spLocks noChangeArrowheads="1"/>
              </p:cNvSpPr>
              <p:nvPr/>
            </p:nvSpPr>
            <p:spPr bwMode="auto">
              <a:xfrm>
                <a:off x="719" y="2257"/>
                <a:ext cx="368" cy="404"/>
              </a:xfrm>
              <a:prstGeom prst="rect">
                <a:avLst/>
              </a:prstGeom>
              <a:solidFill>
                <a:schemeClr val="bg2"/>
              </a:solidFill>
              <a:ln w="9525">
                <a:noFill/>
                <a:miter lim="800000"/>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2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25" name="Rectangle 10"/>
              <p:cNvSpPr>
                <a:spLocks noChangeArrowheads="1"/>
              </p:cNvSpPr>
              <p:nvPr/>
            </p:nvSpPr>
            <p:spPr bwMode="auto">
              <a:xfrm>
                <a:off x="1437" y="1065"/>
                <a:ext cx="369" cy="405"/>
              </a:xfrm>
              <a:prstGeom prst="rect">
                <a:avLst/>
              </a:prstGeom>
              <a:solidFill>
                <a:schemeClr val="accent2"/>
              </a:solidFill>
              <a:ln w="9525">
                <a:noFill/>
                <a:miter lim="800000"/>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2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26" name="Rectangle 11"/>
              <p:cNvSpPr>
                <a:spLocks noChangeArrowheads="1"/>
              </p:cNvSpPr>
              <p:nvPr/>
            </p:nvSpPr>
            <p:spPr bwMode="auto">
              <a:xfrm>
                <a:off x="719" y="1464"/>
                <a:ext cx="368" cy="399"/>
              </a:xfrm>
              <a:prstGeom prst="rect">
                <a:avLst/>
              </a:prstGeom>
              <a:solidFill>
                <a:schemeClr val="folHlink"/>
              </a:solidFill>
              <a:ln w="9525">
                <a:noFill/>
                <a:miter lim="800000"/>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2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27" name="Rectangle 12"/>
              <p:cNvSpPr>
                <a:spLocks noChangeArrowheads="1"/>
              </p:cNvSpPr>
              <p:nvPr/>
            </p:nvSpPr>
            <p:spPr bwMode="auto">
              <a:xfrm>
                <a:off x="0" y="1464"/>
                <a:ext cx="367" cy="399"/>
              </a:xfrm>
              <a:prstGeom prst="rect">
                <a:avLst/>
              </a:prstGeom>
              <a:solidFill>
                <a:schemeClr val="bg2"/>
              </a:solidFill>
              <a:ln w="9525">
                <a:noFill/>
                <a:miter lim="800000"/>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2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28" name="Rectangle 13"/>
              <p:cNvSpPr>
                <a:spLocks noChangeArrowheads="1"/>
              </p:cNvSpPr>
              <p:nvPr/>
            </p:nvSpPr>
            <p:spPr bwMode="auto">
              <a:xfrm>
                <a:off x="1081" y="1464"/>
                <a:ext cx="362" cy="399"/>
              </a:xfrm>
              <a:prstGeom prst="rect">
                <a:avLst/>
              </a:prstGeom>
              <a:solidFill>
                <a:schemeClr val="accent2"/>
              </a:solidFill>
              <a:ln w="9525">
                <a:noFill/>
                <a:miter lim="800000"/>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2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29" name="Rectangle 14"/>
              <p:cNvSpPr>
                <a:spLocks noChangeArrowheads="1"/>
              </p:cNvSpPr>
              <p:nvPr/>
            </p:nvSpPr>
            <p:spPr bwMode="auto">
              <a:xfrm>
                <a:off x="361" y="1857"/>
                <a:ext cx="363" cy="406"/>
              </a:xfrm>
              <a:prstGeom prst="rect">
                <a:avLst/>
              </a:prstGeom>
              <a:solidFill>
                <a:schemeClr val="folHlink"/>
              </a:solidFill>
              <a:ln w="9525">
                <a:noFill/>
                <a:miter lim="800000"/>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2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30" name="Rectangle 15"/>
              <p:cNvSpPr>
                <a:spLocks noChangeArrowheads="1"/>
              </p:cNvSpPr>
              <p:nvPr/>
            </p:nvSpPr>
            <p:spPr bwMode="auto">
              <a:xfrm>
                <a:off x="719" y="1857"/>
                <a:ext cx="368" cy="406"/>
              </a:xfrm>
              <a:prstGeom prst="rect">
                <a:avLst/>
              </a:prstGeom>
              <a:solidFill>
                <a:schemeClr val="accent2"/>
              </a:solidFill>
              <a:ln w="9525">
                <a:noFill/>
                <a:miter lim="800000"/>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2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grpSp>
      </p:grpSp>
      <p:sp>
        <p:nvSpPr>
          <p:cNvPr id="7187"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r>
              <a:rPr lang="zh-CN" altLang="en-US"/>
              <a:t>单击此处编辑母版标题样式</a:t>
            </a:r>
          </a:p>
        </p:txBody>
      </p:sp>
      <p:sp>
        <p:nvSpPr>
          <p:cNvPr id="7188" name="Rectangle 20"/>
          <p:cNvSpPr>
            <a:spLocks noGrp="1" noChangeArrowheads="1"/>
          </p:cNvSpPr>
          <p:nvPr>
            <p:ph type="subTitle" idx="1"/>
          </p:nvPr>
        </p:nvSpPr>
        <p:spPr>
          <a:xfrm>
            <a:off x="2971800" y="4267200"/>
            <a:ext cx="6019800" cy="1752600"/>
          </a:xfrm>
        </p:spPr>
        <p:txBody>
          <a:bodyPr/>
          <a:lstStyle>
            <a:lvl1pPr marL="0" indent="0">
              <a:buFont typeface="Wingdings" panose="05000000000000000000" pitchFamily="2" charset="2"/>
              <a:buNone/>
              <a:defRPr sz="3400"/>
            </a:lvl1pPr>
          </a:lstStyle>
          <a:p>
            <a:r>
              <a:rPr lang="zh-CN" altLang="en-US"/>
              <a:t>单击此处编辑母版副标题样式</a:t>
            </a:r>
          </a:p>
        </p:txBody>
      </p:sp>
      <p:sp>
        <p:nvSpPr>
          <p:cNvPr id="31" name="Rectangle 16"/>
          <p:cNvSpPr>
            <a:spLocks noGrp="1" noChangeArrowheads="1"/>
          </p:cNvSpPr>
          <p:nvPr>
            <p:ph type="dt" sz="half" idx="2"/>
          </p:nvPr>
        </p:nvSpPr>
        <p:spPr bwMode="auto">
          <a:xfrm>
            <a:off x="457200" y="6248400"/>
            <a:ext cx="2133600" cy="457200"/>
          </a:xfrm>
          <a:prstGeom prst="rect">
            <a:avLst/>
          </a:prstGeom>
          <a:ln>
            <a:miter lim="800000"/>
          </a:ln>
        </p:spPr>
        <p:txBody>
          <a:bodyPr vert="horz" wrap="square" lIns="91440" tIns="45720" rIns="91440" bIns="45720" numCol="1" anchor="b" anchorCtr="0" compatLnSpc="1"/>
          <a:lstStyle>
            <a:lvl1pPr>
              <a:defRPr smtClean="0"/>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2" name="Rectangle 17"/>
          <p:cNvSpPr>
            <a:spLocks noGrp="1" noChangeArrowheads="1"/>
          </p:cNvSpPr>
          <p:nvPr>
            <p:ph type="ftr" sz="quarter" idx="3"/>
          </p:nvPr>
        </p:nvSpPr>
        <p:spPr bwMode="auto">
          <a:xfrm>
            <a:off x="3124200" y="6248400"/>
            <a:ext cx="2895600" cy="457200"/>
          </a:xfrm>
          <a:prstGeom prst="rect">
            <a:avLst/>
          </a:prstGeom>
          <a:ln>
            <a:miter lim="800000"/>
          </a:ln>
        </p:spPr>
        <p:txBody>
          <a:bodyPr vert="horz" wrap="square" lIns="91440" tIns="45720" rIns="91440" bIns="45720" numCol="1" anchor="b" anchorCtr="0" compatLnSpc="1"/>
          <a:lstStyle>
            <a:lvl1pPr>
              <a:defRPr smtClean="0"/>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3" name="Rectangle 18"/>
          <p:cNvSpPr>
            <a:spLocks noGrp="1" noChangeArrowheads="1"/>
          </p:cNvSpPr>
          <p:nvPr>
            <p:ph type="sldNum" sz="quarter" idx="4"/>
          </p:nvPr>
        </p:nvSpPr>
        <p:spPr bwMode="auto">
          <a:xfrm>
            <a:off x="6553200" y="6248400"/>
            <a:ext cx="2133600" cy="457200"/>
          </a:xfrm>
          <a:prstGeom prst="rect">
            <a:avLst/>
          </a:prstGeom>
          <a:ln>
            <a:miter lim="800000"/>
          </a:ln>
        </p:spPr>
        <p:txBody>
          <a:bodyPr vert="horz" wrap="square" lIns="91440" tIns="45720" rIns="91440" bIns="45720" numCol="1" anchor="b" anchorCtr="0" compatLnSpc="1"/>
          <a:lstStyle/>
          <a:p>
            <a:pPr algn="r"/>
            <a:fld id="{9A0DB2DC-4C9A-4742-B13C-FB6460FD3503}" type="slidenum">
              <a:rPr lang="en-US" altLang="zh-CN" dirty="0">
                <a:latin typeface="Arial Black" panose="020B0A04020102020204" pitchFamily="34" charset="0"/>
              </a:rPr>
              <a:pPr algn="r"/>
              <a:t>‹#›</a:t>
            </a:fld>
            <a:endParaRPr lang="en-US" altLang="zh-CN" dirty="0">
              <a:latin typeface="Arial Black" panose="020B0A040201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页脚占位符 3"/>
          <p:cNvSpPr>
            <a:spLocks noGrp="1"/>
          </p:cNvSpPr>
          <p:nvPr>
            <p:ph type="ftr" sz="quarter" idx="10"/>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灯片编号占位符 4"/>
          <p:cNvSpPr>
            <a:spLocks noGrp="1"/>
          </p:cNvSpPr>
          <p:nvPr>
            <p:ph type="sldNum" sz="quarter" idx="11"/>
          </p:nvPr>
        </p:nvSpPr>
        <p:spPr/>
        <p:txBody>
          <a:bodyPr/>
          <a:lstStyle/>
          <a:p>
            <a:pPr lvl="0" eaLnBrk="1" hangingPunct="1"/>
            <a:fld id="{9A0DB2DC-4C9A-4742-B13C-FB6460FD3503}" type="slidenum">
              <a:rPr lang="en-US" altLang="zh-CN" dirty="0"/>
              <a:pPr lvl="0" eaLnBrk="1" hangingPunct="1"/>
              <a:t>‹#›</a:t>
            </a:fld>
            <a:endParaRPr lang="en-US" altLang="zh-CN" dirty="0"/>
          </a:p>
        </p:txBody>
      </p:sp>
      <p:sp>
        <p:nvSpPr>
          <p:cNvPr id="6" name="日期占位符 5"/>
          <p:cNvSpPr>
            <a:spLocks noGrp="1"/>
          </p:cNvSpPr>
          <p:nvPr>
            <p:ph type="dt" sz="half"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457200"/>
            <a:ext cx="2057400" cy="54102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457200"/>
            <a:ext cx="6019800" cy="541020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页脚占位符 3"/>
          <p:cNvSpPr>
            <a:spLocks noGrp="1"/>
          </p:cNvSpPr>
          <p:nvPr>
            <p:ph type="ftr" sz="quarter" idx="10"/>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灯片编号占位符 4"/>
          <p:cNvSpPr>
            <a:spLocks noGrp="1"/>
          </p:cNvSpPr>
          <p:nvPr>
            <p:ph type="sldNum" sz="quarter" idx="11"/>
          </p:nvPr>
        </p:nvSpPr>
        <p:spPr/>
        <p:txBody>
          <a:bodyPr/>
          <a:lstStyle/>
          <a:p>
            <a:pPr lvl="0" eaLnBrk="1" hangingPunct="1"/>
            <a:fld id="{9A0DB2DC-4C9A-4742-B13C-FB6460FD3503}" type="slidenum">
              <a:rPr lang="en-US" altLang="zh-CN" dirty="0"/>
              <a:pPr lvl="0" eaLnBrk="1" hangingPunct="1"/>
              <a:t>‹#›</a:t>
            </a:fld>
            <a:endParaRPr lang="en-US" altLang="zh-CN" dirty="0"/>
          </a:p>
        </p:txBody>
      </p:sp>
      <p:sp>
        <p:nvSpPr>
          <p:cNvPr id="6" name="日期占位符 5"/>
          <p:cNvSpPr>
            <a:spLocks noGrp="1"/>
          </p:cNvSpPr>
          <p:nvPr>
            <p:ph type="dt" sz="half"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457200" y="457200"/>
            <a:ext cx="8229600" cy="1371600"/>
          </a:xfrm>
        </p:spPr>
        <p:txBody>
          <a:bodyPr/>
          <a:lstStyle/>
          <a:p>
            <a:r>
              <a:rPr lang="zh-CN" altLang="en-US" smtClean="0"/>
              <a:t>单击此处编辑母版标题样式</a:t>
            </a:r>
            <a:endParaRPr lang="zh-CN" altLang="en-US"/>
          </a:p>
        </p:txBody>
      </p:sp>
      <p:sp>
        <p:nvSpPr>
          <p:cNvPr id="3" name="表格占位符 2"/>
          <p:cNvSpPr>
            <a:spLocks noGrp="1"/>
          </p:cNvSpPr>
          <p:nvPr>
            <p:ph type="tbl" idx="1"/>
          </p:nvPr>
        </p:nvSpPr>
        <p:spPr>
          <a:xfrm>
            <a:off x="457200" y="1981200"/>
            <a:ext cx="8229600" cy="3886200"/>
          </a:xfrm>
        </p:spPr>
        <p:txBody>
          <a:bodyPr vert="horz" wrap="square" lIns="91440" tIns="45720" rIns="91440" bIns="45720" numCol="1" anchor="t" anchorCtr="0" compatLnSpc="1"/>
          <a:lstStyle/>
          <a:p>
            <a:pPr marL="342900" marR="0" lvl="0" indent="-34290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Char char="n"/>
              <a:defRPr/>
            </a:pPr>
            <a:endParaRPr kumimoji="0" lang="zh-CN" altLang="en-US" sz="3200" b="0" i="0" u="none" strike="noStrike" kern="0" cap="none" spc="0" normalizeH="0" baseline="0" noProof="0" smtClean="0">
              <a:ln>
                <a:noFill/>
              </a:ln>
              <a:solidFill>
                <a:schemeClr val="tx1"/>
              </a:solidFill>
              <a:effectLst/>
              <a:uLnTx/>
              <a:uFillTx/>
              <a:latin typeface="+mn-lt"/>
              <a:ea typeface="+mn-ea"/>
              <a:cs typeface="+mn-cs"/>
            </a:endParaRPr>
          </a:p>
        </p:txBody>
      </p:sp>
      <p:sp>
        <p:nvSpPr>
          <p:cNvPr id="4" name="页脚占位符 3"/>
          <p:cNvSpPr>
            <a:spLocks noGrp="1"/>
          </p:cNvSpPr>
          <p:nvPr>
            <p:ph type="ftr" sz="quarter" idx="10"/>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灯片编号占位符 4"/>
          <p:cNvSpPr>
            <a:spLocks noGrp="1"/>
          </p:cNvSpPr>
          <p:nvPr>
            <p:ph type="sldNum" sz="quarter" idx="11"/>
          </p:nvPr>
        </p:nvSpPr>
        <p:spPr/>
        <p:txBody>
          <a:bodyPr/>
          <a:lstStyle/>
          <a:p>
            <a:pPr lvl="0" eaLnBrk="1" hangingPunct="1"/>
            <a:fld id="{9A0DB2DC-4C9A-4742-B13C-FB6460FD3503}" type="slidenum">
              <a:rPr lang="en-US" altLang="zh-CN" dirty="0"/>
              <a:pPr lvl="0" eaLnBrk="1" hangingPunct="1"/>
              <a:t>‹#›</a:t>
            </a:fld>
            <a:endParaRPr lang="en-US" altLang="zh-CN" dirty="0"/>
          </a:p>
        </p:txBody>
      </p:sp>
      <p:sp>
        <p:nvSpPr>
          <p:cNvPr id="6" name="日期占位符 5"/>
          <p:cNvSpPr>
            <a:spLocks noGrp="1"/>
          </p:cNvSpPr>
          <p:nvPr>
            <p:ph type="dt" sz="half"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页脚占位符 3"/>
          <p:cNvSpPr>
            <a:spLocks noGrp="1"/>
          </p:cNvSpPr>
          <p:nvPr>
            <p:ph type="ftr" sz="quarter" idx="10"/>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灯片编号占位符 4"/>
          <p:cNvSpPr>
            <a:spLocks noGrp="1"/>
          </p:cNvSpPr>
          <p:nvPr>
            <p:ph type="sldNum" sz="quarter" idx="11"/>
          </p:nvPr>
        </p:nvSpPr>
        <p:spPr/>
        <p:txBody>
          <a:bodyPr/>
          <a:lstStyle/>
          <a:p>
            <a:pPr lvl="0" eaLnBrk="1" hangingPunct="1"/>
            <a:fld id="{9A0DB2DC-4C9A-4742-B13C-FB6460FD3503}" type="slidenum">
              <a:rPr lang="en-US" altLang="zh-CN" dirty="0"/>
              <a:pPr lvl="0" eaLnBrk="1" hangingPunct="1"/>
              <a:t>‹#›</a:t>
            </a:fld>
            <a:endParaRPr lang="en-US" altLang="zh-CN" dirty="0"/>
          </a:p>
        </p:txBody>
      </p:sp>
      <p:sp>
        <p:nvSpPr>
          <p:cNvPr id="6" name="日期占位符 5"/>
          <p:cNvSpPr>
            <a:spLocks noGrp="1"/>
          </p:cNvSpPr>
          <p:nvPr>
            <p:ph type="dt" sz="half"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页脚占位符 3"/>
          <p:cNvSpPr>
            <a:spLocks noGrp="1"/>
          </p:cNvSpPr>
          <p:nvPr>
            <p:ph type="ftr" sz="quarter" idx="10"/>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灯片编号占位符 4"/>
          <p:cNvSpPr>
            <a:spLocks noGrp="1"/>
          </p:cNvSpPr>
          <p:nvPr>
            <p:ph type="sldNum" sz="quarter" idx="11"/>
          </p:nvPr>
        </p:nvSpPr>
        <p:spPr/>
        <p:txBody>
          <a:bodyPr/>
          <a:lstStyle/>
          <a:p>
            <a:pPr lvl="0" eaLnBrk="1" hangingPunct="1"/>
            <a:fld id="{9A0DB2DC-4C9A-4742-B13C-FB6460FD3503}" type="slidenum">
              <a:rPr lang="en-US" altLang="zh-CN" dirty="0"/>
              <a:pPr lvl="0" eaLnBrk="1" hangingPunct="1"/>
              <a:t>‹#›</a:t>
            </a:fld>
            <a:endParaRPr lang="en-US" altLang="zh-CN" dirty="0"/>
          </a:p>
        </p:txBody>
      </p:sp>
      <p:sp>
        <p:nvSpPr>
          <p:cNvPr id="6" name="日期占位符 5"/>
          <p:cNvSpPr>
            <a:spLocks noGrp="1"/>
          </p:cNvSpPr>
          <p:nvPr>
            <p:ph type="dt" sz="half"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页脚占位符 4"/>
          <p:cNvSpPr>
            <a:spLocks noGrp="1"/>
          </p:cNvSpPr>
          <p:nvPr>
            <p:ph type="ftr" sz="quarter" idx="10"/>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1"/>
          </p:nvPr>
        </p:nvSpPr>
        <p:spPr/>
        <p:txBody>
          <a:bodyPr/>
          <a:lstStyle/>
          <a:p>
            <a:pPr lvl="0" eaLnBrk="1" hangingPunct="1"/>
            <a:fld id="{9A0DB2DC-4C9A-4742-B13C-FB6460FD3503}" type="slidenum">
              <a:rPr lang="en-US" altLang="zh-CN" dirty="0"/>
              <a:pPr lvl="0" eaLnBrk="1" hangingPunct="1"/>
              <a:t>‹#›</a:t>
            </a:fld>
            <a:endParaRPr lang="en-US" altLang="zh-CN" dirty="0"/>
          </a:p>
        </p:txBody>
      </p:sp>
      <p:sp>
        <p:nvSpPr>
          <p:cNvPr id="7" name="日期占位符 6"/>
          <p:cNvSpPr>
            <a:spLocks noGrp="1"/>
          </p:cNvSpPr>
          <p:nvPr>
            <p:ph type="dt" sz="half"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页脚占位符 6"/>
          <p:cNvSpPr>
            <a:spLocks noGrp="1"/>
          </p:cNvSpPr>
          <p:nvPr>
            <p:ph type="ftr" sz="quarter" idx="10"/>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8" name="灯片编号占位符 7"/>
          <p:cNvSpPr>
            <a:spLocks noGrp="1"/>
          </p:cNvSpPr>
          <p:nvPr>
            <p:ph type="sldNum" sz="quarter" idx="11"/>
          </p:nvPr>
        </p:nvSpPr>
        <p:spPr/>
        <p:txBody>
          <a:bodyPr/>
          <a:lstStyle/>
          <a:p>
            <a:pPr lvl="0" eaLnBrk="1" hangingPunct="1"/>
            <a:fld id="{9A0DB2DC-4C9A-4742-B13C-FB6460FD3503}" type="slidenum">
              <a:rPr lang="en-US" altLang="zh-CN" dirty="0"/>
              <a:pPr lvl="0" eaLnBrk="1" hangingPunct="1"/>
              <a:t>‹#›</a:t>
            </a:fld>
            <a:endParaRPr lang="en-US" altLang="zh-CN" dirty="0"/>
          </a:p>
        </p:txBody>
      </p:sp>
      <p:sp>
        <p:nvSpPr>
          <p:cNvPr id="9" name="日期占位符 8"/>
          <p:cNvSpPr>
            <a:spLocks noGrp="1"/>
          </p:cNvSpPr>
          <p:nvPr>
            <p:ph type="dt" sz="half"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页脚占位符 2"/>
          <p:cNvSpPr>
            <a:spLocks noGrp="1"/>
          </p:cNvSpPr>
          <p:nvPr>
            <p:ph type="ftr" sz="quarter" idx="10"/>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灯片编号占位符 3"/>
          <p:cNvSpPr>
            <a:spLocks noGrp="1"/>
          </p:cNvSpPr>
          <p:nvPr>
            <p:ph type="sldNum" sz="quarter" idx="11"/>
          </p:nvPr>
        </p:nvSpPr>
        <p:spPr/>
        <p:txBody>
          <a:bodyPr/>
          <a:lstStyle/>
          <a:p>
            <a:pPr lvl="0" eaLnBrk="1" hangingPunct="1"/>
            <a:fld id="{9A0DB2DC-4C9A-4742-B13C-FB6460FD3503}" type="slidenum">
              <a:rPr lang="en-US" altLang="zh-CN" dirty="0"/>
              <a:pPr lvl="0" eaLnBrk="1" hangingPunct="1"/>
              <a:t>‹#›</a:t>
            </a:fld>
            <a:endParaRPr lang="en-US" altLang="zh-CN" dirty="0"/>
          </a:p>
        </p:txBody>
      </p:sp>
      <p:sp>
        <p:nvSpPr>
          <p:cNvPr id="5" name="日期占位符 4"/>
          <p:cNvSpPr>
            <a:spLocks noGrp="1"/>
          </p:cNvSpPr>
          <p:nvPr>
            <p:ph type="dt" sz="half"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页脚占位符 1"/>
          <p:cNvSpPr>
            <a:spLocks noGrp="1"/>
          </p:cNvSpPr>
          <p:nvPr>
            <p:ph type="ftr" sz="quarter" idx="10"/>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 name="灯片编号占位符 2"/>
          <p:cNvSpPr>
            <a:spLocks noGrp="1"/>
          </p:cNvSpPr>
          <p:nvPr>
            <p:ph type="sldNum" sz="quarter" idx="11"/>
          </p:nvPr>
        </p:nvSpPr>
        <p:spPr/>
        <p:txBody>
          <a:bodyPr/>
          <a:lstStyle/>
          <a:p>
            <a:pPr lvl="0" eaLnBrk="1" hangingPunct="1"/>
            <a:fld id="{9A0DB2DC-4C9A-4742-B13C-FB6460FD3503}" type="slidenum">
              <a:rPr lang="en-US" altLang="zh-CN" dirty="0"/>
              <a:pPr lvl="0" eaLnBrk="1" hangingPunct="1"/>
              <a:t>‹#›</a:t>
            </a:fld>
            <a:endParaRPr lang="en-US" altLang="zh-CN" dirty="0"/>
          </a:p>
        </p:txBody>
      </p:sp>
      <p:sp>
        <p:nvSpPr>
          <p:cNvPr id="4" name="日期占位符 3"/>
          <p:cNvSpPr>
            <a:spLocks noGrp="1"/>
          </p:cNvSpPr>
          <p:nvPr>
            <p:ph type="dt" sz="half"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页脚占位符 4"/>
          <p:cNvSpPr>
            <a:spLocks noGrp="1"/>
          </p:cNvSpPr>
          <p:nvPr>
            <p:ph type="ftr" sz="quarter" idx="10"/>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1"/>
          </p:nvPr>
        </p:nvSpPr>
        <p:spPr/>
        <p:txBody>
          <a:bodyPr/>
          <a:lstStyle/>
          <a:p>
            <a:pPr lvl="0" eaLnBrk="1" hangingPunct="1"/>
            <a:fld id="{9A0DB2DC-4C9A-4742-B13C-FB6460FD3503}" type="slidenum">
              <a:rPr lang="en-US" altLang="zh-CN" dirty="0"/>
              <a:pPr lvl="0" eaLnBrk="1" hangingPunct="1"/>
              <a:t>‹#›</a:t>
            </a:fld>
            <a:endParaRPr lang="en-US" altLang="zh-CN" dirty="0"/>
          </a:p>
        </p:txBody>
      </p:sp>
      <p:sp>
        <p:nvSpPr>
          <p:cNvPr id="7" name="日期占位符 6"/>
          <p:cNvSpPr>
            <a:spLocks noGrp="1"/>
          </p:cNvSpPr>
          <p:nvPr>
            <p:ph type="dt" sz="half"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
                <a:schemeClr val="bg2"/>
              </a:buClr>
              <a:buSzPct val="75000"/>
              <a:buFont typeface="Wingdings" panose="05000000000000000000" pitchFamily="2" charset="2"/>
              <a:buNone/>
              <a:defRPr/>
            </a:pPr>
            <a:endParaRPr kumimoji="0" lang="zh-CN" altLang="en-US" sz="3200" b="0" i="0" u="none" strike="noStrike" kern="0" cap="none" spc="0" normalizeH="0" baseline="0" noProof="0" smtClean="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页脚占位符 4"/>
          <p:cNvSpPr>
            <a:spLocks noGrp="1"/>
          </p:cNvSpPr>
          <p:nvPr>
            <p:ph type="ftr" sz="quarter" idx="10"/>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1"/>
          </p:nvPr>
        </p:nvSpPr>
        <p:spPr/>
        <p:txBody>
          <a:bodyPr/>
          <a:lstStyle/>
          <a:p>
            <a:pPr lvl="0" eaLnBrk="1" hangingPunct="1"/>
            <a:fld id="{9A0DB2DC-4C9A-4742-B13C-FB6460FD3503}" type="slidenum">
              <a:rPr lang="en-US" altLang="zh-CN" dirty="0"/>
              <a:pPr lvl="0" eaLnBrk="1" hangingPunct="1"/>
              <a:t>‹#›</a:t>
            </a:fld>
            <a:endParaRPr lang="en-US" altLang="zh-CN" dirty="0"/>
          </a:p>
        </p:txBody>
      </p:sp>
      <p:sp>
        <p:nvSpPr>
          <p:cNvPr id="7" name="日期占位符 6"/>
          <p:cNvSpPr>
            <a:spLocks noGrp="1"/>
          </p:cNvSpPr>
          <p:nvPr>
            <p:ph type="dt" sz="half"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ftr" sz="quarter" idx="3"/>
          </p:nvPr>
        </p:nvSpPr>
        <p:spPr bwMode="auto">
          <a:xfrm>
            <a:off x="3124200" y="6248400"/>
            <a:ext cx="2895600" cy="457200"/>
          </a:xfrm>
          <a:prstGeom prst="rect">
            <a:avLst/>
          </a:prstGeom>
          <a:noFill/>
          <a:ln w="9525">
            <a:noFill/>
            <a:miter lim="800000"/>
          </a:ln>
          <a:effectLst/>
        </p:spPr>
        <p:txBody>
          <a:bodyPr vert="horz" wrap="square" lIns="91440" tIns="45720" rIns="91440" bIns="45720" numCol="1" anchor="b" anchorCtr="0" compatLnSpc="1"/>
          <a:lstStyle>
            <a:lvl1pPr algn="ctr">
              <a:defRPr sz="1200" b="0" smtClean="0"/>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147" name="Rectangle 3"/>
          <p:cNvSpPr>
            <a:spLocks noGrp="1" noChangeArrowheads="1"/>
          </p:cNvSpPr>
          <p:nvPr>
            <p:ph type="sldNum" sz="quarter" idx="4"/>
          </p:nvPr>
        </p:nvSpPr>
        <p:spPr bwMode="auto">
          <a:xfrm>
            <a:off x="6553200" y="6248400"/>
            <a:ext cx="2133600" cy="457200"/>
          </a:xfrm>
          <a:prstGeom prst="rect">
            <a:avLst/>
          </a:prstGeom>
          <a:noFill/>
          <a:ln w="9525">
            <a:noFill/>
            <a:miter lim="800000"/>
          </a:ln>
          <a:effectLst/>
        </p:spPr>
        <p:txBody>
          <a:bodyPr vert="horz" wrap="square" lIns="91440" tIns="45720" rIns="91440" bIns="45720" numCol="1" anchor="b" anchorCtr="0" compatLnSpc="1"/>
          <a:lstStyle>
            <a:lvl1pPr algn="r">
              <a:defRPr sz="1200" b="0">
                <a:latin typeface="Arial Black" panose="020B0A04020102020204" pitchFamily="34" charset="0"/>
              </a:defRPr>
            </a:lvl1pPr>
          </a:lstStyle>
          <a:p>
            <a:pPr lvl="0" eaLnBrk="1" hangingPunct="1"/>
            <a:fld id="{9A0DB2DC-4C9A-4742-B13C-FB6460FD3503}" type="slidenum">
              <a:rPr lang="en-US" altLang="zh-CN" dirty="0"/>
              <a:pPr lvl="0" eaLnBrk="1" hangingPunct="1"/>
              <a:t>‹#›</a:t>
            </a:fld>
            <a:endParaRPr lang="en-US" altLang="zh-CN" dirty="0"/>
          </a:p>
        </p:txBody>
      </p:sp>
      <p:grpSp>
        <p:nvGrpSpPr>
          <p:cNvPr id="1028" name="Group 4"/>
          <p:cNvGrpSpPr/>
          <p:nvPr/>
        </p:nvGrpSpPr>
        <p:grpSpPr>
          <a:xfrm>
            <a:off x="0" y="0"/>
            <a:ext cx="9144000" cy="546100"/>
            <a:chOff x="0" y="0"/>
            <a:chExt cx="5760" cy="344"/>
          </a:xfrm>
        </p:grpSpPr>
        <p:sp>
          <p:nvSpPr>
            <p:cNvPr id="6149"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w="9525">
              <a:noFill/>
              <a:miter lim="800000"/>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zh-CN" sz="2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6150"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w="9525">
              <a:noFill/>
              <a:miter lim="800000"/>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2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6151" name="Rectangle 7"/>
            <p:cNvSpPr>
              <a:spLocks noChangeArrowheads="1"/>
            </p:cNvSpPr>
            <p:nvPr/>
          </p:nvSpPr>
          <p:spPr bwMode="auto">
            <a:xfrm>
              <a:off x="258" y="85"/>
              <a:ext cx="87" cy="89"/>
            </a:xfrm>
            <a:prstGeom prst="rect">
              <a:avLst/>
            </a:prstGeom>
            <a:solidFill>
              <a:schemeClr val="folHlink"/>
            </a:solidFill>
            <a:ln w="9525">
              <a:noFill/>
              <a:miter lim="800000"/>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800" b="0" i="0" u="none" strike="noStrike" kern="1200" cap="none" spc="0" normalizeH="0" baseline="0" noProof="0">
                <a:ln>
                  <a:noFill/>
                </a:ln>
                <a:solidFill>
                  <a:schemeClr val="hlink"/>
                </a:solidFill>
                <a:effectLst/>
                <a:uLnTx/>
                <a:uFillTx/>
                <a:latin typeface="Arial" panose="020B0604020202020204" pitchFamily="34" charset="0"/>
                <a:ea typeface="宋体" panose="02010600030101010101" pitchFamily="2" charset="-122"/>
                <a:cs typeface="+mn-cs"/>
              </a:endParaRPr>
            </a:p>
          </p:txBody>
        </p:sp>
        <p:sp>
          <p:nvSpPr>
            <p:cNvPr id="6152" name="Rectangle 8"/>
            <p:cNvSpPr>
              <a:spLocks noChangeArrowheads="1"/>
            </p:cNvSpPr>
            <p:nvPr/>
          </p:nvSpPr>
          <p:spPr bwMode="auto">
            <a:xfrm>
              <a:off x="345" y="0"/>
              <a:ext cx="88" cy="87"/>
            </a:xfrm>
            <a:prstGeom prst="rect">
              <a:avLst/>
            </a:prstGeom>
            <a:solidFill>
              <a:schemeClr val="folHlink"/>
            </a:solidFill>
            <a:ln w="9525">
              <a:noFill/>
              <a:miter lim="800000"/>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800" b="0" i="0" u="none" strike="noStrike" kern="1200" cap="none" spc="0" normalizeH="0" baseline="0" noProof="0">
                <a:ln>
                  <a:noFill/>
                </a:ln>
                <a:solidFill>
                  <a:schemeClr val="hlink"/>
                </a:solidFill>
                <a:effectLst/>
                <a:uLnTx/>
                <a:uFillTx/>
                <a:latin typeface="Arial" panose="020B0604020202020204" pitchFamily="34" charset="0"/>
                <a:ea typeface="宋体" panose="02010600030101010101" pitchFamily="2" charset="-122"/>
                <a:cs typeface="+mn-cs"/>
              </a:endParaRPr>
            </a:p>
          </p:txBody>
        </p:sp>
        <p:sp>
          <p:nvSpPr>
            <p:cNvPr id="6153" name="Rectangle 9"/>
            <p:cNvSpPr>
              <a:spLocks noChangeArrowheads="1"/>
            </p:cNvSpPr>
            <p:nvPr/>
          </p:nvSpPr>
          <p:spPr bwMode="auto">
            <a:xfrm>
              <a:off x="345" y="85"/>
              <a:ext cx="88" cy="89"/>
            </a:xfrm>
            <a:prstGeom prst="rect">
              <a:avLst/>
            </a:prstGeom>
            <a:solidFill>
              <a:schemeClr val="accent2"/>
            </a:solidFill>
            <a:ln w="9525">
              <a:noFill/>
              <a:miter lim="800000"/>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800" b="0" i="0" u="none" strike="noStrike" kern="1200" cap="none" spc="0" normalizeH="0" baseline="0" noProof="0">
                <a:ln>
                  <a:noFill/>
                </a:ln>
                <a:solidFill>
                  <a:schemeClr val="accent2"/>
                </a:solidFill>
                <a:effectLst/>
                <a:uLnTx/>
                <a:uFillTx/>
                <a:latin typeface="Arial" panose="020B0604020202020204" pitchFamily="34" charset="0"/>
                <a:ea typeface="宋体" panose="02010600030101010101" pitchFamily="2" charset="-122"/>
                <a:cs typeface="+mn-cs"/>
              </a:endParaRPr>
            </a:p>
          </p:txBody>
        </p:sp>
        <p:sp>
          <p:nvSpPr>
            <p:cNvPr id="6154" name="Rectangle 10"/>
            <p:cNvSpPr>
              <a:spLocks noChangeArrowheads="1"/>
            </p:cNvSpPr>
            <p:nvPr/>
          </p:nvSpPr>
          <p:spPr bwMode="auto">
            <a:xfrm>
              <a:off x="173" y="173"/>
              <a:ext cx="86" cy="87"/>
            </a:xfrm>
            <a:prstGeom prst="rect">
              <a:avLst/>
            </a:prstGeom>
            <a:solidFill>
              <a:schemeClr val="folHlink"/>
            </a:solidFill>
            <a:ln w="9525">
              <a:noFill/>
              <a:miter lim="800000"/>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800" b="0" i="0" u="none" strike="noStrike" kern="1200" cap="none" spc="0" normalizeH="0" baseline="0" noProof="0">
                <a:ln>
                  <a:noFill/>
                </a:ln>
                <a:solidFill>
                  <a:schemeClr val="hlink"/>
                </a:solidFill>
                <a:effectLst/>
                <a:uLnTx/>
                <a:uFillTx/>
                <a:latin typeface="Arial" panose="020B0604020202020204" pitchFamily="34" charset="0"/>
                <a:ea typeface="宋体" panose="02010600030101010101" pitchFamily="2" charset="-122"/>
                <a:cs typeface="+mn-cs"/>
              </a:endParaRPr>
            </a:p>
          </p:txBody>
        </p:sp>
        <p:sp>
          <p:nvSpPr>
            <p:cNvPr id="6155" name="Rectangle 11"/>
            <p:cNvSpPr>
              <a:spLocks noChangeArrowheads="1"/>
            </p:cNvSpPr>
            <p:nvPr/>
          </p:nvSpPr>
          <p:spPr bwMode="auto">
            <a:xfrm>
              <a:off x="83" y="86"/>
              <a:ext cx="89" cy="87"/>
            </a:xfrm>
            <a:prstGeom prst="rect">
              <a:avLst/>
            </a:prstGeom>
            <a:solidFill>
              <a:schemeClr val="bg2"/>
            </a:solidFill>
            <a:ln w="9525">
              <a:noFill/>
              <a:miter lim="800000"/>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24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6156" name="Rectangle 12"/>
            <p:cNvSpPr>
              <a:spLocks noChangeArrowheads="1"/>
            </p:cNvSpPr>
            <p:nvPr/>
          </p:nvSpPr>
          <p:spPr bwMode="auto">
            <a:xfrm>
              <a:off x="258" y="171"/>
              <a:ext cx="87" cy="87"/>
            </a:xfrm>
            <a:prstGeom prst="rect">
              <a:avLst/>
            </a:prstGeom>
            <a:solidFill>
              <a:schemeClr val="accent2"/>
            </a:solidFill>
            <a:ln w="9525">
              <a:noFill/>
              <a:miter lim="800000"/>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800" b="0" i="0" u="none" strike="noStrike" kern="1200" cap="none" spc="0" normalizeH="0" baseline="0" noProof="0">
                <a:ln>
                  <a:noFill/>
                </a:ln>
                <a:solidFill>
                  <a:schemeClr val="accent2"/>
                </a:solidFill>
                <a:effectLst/>
                <a:uLnTx/>
                <a:uFillTx/>
                <a:latin typeface="Arial" panose="020B0604020202020204" pitchFamily="34" charset="0"/>
                <a:ea typeface="宋体" panose="02010600030101010101" pitchFamily="2" charset="-122"/>
                <a:cs typeface="+mn-cs"/>
              </a:endParaRPr>
            </a:p>
          </p:txBody>
        </p:sp>
        <p:sp>
          <p:nvSpPr>
            <p:cNvPr id="6157" name="Rectangle 13"/>
            <p:cNvSpPr>
              <a:spLocks noChangeArrowheads="1"/>
            </p:cNvSpPr>
            <p:nvPr/>
          </p:nvSpPr>
          <p:spPr bwMode="auto">
            <a:xfrm>
              <a:off x="173" y="258"/>
              <a:ext cx="86" cy="86"/>
            </a:xfrm>
            <a:prstGeom prst="rect">
              <a:avLst/>
            </a:prstGeom>
            <a:solidFill>
              <a:schemeClr val="accent2"/>
            </a:solidFill>
            <a:ln w="9525">
              <a:noFill/>
              <a:miter lim="800000"/>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zh-CN" sz="1800" b="0" i="0" u="none" strike="noStrike" kern="1200" cap="none" spc="0" normalizeH="0" baseline="0" noProof="0">
                <a:ln>
                  <a:noFill/>
                </a:ln>
                <a:solidFill>
                  <a:schemeClr val="accent2"/>
                </a:solidFill>
                <a:effectLst/>
                <a:uLnTx/>
                <a:uFillTx/>
                <a:latin typeface="Arial" panose="020B0604020202020204" pitchFamily="34" charset="0"/>
                <a:ea typeface="宋体" panose="02010600030101010101" pitchFamily="2" charset="-122"/>
                <a:cs typeface="+mn-cs"/>
              </a:endParaRPr>
            </a:p>
          </p:txBody>
        </p:sp>
      </p:grpSp>
      <p:sp>
        <p:nvSpPr>
          <p:cNvPr id="1029" name="Rectangle 14"/>
          <p:cNvSpPr>
            <a:spLocks noGrp="1"/>
          </p:cNvSpPr>
          <p:nvPr>
            <p:ph type="title"/>
          </p:nvPr>
        </p:nvSpPr>
        <p:spPr>
          <a:xfrm>
            <a:off x="457200" y="457200"/>
            <a:ext cx="8229600" cy="1371600"/>
          </a:xfrm>
          <a:prstGeom prst="rect">
            <a:avLst/>
          </a:prstGeom>
          <a:noFill/>
          <a:ln w="9525">
            <a:noFill/>
          </a:ln>
        </p:spPr>
        <p:txBody>
          <a:bodyPr anchor="ctr"/>
          <a:lstStyle/>
          <a:p>
            <a:pPr lvl="0"/>
            <a:r>
              <a:rPr lang="zh-CN" altLang="en-US" dirty="0"/>
              <a:t>单击此处编辑母版标题样式</a:t>
            </a:r>
          </a:p>
        </p:txBody>
      </p:sp>
      <p:sp>
        <p:nvSpPr>
          <p:cNvPr id="1030" name="Rectangle 15"/>
          <p:cNvSpPr>
            <a:spLocks noGrp="1"/>
          </p:cNvSpPr>
          <p:nvPr>
            <p:ph type="body" idx="1"/>
          </p:nvPr>
        </p:nvSpPr>
        <p:spPr>
          <a:xfrm>
            <a:off x="457200" y="1981200"/>
            <a:ext cx="8229600" cy="3886200"/>
          </a:xfrm>
          <a:prstGeom prst="rect">
            <a:avLst/>
          </a:prstGeom>
          <a:noFill/>
          <a:ln w="9525">
            <a:noFill/>
          </a:ln>
        </p:spPr>
        <p:txBody>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6160" name="Rectangle 16"/>
          <p:cNvSpPr>
            <a:spLocks noGrp="1" noChangeArrowheads="1"/>
          </p:cNvSpPr>
          <p:nvPr>
            <p:ph type="dt" sz="half" idx="2"/>
          </p:nvPr>
        </p:nvSpPr>
        <p:spPr bwMode="auto">
          <a:xfrm>
            <a:off x="457200" y="6245225"/>
            <a:ext cx="2133600" cy="476250"/>
          </a:xfrm>
          <a:prstGeom prst="rect">
            <a:avLst/>
          </a:prstGeom>
          <a:noFill/>
          <a:ln w="9525">
            <a:noFill/>
            <a:miter lim="800000"/>
          </a:ln>
          <a:effectLst/>
        </p:spPr>
        <p:txBody>
          <a:bodyPr vert="horz" wrap="square" lIns="91440" tIns="45720" rIns="91440" bIns="45720" numCol="1" anchor="b" anchorCtr="0" compatLnSpc="1"/>
          <a:lstStyle>
            <a:lvl1pPr>
              <a:defRPr sz="1200" b="0" smtClean="0"/>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defRPr>
      </a:lvl2pPr>
      <a:lvl3pPr algn="l"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defRPr>
      </a:lvl3pPr>
      <a:lvl4pPr algn="l"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defRPr>
      </a:lvl4pPr>
      <a:lvl5pPr algn="l"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defRPr>
      </a:lvl5pPr>
      <a:lvl6pPr marL="457200" algn="l" rtl="0" fontAlgn="base">
        <a:spcBef>
          <a:spcPct val="0"/>
        </a:spcBef>
        <a:spcAft>
          <a:spcPct val="0"/>
        </a:spcAft>
        <a:defRPr sz="4400">
          <a:solidFill>
            <a:schemeClr val="tx1"/>
          </a:solidFill>
          <a:latin typeface="Arial" panose="020B0604020202020204" pitchFamily="34" charset="0"/>
          <a:ea typeface="宋体" panose="02010600030101010101" pitchFamily="2" charset="-122"/>
        </a:defRPr>
      </a:lvl6pPr>
      <a:lvl7pPr marL="914400" algn="l" rtl="0" fontAlgn="base">
        <a:spcBef>
          <a:spcPct val="0"/>
        </a:spcBef>
        <a:spcAft>
          <a:spcPct val="0"/>
        </a:spcAft>
        <a:defRPr sz="4400">
          <a:solidFill>
            <a:schemeClr val="tx1"/>
          </a:solidFill>
          <a:latin typeface="Arial" panose="020B0604020202020204" pitchFamily="34" charset="0"/>
          <a:ea typeface="宋体" panose="02010600030101010101" pitchFamily="2" charset="-122"/>
        </a:defRPr>
      </a:lvl7pPr>
      <a:lvl8pPr marL="1371600" algn="l" rtl="0" fontAlgn="base">
        <a:spcBef>
          <a:spcPct val="0"/>
        </a:spcBef>
        <a:spcAft>
          <a:spcPct val="0"/>
        </a:spcAft>
        <a:defRPr sz="4400">
          <a:solidFill>
            <a:schemeClr val="tx1"/>
          </a:solidFill>
          <a:latin typeface="Arial" panose="020B0604020202020204" pitchFamily="34" charset="0"/>
          <a:ea typeface="宋体" panose="02010600030101010101" pitchFamily="2" charset="-122"/>
        </a:defRPr>
      </a:lvl8pPr>
      <a:lvl9pPr marL="1828800" algn="l" rtl="0" fontAlgn="base">
        <a:spcBef>
          <a:spcPct val="0"/>
        </a:spcBef>
        <a:spcAft>
          <a:spcPct val="0"/>
        </a:spcAft>
        <a:defRPr sz="4400">
          <a:solidFill>
            <a:schemeClr val="tx1"/>
          </a:solidFill>
          <a:latin typeface="Arial" panose="020B060402020202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Clr>
          <a:schemeClr val="bg2"/>
        </a:buClr>
        <a:buSzPct val="75000"/>
        <a:buFont typeface="Wingdings" panose="05000000000000000000"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anose="05000000000000000000" pitchFamily="2" charset="2"/>
        <a:buChar char="¨"/>
        <a:defRPr sz="2800">
          <a:solidFill>
            <a:schemeClr val="tx1"/>
          </a:solidFill>
          <a:latin typeface="+mn-lt"/>
          <a:ea typeface="+mn-ea"/>
        </a:defRPr>
      </a:lvl2pPr>
      <a:lvl3pPr marL="1143000" indent="-228600" algn="l" rtl="0" eaLnBrk="0" fontAlgn="base" hangingPunct="0">
        <a:spcBef>
          <a:spcPct val="20000"/>
        </a:spcBef>
        <a:spcAft>
          <a:spcPct val="0"/>
        </a:spcAft>
        <a:buClr>
          <a:schemeClr val="bg2"/>
        </a:buClr>
        <a:buSzPct val="65000"/>
        <a:buFont typeface="Wingdings" panose="05000000000000000000" pitchFamily="2" charset="2"/>
        <a:buChar char="n"/>
        <a:defRPr sz="2400">
          <a:solidFill>
            <a:schemeClr val="tx1"/>
          </a:solidFill>
          <a:latin typeface="+mn-lt"/>
          <a:ea typeface="+mn-ea"/>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
        <a:defRPr sz="2000">
          <a:solidFill>
            <a:schemeClr val="tx1"/>
          </a:solidFill>
          <a:latin typeface="+mn-lt"/>
          <a:ea typeface="+mn-ea"/>
        </a:defRPr>
      </a:lvl4pPr>
      <a:lvl5pPr marL="20574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mn-lt"/>
          <a:ea typeface="+mn-ea"/>
        </a:defRPr>
      </a:lvl5pPr>
      <a:lvl6pPr marL="2514600" indent="-228600" algn="l" rtl="0" fontAlgn="base">
        <a:spcBef>
          <a:spcPct val="20000"/>
        </a:spcBef>
        <a:spcAft>
          <a:spcPct val="0"/>
        </a:spcAft>
        <a:buClr>
          <a:schemeClr val="bg2"/>
        </a:buClr>
        <a:buFont typeface="Wingdings" panose="05000000000000000000" pitchFamily="2" charset="2"/>
        <a:buChar char="§"/>
        <a:defRPr sz="2000">
          <a:solidFill>
            <a:schemeClr val="tx1"/>
          </a:solidFill>
          <a:latin typeface="+mn-lt"/>
          <a:ea typeface="+mn-ea"/>
        </a:defRPr>
      </a:lvl6pPr>
      <a:lvl7pPr marL="2971800" indent="-228600" algn="l" rtl="0" fontAlgn="base">
        <a:spcBef>
          <a:spcPct val="20000"/>
        </a:spcBef>
        <a:spcAft>
          <a:spcPct val="0"/>
        </a:spcAft>
        <a:buClr>
          <a:schemeClr val="bg2"/>
        </a:buClr>
        <a:buFont typeface="Wingdings" panose="05000000000000000000" pitchFamily="2" charset="2"/>
        <a:buChar char="§"/>
        <a:defRPr sz="2000">
          <a:solidFill>
            <a:schemeClr val="tx1"/>
          </a:solidFill>
          <a:latin typeface="+mn-lt"/>
          <a:ea typeface="+mn-ea"/>
        </a:defRPr>
      </a:lvl7pPr>
      <a:lvl8pPr marL="3429000" indent="-228600" algn="l" rtl="0" fontAlgn="base">
        <a:spcBef>
          <a:spcPct val="20000"/>
        </a:spcBef>
        <a:spcAft>
          <a:spcPct val="0"/>
        </a:spcAft>
        <a:buClr>
          <a:schemeClr val="bg2"/>
        </a:buClr>
        <a:buFont typeface="Wingdings" panose="05000000000000000000" pitchFamily="2" charset="2"/>
        <a:buChar char="§"/>
        <a:defRPr sz="2000">
          <a:solidFill>
            <a:schemeClr val="tx1"/>
          </a:solidFill>
          <a:latin typeface="+mn-lt"/>
          <a:ea typeface="+mn-ea"/>
        </a:defRPr>
      </a:lvl8pPr>
      <a:lvl9pPr marL="3886200" indent="-228600" algn="l" rtl="0" fontAlgn="base">
        <a:spcBef>
          <a:spcPct val="20000"/>
        </a:spcBef>
        <a:spcAft>
          <a:spcPct val="0"/>
        </a:spcAft>
        <a:buClr>
          <a:schemeClr val="bg2"/>
        </a:buClr>
        <a:buFont typeface="Wingdings" panose="05000000000000000000" pitchFamily="2" charset="2"/>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p:cNvSpPr>
          <p:nvPr>
            <p:ph type="ctrTitle"/>
          </p:nvPr>
        </p:nvSpPr>
        <p:spPr>
          <a:xfrm>
            <a:off x="381000" y="1981200"/>
            <a:ext cx="8610601" cy="2209800"/>
          </a:xfrm>
        </p:spPr>
        <p:txBody>
          <a:bodyPr vert="horz" wrap="square" lIns="91440" tIns="45720" rIns="91440" bIns="45720" anchor="ctr"/>
          <a:lstStyle/>
          <a:p>
            <a:pPr algn="ctr" eaLnBrk="1" hangingPunct="1"/>
            <a:r>
              <a:rPr lang="en-US" altLang="zh-CN" sz="4600" dirty="0">
                <a:solidFill>
                  <a:srgbClr val="FFFFFF"/>
                </a:solidFill>
                <a:latin typeface="+mj-lt"/>
                <a:ea typeface="+mj-ea"/>
                <a:cs typeface="+mj-cs"/>
              </a:rPr>
              <a:t>GSP</a:t>
            </a:r>
            <a:r>
              <a:rPr lang="zh-CN" altLang="en-US" sz="4600" b="1" dirty="0">
                <a:solidFill>
                  <a:srgbClr val="FFFFFF"/>
                </a:solidFill>
                <a:latin typeface="+mj-lt"/>
                <a:ea typeface="+mj-ea"/>
                <a:cs typeface="+mj-cs"/>
              </a:rPr>
              <a:t>认证现场检查主要项目                      </a:t>
            </a:r>
            <a:endParaRPr lang="en-US" altLang="zh-CN" sz="3200" b="1" dirty="0">
              <a:solidFill>
                <a:srgbClr val="FFFF00"/>
              </a:solidFill>
              <a:latin typeface="+mj-lt"/>
              <a:ea typeface="+mj-ea"/>
              <a:cs typeface="+mj-cs"/>
            </a:endParaRPr>
          </a:p>
        </p:txBody>
      </p:sp>
      <p:sp>
        <p:nvSpPr>
          <p:cNvPr id="3075" name="副标题 4"/>
          <p:cNvSpPr>
            <a:spLocks noGrp="1"/>
          </p:cNvSpPr>
          <p:nvPr>
            <p:ph type="subTitle" idx="1"/>
          </p:nvPr>
        </p:nvSpPr>
        <p:spPr/>
        <p:txBody>
          <a:bodyPr vert="horz" wrap="square" lIns="91440" tIns="45720" rIns="91440" bIns="45720" anchor="t"/>
          <a:lstStyle/>
          <a:p>
            <a:pPr algn="r">
              <a:buSzPct val="75000"/>
              <a:buFont typeface="Wingdings" panose="05000000000000000000" pitchFamily="2" charset="2"/>
            </a:pPr>
            <a:r>
              <a:rPr lang="zh-CN" altLang="en-US" sz="3200" dirty="0">
                <a:solidFill>
                  <a:schemeClr val="tx1"/>
                </a:solidFill>
                <a:latin typeface="微软雅黑" panose="020B0503020204020204" charset="-122"/>
                <a:ea typeface="微软雅黑" panose="020B0503020204020204" charset="-122"/>
                <a:cs typeface="微软雅黑" panose="020B0503020204020204" charset="-122"/>
              </a:rPr>
              <a:t>质管部</a:t>
            </a:r>
            <a:r>
              <a:rPr lang="zh-CN" altLang="en-US" sz="3200" dirty="0">
                <a:solidFill>
                  <a:schemeClr val="tx1"/>
                </a:solidFill>
                <a:latin typeface="微软雅黑" panose="020B0503020204020204" charset="-122"/>
                <a:ea typeface="微软雅黑" panose="020B0503020204020204" charset="-122"/>
                <a:cs typeface="微软雅黑" panose="020B0503020204020204" charset="-122"/>
                <a:sym typeface="Wingdings 2" panose="05020102010507070707" charset="0"/>
              </a:rPr>
              <a:t>·</a:t>
            </a:r>
            <a:r>
              <a:rPr lang="en-US" altLang="zh-CN" sz="3200" dirty="0">
                <a:solidFill>
                  <a:schemeClr val="tx1"/>
                </a:solidFill>
                <a:latin typeface="微软雅黑" panose="020B0503020204020204" charset="-122"/>
                <a:ea typeface="微软雅黑" panose="020B0503020204020204" charset="-122"/>
                <a:cs typeface="微软雅黑" panose="020B0503020204020204" charset="-122"/>
                <a:sym typeface="Wingdings 2" panose="05020102010507070707" charset="0"/>
              </a:rPr>
              <a:t>2019</a:t>
            </a:r>
            <a:r>
              <a:rPr lang="zh-CN" altLang="en-US" sz="3200" dirty="0">
                <a:solidFill>
                  <a:schemeClr val="tx1"/>
                </a:solidFill>
                <a:latin typeface="微软雅黑" panose="020B0503020204020204" charset="-122"/>
                <a:ea typeface="微软雅黑" panose="020B0503020204020204" charset="-122"/>
                <a:cs typeface="微软雅黑" panose="020B0503020204020204" charset="-122"/>
                <a:sym typeface="Wingdings 2" panose="05020102010507070707" charset="0"/>
              </a:rPr>
              <a:t>年</a:t>
            </a:r>
            <a:r>
              <a:rPr lang="en-US" altLang="zh-CN" sz="3200" dirty="0">
                <a:solidFill>
                  <a:schemeClr val="tx1"/>
                </a:solidFill>
                <a:latin typeface="微软雅黑" panose="020B0503020204020204" charset="-122"/>
                <a:ea typeface="微软雅黑" panose="020B0503020204020204" charset="-122"/>
                <a:cs typeface="微软雅黑" panose="020B0503020204020204" charset="-122"/>
                <a:sym typeface="Wingdings 2" panose="05020102010507070707" charset="0"/>
              </a:rPr>
              <a:t>2</a:t>
            </a:r>
            <a:r>
              <a:rPr lang="zh-CN" altLang="en-US" sz="3200" dirty="0">
                <a:solidFill>
                  <a:schemeClr val="tx1"/>
                </a:solidFill>
                <a:latin typeface="微软雅黑" panose="020B0503020204020204" charset="-122"/>
                <a:ea typeface="微软雅黑" panose="020B0503020204020204" charset="-122"/>
                <a:cs typeface="微软雅黑" panose="020B0503020204020204" charset="-122"/>
                <a:sym typeface="Wingdings 2" panose="05020102010507070707" charset="0"/>
              </a:rPr>
              <a:t>月</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19760" y="459740"/>
            <a:ext cx="7907655" cy="507365"/>
          </a:xfrm>
        </p:spPr>
        <p:txBody>
          <a:bodyPr/>
          <a:lstStyle/>
          <a:p>
            <a:r>
              <a:rPr lang="en-US" altLang="zh-CN" sz="2800" b="1">
                <a:solidFill>
                  <a:srgbClr val="FF0000"/>
                </a:solidFill>
              </a:rPr>
              <a:t>GSP</a:t>
            </a:r>
            <a:r>
              <a:rPr lang="zh-CN" altLang="en-US" sz="2800" b="1">
                <a:solidFill>
                  <a:srgbClr val="FF0000"/>
                </a:solidFill>
              </a:rPr>
              <a:t>现场检查</a:t>
            </a:r>
            <a:r>
              <a:rPr lang="zh-CN" altLang="en-US" sz="2800" b="1">
                <a:solidFill>
                  <a:srgbClr val="FF0000"/>
                </a:solidFill>
                <a:sym typeface="+mn-ea"/>
              </a:rPr>
              <a:t>主要项目</a:t>
            </a:r>
            <a:endParaRPr lang="zh-CN" altLang="en-US" sz="2800" b="1">
              <a:solidFill>
                <a:srgbClr val="FF0000"/>
              </a:solidFill>
            </a:endParaRPr>
          </a:p>
        </p:txBody>
      </p:sp>
      <p:graphicFrame>
        <p:nvGraphicFramePr>
          <p:cNvPr id="6" name="表格 5"/>
          <p:cNvGraphicFramePr/>
          <p:nvPr/>
        </p:nvGraphicFramePr>
        <p:xfrm>
          <a:off x="619760" y="1104265"/>
          <a:ext cx="7907020" cy="5040000"/>
        </p:xfrm>
        <a:graphic>
          <a:graphicData uri="http://schemas.openxmlformats.org/drawingml/2006/table">
            <a:tbl>
              <a:tblPr firstRow="1" bandRow="1">
                <a:tableStyleId>{5C22544A-7EE6-4342-B048-85BDC9FD1C3A}</a:tableStyleId>
              </a:tblPr>
              <a:tblGrid>
                <a:gridCol w="626745"/>
                <a:gridCol w="1125220"/>
                <a:gridCol w="6155055"/>
              </a:tblGrid>
              <a:tr h="720000">
                <a:tc rowSpan="7">
                  <a:txBody>
                    <a:bodyPr/>
                    <a:lstStyle/>
                    <a:p>
                      <a:pPr algn="ctr">
                        <a:buNone/>
                      </a:pPr>
                      <a:r>
                        <a:rPr lang="zh-CN" altLang="en-US" sz="2800"/>
                        <a:t>设施与设备</a:t>
                      </a:r>
                    </a:p>
                  </a:txBody>
                  <a:tcPr anchor="ctr"/>
                </a:tc>
                <a:tc>
                  <a:txBody>
                    <a:bodyPr/>
                    <a:lstStyle/>
                    <a:p>
                      <a:pPr algn="ctr">
                        <a:buNone/>
                      </a:pPr>
                      <a:r>
                        <a:rPr lang="en-US" altLang="zh-CN" sz="2000"/>
                        <a:t>*14301</a:t>
                      </a:r>
                    </a:p>
                  </a:txBody>
                  <a:tcPr anchor="ctr"/>
                </a:tc>
                <a:tc>
                  <a:txBody>
                    <a:bodyPr/>
                    <a:lstStyle/>
                    <a:p>
                      <a:pPr indent="0" algn="just" fontAlgn="auto">
                        <a:buNone/>
                      </a:pPr>
                      <a:r>
                        <a:rPr lang="zh-CN" altLang="en-US" sz="2000"/>
                        <a:t>营业场所面积是否符合</a:t>
                      </a:r>
                      <a:r>
                        <a:rPr lang="en-US" altLang="zh-CN" sz="2000"/>
                        <a:t>32</a:t>
                      </a:r>
                      <a:r>
                        <a:rPr lang="zh-CN" altLang="en-US" sz="2000"/>
                        <a:t>号文要求</a:t>
                      </a:r>
                    </a:p>
                  </a:txBody>
                  <a:tcPr anchor="ctr"/>
                </a:tc>
              </a:tr>
              <a:tr h="720000">
                <a:tc vMerge="1">
                  <a:txBody>
                    <a:bodyPr/>
                    <a:lstStyle/>
                    <a:p>
                      <a:endParaRPr lang="zh-CN"/>
                    </a:p>
                  </a:txBody>
                  <a:tcPr/>
                </a:tc>
                <a:tc>
                  <a:txBody>
                    <a:bodyPr/>
                    <a:lstStyle/>
                    <a:p>
                      <a:pPr algn="ctr">
                        <a:buNone/>
                      </a:pPr>
                      <a:r>
                        <a:rPr lang="en-US" altLang="zh-CN" sz="2000"/>
                        <a:t>14302</a:t>
                      </a:r>
                    </a:p>
                  </a:txBody>
                  <a:tcPr anchor="ctr"/>
                </a:tc>
                <a:tc>
                  <a:txBody>
                    <a:bodyPr/>
                    <a:lstStyle/>
                    <a:p>
                      <a:pPr algn="just" fontAlgn="auto">
                        <a:buNone/>
                      </a:pPr>
                      <a:r>
                        <a:rPr lang="zh-CN" altLang="en-US" sz="2000"/>
                        <a:t>营业场所是否与药品储存、办公、生活辅助及其他区域分开</a:t>
                      </a:r>
                    </a:p>
                  </a:txBody>
                  <a:tcPr anchor="ctr"/>
                </a:tc>
              </a:tr>
              <a:tr h="720000">
                <a:tc vMerge="1">
                  <a:txBody>
                    <a:bodyPr/>
                    <a:lstStyle/>
                    <a:p>
                      <a:endParaRPr lang="zh-CN"/>
                    </a:p>
                  </a:txBody>
                  <a:tcPr/>
                </a:tc>
                <a:tc>
                  <a:txBody>
                    <a:bodyPr/>
                    <a:lstStyle/>
                    <a:p>
                      <a:pPr algn="ctr">
                        <a:buNone/>
                      </a:pPr>
                      <a:r>
                        <a:rPr lang="en-US" altLang="zh-CN" sz="2000"/>
                        <a:t>14401</a:t>
                      </a:r>
                    </a:p>
                  </a:txBody>
                  <a:tcPr anchor="ctr"/>
                </a:tc>
                <a:tc>
                  <a:txBody>
                    <a:bodyPr/>
                    <a:lstStyle/>
                    <a:p>
                      <a:pPr algn="just" fontAlgn="auto">
                        <a:buNone/>
                      </a:pPr>
                      <a:r>
                        <a:rPr lang="zh-CN" altLang="en-US" sz="2000"/>
                        <a:t>营业场所是否具有相应的设施或采取其他有效措施，避免药品受到室外环境的影响</a:t>
                      </a:r>
                    </a:p>
                  </a:txBody>
                  <a:tcPr anchor="ctr"/>
                </a:tc>
              </a:tr>
              <a:tr h="720000">
                <a:tc vMerge="1">
                  <a:txBody>
                    <a:bodyPr/>
                    <a:lstStyle/>
                    <a:p>
                      <a:endParaRPr lang="zh-CN"/>
                    </a:p>
                  </a:txBody>
                  <a:tcPr/>
                </a:tc>
                <a:tc>
                  <a:txBody>
                    <a:bodyPr/>
                    <a:lstStyle/>
                    <a:p>
                      <a:pPr algn="ctr">
                        <a:buNone/>
                      </a:pPr>
                      <a:r>
                        <a:rPr lang="en-US" altLang="zh-CN" sz="2000"/>
                        <a:t>14501</a:t>
                      </a:r>
                    </a:p>
                  </a:txBody>
                  <a:tcPr anchor="ctr"/>
                </a:tc>
                <a:tc>
                  <a:txBody>
                    <a:bodyPr/>
                    <a:lstStyle/>
                    <a:p>
                      <a:pPr algn="just" fontAlgn="auto">
                        <a:buNone/>
                      </a:pPr>
                      <a:r>
                        <a:rPr lang="zh-CN" altLang="en-US" sz="2000">
                          <a:sym typeface="+mn-ea"/>
                        </a:rPr>
                        <a:t>营业场所是否有货架和货柜</a:t>
                      </a:r>
                    </a:p>
                  </a:txBody>
                  <a:tcPr anchor="ctr"/>
                </a:tc>
              </a:tr>
              <a:tr h="720000">
                <a:tc vMerge="1">
                  <a:txBody>
                    <a:bodyPr/>
                    <a:lstStyle/>
                    <a:p>
                      <a:endParaRPr lang="zh-CN"/>
                    </a:p>
                  </a:txBody>
                  <a:tcPr/>
                </a:tc>
                <a:tc>
                  <a:txBody>
                    <a:bodyPr/>
                    <a:lstStyle/>
                    <a:p>
                      <a:pPr algn="ctr">
                        <a:buNone/>
                      </a:pPr>
                      <a:r>
                        <a:rPr lang="en-US" altLang="zh-CN" sz="2000"/>
                        <a:t>14502</a:t>
                      </a:r>
                    </a:p>
                  </a:txBody>
                  <a:tcPr anchor="ctr"/>
                </a:tc>
                <a:tc>
                  <a:txBody>
                    <a:bodyPr/>
                    <a:lstStyle/>
                    <a:p>
                      <a:pPr algn="just" fontAlgn="auto">
                        <a:buNone/>
                      </a:pPr>
                      <a:r>
                        <a:rPr lang="en-US" altLang="zh-CN" sz="2000"/>
                        <a:t>1</a:t>
                      </a:r>
                      <a:r>
                        <a:rPr lang="zh-CN" altLang="en-US" sz="2000"/>
                        <a:t>、是否有空调、温湿度计。</a:t>
                      </a:r>
                      <a:r>
                        <a:rPr lang="en-US" altLang="zh-CN" sz="2000"/>
                        <a:t>2</a:t>
                      </a:r>
                      <a:r>
                        <a:rPr lang="zh-CN" altLang="en-US" sz="2000"/>
                        <a:t>、阴凉柜内是否有温湿度计。</a:t>
                      </a:r>
                      <a:r>
                        <a:rPr lang="en-US" altLang="zh-CN" sz="2000"/>
                        <a:t>3</a:t>
                      </a:r>
                      <a:r>
                        <a:rPr lang="zh-CN" altLang="en-US" sz="2000"/>
                        <a:t>、冷藏柜内是否有温湿度计。</a:t>
                      </a:r>
                    </a:p>
                  </a:txBody>
                  <a:tcPr anchor="ctr"/>
                </a:tc>
              </a:tr>
              <a:tr h="720000">
                <a:tc vMerge="1">
                  <a:txBody>
                    <a:bodyPr/>
                    <a:lstStyle/>
                    <a:p>
                      <a:endParaRPr lang="zh-CN"/>
                    </a:p>
                  </a:txBody>
                  <a:tcPr/>
                </a:tc>
                <a:tc>
                  <a:txBody>
                    <a:bodyPr/>
                    <a:lstStyle/>
                    <a:p>
                      <a:pPr algn="ctr">
                        <a:buNone/>
                      </a:pPr>
                      <a:r>
                        <a:rPr lang="en-US" altLang="zh-CN" sz="2000"/>
                        <a:t>14503</a:t>
                      </a:r>
                    </a:p>
                  </a:txBody>
                  <a:tcPr anchor="ctr"/>
                </a:tc>
                <a:tc>
                  <a:txBody>
                    <a:bodyPr/>
                    <a:lstStyle/>
                    <a:p>
                      <a:pPr algn="just" fontAlgn="auto">
                        <a:buNone/>
                      </a:pPr>
                      <a:r>
                        <a:rPr lang="zh-CN" altLang="en-US" sz="2000"/>
                        <a:t>经营中药饮片配方的，是否有药斗、药柜、戥子称或电子秤</a:t>
                      </a:r>
                    </a:p>
                  </a:txBody>
                  <a:tcPr anchor="ctr"/>
                </a:tc>
              </a:tr>
              <a:tr h="720000">
                <a:tc vMerge="1">
                  <a:txBody>
                    <a:bodyPr/>
                    <a:lstStyle/>
                    <a:p>
                      <a:endParaRPr lang="zh-CN"/>
                    </a:p>
                  </a:txBody>
                  <a:tcPr/>
                </a:tc>
                <a:tc>
                  <a:txBody>
                    <a:bodyPr/>
                    <a:lstStyle/>
                    <a:p>
                      <a:pPr algn="ctr">
                        <a:buNone/>
                      </a:pPr>
                      <a:r>
                        <a:rPr lang="en-US" altLang="zh-CN" sz="2000"/>
                        <a:t>**14504</a:t>
                      </a:r>
                    </a:p>
                  </a:txBody>
                  <a:tcPr anchor="ctr"/>
                </a:tc>
                <a:tc>
                  <a:txBody>
                    <a:bodyPr/>
                    <a:lstStyle/>
                    <a:p>
                      <a:pPr algn="just" fontAlgn="auto">
                        <a:buNone/>
                      </a:pPr>
                      <a:r>
                        <a:rPr lang="zh-CN" altLang="en-US" sz="2000"/>
                        <a:t>经营冷藏药品的，是否有专用冷藏设备</a:t>
                      </a:r>
                    </a:p>
                  </a:txBody>
                  <a:tcPr anchor="ct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19760" y="459740"/>
            <a:ext cx="7907655" cy="507365"/>
          </a:xfrm>
        </p:spPr>
        <p:txBody>
          <a:bodyPr/>
          <a:lstStyle/>
          <a:p>
            <a:r>
              <a:rPr lang="en-US" altLang="zh-CN" sz="2800" b="1">
                <a:solidFill>
                  <a:srgbClr val="FF0000"/>
                </a:solidFill>
              </a:rPr>
              <a:t>GSP</a:t>
            </a:r>
            <a:r>
              <a:rPr lang="zh-CN" altLang="en-US" sz="2800" b="1">
                <a:solidFill>
                  <a:srgbClr val="FF0000"/>
                </a:solidFill>
              </a:rPr>
              <a:t>现场检查</a:t>
            </a:r>
            <a:r>
              <a:rPr lang="zh-CN" altLang="en-US" sz="2800" b="1">
                <a:solidFill>
                  <a:srgbClr val="FF0000"/>
                </a:solidFill>
                <a:sym typeface="+mn-ea"/>
              </a:rPr>
              <a:t>主要项目</a:t>
            </a:r>
            <a:endParaRPr lang="zh-CN" altLang="en-US" sz="2800" b="1">
              <a:solidFill>
                <a:srgbClr val="FF0000"/>
              </a:solidFill>
            </a:endParaRPr>
          </a:p>
        </p:txBody>
      </p:sp>
      <p:graphicFrame>
        <p:nvGraphicFramePr>
          <p:cNvPr id="6" name="表格 5"/>
          <p:cNvGraphicFramePr/>
          <p:nvPr/>
        </p:nvGraphicFramePr>
        <p:xfrm>
          <a:off x="619760" y="1104265"/>
          <a:ext cx="7907020" cy="4960620"/>
        </p:xfrm>
        <a:graphic>
          <a:graphicData uri="http://schemas.openxmlformats.org/drawingml/2006/table">
            <a:tbl>
              <a:tblPr firstRow="1" bandRow="1">
                <a:tableStyleId>{5C22544A-7EE6-4342-B048-85BDC9FD1C3A}</a:tableStyleId>
              </a:tblPr>
              <a:tblGrid>
                <a:gridCol w="626745"/>
                <a:gridCol w="1125220"/>
                <a:gridCol w="6155055"/>
              </a:tblGrid>
              <a:tr h="826770">
                <a:tc rowSpan="6">
                  <a:txBody>
                    <a:bodyPr/>
                    <a:lstStyle/>
                    <a:p>
                      <a:pPr algn="ctr">
                        <a:buNone/>
                      </a:pPr>
                      <a:r>
                        <a:rPr lang="zh-CN" altLang="en-US" sz="2800"/>
                        <a:t>设施与设备</a:t>
                      </a:r>
                    </a:p>
                  </a:txBody>
                  <a:tcPr anchor="ctr"/>
                </a:tc>
                <a:tc>
                  <a:txBody>
                    <a:bodyPr/>
                    <a:lstStyle/>
                    <a:p>
                      <a:pPr algn="ctr">
                        <a:buNone/>
                      </a:pPr>
                      <a:r>
                        <a:rPr lang="en-US" altLang="zh-CN" sz="2000"/>
                        <a:t>*14505</a:t>
                      </a:r>
                    </a:p>
                  </a:txBody>
                  <a:tcPr anchor="ctr"/>
                </a:tc>
                <a:tc>
                  <a:txBody>
                    <a:bodyPr/>
                    <a:lstStyle/>
                    <a:p>
                      <a:pPr indent="0" algn="just" fontAlgn="auto">
                        <a:buNone/>
                      </a:pPr>
                      <a:r>
                        <a:rPr lang="zh-CN" altLang="en-US" sz="2000"/>
                        <a:t>经营第二类精神药品、毒性中药品种、罂粟壳的，是否有符合安全规定的专用存放设备</a:t>
                      </a:r>
                    </a:p>
                  </a:txBody>
                  <a:tcPr anchor="ctr"/>
                </a:tc>
              </a:tr>
              <a:tr h="826770">
                <a:tc vMerge="1">
                  <a:txBody>
                    <a:bodyPr/>
                    <a:lstStyle/>
                    <a:p>
                      <a:endParaRPr lang="zh-CN"/>
                    </a:p>
                  </a:txBody>
                  <a:tcPr/>
                </a:tc>
                <a:tc>
                  <a:txBody>
                    <a:bodyPr/>
                    <a:lstStyle/>
                    <a:p>
                      <a:pPr algn="ctr">
                        <a:buNone/>
                      </a:pPr>
                      <a:r>
                        <a:rPr lang="en-US" altLang="zh-CN" sz="2000"/>
                        <a:t>14506</a:t>
                      </a:r>
                    </a:p>
                  </a:txBody>
                  <a:tcPr anchor="ctr"/>
                </a:tc>
                <a:tc>
                  <a:txBody>
                    <a:bodyPr/>
                    <a:lstStyle/>
                    <a:p>
                      <a:pPr algn="just" fontAlgn="auto">
                        <a:buNone/>
                      </a:pPr>
                      <a:r>
                        <a:rPr lang="zh-CN" altLang="en-US" sz="2000"/>
                        <a:t>药品拆零销售是否有所需的调配工具、包装用品</a:t>
                      </a:r>
                    </a:p>
                  </a:txBody>
                  <a:tcPr anchor="ctr"/>
                </a:tc>
              </a:tr>
              <a:tr h="826770">
                <a:tc vMerge="1">
                  <a:txBody>
                    <a:bodyPr/>
                    <a:lstStyle/>
                    <a:p>
                      <a:endParaRPr lang="zh-CN"/>
                    </a:p>
                  </a:txBody>
                  <a:tcPr/>
                </a:tc>
                <a:tc>
                  <a:txBody>
                    <a:bodyPr/>
                    <a:lstStyle/>
                    <a:p>
                      <a:pPr algn="ctr">
                        <a:buNone/>
                      </a:pPr>
                      <a:r>
                        <a:rPr lang="en-US" altLang="zh-CN" sz="2000"/>
                        <a:t>*14601</a:t>
                      </a:r>
                    </a:p>
                  </a:txBody>
                  <a:tcPr anchor="ctr"/>
                </a:tc>
                <a:tc>
                  <a:txBody>
                    <a:bodyPr/>
                    <a:lstStyle/>
                    <a:p>
                      <a:pPr algn="just" fontAlgn="auto">
                        <a:buNone/>
                      </a:pPr>
                      <a:r>
                        <a:rPr lang="zh-CN" altLang="en-US" sz="2000"/>
                        <a:t>计算机系统硬件、软件、网络是否符合</a:t>
                      </a:r>
                      <a:r>
                        <a:rPr lang="en-US" altLang="zh-CN" sz="2000"/>
                        <a:t>GSP</a:t>
                      </a:r>
                      <a:r>
                        <a:rPr lang="zh-CN" altLang="en-US" sz="2000"/>
                        <a:t>要求</a:t>
                      </a:r>
                    </a:p>
                  </a:txBody>
                  <a:tcPr anchor="ctr"/>
                </a:tc>
              </a:tr>
              <a:tr h="826770">
                <a:tc vMerge="1">
                  <a:txBody>
                    <a:bodyPr/>
                    <a:lstStyle/>
                    <a:p>
                      <a:endParaRPr lang="zh-CN"/>
                    </a:p>
                  </a:txBody>
                  <a:tcPr/>
                </a:tc>
                <a:tc>
                  <a:txBody>
                    <a:bodyPr/>
                    <a:lstStyle/>
                    <a:p>
                      <a:pPr algn="ctr">
                        <a:buNone/>
                      </a:pPr>
                      <a:r>
                        <a:rPr lang="en-US" altLang="zh-CN" sz="2000"/>
                        <a:t>*14901</a:t>
                      </a:r>
                    </a:p>
                  </a:txBody>
                  <a:tcPr anchor="ctr"/>
                </a:tc>
                <a:tc>
                  <a:txBody>
                    <a:bodyPr/>
                    <a:lstStyle/>
                    <a:p>
                      <a:pPr algn="just" fontAlgn="auto">
                        <a:buNone/>
                      </a:pPr>
                      <a:r>
                        <a:rPr lang="zh-CN" altLang="en-US" sz="2000"/>
                        <a:t>特殊管理的药品是否专区存放</a:t>
                      </a:r>
                      <a:r>
                        <a:rPr lang="zh-CN" altLang="en-US" sz="2000">
                          <a:sym typeface="+mn-ea"/>
                        </a:rPr>
                        <a:t>，是否设置处方药、非处方药、内服药、外用药专用标识</a:t>
                      </a:r>
                      <a:endParaRPr lang="zh-CN" altLang="en-US" sz="2000"/>
                    </a:p>
                  </a:txBody>
                  <a:tcPr anchor="ctr"/>
                </a:tc>
              </a:tr>
              <a:tr h="826770">
                <a:tc vMerge="1">
                  <a:txBody>
                    <a:bodyPr/>
                    <a:lstStyle/>
                    <a:p>
                      <a:endParaRPr lang="zh-CN"/>
                    </a:p>
                  </a:txBody>
                  <a:tcPr/>
                </a:tc>
                <a:tc>
                  <a:txBody>
                    <a:bodyPr/>
                    <a:lstStyle/>
                    <a:p>
                      <a:pPr algn="ctr">
                        <a:buNone/>
                      </a:pPr>
                      <a:r>
                        <a:rPr lang="en-US" altLang="zh-CN" sz="2000"/>
                        <a:t>15001</a:t>
                      </a:r>
                    </a:p>
                  </a:txBody>
                  <a:tcPr anchor="ctr"/>
                </a:tc>
                <a:tc>
                  <a:txBody>
                    <a:bodyPr/>
                    <a:lstStyle/>
                    <a:p>
                      <a:pPr algn="just" fontAlgn="auto">
                        <a:buNone/>
                      </a:pPr>
                      <a:r>
                        <a:rPr lang="zh-CN" altLang="en-US" sz="2000"/>
                        <a:t>是否设立中药饮片专区及标识标牌</a:t>
                      </a:r>
                    </a:p>
                  </a:txBody>
                  <a:tcPr anchor="ctr"/>
                </a:tc>
              </a:tr>
              <a:tr h="826770">
                <a:tc vMerge="1">
                  <a:txBody>
                    <a:bodyPr/>
                    <a:lstStyle/>
                    <a:p>
                      <a:endParaRPr lang="zh-CN"/>
                    </a:p>
                  </a:txBody>
                  <a:tcPr/>
                </a:tc>
                <a:tc>
                  <a:txBody>
                    <a:bodyPr/>
                    <a:lstStyle/>
                    <a:p>
                      <a:pPr algn="ctr">
                        <a:buNone/>
                      </a:pPr>
                      <a:r>
                        <a:rPr lang="en-US" altLang="zh-CN" sz="2000"/>
                        <a:t>15101</a:t>
                      </a:r>
                    </a:p>
                  </a:txBody>
                  <a:tcPr anchor="ctr"/>
                </a:tc>
                <a:tc>
                  <a:txBody>
                    <a:bodyPr/>
                    <a:lstStyle/>
                    <a:p>
                      <a:pPr algn="just" fontAlgn="auto">
                        <a:buNone/>
                      </a:pPr>
                      <a:r>
                        <a:rPr lang="zh-CN" altLang="en-US" sz="2000"/>
                        <a:t>是否按国家有关规定，对计量器具、温湿度监测设备等定期进行校准或检定</a:t>
                      </a:r>
                    </a:p>
                  </a:txBody>
                  <a:tcPr anchor="ct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19760" y="459740"/>
            <a:ext cx="7907655" cy="507365"/>
          </a:xfrm>
        </p:spPr>
        <p:txBody>
          <a:bodyPr/>
          <a:lstStyle/>
          <a:p>
            <a:r>
              <a:rPr lang="en-US" altLang="zh-CN" sz="2800" b="1">
                <a:solidFill>
                  <a:srgbClr val="FF0000"/>
                </a:solidFill>
              </a:rPr>
              <a:t>GSP</a:t>
            </a:r>
            <a:r>
              <a:rPr lang="zh-CN" altLang="en-US" sz="2800" b="1">
                <a:solidFill>
                  <a:srgbClr val="FF0000"/>
                </a:solidFill>
              </a:rPr>
              <a:t>现场检查</a:t>
            </a:r>
            <a:r>
              <a:rPr lang="zh-CN" altLang="en-US" sz="2800" b="1">
                <a:solidFill>
                  <a:srgbClr val="FF0000"/>
                </a:solidFill>
                <a:sym typeface="+mn-ea"/>
              </a:rPr>
              <a:t>主要项目</a:t>
            </a:r>
            <a:endParaRPr lang="zh-CN" altLang="en-US" sz="2800" b="1">
              <a:solidFill>
                <a:srgbClr val="FF0000"/>
              </a:solidFill>
            </a:endParaRPr>
          </a:p>
        </p:txBody>
      </p:sp>
      <p:graphicFrame>
        <p:nvGraphicFramePr>
          <p:cNvPr id="6" name="表格 5"/>
          <p:cNvGraphicFramePr/>
          <p:nvPr/>
        </p:nvGraphicFramePr>
        <p:xfrm>
          <a:off x="619760" y="1104265"/>
          <a:ext cx="7907020" cy="5353685"/>
        </p:xfrm>
        <a:graphic>
          <a:graphicData uri="http://schemas.openxmlformats.org/drawingml/2006/table">
            <a:tbl>
              <a:tblPr firstRow="1" bandRow="1">
                <a:tableStyleId>{5C22544A-7EE6-4342-B048-85BDC9FD1C3A}</a:tableStyleId>
              </a:tblPr>
              <a:tblGrid>
                <a:gridCol w="626745"/>
                <a:gridCol w="1125220"/>
                <a:gridCol w="6155055"/>
              </a:tblGrid>
              <a:tr h="540000">
                <a:tc rowSpan="7">
                  <a:txBody>
                    <a:bodyPr/>
                    <a:lstStyle/>
                    <a:p>
                      <a:pPr algn="ctr">
                        <a:buNone/>
                      </a:pPr>
                      <a:r>
                        <a:rPr lang="zh-CN" altLang="en-US" sz="2800"/>
                        <a:t>陈列与储存</a:t>
                      </a:r>
                    </a:p>
                  </a:txBody>
                  <a:tcPr anchor="ctr"/>
                </a:tc>
                <a:tc>
                  <a:txBody>
                    <a:bodyPr/>
                    <a:lstStyle/>
                    <a:p>
                      <a:pPr algn="ctr">
                        <a:buNone/>
                      </a:pPr>
                      <a:r>
                        <a:rPr lang="en-US" altLang="zh-CN" sz="2000"/>
                        <a:t>15901</a:t>
                      </a:r>
                    </a:p>
                  </a:txBody>
                  <a:tcPr anchor="ctr"/>
                </a:tc>
                <a:tc>
                  <a:txBody>
                    <a:bodyPr/>
                    <a:lstStyle/>
                    <a:p>
                      <a:pPr indent="0" algn="just" fontAlgn="auto">
                        <a:buNone/>
                      </a:pPr>
                      <a:r>
                        <a:rPr lang="zh-CN" altLang="en-US" sz="2000"/>
                        <a:t>是否对营业场所温度进行监测和调控</a:t>
                      </a:r>
                    </a:p>
                  </a:txBody>
                  <a:tcPr anchor="ctr"/>
                </a:tc>
              </a:tr>
              <a:tr h="702000">
                <a:tc vMerge="1">
                  <a:txBody>
                    <a:bodyPr/>
                    <a:lstStyle/>
                    <a:p>
                      <a:endParaRPr lang="zh-CN"/>
                    </a:p>
                  </a:txBody>
                  <a:tcPr/>
                </a:tc>
                <a:tc>
                  <a:txBody>
                    <a:bodyPr/>
                    <a:lstStyle/>
                    <a:p>
                      <a:pPr algn="ctr">
                        <a:buNone/>
                      </a:pPr>
                      <a:r>
                        <a:rPr lang="en-US" altLang="zh-CN" sz="2000"/>
                        <a:t>16001</a:t>
                      </a:r>
                    </a:p>
                  </a:txBody>
                  <a:tcPr anchor="ctr"/>
                </a:tc>
                <a:tc>
                  <a:txBody>
                    <a:bodyPr/>
                    <a:lstStyle/>
                    <a:p>
                      <a:pPr algn="just" fontAlgn="auto">
                        <a:buNone/>
                      </a:pPr>
                      <a:r>
                        <a:rPr lang="en-US" altLang="zh-CN" sz="2000"/>
                        <a:t>1</a:t>
                      </a:r>
                      <a:r>
                        <a:rPr lang="zh-CN" altLang="en-US" sz="2000"/>
                        <a:t>、是否定期进行卫生检查</a:t>
                      </a:r>
                    </a:p>
                    <a:p>
                      <a:pPr algn="just" fontAlgn="auto">
                        <a:buNone/>
                      </a:pPr>
                      <a:r>
                        <a:rPr lang="en-US" altLang="zh-CN" sz="2000"/>
                        <a:t>2</a:t>
                      </a:r>
                      <a:r>
                        <a:rPr lang="zh-CN" altLang="en-US" sz="2000"/>
                        <a:t>、是否建立卫生检查记录</a:t>
                      </a:r>
                    </a:p>
                  </a:txBody>
                  <a:tcPr anchor="ctr"/>
                </a:tc>
              </a:tr>
              <a:tr h="702000">
                <a:tc vMerge="1">
                  <a:txBody>
                    <a:bodyPr/>
                    <a:lstStyle/>
                    <a:p>
                      <a:endParaRPr lang="zh-CN"/>
                    </a:p>
                  </a:txBody>
                  <a:tcPr/>
                </a:tc>
                <a:tc>
                  <a:txBody>
                    <a:bodyPr/>
                    <a:lstStyle/>
                    <a:p>
                      <a:pPr algn="ctr">
                        <a:buNone/>
                      </a:pPr>
                      <a:r>
                        <a:rPr lang="en-US" altLang="zh-CN" sz="2000"/>
                        <a:t>16002</a:t>
                      </a:r>
                    </a:p>
                  </a:txBody>
                  <a:tcPr anchor="ctr"/>
                </a:tc>
                <a:tc>
                  <a:txBody>
                    <a:bodyPr/>
                    <a:lstStyle/>
                    <a:p>
                      <a:pPr algn="just" fontAlgn="auto">
                        <a:buNone/>
                      </a:pPr>
                      <a:r>
                        <a:rPr lang="en-US" altLang="zh-CN" sz="2000"/>
                        <a:t>1</a:t>
                      </a:r>
                      <a:r>
                        <a:rPr lang="zh-CN" altLang="en-US" sz="2000"/>
                        <a:t>、存放、陈列药品的设备是否清洁卫生</a:t>
                      </a:r>
                    </a:p>
                    <a:p>
                      <a:pPr algn="just" fontAlgn="auto">
                        <a:buNone/>
                      </a:pPr>
                      <a:r>
                        <a:rPr lang="en-US" altLang="zh-CN" sz="2000"/>
                        <a:t>2</a:t>
                      </a:r>
                      <a:r>
                        <a:rPr lang="zh-CN" altLang="en-US" sz="2000"/>
                        <a:t>、是否有灭蝇灯、粘鼠板</a:t>
                      </a:r>
                    </a:p>
                  </a:txBody>
                  <a:tcPr anchor="ctr"/>
                </a:tc>
              </a:tr>
              <a:tr h="540000">
                <a:tc vMerge="1">
                  <a:txBody>
                    <a:bodyPr/>
                    <a:lstStyle/>
                    <a:p>
                      <a:endParaRPr lang="zh-CN"/>
                    </a:p>
                  </a:txBody>
                  <a:tcPr/>
                </a:tc>
                <a:tc>
                  <a:txBody>
                    <a:bodyPr/>
                    <a:lstStyle/>
                    <a:p>
                      <a:pPr algn="ctr">
                        <a:buNone/>
                      </a:pPr>
                      <a:r>
                        <a:rPr lang="en-US" altLang="zh-CN" sz="2000"/>
                        <a:t>*16101</a:t>
                      </a:r>
                    </a:p>
                  </a:txBody>
                  <a:tcPr anchor="ctr"/>
                </a:tc>
                <a:tc>
                  <a:txBody>
                    <a:bodyPr/>
                    <a:lstStyle/>
                    <a:p>
                      <a:pPr algn="just" fontAlgn="auto">
                        <a:buNone/>
                      </a:pPr>
                      <a:r>
                        <a:rPr lang="zh-CN" altLang="en-US" sz="2000"/>
                        <a:t>药品是否按剂型、用途以及储存要求分类陈列。</a:t>
                      </a:r>
                    </a:p>
                  </a:txBody>
                  <a:tcPr anchor="ctr"/>
                </a:tc>
              </a:tr>
              <a:tr h="1019175">
                <a:tc vMerge="1">
                  <a:txBody>
                    <a:bodyPr/>
                    <a:lstStyle/>
                    <a:p>
                      <a:endParaRPr lang="zh-CN"/>
                    </a:p>
                  </a:txBody>
                  <a:tcPr/>
                </a:tc>
                <a:tc>
                  <a:txBody>
                    <a:bodyPr/>
                    <a:lstStyle/>
                    <a:p>
                      <a:pPr algn="ctr">
                        <a:buNone/>
                      </a:pPr>
                      <a:r>
                        <a:rPr lang="en-US" altLang="zh-CN" sz="2000"/>
                        <a:t>16102</a:t>
                      </a:r>
                    </a:p>
                  </a:txBody>
                  <a:tcPr anchor="ctr"/>
                </a:tc>
                <a:tc>
                  <a:txBody>
                    <a:bodyPr/>
                    <a:lstStyle/>
                    <a:p>
                      <a:pPr algn="just" fontAlgn="auto">
                        <a:buNone/>
                      </a:pPr>
                      <a:r>
                        <a:rPr lang="en-US" altLang="zh-CN" sz="2000"/>
                        <a:t>1</a:t>
                      </a:r>
                      <a:r>
                        <a:rPr lang="zh-CN" altLang="en-US" sz="2000"/>
                        <a:t>、药品陈列是否设置醒目标志，类别标签字迹清晰、放置准确</a:t>
                      </a:r>
                    </a:p>
                    <a:p>
                      <a:pPr algn="just" fontAlgn="auto">
                        <a:buNone/>
                      </a:pPr>
                      <a:r>
                        <a:rPr lang="en-US" altLang="zh-CN" sz="2000"/>
                        <a:t>2</a:t>
                      </a:r>
                      <a:r>
                        <a:rPr lang="zh-CN" altLang="en-US" sz="2000"/>
                        <a:t>、阴凉柜（阴凉区）内是否设置类别标签</a:t>
                      </a:r>
                    </a:p>
                  </a:txBody>
                  <a:tcPr anchor="ctr"/>
                </a:tc>
              </a:tr>
              <a:tr h="540000">
                <a:tc vMerge="1">
                  <a:txBody>
                    <a:bodyPr/>
                    <a:lstStyle/>
                    <a:p>
                      <a:endParaRPr lang="zh-CN"/>
                    </a:p>
                  </a:txBody>
                  <a:tcPr/>
                </a:tc>
                <a:tc>
                  <a:txBody>
                    <a:bodyPr/>
                    <a:lstStyle/>
                    <a:p>
                      <a:pPr algn="ctr">
                        <a:buNone/>
                      </a:pPr>
                      <a:r>
                        <a:rPr lang="en-US" altLang="zh-CN" sz="2000"/>
                        <a:t>16104</a:t>
                      </a:r>
                    </a:p>
                  </a:txBody>
                  <a:tcPr anchor="ctr"/>
                </a:tc>
                <a:tc>
                  <a:txBody>
                    <a:bodyPr/>
                    <a:lstStyle/>
                    <a:p>
                      <a:pPr algn="just" fontAlgn="auto">
                        <a:buNone/>
                      </a:pPr>
                      <a:r>
                        <a:rPr lang="zh-CN" altLang="en-US" sz="2000"/>
                        <a:t>陈列的药品是否避免阳光直射</a:t>
                      </a:r>
                    </a:p>
                  </a:txBody>
                  <a:tcPr anchor="ctr"/>
                </a:tc>
              </a:tr>
              <a:tr h="1310400">
                <a:tc vMerge="1">
                  <a:txBody>
                    <a:bodyPr/>
                    <a:lstStyle/>
                    <a:p>
                      <a:endParaRPr lang="zh-CN"/>
                    </a:p>
                  </a:txBody>
                  <a:tcPr/>
                </a:tc>
                <a:tc>
                  <a:txBody>
                    <a:bodyPr/>
                    <a:lstStyle/>
                    <a:p>
                      <a:pPr algn="ctr">
                        <a:buNone/>
                      </a:pPr>
                      <a:r>
                        <a:rPr lang="en-US" altLang="zh-CN" sz="2000"/>
                        <a:t>*16105</a:t>
                      </a:r>
                    </a:p>
                  </a:txBody>
                  <a:tcPr anchor="ctr"/>
                </a:tc>
                <a:tc>
                  <a:txBody>
                    <a:bodyPr/>
                    <a:lstStyle/>
                    <a:p>
                      <a:pPr algn="just" fontAlgn="auto">
                        <a:buNone/>
                      </a:pPr>
                      <a:r>
                        <a:rPr lang="en-US" altLang="zh-CN" sz="2000"/>
                        <a:t>1</a:t>
                      </a:r>
                      <a:r>
                        <a:rPr lang="zh-CN" altLang="en-US" sz="2000"/>
                        <a:t>、处方药、非处方药是否分区陈列，并有处方药、非处方药专用标识</a:t>
                      </a:r>
                    </a:p>
                    <a:p>
                      <a:pPr algn="just" fontAlgn="auto">
                        <a:buNone/>
                      </a:pPr>
                      <a:r>
                        <a:rPr lang="en-US" altLang="zh-CN" sz="2000"/>
                        <a:t>2</a:t>
                      </a:r>
                      <a:r>
                        <a:rPr lang="zh-CN" altLang="en-US" sz="2000"/>
                        <a:t>、</a:t>
                      </a:r>
                      <a:r>
                        <a:rPr lang="zh-CN" altLang="en-US" sz="2000">
                          <a:sym typeface="+mn-ea"/>
                        </a:rPr>
                        <a:t>阴凉柜（阴凉区）内是否设置处方药、非处方药、内服药、外用药专用标识</a:t>
                      </a:r>
                      <a:endParaRPr lang="zh-CN" altLang="en-US" sz="2000"/>
                    </a:p>
                  </a:txBody>
                  <a:tcPr anchor="ct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19760" y="459740"/>
            <a:ext cx="7907655" cy="507365"/>
          </a:xfrm>
        </p:spPr>
        <p:txBody>
          <a:bodyPr/>
          <a:lstStyle/>
          <a:p>
            <a:r>
              <a:rPr lang="en-US" altLang="zh-CN" sz="2800" b="1">
                <a:solidFill>
                  <a:srgbClr val="FF0000"/>
                </a:solidFill>
              </a:rPr>
              <a:t>GSP</a:t>
            </a:r>
            <a:r>
              <a:rPr lang="zh-CN" altLang="en-US" sz="2800" b="1">
                <a:solidFill>
                  <a:srgbClr val="FF0000"/>
                </a:solidFill>
              </a:rPr>
              <a:t>现场检查</a:t>
            </a:r>
            <a:r>
              <a:rPr lang="zh-CN" altLang="en-US" sz="2800" b="1">
                <a:solidFill>
                  <a:srgbClr val="FF0000"/>
                </a:solidFill>
                <a:sym typeface="+mn-ea"/>
              </a:rPr>
              <a:t>主要项目</a:t>
            </a:r>
            <a:endParaRPr lang="zh-CN" altLang="en-US" sz="2800" b="1">
              <a:solidFill>
                <a:srgbClr val="FF0000"/>
              </a:solidFill>
            </a:endParaRPr>
          </a:p>
        </p:txBody>
      </p:sp>
      <p:graphicFrame>
        <p:nvGraphicFramePr>
          <p:cNvPr id="6" name="表格 5"/>
          <p:cNvGraphicFramePr/>
          <p:nvPr/>
        </p:nvGraphicFramePr>
        <p:xfrm>
          <a:off x="619760" y="1104265"/>
          <a:ext cx="7907020" cy="5240655"/>
        </p:xfrm>
        <a:graphic>
          <a:graphicData uri="http://schemas.openxmlformats.org/drawingml/2006/table">
            <a:tbl>
              <a:tblPr firstRow="1" bandRow="1">
                <a:tableStyleId>{5C22544A-7EE6-4342-B048-85BDC9FD1C3A}</a:tableStyleId>
              </a:tblPr>
              <a:tblGrid>
                <a:gridCol w="626745"/>
                <a:gridCol w="1125220"/>
                <a:gridCol w="6155055"/>
              </a:tblGrid>
              <a:tr h="748665">
                <a:tc rowSpan="7">
                  <a:txBody>
                    <a:bodyPr/>
                    <a:lstStyle/>
                    <a:p>
                      <a:pPr algn="ctr">
                        <a:buNone/>
                      </a:pPr>
                      <a:r>
                        <a:rPr lang="zh-CN" altLang="en-US" sz="2800"/>
                        <a:t>陈列与储存</a:t>
                      </a:r>
                    </a:p>
                  </a:txBody>
                  <a:tcPr anchor="ctr"/>
                </a:tc>
                <a:tc>
                  <a:txBody>
                    <a:bodyPr/>
                    <a:lstStyle/>
                    <a:p>
                      <a:pPr algn="ctr">
                        <a:buNone/>
                      </a:pPr>
                      <a:r>
                        <a:rPr lang="en-US" altLang="zh-CN" sz="2000"/>
                        <a:t>*16106</a:t>
                      </a:r>
                    </a:p>
                  </a:txBody>
                  <a:tcPr anchor="ctr"/>
                </a:tc>
                <a:tc>
                  <a:txBody>
                    <a:bodyPr/>
                    <a:lstStyle/>
                    <a:p>
                      <a:pPr indent="0" algn="just" fontAlgn="auto">
                        <a:buNone/>
                      </a:pPr>
                      <a:r>
                        <a:rPr lang="zh-CN" altLang="en-US" sz="2000"/>
                        <a:t>处方药是否采用开架自选的方式陈列和销售</a:t>
                      </a:r>
                    </a:p>
                  </a:txBody>
                  <a:tcPr anchor="ctr"/>
                </a:tc>
              </a:tr>
              <a:tr h="748665">
                <a:tc vMerge="1">
                  <a:txBody>
                    <a:bodyPr/>
                    <a:lstStyle/>
                    <a:p>
                      <a:endParaRPr lang="zh-CN"/>
                    </a:p>
                  </a:txBody>
                  <a:tcPr/>
                </a:tc>
                <a:tc>
                  <a:txBody>
                    <a:bodyPr/>
                    <a:lstStyle/>
                    <a:p>
                      <a:pPr algn="ctr">
                        <a:buNone/>
                      </a:pPr>
                      <a:r>
                        <a:rPr lang="en-US" altLang="zh-CN" sz="2000"/>
                        <a:t>*16107</a:t>
                      </a:r>
                    </a:p>
                  </a:txBody>
                  <a:tcPr anchor="ctr"/>
                </a:tc>
                <a:tc>
                  <a:txBody>
                    <a:bodyPr/>
                    <a:lstStyle/>
                    <a:p>
                      <a:pPr algn="just" fontAlgn="auto">
                        <a:buNone/>
                      </a:pPr>
                      <a:r>
                        <a:rPr lang="en-US" altLang="zh-CN" sz="2000"/>
                        <a:t>1</a:t>
                      </a:r>
                      <a:r>
                        <a:rPr lang="zh-CN" altLang="en-US" sz="2000"/>
                        <a:t>、是否建立处方药</a:t>
                      </a:r>
                      <a:r>
                        <a:rPr lang="en-US" altLang="zh-CN" sz="2000"/>
                        <a:t>/</a:t>
                      </a:r>
                      <a:r>
                        <a:rPr lang="zh-CN" altLang="en-US" sz="2000"/>
                        <a:t>非处方药的外用药专区</a:t>
                      </a:r>
                    </a:p>
                    <a:p>
                      <a:pPr algn="just" fontAlgn="auto">
                        <a:buNone/>
                      </a:pPr>
                      <a:r>
                        <a:rPr lang="en-US" altLang="zh-CN" sz="2000"/>
                        <a:t>2</a:t>
                      </a:r>
                      <a:r>
                        <a:rPr lang="zh-CN" altLang="en-US" sz="2000"/>
                        <a:t>、</a:t>
                      </a:r>
                      <a:r>
                        <a:rPr lang="zh-CN" altLang="en-US" sz="2000">
                          <a:sym typeface="+mn-ea"/>
                        </a:rPr>
                        <a:t>阴凉柜（阴凉区）是否建立外用药专区</a:t>
                      </a:r>
                      <a:endParaRPr lang="zh-CN" altLang="en-US" sz="2000"/>
                    </a:p>
                  </a:txBody>
                  <a:tcPr anchor="ctr"/>
                </a:tc>
              </a:tr>
              <a:tr h="748665">
                <a:tc vMerge="1">
                  <a:txBody>
                    <a:bodyPr/>
                    <a:lstStyle/>
                    <a:p>
                      <a:endParaRPr lang="zh-CN"/>
                    </a:p>
                  </a:txBody>
                  <a:tcPr/>
                </a:tc>
                <a:tc>
                  <a:txBody>
                    <a:bodyPr/>
                    <a:lstStyle/>
                    <a:p>
                      <a:pPr algn="ctr">
                        <a:buNone/>
                      </a:pPr>
                      <a:r>
                        <a:rPr lang="en-US" altLang="zh-CN" sz="2000"/>
                        <a:t>16108</a:t>
                      </a:r>
                    </a:p>
                  </a:txBody>
                  <a:tcPr anchor="ctr"/>
                </a:tc>
                <a:tc>
                  <a:txBody>
                    <a:bodyPr/>
                    <a:lstStyle/>
                    <a:p>
                      <a:pPr algn="just" fontAlgn="auto">
                        <a:buNone/>
                      </a:pPr>
                      <a:r>
                        <a:rPr lang="zh-CN" altLang="en-US" sz="2000"/>
                        <a:t>是否设立拆零药品专柜或者专区</a:t>
                      </a:r>
                    </a:p>
                  </a:txBody>
                  <a:tcPr anchor="ctr"/>
                </a:tc>
              </a:tr>
              <a:tr h="748665">
                <a:tc vMerge="1">
                  <a:txBody>
                    <a:bodyPr/>
                    <a:lstStyle/>
                    <a:p>
                      <a:endParaRPr lang="zh-CN"/>
                    </a:p>
                  </a:txBody>
                  <a:tcPr/>
                </a:tc>
                <a:tc>
                  <a:txBody>
                    <a:bodyPr/>
                    <a:lstStyle/>
                    <a:p>
                      <a:pPr algn="ctr">
                        <a:buNone/>
                      </a:pPr>
                      <a:r>
                        <a:rPr lang="en-US" altLang="zh-CN" sz="2000"/>
                        <a:t>16109</a:t>
                      </a:r>
                    </a:p>
                  </a:txBody>
                  <a:tcPr anchor="ctr"/>
                </a:tc>
                <a:tc>
                  <a:txBody>
                    <a:bodyPr/>
                    <a:lstStyle/>
                    <a:p>
                      <a:pPr algn="just" fontAlgn="auto">
                        <a:buNone/>
                      </a:pPr>
                      <a:r>
                        <a:rPr lang="zh-CN" altLang="en-US" sz="2000"/>
                        <a:t>是否成列第二类精神药品、毒性中药品种和婴粟壳</a:t>
                      </a:r>
                    </a:p>
                  </a:txBody>
                  <a:tcPr anchor="ctr"/>
                </a:tc>
              </a:tr>
              <a:tr h="748665">
                <a:tc vMerge="1">
                  <a:txBody>
                    <a:bodyPr/>
                    <a:lstStyle/>
                    <a:p>
                      <a:endParaRPr lang="zh-CN"/>
                    </a:p>
                  </a:txBody>
                  <a:tcPr/>
                </a:tc>
                <a:tc>
                  <a:txBody>
                    <a:bodyPr/>
                    <a:lstStyle/>
                    <a:p>
                      <a:pPr algn="ctr">
                        <a:buNone/>
                      </a:pPr>
                      <a:r>
                        <a:rPr lang="en-US" altLang="zh-CN" sz="2000"/>
                        <a:t>*16110</a:t>
                      </a:r>
                    </a:p>
                  </a:txBody>
                  <a:tcPr anchor="ctr"/>
                </a:tc>
                <a:tc>
                  <a:txBody>
                    <a:bodyPr/>
                    <a:lstStyle/>
                    <a:p>
                      <a:pPr algn="just" fontAlgn="auto">
                        <a:buNone/>
                      </a:pPr>
                      <a:r>
                        <a:rPr lang="zh-CN" altLang="en-US" sz="2000"/>
                        <a:t>冷藏药品是否存放在冷藏柜中，温度是否符合要求</a:t>
                      </a:r>
                    </a:p>
                  </a:txBody>
                  <a:tcPr anchor="ctr"/>
                </a:tc>
              </a:tr>
              <a:tr h="748665">
                <a:tc vMerge="1">
                  <a:txBody>
                    <a:bodyPr/>
                    <a:lstStyle/>
                    <a:p>
                      <a:endParaRPr lang="zh-CN"/>
                    </a:p>
                  </a:txBody>
                  <a:tcPr/>
                </a:tc>
                <a:tc>
                  <a:txBody>
                    <a:bodyPr/>
                    <a:lstStyle/>
                    <a:p>
                      <a:pPr algn="ctr">
                        <a:buNone/>
                      </a:pPr>
                      <a:r>
                        <a:rPr lang="en-US" altLang="zh-CN" sz="2000"/>
                        <a:t>16112</a:t>
                      </a:r>
                    </a:p>
                  </a:txBody>
                  <a:tcPr anchor="ctr"/>
                </a:tc>
                <a:tc>
                  <a:txBody>
                    <a:bodyPr/>
                    <a:lstStyle/>
                    <a:p>
                      <a:pPr algn="just" fontAlgn="auto">
                        <a:buNone/>
                      </a:pPr>
                      <a:r>
                        <a:rPr lang="zh-CN" altLang="en-US" sz="2000"/>
                        <a:t>中药饮片柜斗谱的书写是否正名正字</a:t>
                      </a:r>
                    </a:p>
                  </a:txBody>
                  <a:tcPr anchor="ctr"/>
                </a:tc>
              </a:tr>
              <a:tr h="748665">
                <a:tc vMerge="1">
                  <a:txBody>
                    <a:bodyPr/>
                    <a:lstStyle/>
                    <a:p>
                      <a:endParaRPr lang="zh-CN"/>
                    </a:p>
                  </a:txBody>
                  <a:tcPr/>
                </a:tc>
                <a:tc>
                  <a:txBody>
                    <a:bodyPr/>
                    <a:lstStyle/>
                    <a:p>
                      <a:pPr algn="ctr">
                        <a:buNone/>
                      </a:pPr>
                      <a:r>
                        <a:rPr lang="en-US" altLang="zh-CN" sz="2000"/>
                        <a:t>16113</a:t>
                      </a:r>
                    </a:p>
                  </a:txBody>
                  <a:tcPr anchor="ctr"/>
                </a:tc>
                <a:tc>
                  <a:txBody>
                    <a:bodyPr/>
                    <a:lstStyle/>
                    <a:p>
                      <a:pPr algn="just" fontAlgn="auto">
                        <a:buNone/>
                      </a:pPr>
                      <a:r>
                        <a:rPr lang="en-US" altLang="zh-CN" sz="2000"/>
                        <a:t>1</a:t>
                      </a:r>
                      <a:r>
                        <a:rPr lang="zh-CN" altLang="en-US" sz="2000"/>
                        <a:t>、装斗前是否复核</a:t>
                      </a:r>
                    </a:p>
                    <a:p>
                      <a:pPr algn="just" fontAlgn="auto">
                        <a:buNone/>
                      </a:pPr>
                      <a:r>
                        <a:rPr lang="en-US" altLang="zh-CN" sz="2000"/>
                        <a:t>2</a:t>
                      </a:r>
                      <a:r>
                        <a:rPr lang="zh-CN" altLang="en-US" sz="2000"/>
                        <a:t>、是否建立中药饮片装斗记录</a:t>
                      </a:r>
                    </a:p>
                  </a:txBody>
                  <a:tcPr anchor="ct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19760" y="459740"/>
            <a:ext cx="7907655" cy="507365"/>
          </a:xfrm>
        </p:spPr>
        <p:txBody>
          <a:bodyPr/>
          <a:lstStyle/>
          <a:p>
            <a:r>
              <a:rPr lang="en-US" altLang="zh-CN" sz="2800" b="1">
                <a:solidFill>
                  <a:srgbClr val="FF0000"/>
                </a:solidFill>
              </a:rPr>
              <a:t>GSP</a:t>
            </a:r>
            <a:r>
              <a:rPr lang="zh-CN" altLang="en-US" sz="2800" b="1">
                <a:solidFill>
                  <a:srgbClr val="FF0000"/>
                </a:solidFill>
              </a:rPr>
              <a:t>现场检查</a:t>
            </a:r>
            <a:r>
              <a:rPr lang="zh-CN" altLang="en-US" sz="2800" b="1">
                <a:solidFill>
                  <a:srgbClr val="FF0000"/>
                </a:solidFill>
                <a:sym typeface="+mn-ea"/>
              </a:rPr>
              <a:t>主要项目</a:t>
            </a:r>
            <a:endParaRPr lang="zh-CN" altLang="en-US" sz="2800" b="1">
              <a:solidFill>
                <a:srgbClr val="FF0000"/>
              </a:solidFill>
            </a:endParaRPr>
          </a:p>
        </p:txBody>
      </p:sp>
      <p:graphicFrame>
        <p:nvGraphicFramePr>
          <p:cNvPr id="6" name="表格 5"/>
          <p:cNvGraphicFramePr/>
          <p:nvPr/>
        </p:nvGraphicFramePr>
        <p:xfrm>
          <a:off x="619760" y="1104265"/>
          <a:ext cx="7907020" cy="4998085"/>
        </p:xfrm>
        <a:graphic>
          <a:graphicData uri="http://schemas.openxmlformats.org/drawingml/2006/table">
            <a:tbl>
              <a:tblPr firstRow="1" bandRow="1">
                <a:tableStyleId>{5C22544A-7EE6-4342-B048-85BDC9FD1C3A}</a:tableStyleId>
              </a:tblPr>
              <a:tblGrid>
                <a:gridCol w="626745"/>
                <a:gridCol w="1125220"/>
                <a:gridCol w="6155055"/>
              </a:tblGrid>
              <a:tr h="756000">
                <a:tc rowSpan="6">
                  <a:txBody>
                    <a:bodyPr/>
                    <a:lstStyle/>
                    <a:p>
                      <a:pPr algn="ctr">
                        <a:buNone/>
                      </a:pPr>
                      <a:r>
                        <a:rPr lang="zh-CN" altLang="en-US" sz="2800"/>
                        <a:t>陈列与储存</a:t>
                      </a:r>
                    </a:p>
                  </a:txBody>
                  <a:tcPr anchor="ctr"/>
                </a:tc>
                <a:tc>
                  <a:txBody>
                    <a:bodyPr/>
                    <a:lstStyle/>
                    <a:p>
                      <a:pPr algn="ctr">
                        <a:buNone/>
                      </a:pPr>
                      <a:r>
                        <a:rPr lang="en-US" altLang="zh-CN" sz="2000"/>
                        <a:t>16114</a:t>
                      </a:r>
                    </a:p>
                  </a:txBody>
                  <a:tcPr anchor="ctr"/>
                </a:tc>
                <a:tc>
                  <a:txBody>
                    <a:bodyPr/>
                    <a:lstStyle/>
                    <a:p>
                      <a:pPr indent="0" algn="just" fontAlgn="auto">
                        <a:buNone/>
                      </a:pPr>
                      <a:r>
                        <a:rPr lang="zh-CN" altLang="en-US" sz="2000"/>
                        <a:t>是否定期清斗</a:t>
                      </a:r>
                    </a:p>
                  </a:txBody>
                  <a:tcPr anchor="ctr"/>
                </a:tc>
              </a:tr>
              <a:tr h="826770">
                <a:tc vMerge="1">
                  <a:txBody>
                    <a:bodyPr/>
                    <a:lstStyle/>
                    <a:p>
                      <a:endParaRPr lang="zh-CN"/>
                    </a:p>
                  </a:txBody>
                  <a:tcPr/>
                </a:tc>
                <a:tc>
                  <a:txBody>
                    <a:bodyPr/>
                    <a:lstStyle/>
                    <a:p>
                      <a:pPr algn="ctr">
                        <a:buNone/>
                      </a:pPr>
                      <a:r>
                        <a:rPr lang="en-US" altLang="zh-CN" sz="2000"/>
                        <a:t>16115</a:t>
                      </a:r>
                    </a:p>
                  </a:txBody>
                  <a:tcPr anchor="ctr"/>
                </a:tc>
                <a:tc>
                  <a:txBody>
                    <a:bodyPr/>
                    <a:lstStyle/>
                    <a:p>
                      <a:pPr algn="just" fontAlgn="auto">
                        <a:buNone/>
                      </a:pPr>
                      <a:r>
                        <a:rPr lang="en-US" altLang="zh-CN" sz="2000"/>
                        <a:t>1</a:t>
                      </a:r>
                      <a:r>
                        <a:rPr lang="zh-CN" altLang="en-US" sz="2000"/>
                        <a:t>、不同批号的中药饮片装斗前是否清斗</a:t>
                      </a:r>
                    </a:p>
                    <a:p>
                      <a:pPr algn="just" fontAlgn="auto">
                        <a:buNone/>
                      </a:pPr>
                      <a:r>
                        <a:rPr lang="en-US" altLang="zh-CN" sz="2000"/>
                        <a:t>2</a:t>
                      </a:r>
                      <a:r>
                        <a:rPr lang="zh-CN" altLang="en-US" sz="2000"/>
                        <a:t>、是否建立中药饮片清斗记录</a:t>
                      </a:r>
                    </a:p>
                  </a:txBody>
                  <a:tcPr anchor="ctr"/>
                </a:tc>
              </a:tr>
              <a:tr h="756000">
                <a:tc vMerge="1">
                  <a:txBody>
                    <a:bodyPr/>
                    <a:lstStyle/>
                    <a:p>
                      <a:endParaRPr lang="zh-CN"/>
                    </a:p>
                  </a:txBody>
                  <a:tcPr/>
                </a:tc>
                <a:tc>
                  <a:txBody>
                    <a:bodyPr/>
                    <a:lstStyle/>
                    <a:p>
                      <a:pPr algn="ctr">
                        <a:buNone/>
                      </a:pPr>
                      <a:r>
                        <a:rPr lang="en-US" altLang="zh-CN" sz="2000"/>
                        <a:t>*16116</a:t>
                      </a:r>
                    </a:p>
                  </a:txBody>
                  <a:tcPr anchor="ctr"/>
                </a:tc>
                <a:tc>
                  <a:txBody>
                    <a:bodyPr/>
                    <a:lstStyle/>
                    <a:p>
                      <a:pPr algn="just" fontAlgn="auto">
                        <a:buNone/>
                      </a:pPr>
                      <a:r>
                        <a:rPr lang="zh-CN" altLang="en-US" sz="2000"/>
                        <a:t>经营非药品是否设置非药品专区，并有醒目标志</a:t>
                      </a:r>
                    </a:p>
                  </a:txBody>
                  <a:tcPr anchor="ctr"/>
                </a:tc>
              </a:tr>
              <a:tr h="826770">
                <a:tc vMerge="1">
                  <a:txBody>
                    <a:bodyPr/>
                    <a:lstStyle/>
                    <a:p>
                      <a:endParaRPr lang="zh-CN"/>
                    </a:p>
                  </a:txBody>
                  <a:tcPr/>
                </a:tc>
                <a:tc>
                  <a:txBody>
                    <a:bodyPr/>
                    <a:lstStyle/>
                    <a:p>
                      <a:pPr algn="ctr">
                        <a:buNone/>
                      </a:pPr>
                      <a:r>
                        <a:rPr lang="en-US" altLang="zh-CN" sz="2000"/>
                        <a:t>16201</a:t>
                      </a:r>
                    </a:p>
                  </a:txBody>
                  <a:tcPr anchor="ctr"/>
                </a:tc>
                <a:tc>
                  <a:txBody>
                    <a:bodyPr/>
                    <a:lstStyle/>
                    <a:p>
                      <a:pPr algn="just" fontAlgn="auto">
                        <a:buNone/>
                      </a:pPr>
                      <a:r>
                        <a:rPr lang="en-US" altLang="zh-CN" sz="2000"/>
                        <a:t>1</a:t>
                      </a:r>
                      <a:r>
                        <a:rPr lang="zh-CN" altLang="en-US" sz="2000"/>
                        <a:t>、是否定期对陈列、存放的药品进行检查</a:t>
                      </a:r>
                    </a:p>
                    <a:p>
                      <a:pPr algn="just" fontAlgn="auto">
                        <a:buNone/>
                      </a:pPr>
                      <a:r>
                        <a:rPr lang="en-US" altLang="zh-CN" sz="2000"/>
                        <a:t>2</a:t>
                      </a:r>
                      <a:r>
                        <a:rPr lang="zh-CN" altLang="en-US" sz="2000"/>
                        <a:t>、是否建立检查记录</a:t>
                      </a:r>
                    </a:p>
                  </a:txBody>
                  <a:tcPr anchor="ctr"/>
                </a:tc>
              </a:tr>
              <a:tr h="826770">
                <a:tc vMerge="1">
                  <a:txBody>
                    <a:bodyPr/>
                    <a:lstStyle/>
                    <a:p>
                      <a:endParaRPr lang="zh-CN"/>
                    </a:p>
                  </a:txBody>
                  <a:tcPr/>
                </a:tc>
                <a:tc>
                  <a:txBody>
                    <a:bodyPr/>
                    <a:lstStyle/>
                    <a:p>
                      <a:pPr algn="ctr">
                        <a:buNone/>
                      </a:pPr>
                      <a:r>
                        <a:rPr lang="en-US" altLang="zh-CN" sz="2000"/>
                        <a:t>*16202</a:t>
                      </a:r>
                    </a:p>
                  </a:txBody>
                  <a:tcPr anchor="ctr"/>
                </a:tc>
                <a:tc>
                  <a:txBody>
                    <a:bodyPr/>
                    <a:lstStyle/>
                    <a:p>
                      <a:pPr algn="just" fontAlgn="auto">
                        <a:buNone/>
                      </a:pPr>
                      <a:r>
                        <a:rPr lang="en-US" altLang="zh-CN" sz="2000"/>
                        <a:t>1</a:t>
                      </a:r>
                      <a:r>
                        <a:rPr lang="zh-CN" altLang="en-US" sz="2000"/>
                        <a:t>、发现有质量疑问的药品是否及时撤柜，停止销售，是否建立相关记录</a:t>
                      </a:r>
                    </a:p>
                    <a:p>
                      <a:pPr algn="just" fontAlgn="auto">
                        <a:buNone/>
                      </a:pPr>
                      <a:r>
                        <a:rPr lang="en-US" altLang="zh-CN" sz="2000"/>
                        <a:t>2</a:t>
                      </a:r>
                      <a:r>
                        <a:rPr lang="zh-CN" altLang="en-US" sz="2000"/>
                        <a:t>、企业自述未发现有质量疑问的药品</a:t>
                      </a:r>
                    </a:p>
                  </a:txBody>
                  <a:tcPr anchor="ctr"/>
                </a:tc>
              </a:tr>
              <a:tr h="826770">
                <a:tc vMerge="1">
                  <a:txBody>
                    <a:bodyPr/>
                    <a:lstStyle/>
                    <a:p>
                      <a:endParaRPr lang="zh-CN"/>
                    </a:p>
                  </a:txBody>
                  <a:tcPr/>
                </a:tc>
                <a:tc>
                  <a:txBody>
                    <a:bodyPr/>
                    <a:lstStyle/>
                    <a:p>
                      <a:pPr algn="ctr">
                        <a:buNone/>
                      </a:pPr>
                      <a:r>
                        <a:rPr lang="en-US" altLang="zh-CN" sz="2000"/>
                        <a:t>16301</a:t>
                      </a:r>
                    </a:p>
                  </a:txBody>
                  <a:tcPr anchor="ctr"/>
                </a:tc>
                <a:tc>
                  <a:txBody>
                    <a:bodyPr/>
                    <a:lstStyle/>
                    <a:p>
                      <a:pPr algn="just" fontAlgn="auto">
                        <a:buNone/>
                      </a:pPr>
                      <a:r>
                        <a:rPr lang="zh-CN" altLang="en-US" sz="2000"/>
                        <a:t>是否对药品的有效期进行跟踪管理（计算机是否具备此功能）</a:t>
                      </a:r>
                    </a:p>
                  </a:txBody>
                  <a:tcPr anchor="ct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19760" y="459740"/>
            <a:ext cx="7907655" cy="507365"/>
          </a:xfrm>
        </p:spPr>
        <p:txBody>
          <a:bodyPr/>
          <a:lstStyle/>
          <a:p>
            <a:r>
              <a:rPr lang="en-US" altLang="zh-CN" sz="2800" b="1">
                <a:solidFill>
                  <a:srgbClr val="FF0000"/>
                </a:solidFill>
              </a:rPr>
              <a:t>GSP</a:t>
            </a:r>
            <a:r>
              <a:rPr lang="zh-CN" altLang="en-US" sz="2800" b="1">
                <a:solidFill>
                  <a:srgbClr val="FF0000"/>
                </a:solidFill>
              </a:rPr>
              <a:t>现场检查</a:t>
            </a:r>
            <a:r>
              <a:rPr lang="zh-CN" altLang="en-US" sz="2800" b="1">
                <a:solidFill>
                  <a:srgbClr val="FF0000"/>
                </a:solidFill>
                <a:sym typeface="+mn-ea"/>
              </a:rPr>
              <a:t>主要项目</a:t>
            </a:r>
            <a:endParaRPr lang="zh-CN" altLang="en-US" sz="2800" b="1">
              <a:solidFill>
                <a:srgbClr val="FF0000"/>
              </a:solidFill>
            </a:endParaRPr>
          </a:p>
        </p:txBody>
      </p:sp>
      <p:graphicFrame>
        <p:nvGraphicFramePr>
          <p:cNvPr id="6" name="表格 5"/>
          <p:cNvGraphicFramePr/>
          <p:nvPr/>
        </p:nvGraphicFramePr>
        <p:xfrm>
          <a:off x="619760" y="1104265"/>
          <a:ext cx="7907020" cy="4998085"/>
        </p:xfrm>
        <a:graphic>
          <a:graphicData uri="http://schemas.openxmlformats.org/drawingml/2006/table">
            <a:tbl>
              <a:tblPr firstRow="1" bandRow="1">
                <a:tableStyleId>{5C22544A-7EE6-4342-B048-85BDC9FD1C3A}</a:tableStyleId>
              </a:tblPr>
              <a:tblGrid>
                <a:gridCol w="626745"/>
                <a:gridCol w="1125220"/>
                <a:gridCol w="6155055"/>
              </a:tblGrid>
              <a:tr h="756000">
                <a:tc rowSpan="6">
                  <a:txBody>
                    <a:bodyPr/>
                    <a:lstStyle/>
                    <a:p>
                      <a:pPr algn="ctr">
                        <a:buNone/>
                      </a:pPr>
                      <a:r>
                        <a:rPr lang="zh-CN" altLang="en-US" sz="2800"/>
                        <a:t>销售管理</a:t>
                      </a:r>
                    </a:p>
                  </a:txBody>
                  <a:tcPr anchor="ctr"/>
                </a:tc>
                <a:tc>
                  <a:txBody>
                    <a:bodyPr/>
                    <a:lstStyle/>
                    <a:p>
                      <a:pPr algn="ctr">
                        <a:buNone/>
                      </a:pPr>
                      <a:r>
                        <a:rPr lang="en-US" altLang="zh-CN" sz="2000"/>
                        <a:t>16501</a:t>
                      </a:r>
                    </a:p>
                  </a:txBody>
                  <a:tcPr anchor="ctr"/>
                </a:tc>
                <a:tc>
                  <a:txBody>
                    <a:bodyPr/>
                    <a:lstStyle/>
                    <a:p>
                      <a:pPr indent="0" algn="just" fontAlgn="auto">
                        <a:buNone/>
                      </a:pPr>
                      <a:r>
                        <a:rPr lang="zh-CN" altLang="en-US" sz="2000"/>
                        <a:t>是否在营业场所的显著位置悬挂《 药品经营许可证 》 、营业执照、执业药师注册证等</a:t>
                      </a:r>
                    </a:p>
                  </a:txBody>
                  <a:tcPr anchor="ctr"/>
                </a:tc>
              </a:tr>
              <a:tr h="826770">
                <a:tc vMerge="1">
                  <a:txBody>
                    <a:bodyPr/>
                    <a:lstStyle/>
                    <a:p>
                      <a:endParaRPr lang="zh-CN"/>
                    </a:p>
                  </a:txBody>
                  <a:tcPr/>
                </a:tc>
                <a:tc>
                  <a:txBody>
                    <a:bodyPr/>
                    <a:lstStyle/>
                    <a:p>
                      <a:pPr algn="ctr">
                        <a:buNone/>
                      </a:pPr>
                      <a:r>
                        <a:rPr lang="en-US" altLang="zh-CN" sz="2000"/>
                        <a:t>16601</a:t>
                      </a:r>
                    </a:p>
                  </a:txBody>
                  <a:tcPr anchor="ctr"/>
                </a:tc>
                <a:tc>
                  <a:txBody>
                    <a:bodyPr/>
                    <a:lstStyle/>
                    <a:p>
                      <a:pPr algn="just" fontAlgn="auto">
                        <a:buNone/>
                      </a:pPr>
                      <a:r>
                        <a:rPr lang="zh-CN" altLang="en-US" sz="2000"/>
                        <a:t>营业人员是否佩戴有照片、姓名、岗位等内容的工作牌，是执业药师和药学技术人员的，工作牌还应当标明执业资格或者药学专业技术职称。</a:t>
                      </a:r>
                    </a:p>
                  </a:txBody>
                  <a:tcPr anchor="ctr"/>
                </a:tc>
              </a:tr>
              <a:tr h="756000">
                <a:tc vMerge="1">
                  <a:txBody>
                    <a:bodyPr/>
                    <a:lstStyle/>
                    <a:p>
                      <a:endParaRPr lang="zh-CN"/>
                    </a:p>
                  </a:txBody>
                  <a:tcPr/>
                </a:tc>
                <a:tc>
                  <a:txBody>
                    <a:bodyPr/>
                    <a:lstStyle/>
                    <a:p>
                      <a:pPr algn="ctr">
                        <a:buNone/>
                      </a:pPr>
                      <a:r>
                        <a:rPr lang="en-US" altLang="zh-CN" sz="2000"/>
                        <a:t>16602</a:t>
                      </a:r>
                    </a:p>
                  </a:txBody>
                  <a:tcPr anchor="ctr"/>
                </a:tc>
                <a:tc>
                  <a:txBody>
                    <a:bodyPr/>
                    <a:lstStyle/>
                    <a:p>
                      <a:pPr algn="just" fontAlgn="auto">
                        <a:buNone/>
                      </a:pPr>
                      <a:r>
                        <a:rPr lang="zh-CN" altLang="en-US" sz="2000"/>
                        <a:t>在岗执业的执业药师是否挂牌明示</a:t>
                      </a:r>
                    </a:p>
                  </a:txBody>
                  <a:tcPr anchor="ctr"/>
                </a:tc>
              </a:tr>
              <a:tr h="826770">
                <a:tc vMerge="1">
                  <a:txBody>
                    <a:bodyPr/>
                    <a:lstStyle/>
                    <a:p>
                      <a:endParaRPr lang="zh-CN"/>
                    </a:p>
                  </a:txBody>
                  <a:tcPr/>
                </a:tc>
                <a:tc>
                  <a:txBody>
                    <a:bodyPr/>
                    <a:lstStyle/>
                    <a:p>
                      <a:pPr algn="ctr">
                        <a:buNone/>
                      </a:pPr>
                      <a:r>
                        <a:rPr lang="en-US" altLang="zh-CN" sz="2000"/>
                        <a:t>16701</a:t>
                      </a:r>
                    </a:p>
                  </a:txBody>
                  <a:tcPr anchor="ctr"/>
                </a:tc>
                <a:tc>
                  <a:txBody>
                    <a:bodyPr/>
                    <a:lstStyle/>
                    <a:p>
                      <a:pPr algn="just" fontAlgn="auto">
                        <a:buNone/>
                      </a:pPr>
                      <a:r>
                        <a:rPr lang="zh-CN" altLang="en-US" sz="2000"/>
                        <a:t>销售处方药，处方是否经执业药师审核后调配</a:t>
                      </a:r>
                    </a:p>
                  </a:txBody>
                  <a:tcPr anchor="ctr"/>
                </a:tc>
              </a:tr>
              <a:tr h="826770">
                <a:tc vMerge="1">
                  <a:txBody>
                    <a:bodyPr/>
                    <a:lstStyle/>
                    <a:p>
                      <a:endParaRPr lang="zh-CN"/>
                    </a:p>
                  </a:txBody>
                  <a:tcPr/>
                </a:tc>
                <a:tc>
                  <a:txBody>
                    <a:bodyPr/>
                    <a:lstStyle/>
                    <a:p>
                      <a:pPr algn="ctr">
                        <a:buNone/>
                      </a:pPr>
                      <a:r>
                        <a:rPr lang="en-US" altLang="zh-CN" sz="2000"/>
                        <a:t>16702</a:t>
                      </a:r>
                    </a:p>
                  </a:txBody>
                  <a:tcPr anchor="ctr"/>
                </a:tc>
                <a:tc>
                  <a:txBody>
                    <a:bodyPr/>
                    <a:lstStyle/>
                    <a:p>
                      <a:pPr algn="just" fontAlgn="auto">
                        <a:buNone/>
                      </a:pPr>
                      <a:r>
                        <a:rPr lang="zh-CN" altLang="en-US" sz="2000"/>
                        <a:t>对处方所列药品是否存在擅自更改或代用处方，是否有配伍禁忌或超剂量处方仍调配的情况</a:t>
                      </a:r>
                    </a:p>
                  </a:txBody>
                  <a:tcPr anchor="ctr"/>
                </a:tc>
              </a:tr>
              <a:tr h="826770">
                <a:tc vMerge="1">
                  <a:txBody>
                    <a:bodyPr/>
                    <a:lstStyle/>
                    <a:p>
                      <a:endParaRPr lang="zh-CN"/>
                    </a:p>
                  </a:txBody>
                  <a:tcPr/>
                </a:tc>
                <a:tc>
                  <a:txBody>
                    <a:bodyPr/>
                    <a:lstStyle/>
                    <a:p>
                      <a:pPr algn="ctr">
                        <a:buNone/>
                      </a:pPr>
                      <a:r>
                        <a:rPr lang="en-US" altLang="zh-CN" sz="2000"/>
                        <a:t>16703</a:t>
                      </a:r>
                    </a:p>
                  </a:txBody>
                  <a:tcPr anchor="ctr"/>
                </a:tc>
                <a:tc>
                  <a:txBody>
                    <a:bodyPr/>
                    <a:lstStyle/>
                    <a:p>
                      <a:pPr algn="just" fontAlgn="auto">
                        <a:buNone/>
                      </a:pPr>
                      <a:r>
                        <a:rPr lang="en-US" altLang="zh-CN" sz="2000"/>
                        <a:t>1</a:t>
                      </a:r>
                      <a:r>
                        <a:rPr lang="zh-CN" altLang="en-US" sz="2000"/>
                        <a:t>、调配处方后是否经过核对销售</a:t>
                      </a:r>
                    </a:p>
                    <a:p>
                      <a:pPr algn="just" fontAlgn="auto">
                        <a:buNone/>
                      </a:pPr>
                      <a:r>
                        <a:rPr lang="en-US" altLang="zh-CN" sz="2000"/>
                        <a:t>2</a:t>
                      </a:r>
                      <a:r>
                        <a:rPr lang="zh-CN" altLang="en-US" sz="2000"/>
                        <a:t>、是否远程开方和审方</a:t>
                      </a:r>
                    </a:p>
                  </a:txBody>
                  <a:tcPr anchor="ct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19760" y="459740"/>
            <a:ext cx="7907655" cy="507365"/>
          </a:xfrm>
        </p:spPr>
        <p:txBody>
          <a:bodyPr/>
          <a:lstStyle/>
          <a:p>
            <a:r>
              <a:rPr lang="en-US" altLang="zh-CN" sz="2800" b="1">
                <a:solidFill>
                  <a:srgbClr val="FF0000"/>
                </a:solidFill>
              </a:rPr>
              <a:t>GSP</a:t>
            </a:r>
            <a:r>
              <a:rPr lang="zh-CN" altLang="en-US" sz="2800" b="1">
                <a:solidFill>
                  <a:srgbClr val="FF0000"/>
                </a:solidFill>
              </a:rPr>
              <a:t>现场检查</a:t>
            </a:r>
            <a:r>
              <a:rPr lang="zh-CN" altLang="en-US" sz="2800" b="1">
                <a:solidFill>
                  <a:srgbClr val="FF0000"/>
                </a:solidFill>
                <a:sym typeface="+mn-ea"/>
              </a:rPr>
              <a:t>主要项目</a:t>
            </a:r>
            <a:endParaRPr lang="zh-CN" altLang="en-US" sz="2800" b="1">
              <a:solidFill>
                <a:srgbClr val="FF0000"/>
              </a:solidFill>
            </a:endParaRPr>
          </a:p>
        </p:txBody>
      </p:sp>
      <p:graphicFrame>
        <p:nvGraphicFramePr>
          <p:cNvPr id="6" name="表格 5"/>
          <p:cNvGraphicFramePr/>
          <p:nvPr/>
        </p:nvGraphicFramePr>
        <p:xfrm>
          <a:off x="619760" y="1104265"/>
          <a:ext cx="7907020" cy="5034280"/>
        </p:xfrm>
        <a:graphic>
          <a:graphicData uri="http://schemas.openxmlformats.org/drawingml/2006/table">
            <a:tbl>
              <a:tblPr firstRow="1" bandRow="1">
                <a:tableStyleId>{5C22544A-7EE6-4342-B048-85BDC9FD1C3A}</a:tableStyleId>
              </a:tblPr>
              <a:tblGrid>
                <a:gridCol w="626745"/>
                <a:gridCol w="1125220"/>
                <a:gridCol w="6155055"/>
              </a:tblGrid>
              <a:tr h="756000">
                <a:tc rowSpan="6">
                  <a:txBody>
                    <a:bodyPr/>
                    <a:lstStyle/>
                    <a:p>
                      <a:pPr algn="ctr">
                        <a:buNone/>
                      </a:pPr>
                      <a:r>
                        <a:rPr lang="zh-CN" altLang="en-US" sz="2800"/>
                        <a:t>销售管理</a:t>
                      </a:r>
                    </a:p>
                  </a:txBody>
                  <a:tcPr anchor="ctr"/>
                </a:tc>
                <a:tc>
                  <a:txBody>
                    <a:bodyPr/>
                    <a:lstStyle/>
                    <a:p>
                      <a:pPr algn="ctr">
                        <a:buNone/>
                      </a:pPr>
                      <a:r>
                        <a:rPr lang="en-US" altLang="zh-CN" sz="2000"/>
                        <a:t>16704</a:t>
                      </a:r>
                    </a:p>
                  </a:txBody>
                  <a:tcPr anchor="ctr"/>
                </a:tc>
                <a:tc>
                  <a:txBody>
                    <a:bodyPr/>
                    <a:lstStyle/>
                    <a:p>
                      <a:pPr indent="0" algn="just" fontAlgn="auto">
                        <a:buNone/>
                      </a:pPr>
                      <a:r>
                        <a:rPr lang="en-US" altLang="zh-CN" sz="2000"/>
                        <a:t>1</a:t>
                      </a:r>
                      <a:r>
                        <a:rPr lang="zh-CN" altLang="en-US" sz="2000"/>
                        <a:t>、处方审核、调配、核对人员是否在处方上签字或盖章，并按照有关规定保存处方或其复印件</a:t>
                      </a:r>
                    </a:p>
                    <a:p>
                      <a:pPr indent="0" algn="just" fontAlgn="auto">
                        <a:buNone/>
                      </a:pPr>
                      <a:r>
                        <a:rPr lang="en-US" altLang="zh-CN" sz="2000"/>
                        <a:t>2</a:t>
                      </a:r>
                      <a:r>
                        <a:rPr lang="zh-CN" altLang="en-US" sz="2000"/>
                        <a:t>、是否远程开方和审方</a:t>
                      </a:r>
                    </a:p>
                  </a:txBody>
                  <a:tcPr anchor="ctr"/>
                </a:tc>
              </a:tr>
              <a:tr h="720000">
                <a:tc vMerge="1">
                  <a:txBody>
                    <a:bodyPr/>
                    <a:lstStyle/>
                    <a:p>
                      <a:endParaRPr lang="zh-CN"/>
                    </a:p>
                  </a:txBody>
                  <a:tcPr/>
                </a:tc>
                <a:tc>
                  <a:txBody>
                    <a:bodyPr/>
                    <a:lstStyle/>
                    <a:p>
                      <a:pPr algn="ctr">
                        <a:buNone/>
                      </a:pPr>
                      <a:r>
                        <a:rPr lang="en-US" altLang="zh-CN" sz="2000"/>
                        <a:t>16705</a:t>
                      </a:r>
                    </a:p>
                  </a:txBody>
                  <a:tcPr anchor="ctr"/>
                </a:tc>
                <a:tc>
                  <a:txBody>
                    <a:bodyPr/>
                    <a:lstStyle/>
                    <a:p>
                      <a:pPr algn="just" fontAlgn="auto">
                        <a:buNone/>
                      </a:pPr>
                      <a:r>
                        <a:rPr lang="zh-CN" altLang="en-US" sz="2000"/>
                        <a:t>销售近效期药品是否向顾客告知有效期</a:t>
                      </a:r>
                    </a:p>
                  </a:txBody>
                  <a:tcPr anchor="ctr"/>
                </a:tc>
              </a:tr>
              <a:tr h="756000">
                <a:tc vMerge="1">
                  <a:txBody>
                    <a:bodyPr/>
                    <a:lstStyle/>
                    <a:p>
                      <a:endParaRPr lang="zh-CN"/>
                    </a:p>
                  </a:txBody>
                  <a:tcPr/>
                </a:tc>
                <a:tc>
                  <a:txBody>
                    <a:bodyPr/>
                    <a:lstStyle/>
                    <a:p>
                      <a:pPr algn="ctr">
                        <a:buNone/>
                      </a:pPr>
                      <a:r>
                        <a:rPr lang="en-US" altLang="zh-CN" sz="2000"/>
                        <a:t>16706</a:t>
                      </a:r>
                    </a:p>
                  </a:txBody>
                  <a:tcPr anchor="ctr"/>
                </a:tc>
                <a:tc>
                  <a:txBody>
                    <a:bodyPr/>
                    <a:lstStyle/>
                    <a:p>
                      <a:pPr algn="just" fontAlgn="auto">
                        <a:buNone/>
                      </a:pPr>
                      <a:r>
                        <a:rPr lang="zh-CN" altLang="en-US" sz="2000"/>
                        <a:t>销售中药饮片是否做到计量准确，并告知煎服方法及注意事项</a:t>
                      </a:r>
                    </a:p>
                  </a:txBody>
                  <a:tcPr anchor="ctr"/>
                </a:tc>
              </a:tr>
              <a:tr h="720000">
                <a:tc vMerge="1">
                  <a:txBody>
                    <a:bodyPr/>
                    <a:lstStyle/>
                    <a:p>
                      <a:endParaRPr lang="zh-CN"/>
                    </a:p>
                  </a:txBody>
                  <a:tcPr/>
                </a:tc>
                <a:tc>
                  <a:txBody>
                    <a:bodyPr/>
                    <a:lstStyle/>
                    <a:p>
                      <a:pPr algn="ctr">
                        <a:buNone/>
                      </a:pPr>
                      <a:r>
                        <a:rPr lang="en-US" altLang="zh-CN" sz="2000"/>
                        <a:t>16707</a:t>
                      </a:r>
                    </a:p>
                  </a:txBody>
                  <a:tcPr anchor="ctr"/>
                </a:tc>
                <a:tc>
                  <a:txBody>
                    <a:bodyPr/>
                    <a:lstStyle/>
                    <a:p>
                      <a:pPr algn="just" fontAlgn="auto">
                        <a:buNone/>
                      </a:pPr>
                      <a:r>
                        <a:rPr lang="zh-CN" altLang="en-US" sz="2000"/>
                        <a:t>提供中药饮片代煎服务，是否符合国家有关规定</a:t>
                      </a:r>
                    </a:p>
                  </a:txBody>
                  <a:tcPr anchor="ctr"/>
                </a:tc>
              </a:tr>
              <a:tr h="826770">
                <a:tc vMerge="1">
                  <a:txBody>
                    <a:bodyPr/>
                    <a:lstStyle/>
                    <a:p>
                      <a:endParaRPr lang="zh-CN"/>
                    </a:p>
                  </a:txBody>
                  <a:tcPr/>
                </a:tc>
                <a:tc>
                  <a:txBody>
                    <a:bodyPr/>
                    <a:lstStyle/>
                    <a:p>
                      <a:pPr algn="ctr">
                        <a:buNone/>
                      </a:pPr>
                      <a:r>
                        <a:rPr lang="en-US" altLang="zh-CN" sz="2000"/>
                        <a:t>*16801</a:t>
                      </a:r>
                    </a:p>
                  </a:txBody>
                  <a:tcPr anchor="ctr"/>
                </a:tc>
                <a:tc>
                  <a:txBody>
                    <a:bodyPr/>
                    <a:lstStyle/>
                    <a:p>
                      <a:pPr algn="just" fontAlgn="auto">
                        <a:buNone/>
                      </a:pPr>
                      <a:r>
                        <a:rPr lang="en-US" altLang="zh-CN" sz="2000"/>
                        <a:t>1</a:t>
                      </a:r>
                      <a:r>
                        <a:rPr lang="zh-CN" altLang="en-US" sz="2000"/>
                        <a:t>、销售药品是否开具销售凭证，包括药品名称、生产厂商、数量、价格、批号、规格等内容</a:t>
                      </a:r>
                    </a:p>
                    <a:p>
                      <a:pPr algn="just" fontAlgn="auto">
                        <a:buNone/>
                      </a:pPr>
                      <a:r>
                        <a:rPr lang="en-US" altLang="zh-CN" sz="2000"/>
                        <a:t>2</a:t>
                      </a:r>
                      <a:r>
                        <a:rPr lang="zh-CN" altLang="en-US" sz="2000"/>
                        <a:t>、是否配备票据打印设备</a:t>
                      </a:r>
                    </a:p>
                  </a:txBody>
                  <a:tcPr anchor="ctr"/>
                </a:tc>
              </a:tr>
              <a:tr h="826770">
                <a:tc vMerge="1">
                  <a:txBody>
                    <a:bodyPr/>
                    <a:lstStyle/>
                    <a:p>
                      <a:endParaRPr lang="zh-CN"/>
                    </a:p>
                  </a:txBody>
                  <a:tcPr/>
                </a:tc>
                <a:tc>
                  <a:txBody>
                    <a:bodyPr/>
                    <a:lstStyle/>
                    <a:p>
                      <a:pPr algn="ctr">
                        <a:buNone/>
                      </a:pPr>
                      <a:r>
                        <a:rPr lang="en-US" altLang="zh-CN" sz="2000"/>
                        <a:t>16802</a:t>
                      </a:r>
                    </a:p>
                  </a:txBody>
                  <a:tcPr anchor="ctr"/>
                </a:tc>
                <a:tc>
                  <a:txBody>
                    <a:bodyPr/>
                    <a:lstStyle/>
                    <a:p>
                      <a:pPr algn="just" fontAlgn="auto">
                        <a:buNone/>
                      </a:pPr>
                      <a:r>
                        <a:rPr lang="zh-CN" altLang="en-US" sz="2000"/>
                        <a:t>是否做好销售记录</a:t>
                      </a:r>
                    </a:p>
                  </a:txBody>
                  <a:tcPr anchor="ct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19760" y="459740"/>
            <a:ext cx="7907655" cy="507365"/>
          </a:xfrm>
        </p:spPr>
        <p:txBody>
          <a:bodyPr/>
          <a:lstStyle/>
          <a:p>
            <a:r>
              <a:rPr lang="en-US" altLang="zh-CN" sz="2800" b="1">
                <a:solidFill>
                  <a:srgbClr val="FF0000"/>
                </a:solidFill>
              </a:rPr>
              <a:t>GSP</a:t>
            </a:r>
            <a:r>
              <a:rPr lang="zh-CN" altLang="en-US" sz="2800" b="1">
                <a:solidFill>
                  <a:srgbClr val="FF0000"/>
                </a:solidFill>
              </a:rPr>
              <a:t>现场检查</a:t>
            </a:r>
            <a:r>
              <a:rPr lang="zh-CN" altLang="en-US" sz="2800" b="1">
                <a:solidFill>
                  <a:srgbClr val="FF0000"/>
                </a:solidFill>
                <a:sym typeface="+mn-ea"/>
              </a:rPr>
              <a:t>主要项目</a:t>
            </a:r>
            <a:endParaRPr lang="zh-CN" altLang="en-US" sz="2800" b="1">
              <a:solidFill>
                <a:srgbClr val="FF0000"/>
              </a:solidFill>
            </a:endParaRPr>
          </a:p>
        </p:txBody>
      </p:sp>
      <p:graphicFrame>
        <p:nvGraphicFramePr>
          <p:cNvPr id="6" name="表格 5"/>
          <p:cNvGraphicFramePr/>
          <p:nvPr/>
        </p:nvGraphicFramePr>
        <p:xfrm>
          <a:off x="619760" y="1104265"/>
          <a:ext cx="7907020" cy="5148000"/>
        </p:xfrm>
        <a:graphic>
          <a:graphicData uri="http://schemas.openxmlformats.org/drawingml/2006/table">
            <a:tbl>
              <a:tblPr firstRow="1" bandRow="1">
                <a:tableStyleId>{5C22544A-7EE6-4342-B048-85BDC9FD1C3A}</a:tableStyleId>
              </a:tblPr>
              <a:tblGrid>
                <a:gridCol w="548666"/>
                <a:gridCol w="1111885"/>
                <a:gridCol w="562610"/>
                <a:gridCol w="5683859"/>
              </a:tblGrid>
              <a:tr h="756000">
                <a:tc rowSpan="6">
                  <a:txBody>
                    <a:bodyPr/>
                    <a:lstStyle/>
                    <a:p>
                      <a:pPr algn="ctr">
                        <a:buNone/>
                      </a:pPr>
                      <a:r>
                        <a:rPr lang="zh-CN" altLang="en-US" sz="2800"/>
                        <a:t>销售管理</a:t>
                      </a:r>
                    </a:p>
                  </a:txBody>
                  <a:tcPr anchor="ctr"/>
                </a:tc>
                <a:tc>
                  <a:txBody>
                    <a:bodyPr/>
                    <a:lstStyle/>
                    <a:p>
                      <a:pPr algn="ctr">
                        <a:buNone/>
                      </a:pPr>
                      <a:r>
                        <a:rPr lang="en-US" altLang="zh-CN" sz="2000"/>
                        <a:t>16901</a:t>
                      </a:r>
                    </a:p>
                  </a:txBody>
                  <a:tcPr anchor="ctr"/>
                </a:tc>
                <a:tc rowSpan="6">
                  <a:txBody>
                    <a:bodyPr/>
                    <a:lstStyle/>
                    <a:p>
                      <a:pPr algn="ctr">
                        <a:buNone/>
                      </a:pPr>
                      <a:r>
                        <a:rPr lang="zh-CN" altLang="en-US" sz="2000"/>
                        <a:t>药品是否拆零</a:t>
                      </a:r>
                    </a:p>
                  </a:txBody>
                  <a:tcPr anchor="ctr"/>
                </a:tc>
                <a:tc>
                  <a:txBody>
                    <a:bodyPr/>
                    <a:lstStyle/>
                    <a:p>
                      <a:pPr indent="0" algn="just" fontAlgn="auto">
                        <a:buNone/>
                      </a:pPr>
                      <a:r>
                        <a:rPr lang="zh-CN" altLang="en-US" sz="2000"/>
                        <a:t>是否能提供负责拆零销售的人员的培训记录</a:t>
                      </a:r>
                    </a:p>
                  </a:txBody>
                  <a:tcPr anchor="ctr"/>
                </a:tc>
              </a:tr>
              <a:tr h="720000">
                <a:tc vMerge="1">
                  <a:txBody>
                    <a:bodyPr/>
                    <a:lstStyle/>
                    <a:p>
                      <a:endParaRPr lang="zh-CN"/>
                    </a:p>
                  </a:txBody>
                  <a:tcPr/>
                </a:tc>
                <a:tc>
                  <a:txBody>
                    <a:bodyPr/>
                    <a:lstStyle/>
                    <a:p>
                      <a:pPr algn="ctr">
                        <a:buNone/>
                      </a:pPr>
                      <a:r>
                        <a:rPr lang="en-US" altLang="zh-CN" sz="2000"/>
                        <a:t>16902</a:t>
                      </a:r>
                    </a:p>
                  </a:txBody>
                  <a:tcPr anchor="ctr"/>
                </a:tc>
                <a:tc vMerge="1">
                  <a:txBody>
                    <a:bodyPr/>
                    <a:lstStyle/>
                    <a:p>
                      <a:endParaRPr lang="zh-CN"/>
                    </a:p>
                  </a:txBody>
                  <a:tcPr anchor="ctr"/>
                </a:tc>
                <a:tc>
                  <a:txBody>
                    <a:bodyPr/>
                    <a:lstStyle/>
                    <a:p>
                      <a:pPr algn="just" fontAlgn="auto">
                        <a:buNone/>
                      </a:pPr>
                      <a:r>
                        <a:rPr lang="zh-CN" altLang="en-US" sz="2000"/>
                        <a:t>拆零的工作台及工具是否保持清洁、卫生，防止交叉污染。</a:t>
                      </a:r>
                    </a:p>
                  </a:txBody>
                  <a:tcPr anchor="ctr"/>
                </a:tc>
              </a:tr>
              <a:tr h="1044000">
                <a:tc vMerge="1">
                  <a:txBody>
                    <a:bodyPr/>
                    <a:lstStyle/>
                    <a:p>
                      <a:endParaRPr lang="zh-CN"/>
                    </a:p>
                  </a:txBody>
                  <a:tcPr/>
                </a:tc>
                <a:tc>
                  <a:txBody>
                    <a:bodyPr/>
                    <a:lstStyle/>
                    <a:p>
                      <a:pPr algn="ctr">
                        <a:buNone/>
                      </a:pPr>
                      <a:r>
                        <a:rPr lang="en-US" altLang="zh-CN" sz="2000"/>
                        <a:t>*16903</a:t>
                      </a:r>
                    </a:p>
                  </a:txBody>
                  <a:tcPr anchor="ctr"/>
                </a:tc>
                <a:tc vMerge="1">
                  <a:txBody>
                    <a:bodyPr/>
                    <a:lstStyle/>
                    <a:p>
                      <a:endParaRPr lang="zh-CN"/>
                    </a:p>
                  </a:txBody>
                  <a:tcPr anchor="ctr"/>
                </a:tc>
                <a:tc>
                  <a:txBody>
                    <a:bodyPr/>
                    <a:lstStyle/>
                    <a:p>
                      <a:pPr algn="just" fontAlgn="auto">
                        <a:buNone/>
                      </a:pPr>
                      <a:r>
                        <a:rPr lang="zh-CN" altLang="en-US" sz="2000"/>
                        <a:t>是否有拆零销售记录，内容是否包括拆零起始日期、药品名称、规格、批号、生产厂商、有效期、销售数量、销售日期、分拆及复核人员等内容</a:t>
                      </a:r>
                    </a:p>
                  </a:txBody>
                  <a:tcPr anchor="ctr"/>
                </a:tc>
              </a:tr>
              <a:tr h="1044000">
                <a:tc vMerge="1">
                  <a:txBody>
                    <a:bodyPr/>
                    <a:lstStyle/>
                    <a:p>
                      <a:endParaRPr lang="zh-CN"/>
                    </a:p>
                  </a:txBody>
                  <a:tcPr/>
                </a:tc>
                <a:tc>
                  <a:txBody>
                    <a:bodyPr/>
                    <a:lstStyle/>
                    <a:p>
                      <a:pPr algn="ctr">
                        <a:buNone/>
                      </a:pPr>
                      <a:r>
                        <a:rPr lang="en-US" altLang="zh-CN" sz="2000"/>
                        <a:t>16904</a:t>
                      </a:r>
                    </a:p>
                  </a:txBody>
                  <a:tcPr anchor="ctr"/>
                </a:tc>
                <a:tc vMerge="1">
                  <a:txBody>
                    <a:bodyPr/>
                    <a:lstStyle/>
                    <a:p>
                      <a:endParaRPr lang="zh-CN"/>
                    </a:p>
                  </a:txBody>
                  <a:tcPr anchor="ctr"/>
                </a:tc>
                <a:tc>
                  <a:txBody>
                    <a:bodyPr/>
                    <a:lstStyle/>
                    <a:p>
                      <a:pPr algn="just" fontAlgn="auto">
                        <a:buNone/>
                      </a:pPr>
                      <a:r>
                        <a:rPr lang="zh-CN" altLang="en-US" sz="2000"/>
                        <a:t>拆零销售是否使用洁净、卫生的包装，包装上注明药品名称、规格、数量、用法、用量、批号、有效期以及药店名称等内容</a:t>
                      </a:r>
                    </a:p>
                  </a:txBody>
                  <a:tcPr anchor="ctr"/>
                </a:tc>
              </a:tr>
              <a:tr h="792000">
                <a:tc vMerge="1">
                  <a:txBody>
                    <a:bodyPr/>
                    <a:lstStyle/>
                    <a:p>
                      <a:endParaRPr lang="zh-CN"/>
                    </a:p>
                  </a:txBody>
                  <a:tcPr/>
                </a:tc>
                <a:tc>
                  <a:txBody>
                    <a:bodyPr/>
                    <a:lstStyle/>
                    <a:p>
                      <a:pPr algn="ctr">
                        <a:buNone/>
                      </a:pPr>
                      <a:r>
                        <a:rPr lang="en-US" altLang="zh-CN" sz="2000"/>
                        <a:t>16905</a:t>
                      </a:r>
                    </a:p>
                  </a:txBody>
                  <a:tcPr anchor="ctr"/>
                </a:tc>
                <a:tc vMerge="1">
                  <a:txBody>
                    <a:bodyPr/>
                    <a:lstStyle/>
                    <a:p>
                      <a:endParaRPr lang="zh-CN"/>
                    </a:p>
                  </a:txBody>
                  <a:tcPr anchor="ctr"/>
                </a:tc>
                <a:tc>
                  <a:txBody>
                    <a:bodyPr/>
                    <a:lstStyle/>
                    <a:p>
                      <a:pPr algn="just" fontAlgn="auto">
                        <a:buNone/>
                      </a:pPr>
                      <a:r>
                        <a:rPr lang="zh-CN" altLang="en-US" sz="2000"/>
                        <a:t>拆零销售药品是否提供药品说明书原件或复印件</a:t>
                      </a:r>
                    </a:p>
                  </a:txBody>
                  <a:tcPr anchor="ctr"/>
                </a:tc>
              </a:tr>
              <a:tr h="792000">
                <a:tc vMerge="1">
                  <a:txBody>
                    <a:bodyPr/>
                    <a:lstStyle/>
                    <a:p>
                      <a:endParaRPr lang="zh-CN"/>
                    </a:p>
                  </a:txBody>
                  <a:tcPr/>
                </a:tc>
                <a:tc>
                  <a:txBody>
                    <a:bodyPr/>
                    <a:lstStyle/>
                    <a:p>
                      <a:pPr algn="ctr">
                        <a:buNone/>
                      </a:pPr>
                      <a:r>
                        <a:rPr lang="en-US" altLang="zh-CN" sz="2000"/>
                        <a:t>16906</a:t>
                      </a:r>
                    </a:p>
                  </a:txBody>
                  <a:tcPr anchor="ctr"/>
                </a:tc>
                <a:tc vMerge="1">
                  <a:txBody>
                    <a:bodyPr/>
                    <a:lstStyle/>
                    <a:p>
                      <a:endParaRPr lang="zh-CN"/>
                    </a:p>
                  </a:txBody>
                  <a:tcPr anchor="ctr"/>
                </a:tc>
                <a:tc>
                  <a:txBody>
                    <a:bodyPr/>
                    <a:lstStyle/>
                    <a:p>
                      <a:pPr algn="just" fontAlgn="auto">
                        <a:buNone/>
                      </a:pPr>
                      <a:r>
                        <a:rPr lang="zh-CN" altLang="en-US" sz="2000"/>
                        <a:t>药品拆零销售期间是否保留药品原包装和说明书</a:t>
                      </a:r>
                    </a:p>
                  </a:txBody>
                  <a:tcPr anchor="ctr"/>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19760" y="459740"/>
            <a:ext cx="7907655" cy="507365"/>
          </a:xfrm>
        </p:spPr>
        <p:txBody>
          <a:bodyPr/>
          <a:lstStyle/>
          <a:p>
            <a:r>
              <a:rPr lang="en-US" altLang="zh-CN" sz="2800" b="1">
                <a:solidFill>
                  <a:srgbClr val="FF0000"/>
                </a:solidFill>
              </a:rPr>
              <a:t>GSP</a:t>
            </a:r>
            <a:r>
              <a:rPr lang="zh-CN" altLang="en-US" sz="2800" b="1">
                <a:solidFill>
                  <a:srgbClr val="FF0000"/>
                </a:solidFill>
              </a:rPr>
              <a:t>现场检查</a:t>
            </a:r>
            <a:r>
              <a:rPr lang="zh-CN" altLang="en-US" sz="2800" b="1">
                <a:solidFill>
                  <a:srgbClr val="FF0000"/>
                </a:solidFill>
                <a:sym typeface="+mn-ea"/>
              </a:rPr>
              <a:t>主要项目</a:t>
            </a:r>
            <a:endParaRPr lang="zh-CN" altLang="en-US" sz="2800" b="1">
              <a:solidFill>
                <a:srgbClr val="FF0000"/>
              </a:solidFill>
            </a:endParaRPr>
          </a:p>
        </p:txBody>
      </p:sp>
      <p:graphicFrame>
        <p:nvGraphicFramePr>
          <p:cNvPr id="6" name="表格 5"/>
          <p:cNvGraphicFramePr/>
          <p:nvPr/>
        </p:nvGraphicFramePr>
        <p:xfrm>
          <a:off x="619760" y="1104265"/>
          <a:ext cx="7907020" cy="4104000"/>
        </p:xfrm>
        <a:graphic>
          <a:graphicData uri="http://schemas.openxmlformats.org/drawingml/2006/table">
            <a:tbl>
              <a:tblPr firstRow="1" bandRow="1">
                <a:tableStyleId>{5C22544A-7EE6-4342-B048-85BDC9FD1C3A}</a:tableStyleId>
              </a:tblPr>
              <a:tblGrid>
                <a:gridCol w="626745"/>
                <a:gridCol w="1125220"/>
                <a:gridCol w="6155055"/>
              </a:tblGrid>
              <a:tr h="2628000">
                <a:tc rowSpan="3">
                  <a:txBody>
                    <a:bodyPr/>
                    <a:lstStyle/>
                    <a:p>
                      <a:pPr algn="ctr">
                        <a:buNone/>
                      </a:pPr>
                      <a:r>
                        <a:rPr lang="zh-CN" altLang="en-US" sz="2800"/>
                        <a:t>销售管理</a:t>
                      </a:r>
                    </a:p>
                  </a:txBody>
                  <a:tcPr anchor="ctr"/>
                </a:tc>
                <a:tc>
                  <a:txBody>
                    <a:bodyPr/>
                    <a:lstStyle/>
                    <a:p>
                      <a:pPr algn="ctr">
                        <a:buNone/>
                      </a:pPr>
                      <a:r>
                        <a:rPr lang="en-US" altLang="zh-CN" sz="2000"/>
                        <a:t>*17001</a:t>
                      </a:r>
                    </a:p>
                  </a:txBody>
                  <a:tcPr anchor="ctr"/>
                </a:tc>
                <a:tc>
                  <a:txBody>
                    <a:bodyPr/>
                    <a:lstStyle/>
                    <a:p>
                      <a:pPr indent="0" algn="just" fontAlgn="auto">
                        <a:buNone/>
                      </a:pPr>
                      <a:r>
                        <a:rPr lang="en-US" altLang="zh-CN" sz="2000"/>
                        <a:t>1</a:t>
                      </a:r>
                      <a:r>
                        <a:rPr lang="zh-CN" altLang="en-US" sz="2000"/>
                        <a:t>、销售特殊管理的药品和国家有专门管理要求的药品，是否严格执行国家有关规定</a:t>
                      </a:r>
                    </a:p>
                    <a:p>
                      <a:pPr indent="0" algn="just" fontAlgn="auto">
                        <a:buNone/>
                      </a:pPr>
                      <a:r>
                        <a:rPr lang="en-US" altLang="zh-CN" sz="2000"/>
                        <a:t>2</a:t>
                      </a:r>
                      <a:r>
                        <a:rPr lang="zh-CN" altLang="en-US" sz="2000"/>
                        <a:t>、是否建立特殊管理的药品</a:t>
                      </a:r>
                      <a:r>
                        <a:rPr lang="zh-CN" altLang="en-US" sz="2000">
                          <a:sym typeface="+mn-ea"/>
                        </a:rPr>
                        <a:t>和国家有专门管理要求的药品的销售记录</a:t>
                      </a:r>
                    </a:p>
                    <a:p>
                      <a:pPr indent="0" algn="just" fontAlgn="auto">
                        <a:buNone/>
                      </a:pPr>
                      <a:r>
                        <a:rPr lang="en-US" altLang="zh-CN" sz="2000"/>
                        <a:t>3</a:t>
                      </a:r>
                      <a:r>
                        <a:rPr lang="zh-CN" altLang="en-US" sz="2000"/>
                        <a:t>、销售数量</a:t>
                      </a:r>
                      <a:r>
                        <a:rPr lang="en-US" altLang="zh-CN" sz="2000"/>
                        <a:t>72</a:t>
                      </a:r>
                      <a:r>
                        <a:rPr lang="zh-CN" altLang="en-US" sz="2000"/>
                        <a:t>小时内是否超过</a:t>
                      </a:r>
                      <a:r>
                        <a:rPr lang="en-US" altLang="zh-CN" sz="2000"/>
                        <a:t>2</a:t>
                      </a:r>
                      <a:r>
                        <a:rPr lang="zh-CN" altLang="en-US" sz="2000"/>
                        <a:t>个最小包装</a:t>
                      </a:r>
                    </a:p>
                    <a:p>
                      <a:pPr indent="0" algn="just" fontAlgn="auto">
                        <a:buNone/>
                      </a:pPr>
                      <a:r>
                        <a:rPr lang="en-US" altLang="zh-CN" sz="2000"/>
                        <a:t>4</a:t>
                      </a:r>
                      <a:r>
                        <a:rPr lang="zh-CN" altLang="en-US" sz="2000"/>
                        <a:t>、</a:t>
                      </a:r>
                      <a:r>
                        <a:rPr lang="zh-CN" altLang="en-US" sz="2000">
                          <a:sym typeface="+mn-ea"/>
                        </a:rPr>
                        <a:t>特殊管理的药品和国家有专门管理要求的药品中的处方药是否凭处方销售</a:t>
                      </a:r>
                    </a:p>
                    <a:p>
                      <a:pPr indent="0" algn="just" fontAlgn="auto">
                        <a:buNone/>
                      </a:pPr>
                      <a:r>
                        <a:rPr lang="en-US" altLang="zh-CN" sz="2000">
                          <a:sym typeface="+mn-ea"/>
                        </a:rPr>
                        <a:t>5</a:t>
                      </a:r>
                      <a:r>
                        <a:rPr lang="zh-CN" altLang="en-US" sz="2000">
                          <a:sym typeface="+mn-ea"/>
                        </a:rPr>
                        <a:t>、特殊管理药品的销售记录是否与计算机系统一致</a:t>
                      </a:r>
                    </a:p>
                  </a:txBody>
                  <a:tcPr anchor="ctr"/>
                </a:tc>
              </a:tr>
              <a:tr h="720000">
                <a:tc vMerge="1">
                  <a:txBody>
                    <a:bodyPr/>
                    <a:lstStyle/>
                    <a:p>
                      <a:endParaRPr lang="zh-CN"/>
                    </a:p>
                  </a:txBody>
                  <a:tcPr/>
                </a:tc>
                <a:tc>
                  <a:txBody>
                    <a:bodyPr/>
                    <a:lstStyle/>
                    <a:p>
                      <a:pPr algn="ctr">
                        <a:buNone/>
                      </a:pPr>
                      <a:r>
                        <a:rPr lang="en-US" altLang="zh-CN" sz="2000"/>
                        <a:t>17101</a:t>
                      </a:r>
                    </a:p>
                  </a:txBody>
                  <a:tcPr anchor="ctr"/>
                </a:tc>
                <a:tc>
                  <a:txBody>
                    <a:bodyPr/>
                    <a:lstStyle/>
                    <a:p>
                      <a:pPr algn="just" fontAlgn="auto">
                        <a:buNone/>
                      </a:pPr>
                      <a:r>
                        <a:rPr lang="zh-CN" altLang="en-US" sz="2000"/>
                        <a:t>药品广告宣传是否涉嫌虚假宣传</a:t>
                      </a:r>
                    </a:p>
                  </a:txBody>
                  <a:tcPr anchor="ctr"/>
                </a:tc>
              </a:tr>
              <a:tr h="756000">
                <a:tc vMerge="1">
                  <a:txBody>
                    <a:bodyPr/>
                    <a:lstStyle/>
                    <a:p>
                      <a:endParaRPr lang="zh-CN"/>
                    </a:p>
                  </a:txBody>
                  <a:tcPr/>
                </a:tc>
                <a:tc>
                  <a:txBody>
                    <a:bodyPr/>
                    <a:lstStyle/>
                    <a:p>
                      <a:pPr algn="ctr">
                        <a:buNone/>
                      </a:pPr>
                      <a:r>
                        <a:rPr lang="en-US" altLang="zh-CN" sz="2000"/>
                        <a:t>*17201</a:t>
                      </a:r>
                    </a:p>
                  </a:txBody>
                  <a:tcPr anchor="ctr"/>
                </a:tc>
                <a:tc>
                  <a:txBody>
                    <a:bodyPr/>
                    <a:lstStyle/>
                    <a:p>
                      <a:pPr algn="just" fontAlgn="auto">
                        <a:buNone/>
                      </a:pPr>
                      <a:r>
                        <a:rPr lang="zh-CN" altLang="en-US" sz="2000"/>
                        <a:t>是否有非本企业在职人员在营业场所内从事药品销售相关的活动</a:t>
                      </a:r>
                    </a:p>
                  </a:txBody>
                  <a:tcPr anchor="ctr"/>
                </a:tc>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19760" y="459740"/>
            <a:ext cx="7907655" cy="507365"/>
          </a:xfrm>
        </p:spPr>
        <p:txBody>
          <a:bodyPr/>
          <a:lstStyle/>
          <a:p>
            <a:r>
              <a:rPr lang="en-US" altLang="zh-CN" sz="2800" b="1">
                <a:solidFill>
                  <a:srgbClr val="FF0000"/>
                </a:solidFill>
              </a:rPr>
              <a:t>GSP</a:t>
            </a:r>
            <a:r>
              <a:rPr lang="zh-CN" altLang="en-US" sz="2800" b="1">
                <a:solidFill>
                  <a:srgbClr val="FF0000"/>
                </a:solidFill>
              </a:rPr>
              <a:t>现场检查</a:t>
            </a:r>
            <a:r>
              <a:rPr lang="zh-CN" altLang="en-US" sz="2800" b="1">
                <a:solidFill>
                  <a:srgbClr val="FF0000"/>
                </a:solidFill>
                <a:sym typeface="+mn-ea"/>
              </a:rPr>
              <a:t>主要项目</a:t>
            </a:r>
            <a:endParaRPr lang="zh-CN" altLang="en-US" sz="2800" b="1">
              <a:solidFill>
                <a:srgbClr val="FF0000"/>
              </a:solidFill>
            </a:endParaRPr>
          </a:p>
        </p:txBody>
      </p:sp>
      <p:graphicFrame>
        <p:nvGraphicFramePr>
          <p:cNvPr id="6" name="表格 5"/>
          <p:cNvGraphicFramePr/>
          <p:nvPr/>
        </p:nvGraphicFramePr>
        <p:xfrm>
          <a:off x="619760" y="966470"/>
          <a:ext cx="7907020" cy="5035550"/>
        </p:xfrm>
        <a:graphic>
          <a:graphicData uri="http://schemas.openxmlformats.org/drawingml/2006/table">
            <a:tbl>
              <a:tblPr firstRow="1" bandRow="1">
                <a:tableStyleId>{5C22544A-7EE6-4342-B048-85BDC9FD1C3A}</a:tableStyleId>
              </a:tblPr>
              <a:tblGrid>
                <a:gridCol w="626745"/>
                <a:gridCol w="1125220"/>
                <a:gridCol w="6155055"/>
              </a:tblGrid>
              <a:tr h="1007110">
                <a:tc rowSpan="5">
                  <a:txBody>
                    <a:bodyPr/>
                    <a:lstStyle/>
                    <a:p>
                      <a:pPr algn="ctr">
                        <a:buNone/>
                      </a:pPr>
                      <a:r>
                        <a:rPr lang="zh-CN" altLang="en-US" sz="2800"/>
                        <a:t>售后管理</a:t>
                      </a:r>
                    </a:p>
                  </a:txBody>
                  <a:tcPr anchor="ctr"/>
                </a:tc>
                <a:tc>
                  <a:txBody>
                    <a:bodyPr/>
                    <a:lstStyle/>
                    <a:p>
                      <a:pPr algn="ctr">
                        <a:buNone/>
                      </a:pPr>
                      <a:r>
                        <a:rPr lang="en-US" altLang="zh-CN" sz="2000"/>
                        <a:t>17301</a:t>
                      </a:r>
                    </a:p>
                  </a:txBody>
                  <a:tcPr anchor="ctr"/>
                </a:tc>
                <a:tc>
                  <a:txBody>
                    <a:bodyPr/>
                    <a:lstStyle/>
                    <a:p>
                      <a:pPr indent="0" algn="just" fontAlgn="auto">
                        <a:buNone/>
                      </a:pPr>
                      <a:r>
                        <a:rPr lang="zh-CN" altLang="en-US"/>
                        <a:t>是否设立了</a:t>
                      </a:r>
                      <a:r>
                        <a:rPr lang="en-US" altLang="zh-CN"/>
                        <a:t>“</a:t>
                      </a:r>
                      <a:r>
                        <a:rPr lang="zh-CN" altLang="en-US"/>
                        <a:t>除药品质量原因外，药品一经售出，不得退换</a:t>
                      </a:r>
                      <a:r>
                        <a:rPr lang="en-US" altLang="zh-CN" sz="1800">
                          <a:sym typeface="+mn-ea"/>
                        </a:rPr>
                        <a:t>”</a:t>
                      </a:r>
                      <a:r>
                        <a:rPr lang="zh-CN" altLang="en-US" sz="1800">
                          <a:sym typeface="+mn-ea"/>
                        </a:rPr>
                        <a:t>的标识牌</a:t>
                      </a:r>
                    </a:p>
                  </a:txBody>
                  <a:tcPr anchor="ctr"/>
                </a:tc>
              </a:tr>
              <a:tr h="1007110">
                <a:tc vMerge="1">
                  <a:txBody>
                    <a:bodyPr/>
                    <a:lstStyle/>
                    <a:p>
                      <a:endParaRPr lang="zh-CN"/>
                    </a:p>
                  </a:txBody>
                  <a:tcPr/>
                </a:tc>
                <a:tc>
                  <a:txBody>
                    <a:bodyPr/>
                    <a:lstStyle/>
                    <a:p>
                      <a:pPr algn="ctr">
                        <a:buNone/>
                      </a:pPr>
                      <a:r>
                        <a:rPr lang="en-US" altLang="zh-CN" sz="2000"/>
                        <a:t>17401</a:t>
                      </a:r>
                    </a:p>
                  </a:txBody>
                  <a:tcPr anchor="ctr"/>
                </a:tc>
                <a:tc>
                  <a:txBody>
                    <a:bodyPr/>
                    <a:lstStyle/>
                    <a:p>
                      <a:pPr algn="just" fontAlgn="auto">
                        <a:buNone/>
                      </a:pPr>
                      <a:r>
                        <a:rPr lang="zh-CN" altLang="en-US"/>
                        <a:t>是否在营业场所公布药品监督管理部门的监督电话，设置顾客意见簿，及时处理顾客对药品质量的投诉</a:t>
                      </a:r>
                    </a:p>
                  </a:txBody>
                  <a:tcPr anchor="ctr"/>
                </a:tc>
              </a:tr>
              <a:tr h="1007110">
                <a:tc vMerge="1">
                  <a:txBody>
                    <a:bodyPr/>
                    <a:lstStyle/>
                    <a:p>
                      <a:endParaRPr lang="zh-CN"/>
                    </a:p>
                  </a:txBody>
                  <a:tcPr/>
                </a:tc>
                <a:tc>
                  <a:txBody>
                    <a:bodyPr/>
                    <a:lstStyle/>
                    <a:p>
                      <a:pPr algn="ctr">
                        <a:buNone/>
                      </a:pPr>
                      <a:r>
                        <a:rPr lang="en-US" altLang="zh-CN" sz="2000"/>
                        <a:t>17501</a:t>
                      </a:r>
                    </a:p>
                  </a:txBody>
                  <a:tcPr anchor="ctr"/>
                </a:tc>
                <a:tc>
                  <a:txBody>
                    <a:bodyPr/>
                    <a:lstStyle/>
                    <a:p>
                      <a:pPr algn="just" fontAlgn="auto">
                        <a:buNone/>
                      </a:pPr>
                      <a:r>
                        <a:rPr lang="en-US" altLang="zh-CN"/>
                        <a:t>1</a:t>
                      </a:r>
                      <a:r>
                        <a:rPr lang="zh-CN" altLang="en-US"/>
                        <a:t>、是否建立药品不良反应信息报送记录</a:t>
                      </a:r>
                    </a:p>
                    <a:p>
                      <a:pPr algn="just" fontAlgn="auto">
                        <a:buNone/>
                      </a:pPr>
                      <a:r>
                        <a:rPr lang="en-US" altLang="zh-CN"/>
                        <a:t>2</a:t>
                      </a:r>
                      <a:r>
                        <a:rPr lang="zh-CN" altLang="en-US"/>
                        <a:t>、是否收集、报告过</a:t>
                      </a:r>
                      <a:r>
                        <a:rPr lang="zh-CN" altLang="en-US" sz="1800">
                          <a:sym typeface="+mn-ea"/>
                        </a:rPr>
                        <a:t>药品不良反应信息</a:t>
                      </a:r>
                      <a:endParaRPr lang="en-US" altLang="zh-CN"/>
                    </a:p>
                  </a:txBody>
                  <a:tcPr anchor="ctr"/>
                </a:tc>
              </a:tr>
              <a:tr h="1007110">
                <a:tc vMerge="1">
                  <a:txBody>
                    <a:bodyPr/>
                    <a:lstStyle/>
                    <a:p>
                      <a:endParaRPr lang="zh-CN"/>
                    </a:p>
                  </a:txBody>
                  <a:tcPr/>
                </a:tc>
                <a:tc>
                  <a:txBody>
                    <a:bodyPr/>
                    <a:lstStyle/>
                    <a:p>
                      <a:pPr algn="ctr">
                        <a:buNone/>
                      </a:pPr>
                      <a:r>
                        <a:rPr lang="en-US" altLang="zh-CN" sz="2000"/>
                        <a:t>*17601</a:t>
                      </a:r>
                    </a:p>
                  </a:txBody>
                  <a:tcPr anchor="ctr"/>
                </a:tc>
                <a:tc>
                  <a:txBody>
                    <a:bodyPr/>
                    <a:lstStyle/>
                    <a:p>
                      <a:pPr algn="just" fontAlgn="auto">
                        <a:buNone/>
                      </a:pPr>
                      <a:r>
                        <a:rPr lang="en-US" altLang="zh-CN"/>
                        <a:t>1</a:t>
                      </a:r>
                      <a:r>
                        <a:rPr lang="zh-CN" altLang="en-US"/>
                        <a:t>、发现己售出药品有严重质量问题，是否及时采取措施追回药品并做好记录，同时向药品监督管理部门报告</a:t>
                      </a:r>
                    </a:p>
                    <a:p>
                      <a:pPr algn="just" fontAlgn="auto">
                        <a:buNone/>
                      </a:pPr>
                      <a:r>
                        <a:rPr lang="en-US" altLang="zh-CN"/>
                        <a:t>2</a:t>
                      </a:r>
                      <a:r>
                        <a:rPr lang="zh-CN" altLang="en-US"/>
                        <a:t>、是否建立药品追回记录</a:t>
                      </a:r>
                    </a:p>
                  </a:txBody>
                  <a:tcPr anchor="ctr"/>
                </a:tc>
              </a:tr>
              <a:tr h="1007110">
                <a:tc vMerge="1">
                  <a:txBody>
                    <a:bodyPr/>
                    <a:lstStyle/>
                    <a:p>
                      <a:endParaRPr lang="zh-CN"/>
                    </a:p>
                  </a:txBody>
                  <a:tcPr/>
                </a:tc>
                <a:tc>
                  <a:txBody>
                    <a:bodyPr/>
                    <a:lstStyle/>
                    <a:p>
                      <a:pPr algn="ctr">
                        <a:buNone/>
                      </a:pPr>
                      <a:r>
                        <a:rPr lang="en-US" altLang="zh-CN" sz="2000"/>
                        <a:t>17701</a:t>
                      </a:r>
                    </a:p>
                  </a:txBody>
                  <a:tcPr anchor="ctr"/>
                </a:tc>
                <a:tc>
                  <a:txBody>
                    <a:bodyPr/>
                    <a:lstStyle/>
                    <a:p>
                      <a:pPr algn="just" fontAlgn="auto">
                        <a:buNone/>
                      </a:pPr>
                      <a:r>
                        <a:rPr lang="zh-CN" altLang="en-US" sz="1800"/>
                        <a:t>是否协助药品生产企业履行召回义务，控制和收回存在安全隐患的药品，并建立药品召回记录</a:t>
                      </a:r>
                    </a:p>
                  </a:txBody>
                  <a:tcPr anchor="ct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19760" y="459740"/>
            <a:ext cx="7907655" cy="507365"/>
          </a:xfrm>
        </p:spPr>
        <p:txBody>
          <a:bodyPr/>
          <a:lstStyle/>
          <a:p>
            <a:r>
              <a:rPr lang="en-US" altLang="zh-CN" sz="2800" b="1">
                <a:solidFill>
                  <a:srgbClr val="FF0000"/>
                </a:solidFill>
              </a:rPr>
              <a:t>GSP</a:t>
            </a:r>
            <a:r>
              <a:rPr lang="zh-CN" altLang="en-US" sz="2800" b="1">
                <a:solidFill>
                  <a:srgbClr val="FF0000"/>
                </a:solidFill>
              </a:rPr>
              <a:t>现场检查主要项目</a:t>
            </a:r>
          </a:p>
        </p:txBody>
      </p:sp>
      <p:graphicFrame>
        <p:nvGraphicFramePr>
          <p:cNvPr id="6" name="表格 5"/>
          <p:cNvGraphicFramePr/>
          <p:nvPr/>
        </p:nvGraphicFramePr>
        <p:xfrm>
          <a:off x="619760" y="966470"/>
          <a:ext cx="7907020" cy="6580505"/>
        </p:xfrm>
        <a:graphic>
          <a:graphicData uri="http://schemas.openxmlformats.org/drawingml/2006/table">
            <a:tbl>
              <a:tblPr firstRow="1" bandRow="1">
                <a:tableStyleId>{5C22544A-7EE6-4342-B048-85BDC9FD1C3A}</a:tableStyleId>
              </a:tblPr>
              <a:tblGrid>
                <a:gridCol w="626745"/>
                <a:gridCol w="1125220"/>
                <a:gridCol w="6155055"/>
              </a:tblGrid>
              <a:tr h="1734185">
                <a:tc rowSpan="3">
                  <a:txBody>
                    <a:bodyPr/>
                    <a:lstStyle/>
                    <a:p>
                      <a:pPr algn="ctr">
                        <a:buNone/>
                      </a:pPr>
                      <a:r>
                        <a:rPr lang="zh-CN" altLang="en-US" sz="2800"/>
                        <a:t>总</a:t>
                      </a:r>
                    </a:p>
                    <a:p>
                      <a:pPr algn="ctr">
                        <a:buNone/>
                      </a:pPr>
                      <a:endParaRPr lang="zh-CN" altLang="en-US" sz="2800"/>
                    </a:p>
                    <a:p>
                      <a:pPr algn="ctr">
                        <a:buNone/>
                      </a:pPr>
                      <a:endParaRPr lang="zh-CN" altLang="en-US" sz="2800"/>
                    </a:p>
                    <a:p>
                      <a:pPr algn="ctr">
                        <a:buNone/>
                      </a:pPr>
                      <a:r>
                        <a:rPr lang="zh-CN" altLang="en-US" sz="2800"/>
                        <a:t>则</a:t>
                      </a:r>
                    </a:p>
                  </a:txBody>
                  <a:tcPr anchor="ctr"/>
                </a:tc>
                <a:tc>
                  <a:txBody>
                    <a:bodyPr/>
                    <a:lstStyle/>
                    <a:p>
                      <a:pPr algn="ctr">
                        <a:buNone/>
                      </a:pPr>
                      <a:r>
                        <a:rPr lang="en-US" altLang="zh-CN" sz="2000"/>
                        <a:t>**00201</a:t>
                      </a:r>
                    </a:p>
                  </a:txBody>
                  <a:tcPr anchor="ctr"/>
                </a:tc>
                <a:tc>
                  <a:txBody>
                    <a:bodyPr/>
                    <a:lstStyle/>
                    <a:p>
                      <a:pPr indent="0" algn="just" fontAlgn="auto">
                        <a:buNone/>
                      </a:pPr>
                      <a:r>
                        <a:rPr lang="zh-CN" altLang="en-US" sz="2400" b="1"/>
                        <a:t>是否建立有效的质量控制措施和药品追溯系统，确保药品质量及可追溯</a:t>
                      </a:r>
                      <a:endParaRPr lang="zh-CN" altLang="en-US"/>
                    </a:p>
                    <a:p>
                      <a:pPr indent="0" algn="just" fontAlgn="auto">
                        <a:buNone/>
                      </a:pPr>
                      <a:r>
                        <a:rPr lang="zh-CN" altLang="en-US"/>
                        <a:t>1、商品流向追溯</a:t>
                      </a:r>
                    </a:p>
                    <a:p>
                      <a:pPr indent="0" algn="just" fontAlgn="auto">
                        <a:buNone/>
                      </a:pPr>
                      <a:r>
                        <a:rPr lang="zh-CN" altLang="en-US"/>
                        <a:t>2、实物流转追溯</a:t>
                      </a:r>
                    </a:p>
                    <a:p>
                      <a:pPr indent="0" algn="just" fontAlgn="auto">
                        <a:buNone/>
                      </a:pPr>
                      <a:r>
                        <a:rPr lang="zh-CN" altLang="en-US"/>
                        <a:t>3、质量状态追溯</a:t>
                      </a:r>
                    </a:p>
                  </a:txBody>
                  <a:tcPr anchor="ctr"/>
                </a:tc>
              </a:tr>
              <a:tr h="1734185">
                <a:tc vMerge="1">
                  <a:txBody>
                    <a:bodyPr/>
                    <a:lstStyle/>
                    <a:p>
                      <a:endParaRPr lang="zh-CN"/>
                    </a:p>
                  </a:txBody>
                  <a:tcPr/>
                </a:tc>
                <a:tc>
                  <a:txBody>
                    <a:bodyPr/>
                    <a:lstStyle/>
                    <a:p>
                      <a:pPr algn="ctr">
                        <a:buNone/>
                      </a:pPr>
                      <a:r>
                        <a:rPr lang="en-US" altLang="zh-CN" sz="2000"/>
                        <a:t>**00401</a:t>
                      </a:r>
                    </a:p>
                  </a:txBody>
                  <a:tcPr anchor="ctr"/>
                </a:tc>
                <a:tc>
                  <a:txBody>
                    <a:bodyPr/>
                    <a:lstStyle/>
                    <a:p>
                      <a:pPr algn="just" fontAlgn="auto">
                        <a:buNone/>
                      </a:pPr>
                      <a:r>
                        <a:rPr lang="zh-CN" altLang="en-US" sz="2400" b="1"/>
                        <a:t>应当依法经营</a:t>
                      </a:r>
                      <a:endParaRPr lang="zh-CN" altLang="en-US"/>
                    </a:p>
                    <a:p>
                      <a:pPr algn="just" fontAlgn="auto">
                        <a:buNone/>
                      </a:pPr>
                      <a:r>
                        <a:rPr lang="zh-CN" altLang="en-US"/>
                        <a:t>1、出租出借许可证、资质证明文件，挂靠经营。 </a:t>
                      </a:r>
                    </a:p>
                    <a:p>
                      <a:pPr algn="just" fontAlgn="auto">
                        <a:buNone/>
                      </a:pPr>
                      <a:r>
                        <a:rPr lang="zh-CN" altLang="en-US"/>
                        <a:t>2、违法违规经营中药饮片，篡改或伪造药品批号、有效期、包装标签、说明书。 </a:t>
                      </a:r>
                    </a:p>
                    <a:p>
                      <a:pPr algn="just" fontAlgn="auto">
                        <a:buNone/>
                      </a:pPr>
                      <a:r>
                        <a:rPr lang="zh-CN" altLang="en-US"/>
                        <a:t>3、以非药品冒充药品、经营假劣药品。</a:t>
                      </a:r>
                    </a:p>
                    <a:p>
                      <a:pPr algn="just" fontAlgn="auto">
                        <a:buNone/>
                      </a:pPr>
                      <a:r>
                        <a:rPr lang="zh-CN" altLang="en-US"/>
                        <a:t>4、在核准的经营场所外现货销售或私设库房等行为。</a:t>
                      </a:r>
                    </a:p>
                  </a:txBody>
                  <a:tcPr anchor="ctr"/>
                </a:tc>
              </a:tr>
              <a:tr h="1734185">
                <a:tc vMerge="1">
                  <a:txBody>
                    <a:bodyPr/>
                    <a:lstStyle/>
                    <a:p>
                      <a:endParaRPr lang="zh-CN"/>
                    </a:p>
                  </a:txBody>
                  <a:tcPr/>
                </a:tc>
                <a:tc>
                  <a:txBody>
                    <a:bodyPr/>
                    <a:lstStyle/>
                    <a:p>
                      <a:pPr algn="ctr">
                        <a:buNone/>
                      </a:pPr>
                      <a:r>
                        <a:rPr lang="en-US" altLang="zh-CN" sz="2000"/>
                        <a:t>**00402</a:t>
                      </a:r>
                    </a:p>
                  </a:txBody>
                  <a:tcPr anchor="ctr"/>
                </a:tc>
                <a:tc>
                  <a:txBody>
                    <a:bodyPr/>
                    <a:lstStyle/>
                    <a:p>
                      <a:pPr algn="just" fontAlgn="auto">
                        <a:buNone/>
                      </a:pPr>
                      <a:r>
                        <a:rPr lang="zh-CN" altLang="en-US" sz="2400" b="1"/>
                        <a:t>坚持诚实守信，禁止任何虚假、欺骗行为</a:t>
                      </a:r>
                      <a:endParaRPr lang="zh-CN" altLang="en-US" sz="2400"/>
                    </a:p>
                    <a:p>
                      <a:pPr algn="just" fontAlgn="auto">
                        <a:buNone/>
                      </a:pPr>
                      <a:r>
                        <a:rPr lang="zh-CN" altLang="en-US" sz="1800"/>
                        <a:t>1、票据、数据记录、文件、各种报告、相关培训造假。</a:t>
                      </a:r>
                    </a:p>
                    <a:p>
                      <a:pPr algn="just" fontAlgn="auto">
                        <a:buNone/>
                      </a:pPr>
                      <a:r>
                        <a:rPr lang="zh-CN" altLang="en-US" sz="1800"/>
                        <a:t>2、执业药师挂证。</a:t>
                      </a:r>
                    </a:p>
                    <a:p>
                      <a:pPr algn="just" fontAlgn="auto">
                        <a:buNone/>
                      </a:pPr>
                      <a:r>
                        <a:rPr lang="zh-CN" altLang="en-US" sz="1800"/>
                        <a:t>3、温湿度记录造假、恶意调整温湿度监测系统校准参数。</a:t>
                      </a:r>
                    </a:p>
                    <a:p>
                      <a:pPr algn="just" fontAlgn="auto">
                        <a:buNone/>
                      </a:pPr>
                      <a:r>
                        <a:rPr lang="zh-CN" altLang="en-US" sz="1800"/>
                        <a:t>4、采取虚假宣传或其他形式诱导公众超出需求购药。</a:t>
                      </a:r>
                    </a:p>
                  </a:txBody>
                  <a:tcPr anchor="ctr"/>
                </a:tc>
              </a:tr>
            </a:tbl>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格 5"/>
          <p:cNvGraphicFramePr/>
          <p:nvPr/>
        </p:nvGraphicFramePr>
        <p:xfrm>
          <a:off x="619760" y="510540"/>
          <a:ext cx="7907020" cy="5895975"/>
        </p:xfrm>
        <a:graphic>
          <a:graphicData uri="http://schemas.openxmlformats.org/drawingml/2006/table">
            <a:tbl>
              <a:tblPr firstRow="1" bandRow="1">
                <a:tableStyleId>{5C22544A-7EE6-4342-B048-85BDC9FD1C3A}</a:tableStyleId>
              </a:tblPr>
              <a:tblGrid>
                <a:gridCol w="7907020"/>
              </a:tblGrid>
              <a:tr h="5895975">
                <a:tc>
                  <a:txBody>
                    <a:bodyPr/>
                    <a:lstStyle/>
                    <a:p>
                      <a:pPr algn="ctr" fontAlgn="auto">
                        <a:spcAft>
                          <a:spcPts val="1800"/>
                        </a:spcAft>
                        <a:buNone/>
                      </a:pPr>
                      <a:endParaRPr lang="zh-CN" altLang="en-US" sz="4800"/>
                    </a:p>
                    <a:p>
                      <a:pPr algn="ctr" fontAlgn="auto">
                        <a:spcAft>
                          <a:spcPts val="1800"/>
                        </a:spcAft>
                        <a:buNone/>
                      </a:pPr>
                      <a:endParaRPr lang="zh-CN" altLang="en-US" sz="2400"/>
                    </a:p>
                    <a:p>
                      <a:pPr algn="ctr" fontAlgn="auto">
                        <a:spcAft>
                          <a:spcPts val="1800"/>
                        </a:spcAft>
                        <a:buNone/>
                      </a:pPr>
                      <a:r>
                        <a:rPr lang="zh-CN" altLang="en-US" sz="4400" b="1"/>
                        <a:t>谢 谢</a:t>
                      </a:r>
                    </a:p>
                    <a:p>
                      <a:pPr algn="ctr">
                        <a:buNone/>
                      </a:pPr>
                      <a:r>
                        <a:rPr lang="zh-CN" altLang="en-US" sz="4400" b="1"/>
                        <a:t>敬 请 指 正</a:t>
                      </a:r>
                    </a:p>
                  </a:txBody>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19760" y="459740"/>
            <a:ext cx="7907655" cy="507365"/>
          </a:xfrm>
        </p:spPr>
        <p:txBody>
          <a:bodyPr/>
          <a:lstStyle/>
          <a:p>
            <a:r>
              <a:rPr lang="en-US" altLang="zh-CN" sz="2800" b="1">
                <a:solidFill>
                  <a:srgbClr val="FF0000"/>
                </a:solidFill>
              </a:rPr>
              <a:t>GSP</a:t>
            </a:r>
            <a:r>
              <a:rPr lang="zh-CN" altLang="en-US" sz="2800" b="1">
                <a:solidFill>
                  <a:srgbClr val="FF0000"/>
                </a:solidFill>
              </a:rPr>
              <a:t>现场检查</a:t>
            </a:r>
            <a:r>
              <a:rPr lang="zh-CN" altLang="en-US" sz="2800" b="1">
                <a:solidFill>
                  <a:srgbClr val="FF0000"/>
                </a:solidFill>
                <a:sym typeface="+mn-ea"/>
              </a:rPr>
              <a:t>主要项目</a:t>
            </a:r>
            <a:endParaRPr lang="zh-CN" altLang="en-US" sz="2800" b="1">
              <a:solidFill>
                <a:srgbClr val="FF0000"/>
              </a:solidFill>
            </a:endParaRPr>
          </a:p>
        </p:txBody>
      </p:sp>
      <p:graphicFrame>
        <p:nvGraphicFramePr>
          <p:cNvPr id="6" name="表格 5"/>
          <p:cNvGraphicFramePr/>
          <p:nvPr/>
        </p:nvGraphicFramePr>
        <p:xfrm>
          <a:off x="619760" y="1019175"/>
          <a:ext cx="7907020" cy="5915025"/>
        </p:xfrm>
        <a:graphic>
          <a:graphicData uri="http://schemas.openxmlformats.org/drawingml/2006/table">
            <a:tbl>
              <a:tblPr firstRow="1" bandRow="1">
                <a:tableStyleId>{5C22544A-7EE6-4342-B048-85BDC9FD1C3A}</a:tableStyleId>
              </a:tblPr>
              <a:tblGrid>
                <a:gridCol w="548640"/>
                <a:gridCol w="1169035"/>
                <a:gridCol w="6189345"/>
              </a:tblGrid>
              <a:tr h="734060">
                <a:tc rowSpan="4">
                  <a:txBody>
                    <a:bodyPr/>
                    <a:lstStyle/>
                    <a:p>
                      <a:pPr algn="ctr">
                        <a:buNone/>
                      </a:pPr>
                      <a:r>
                        <a:rPr lang="zh-CN" altLang="en-US" sz="2800"/>
                        <a:t>质量管理与职责</a:t>
                      </a:r>
                    </a:p>
                  </a:txBody>
                  <a:tcPr anchor="ctr"/>
                </a:tc>
                <a:tc>
                  <a:txBody>
                    <a:bodyPr/>
                    <a:lstStyle/>
                    <a:p>
                      <a:pPr algn="ctr">
                        <a:buNone/>
                      </a:pPr>
                      <a:r>
                        <a:rPr lang="en-US" altLang="zh-CN" sz="2000"/>
                        <a:t>12001</a:t>
                      </a:r>
                    </a:p>
                  </a:txBody>
                  <a:tcPr anchor="ctr"/>
                </a:tc>
                <a:tc>
                  <a:txBody>
                    <a:bodyPr/>
                    <a:lstStyle/>
                    <a:p>
                      <a:pPr algn="just" fontAlgn="auto">
                        <a:buNone/>
                      </a:pPr>
                      <a:r>
                        <a:rPr lang="en-US" altLang="zh-CN" sz="2000"/>
                        <a:t>是否制定质量管理文件  </a:t>
                      </a:r>
                    </a:p>
                  </a:txBody>
                  <a:tcPr anchor="ctr"/>
                </a:tc>
              </a:tr>
              <a:tr h="2225040">
                <a:tc vMerge="1">
                  <a:txBody>
                    <a:bodyPr/>
                    <a:lstStyle/>
                    <a:p>
                      <a:endParaRPr lang="zh-CN"/>
                    </a:p>
                  </a:txBody>
                  <a:tcPr/>
                </a:tc>
                <a:tc>
                  <a:txBody>
                    <a:bodyPr/>
                    <a:lstStyle/>
                    <a:p>
                      <a:pPr algn="ctr">
                        <a:buNone/>
                      </a:pPr>
                      <a:r>
                        <a:rPr lang="en-US" altLang="zh-CN" sz="2000"/>
                        <a:t>**12101</a:t>
                      </a:r>
                    </a:p>
                  </a:txBody>
                  <a:tcPr anchor="ctr"/>
                </a:tc>
                <a:tc>
                  <a:txBody>
                    <a:bodyPr/>
                    <a:lstStyle/>
                    <a:p>
                      <a:pPr algn="just" fontAlgn="auto">
                        <a:buNone/>
                      </a:pPr>
                      <a:r>
                        <a:rPr lang="en-US" altLang="zh-CN" sz="2000"/>
                        <a:t>1、是否具有与其经营范围和规模相适应的经营条件，包括组织机构、人员、设施设备、质量管理文件，并按照规定设置计算机系统。</a:t>
                      </a:r>
                    </a:p>
                    <a:p>
                      <a:pPr algn="just" fontAlgn="auto">
                        <a:buNone/>
                      </a:pPr>
                      <a:r>
                        <a:rPr lang="en-US" altLang="zh-CN" sz="2000"/>
                        <a:t>2、计算机系统是否能拦截不符合《规范》的购销行为，如超范围销售、超方式销售、特定品种数量销售等（重点是含麻制剂、血液制品）。  </a:t>
                      </a:r>
                    </a:p>
                    <a:p>
                      <a:pPr algn="just" fontAlgn="auto">
                        <a:buNone/>
                      </a:pPr>
                      <a:r>
                        <a:rPr lang="en-US" altLang="zh-CN" sz="2000"/>
                        <a:t>3、是否配备阴凉柜、冷藏柜、空调、保温箱等 </a:t>
                      </a:r>
                    </a:p>
                  </a:txBody>
                  <a:tcPr anchor="ctr"/>
                </a:tc>
              </a:tr>
              <a:tr h="822960">
                <a:tc vMerge="1">
                  <a:txBody>
                    <a:bodyPr/>
                    <a:lstStyle/>
                    <a:p>
                      <a:endParaRPr lang="zh-CN"/>
                    </a:p>
                  </a:txBody>
                  <a:tcPr/>
                </a:tc>
                <a:tc>
                  <a:txBody>
                    <a:bodyPr/>
                    <a:lstStyle/>
                    <a:p>
                      <a:pPr algn="ctr">
                        <a:buNone/>
                      </a:pPr>
                      <a:r>
                        <a:rPr lang="en-US" altLang="zh-CN" sz="2000"/>
                        <a:t>*12201</a:t>
                      </a:r>
                    </a:p>
                  </a:txBody>
                  <a:tcPr anchor="ctr"/>
                </a:tc>
                <a:tc>
                  <a:txBody>
                    <a:bodyPr/>
                    <a:lstStyle/>
                    <a:p>
                      <a:pPr algn="just" fontAlgn="auto">
                        <a:buNone/>
                      </a:pPr>
                      <a:r>
                        <a:rPr lang="en-US" altLang="zh-CN" sz="2000"/>
                        <a:t>“企业负责人”的岗位职责文件中是否明确其职责</a:t>
                      </a:r>
                    </a:p>
                    <a:p>
                      <a:pPr algn="just" fontAlgn="auto">
                        <a:buNone/>
                      </a:pPr>
                      <a:r>
                        <a:rPr lang="en-US" altLang="zh-CN" sz="2000"/>
                        <a:t>企业负责人是药品质量的主要责任人</a:t>
                      </a:r>
                    </a:p>
                  </a:txBody>
                  <a:tcPr anchor="ctr"/>
                </a:tc>
              </a:tr>
              <a:tr h="1340485">
                <a:tc vMerge="1">
                  <a:txBody>
                    <a:bodyPr/>
                    <a:lstStyle/>
                    <a:p>
                      <a:endParaRPr lang="zh-CN"/>
                    </a:p>
                  </a:txBody>
                  <a:tcPr/>
                </a:tc>
                <a:tc>
                  <a:txBody>
                    <a:bodyPr/>
                    <a:lstStyle/>
                    <a:p>
                      <a:pPr algn="ctr">
                        <a:buNone/>
                      </a:pPr>
                      <a:r>
                        <a:rPr lang="en-US" altLang="zh-CN" sz="2000"/>
                        <a:t>*12301</a:t>
                      </a:r>
                    </a:p>
                  </a:txBody>
                  <a:tcPr anchor="ctr"/>
                </a:tc>
                <a:tc>
                  <a:txBody>
                    <a:bodyPr/>
                    <a:lstStyle/>
                    <a:p>
                      <a:pPr algn="just" fontAlgn="auto">
                        <a:buNone/>
                      </a:pPr>
                      <a:r>
                        <a:rPr lang="en-US" altLang="zh-CN" sz="2000"/>
                        <a:t>1、是否设置质量管理部门或配备质量管理人员，能否提供相关任命文件。</a:t>
                      </a:r>
                    </a:p>
                    <a:p>
                      <a:pPr algn="just" fontAlgn="auto">
                        <a:buNone/>
                      </a:pPr>
                      <a:r>
                        <a:rPr lang="en-US" altLang="zh-CN" sz="2000"/>
                        <a:t>2、质量管理人员配备数量和资质是否符合要求。</a:t>
                      </a:r>
                    </a:p>
                  </a:txBody>
                  <a:tcPr anchor="ct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19760" y="459740"/>
            <a:ext cx="7907655" cy="507365"/>
          </a:xfrm>
        </p:spPr>
        <p:txBody>
          <a:bodyPr/>
          <a:lstStyle/>
          <a:p>
            <a:r>
              <a:rPr lang="en-US" altLang="zh-CN" sz="2800" b="1">
                <a:solidFill>
                  <a:srgbClr val="FF0000"/>
                </a:solidFill>
              </a:rPr>
              <a:t>GSP</a:t>
            </a:r>
            <a:r>
              <a:rPr lang="zh-CN" altLang="en-US" sz="2800" b="1">
                <a:solidFill>
                  <a:srgbClr val="FF0000"/>
                </a:solidFill>
              </a:rPr>
              <a:t>现场检查</a:t>
            </a:r>
            <a:r>
              <a:rPr lang="zh-CN" altLang="en-US" sz="2800" b="1">
                <a:solidFill>
                  <a:srgbClr val="FF0000"/>
                </a:solidFill>
                <a:sym typeface="+mn-ea"/>
              </a:rPr>
              <a:t>主要项目</a:t>
            </a:r>
            <a:endParaRPr lang="zh-CN" altLang="en-US" sz="2800" b="1">
              <a:solidFill>
                <a:srgbClr val="FF0000"/>
              </a:solidFill>
            </a:endParaRPr>
          </a:p>
        </p:txBody>
      </p:sp>
      <p:graphicFrame>
        <p:nvGraphicFramePr>
          <p:cNvPr id="6" name="表格 5"/>
          <p:cNvGraphicFramePr/>
          <p:nvPr/>
        </p:nvGraphicFramePr>
        <p:xfrm>
          <a:off x="619760" y="1398905"/>
          <a:ext cx="7907020" cy="3174365"/>
        </p:xfrm>
        <a:graphic>
          <a:graphicData uri="http://schemas.openxmlformats.org/drawingml/2006/table">
            <a:tbl>
              <a:tblPr firstRow="1" bandRow="1">
                <a:tableStyleId>{5C22544A-7EE6-4342-B048-85BDC9FD1C3A}</a:tableStyleId>
              </a:tblPr>
              <a:tblGrid>
                <a:gridCol w="569595"/>
                <a:gridCol w="3387725"/>
                <a:gridCol w="3949700"/>
              </a:tblGrid>
              <a:tr h="3174365">
                <a:tc>
                  <a:txBody>
                    <a:bodyPr/>
                    <a:lstStyle/>
                    <a:p>
                      <a:pPr algn="ctr">
                        <a:buNone/>
                      </a:pPr>
                      <a:r>
                        <a:rPr lang="zh-CN" altLang="en-US" sz="2800"/>
                        <a:t>质量管理与职责</a:t>
                      </a:r>
                    </a:p>
                  </a:txBody>
                  <a:tcPr anchor="ctr"/>
                </a:tc>
                <a:tc>
                  <a:txBody>
                    <a:bodyPr/>
                    <a:lstStyle/>
                    <a:p>
                      <a:pPr algn="l">
                        <a:buNone/>
                      </a:pPr>
                      <a:r>
                        <a:rPr lang="en-US" altLang="zh-CN" sz="2000"/>
                        <a:t>12302、   12303、*12304、*12305、*12306、 12307、12308、 *12309、12310、  12311、12312、  12313、12314、 *12315、12316</a:t>
                      </a:r>
                    </a:p>
                  </a:txBody>
                  <a:tcPr anchor="ctr"/>
                </a:tc>
                <a:tc>
                  <a:txBody>
                    <a:bodyPr/>
                    <a:lstStyle/>
                    <a:p>
                      <a:pPr algn="just" fontAlgn="auto">
                        <a:buNone/>
                      </a:pPr>
                      <a:r>
                        <a:rPr lang="en-US" altLang="zh-CN" sz="2400"/>
                        <a:t>1、是否能提供质量管理部门及质量管理人员职责文件</a:t>
                      </a:r>
                    </a:p>
                    <a:p>
                      <a:pPr algn="just" fontAlgn="auto">
                        <a:buNone/>
                      </a:pPr>
                      <a:endParaRPr lang="en-US" altLang="zh-CN" sz="2400"/>
                    </a:p>
                    <a:p>
                      <a:pPr algn="just" fontAlgn="auto">
                        <a:buNone/>
                      </a:pPr>
                      <a:r>
                        <a:rPr lang="en-US" altLang="zh-CN" sz="2400"/>
                        <a:t>2、职责文件是否涵盖条款内容</a:t>
                      </a:r>
                    </a:p>
                  </a:txBody>
                  <a:tcPr anchor="ct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19760" y="459740"/>
            <a:ext cx="7907655" cy="507365"/>
          </a:xfrm>
        </p:spPr>
        <p:txBody>
          <a:bodyPr/>
          <a:lstStyle/>
          <a:p>
            <a:r>
              <a:rPr lang="en-US" altLang="zh-CN" sz="2800" b="1">
                <a:solidFill>
                  <a:srgbClr val="FF0000"/>
                </a:solidFill>
              </a:rPr>
              <a:t>GSP</a:t>
            </a:r>
            <a:r>
              <a:rPr lang="zh-CN" altLang="en-US" sz="2800" b="1">
                <a:solidFill>
                  <a:srgbClr val="FF0000"/>
                </a:solidFill>
              </a:rPr>
              <a:t>现场检查</a:t>
            </a:r>
            <a:r>
              <a:rPr lang="zh-CN" altLang="en-US" sz="2800" b="1">
                <a:solidFill>
                  <a:srgbClr val="FF0000"/>
                </a:solidFill>
                <a:sym typeface="+mn-ea"/>
              </a:rPr>
              <a:t>主要项目</a:t>
            </a:r>
            <a:endParaRPr lang="zh-CN" altLang="en-US" sz="2800" b="1">
              <a:solidFill>
                <a:srgbClr val="FF0000"/>
              </a:solidFill>
            </a:endParaRPr>
          </a:p>
        </p:txBody>
      </p:sp>
      <p:graphicFrame>
        <p:nvGraphicFramePr>
          <p:cNvPr id="6" name="表格 5"/>
          <p:cNvGraphicFramePr/>
          <p:nvPr/>
        </p:nvGraphicFramePr>
        <p:xfrm>
          <a:off x="618490" y="1059180"/>
          <a:ext cx="7907020" cy="5357495"/>
        </p:xfrm>
        <a:graphic>
          <a:graphicData uri="http://schemas.openxmlformats.org/drawingml/2006/table">
            <a:tbl>
              <a:tblPr firstRow="1" bandRow="1">
                <a:tableStyleId>{5C22544A-7EE6-4342-B048-85BDC9FD1C3A}</a:tableStyleId>
              </a:tblPr>
              <a:tblGrid>
                <a:gridCol w="548640"/>
                <a:gridCol w="1089025"/>
                <a:gridCol w="558800"/>
                <a:gridCol w="5710555"/>
              </a:tblGrid>
              <a:tr h="881380">
                <a:tc rowSpan="7">
                  <a:txBody>
                    <a:bodyPr/>
                    <a:lstStyle/>
                    <a:p>
                      <a:pPr algn="ctr">
                        <a:buNone/>
                      </a:pPr>
                      <a:r>
                        <a:rPr lang="zh-CN" altLang="en-US" sz="2800"/>
                        <a:t>人员管理</a:t>
                      </a:r>
                    </a:p>
                  </a:txBody>
                  <a:tcPr anchor="ctr"/>
                </a:tc>
                <a:tc>
                  <a:txBody>
                    <a:bodyPr/>
                    <a:lstStyle/>
                    <a:p>
                      <a:pPr algn="ctr">
                        <a:buNone/>
                      </a:pPr>
                      <a:r>
                        <a:rPr lang="en-US" altLang="zh-CN" sz="2000"/>
                        <a:t>12401</a:t>
                      </a:r>
                    </a:p>
                  </a:txBody>
                  <a:tcPr anchor="ctr"/>
                </a:tc>
                <a:tc rowSpan="7">
                  <a:txBody>
                    <a:bodyPr/>
                    <a:lstStyle/>
                    <a:p>
                      <a:pPr algn="ctr">
                        <a:buNone/>
                      </a:pPr>
                      <a:r>
                        <a:rPr lang="zh-CN" altLang="en-US" sz="2400"/>
                        <a:t>人员资格</a:t>
                      </a:r>
                    </a:p>
                  </a:txBody>
                  <a:tcPr anchor="ctr"/>
                </a:tc>
                <a:tc>
                  <a:txBody>
                    <a:bodyPr/>
                    <a:lstStyle/>
                    <a:p>
                      <a:pPr indent="0" algn="just" fontAlgn="auto">
                        <a:buNone/>
                      </a:pPr>
                      <a:r>
                        <a:rPr lang="zh-CN" altLang="en-US"/>
                        <a:t>药品经营和质量管理工作的人员是否有法律法规禁止从业情形</a:t>
                      </a:r>
                    </a:p>
                  </a:txBody>
                  <a:tcPr anchor="ctr"/>
                </a:tc>
              </a:tr>
              <a:tr h="581660">
                <a:tc vMerge="1">
                  <a:txBody>
                    <a:bodyPr/>
                    <a:lstStyle/>
                    <a:p>
                      <a:endParaRPr lang="zh-CN"/>
                    </a:p>
                  </a:txBody>
                  <a:tcPr anchor="ctr"/>
                </a:tc>
                <a:tc>
                  <a:txBody>
                    <a:bodyPr/>
                    <a:lstStyle/>
                    <a:p>
                      <a:pPr algn="ctr">
                        <a:buNone/>
                      </a:pPr>
                      <a:r>
                        <a:rPr lang="en-US" altLang="zh-CN" sz="2000"/>
                        <a:t>*12501</a:t>
                      </a:r>
                    </a:p>
                  </a:txBody>
                  <a:tcPr anchor="ctr"/>
                </a:tc>
                <a:tc vMerge="1">
                  <a:txBody>
                    <a:bodyPr/>
                    <a:lstStyle/>
                    <a:p>
                      <a:endParaRPr lang="zh-CN"/>
                    </a:p>
                  </a:txBody>
                  <a:tcPr anchor="ctr"/>
                </a:tc>
                <a:tc>
                  <a:txBody>
                    <a:bodyPr/>
                    <a:lstStyle/>
                    <a:p>
                      <a:pPr indent="0" algn="just" fontAlgn="auto">
                        <a:buNone/>
                      </a:pPr>
                      <a:r>
                        <a:rPr lang="zh-CN" altLang="en-US"/>
                        <a:t>法人或企业负责人是否具备执业药师资格</a:t>
                      </a:r>
                    </a:p>
                  </a:txBody>
                  <a:tcPr anchor="ctr"/>
                </a:tc>
              </a:tr>
              <a:tr h="659130">
                <a:tc vMerge="1">
                  <a:txBody>
                    <a:bodyPr/>
                    <a:lstStyle/>
                    <a:p>
                      <a:endParaRPr lang="zh-CN"/>
                    </a:p>
                  </a:txBody>
                  <a:tcPr anchor="ctr"/>
                </a:tc>
                <a:tc>
                  <a:txBody>
                    <a:bodyPr/>
                    <a:lstStyle/>
                    <a:p>
                      <a:pPr algn="ctr">
                        <a:buNone/>
                      </a:pPr>
                      <a:r>
                        <a:rPr lang="en-US" altLang="zh-CN" sz="2000"/>
                        <a:t>*12502</a:t>
                      </a:r>
                    </a:p>
                  </a:txBody>
                  <a:tcPr anchor="ctr"/>
                </a:tc>
                <a:tc vMerge="1">
                  <a:txBody>
                    <a:bodyPr/>
                    <a:lstStyle/>
                    <a:p>
                      <a:endParaRPr lang="zh-CN"/>
                    </a:p>
                  </a:txBody>
                  <a:tcPr anchor="ctr"/>
                </a:tc>
                <a:tc>
                  <a:txBody>
                    <a:bodyPr/>
                    <a:lstStyle/>
                    <a:p>
                      <a:pPr indent="0" algn="just" fontAlgn="auto">
                        <a:buNone/>
                      </a:pPr>
                      <a:r>
                        <a:rPr lang="zh-CN" altLang="en-US"/>
                        <a:t>执业药师的配备是否符合要求</a:t>
                      </a:r>
                    </a:p>
                  </a:txBody>
                  <a:tcPr anchor="ctr"/>
                </a:tc>
              </a:tr>
              <a:tr h="692150">
                <a:tc vMerge="1">
                  <a:txBody>
                    <a:bodyPr/>
                    <a:lstStyle/>
                    <a:p>
                      <a:endParaRPr lang="zh-CN"/>
                    </a:p>
                  </a:txBody>
                  <a:tcPr anchor="ctr"/>
                </a:tc>
                <a:tc>
                  <a:txBody>
                    <a:bodyPr/>
                    <a:lstStyle/>
                    <a:p>
                      <a:pPr algn="ctr">
                        <a:buNone/>
                      </a:pPr>
                      <a:r>
                        <a:rPr lang="en-US" altLang="zh-CN" sz="2000"/>
                        <a:t>12601</a:t>
                      </a:r>
                    </a:p>
                  </a:txBody>
                  <a:tcPr anchor="ctr"/>
                </a:tc>
                <a:tc vMerge="1">
                  <a:txBody>
                    <a:bodyPr/>
                    <a:lstStyle/>
                    <a:p>
                      <a:endParaRPr lang="zh-CN"/>
                    </a:p>
                  </a:txBody>
                  <a:tcPr anchor="ctr"/>
                </a:tc>
                <a:tc>
                  <a:txBody>
                    <a:bodyPr/>
                    <a:lstStyle/>
                    <a:p>
                      <a:pPr indent="0" algn="just" fontAlgn="auto">
                        <a:buNone/>
                      </a:pPr>
                      <a:r>
                        <a:rPr lang="zh-CN" altLang="en-US"/>
                        <a:t>质量管理人员是否符合</a:t>
                      </a:r>
                      <a:r>
                        <a:rPr lang="en-US" altLang="zh-CN"/>
                        <a:t>32</a:t>
                      </a:r>
                      <a:r>
                        <a:rPr lang="zh-CN" altLang="en-US"/>
                        <a:t>号文要求</a:t>
                      </a:r>
                    </a:p>
                  </a:txBody>
                  <a:tcPr anchor="ctr"/>
                </a:tc>
              </a:tr>
              <a:tr h="813435">
                <a:tc vMerge="1">
                  <a:txBody>
                    <a:bodyPr/>
                    <a:lstStyle/>
                    <a:p>
                      <a:endParaRPr lang="zh-CN"/>
                    </a:p>
                  </a:txBody>
                  <a:tcPr anchor="ctr"/>
                </a:tc>
                <a:tc>
                  <a:txBody>
                    <a:bodyPr/>
                    <a:lstStyle/>
                    <a:p>
                      <a:pPr algn="ctr">
                        <a:buNone/>
                      </a:pPr>
                      <a:r>
                        <a:rPr lang="en-US" altLang="zh-CN" sz="2000"/>
                        <a:t>12602</a:t>
                      </a:r>
                    </a:p>
                  </a:txBody>
                  <a:tcPr anchor="ctr"/>
                </a:tc>
                <a:tc vMerge="1">
                  <a:txBody>
                    <a:bodyPr/>
                    <a:lstStyle/>
                    <a:p>
                      <a:endParaRPr lang="zh-CN"/>
                    </a:p>
                  </a:txBody>
                  <a:tcPr anchor="ctr"/>
                </a:tc>
                <a:tc>
                  <a:txBody>
                    <a:bodyPr/>
                    <a:lstStyle/>
                    <a:p>
                      <a:pPr indent="0" algn="just" fontAlgn="auto">
                        <a:buNone/>
                      </a:pPr>
                      <a:r>
                        <a:rPr lang="zh-CN" altLang="en-US"/>
                        <a:t>中药饮片人员是否符合</a:t>
                      </a:r>
                      <a:r>
                        <a:rPr lang="en-US" altLang="zh-CN"/>
                        <a:t>32</a:t>
                      </a:r>
                      <a:r>
                        <a:rPr lang="zh-CN" altLang="en-US"/>
                        <a:t>号文要求（应具备执业中药师资格，不配方的除外）</a:t>
                      </a:r>
                    </a:p>
                  </a:txBody>
                  <a:tcPr anchor="ctr"/>
                </a:tc>
              </a:tr>
              <a:tr h="669925">
                <a:tc vMerge="1">
                  <a:txBody>
                    <a:bodyPr/>
                    <a:lstStyle/>
                    <a:p>
                      <a:endParaRPr lang="zh-CN"/>
                    </a:p>
                  </a:txBody>
                  <a:tcPr/>
                </a:tc>
                <a:tc>
                  <a:txBody>
                    <a:bodyPr/>
                    <a:lstStyle/>
                    <a:p>
                      <a:pPr algn="ctr">
                        <a:buNone/>
                      </a:pPr>
                      <a:r>
                        <a:rPr lang="en-US" altLang="zh-CN" sz="2000"/>
                        <a:t>12603</a:t>
                      </a:r>
                    </a:p>
                  </a:txBody>
                  <a:tcPr anchor="ctr"/>
                </a:tc>
                <a:tc vMerge="1">
                  <a:txBody>
                    <a:bodyPr/>
                    <a:lstStyle/>
                    <a:p>
                      <a:endParaRPr lang="zh-CN"/>
                    </a:p>
                  </a:txBody>
                  <a:tcPr anchor="ctr"/>
                </a:tc>
                <a:tc>
                  <a:txBody>
                    <a:bodyPr/>
                    <a:lstStyle/>
                    <a:p>
                      <a:pPr algn="just" fontAlgn="auto">
                        <a:buNone/>
                      </a:pPr>
                      <a:r>
                        <a:rPr lang="zh-CN" altLang="en-US"/>
                        <a:t>营业员是否具有高中以上文化程度</a:t>
                      </a:r>
                    </a:p>
                  </a:txBody>
                  <a:tcPr anchor="ctr"/>
                </a:tc>
              </a:tr>
              <a:tr h="898525">
                <a:tc vMerge="1">
                  <a:txBody>
                    <a:bodyPr/>
                    <a:lstStyle/>
                    <a:p>
                      <a:endParaRPr lang="zh-CN"/>
                    </a:p>
                  </a:txBody>
                  <a:tcPr/>
                </a:tc>
                <a:tc>
                  <a:txBody>
                    <a:bodyPr/>
                    <a:lstStyle/>
                    <a:p>
                      <a:pPr algn="ctr">
                        <a:buNone/>
                      </a:pPr>
                      <a:r>
                        <a:rPr lang="en-US" altLang="zh-CN" sz="2000"/>
                        <a:t>12604</a:t>
                      </a:r>
                    </a:p>
                  </a:txBody>
                  <a:tcPr anchor="ctr"/>
                </a:tc>
                <a:tc vMerge="1">
                  <a:txBody>
                    <a:bodyPr/>
                    <a:lstStyle/>
                    <a:p>
                      <a:endParaRPr lang="zh-CN"/>
                    </a:p>
                  </a:txBody>
                  <a:tcPr anchor="ctr"/>
                </a:tc>
                <a:tc>
                  <a:txBody>
                    <a:bodyPr/>
                    <a:lstStyle/>
                    <a:p>
                      <a:pPr algn="just" fontAlgn="auto">
                        <a:buNone/>
                      </a:pPr>
                      <a:r>
                        <a:rPr lang="zh-CN" altLang="en-US" sz="1800"/>
                        <a:t>中药饮片调剂人员</a:t>
                      </a:r>
                      <a:r>
                        <a:rPr lang="zh-CN" altLang="en-US" sz="1800">
                          <a:sym typeface="+mn-ea"/>
                        </a:rPr>
                        <a:t>是否符合</a:t>
                      </a:r>
                      <a:r>
                        <a:rPr lang="en-US" altLang="zh-CN" sz="1800">
                          <a:sym typeface="+mn-ea"/>
                        </a:rPr>
                        <a:t>32</a:t>
                      </a:r>
                      <a:r>
                        <a:rPr lang="zh-CN" altLang="en-US" sz="1800">
                          <a:sym typeface="+mn-ea"/>
                        </a:rPr>
                        <a:t>号文要求（具备执业中药师资格）</a:t>
                      </a:r>
                      <a:endParaRPr lang="zh-CN" altLang="en-US" sz="1800"/>
                    </a:p>
                  </a:txBody>
                  <a:tcPr anchor="ct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19760" y="459740"/>
            <a:ext cx="7907655" cy="507365"/>
          </a:xfrm>
        </p:spPr>
        <p:txBody>
          <a:bodyPr/>
          <a:lstStyle/>
          <a:p>
            <a:r>
              <a:rPr lang="en-US" altLang="zh-CN" sz="2800" b="1">
                <a:solidFill>
                  <a:srgbClr val="FF0000"/>
                </a:solidFill>
              </a:rPr>
              <a:t>GSP</a:t>
            </a:r>
            <a:r>
              <a:rPr lang="zh-CN" altLang="en-US" sz="2800" b="1">
                <a:solidFill>
                  <a:srgbClr val="FF0000"/>
                </a:solidFill>
              </a:rPr>
              <a:t>现场检查</a:t>
            </a:r>
            <a:r>
              <a:rPr lang="zh-CN" altLang="en-US" sz="2800" b="1">
                <a:solidFill>
                  <a:srgbClr val="FF0000"/>
                </a:solidFill>
                <a:sym typeface="+mn-ea"/>
              </a:rPr>
              <a:t>主要项目</a:t>
            </a:r>
            <a:endParaRPr lang="zh-CN" altLang="en-US" sz="2800" b="1">
              <a:solidFill>
                <a:srgbClr val="FF0000"/>
              </a:solidFill>
            </a:endParaRPr>
          </a:p>
        </p:txBody>
      </p:sp>
      <p:graphicFrame>
        <p:nvGraphicFramePr>
          <p:cNvPr id="6" name="表格 5"/>
          <p:cNvGraphicFramePr/>
          <p:nvPr/>
        </p:nvGraphicFramePr>
        <p:xfrm>
          <a:off x="618490" y="1059180"/>
          <a:ext cx="7909560" cy="5135245"/>
        </p:xfrm>
        <a:graphic>
          <a:graphicData uri="http://schemas.openxmlformats.org/drawingml/2006/table">
            <a:tbl>
              <a:tblPr firstRow="1" bandRow="1">
                <a:tableStyleId>{5C22544A-7EE6-4342-B048-85BDC9FD1C3A}</a:tableStyleId>
              </a:tblPr>
              <a:tblGrid>
                <a:gridCol w="513715"/>
                <a:gridCol w="1156970"/>
                <a:gridCol w="688340"/>
                <a:gridCol w="5550535"/>
              </a:tblGrid>
              <a:tr h="860425">
                <a:tc rowSpan="6">
                  <a:txBody>
                    <a:bodyPr/>
                    <a:lstStyle/>
                    <a:p>
                      <a:pPr algn="ctr">
                        <a:buNone/>
                      </a:pPr>
                      <a:r>
                        <a:rPr lang="zh-CN" altLang="en-US" sz="2800"/>
                        <a:t>人员管理</a:t>
                      </a:r>
                    </a:p>
                  </a:txBody>
                  <a:tcPr anchor="ctr"/>
                </a:tc>
                <a:tc>
                  <a:txBody>
                    <a:bodyPr/>
                    <a:lstStyle/>
                    <a:p>
                      <a:pPr algn="ctr">
                        <a:buNone/>
                      </a:pPr>
                      <a:r>
                        <a:rPr lang="en-US" altLang="zh-CN" sz="2000"/>
                        <a:t>*12701</a:t>
                      </a:r>
                    </a:p>
                  </a:txBody>
                  <a:tcPr anchor="ctr"/>
                </a:tc>
                <a:tc rowSpan="4">
                  <a:txBody>
                    <a:bodyPr/>
                    <a:lstStyle/>
                    <a:p>
                      <a:pPr algn="ctr">
                        <a:buNone/>
                      </a:pPr>
                      <a:r>
                        <a:rPr lang="zh-CN" altLang="en-US" sz="2000"/>
                        <a:t>培</a:t>
                      </a:r>
                    </a:p>
                    <a:p>
                      <a:pPr algn="ctr">
                        <a:buNone/>
                      </a:pPr>
                      <a:endParaRPr lang="zh-CN" altLang="en-US" sz="2000"/>
                    </a:p>
                    <a:p>
                      <a:pPr algn="ctr">
                        <a:buNone/>
                      </a:pPr>
                      <a:r>
                        <a:rPr lang="zh-CN" altLang="en-US" sz="2000"/>
                        <a:t>训</a:t>
                      </a:r>
                    </a:p>
                  </a:txBody>
                  <a:tcPr anchor="ctr"/>
                </a:tc>
                <a:tc>
                  <a:txBody>
                    <a:bodyPr/>
                    <a:lstStyle/>
                    <a:p>
                      <a:pPr indent="0" algn="just" fontAlgn="auto">
                        <a:buNone/>
                      </a:pPr>
                      <a:r>
                        <a:rPr lang="zh-CN" altLang="en-US" sz="2000"/>
                        <a:t>员工是否进行相关法律法规及药品专业知识和技能的岗前培训和继续培训</a:t>
                      </a:r>
                    </a:p>
                  </a:txBody>
                  <a:tcPr anchor="ctr"/>
                </a:tc>
              </a:tr>
              <a:tr h="687705">
                <a:tc vMerge="1">
                  <a:txBody>
                    <a:bodyPr/>
                    <a:lstStyle/>
                    <a:p>
                      <a:endParaRPr lang="zh-CN"/>
                    </a:p>
                  </a:txBody>
                  <a:tcPr anchor="ctr"/>
                </a:tc>
                <a:tc>
                  <a:txBody>
                    <a:bodyPr/>
                    <a:lstStyle/>
                    <a:p>
                      <a:pPr algn="ctr">
                        <a:buNone/>
                      </a:pPr>
                      <a:r>
                        <a:rPr lang="en-US" altLang="zh-CN" sz="2000"/>
                        <a:t>12801</a:t>
                      </a:r>
                    </a:p>
                  </a:txBody>
                  <a:tcPr anchor="ctr"/>
                </a:tc>
                <a:tc vMerge="1">
                  <a:txBody>
                    <a:bodyPr/>
                    <a:lstStyle/>
                    <a:p>
                      <a:endParaRPr lang="zh-CN"/>
                    </a:p>
                  </a:txBody>
                  <a:tcPr anchor="ctr"/>
                </a:tc>
                <a:tc>
                  <a:txBody>
                    <a:bodyPr/>
                    <a:lstStyle/>
                    <a:p>
                      <a:pPr indent="0" algn="just" fontAlgn="auto">
                        <a:buNone/>
                      </a:pPr>
                      <a:r>
                        <a:rPr lang="zh-CN" altLang="en-US" sz="2000"/>
                        <a:t>是否制定年度培训计划并开展培训</a:t>
                      </a:r>
                    </a:p>
                  </a:txBody>
                  <a:tcPr anchor="ctr"/>
                </a:tc>
              </a:tr>
              <a:tr h="860425">
                <a:tc vMerge="1">
                  <a:txBody>
                    <a:bodyPr/>
                    <a:lstStyle/>
                    <a:p>
                      <a:endParaRPr lang="zh-CN"/>
                    </a:p>
                  </a:txBody>
                  <a:tcPr anchor="ctr"/>
                </a:tc>
                <a:tc>
                  <a:txBody>
                    <a:bodyPr/>
                    <a:lstStyle/>
                    <a:p>
                      <a:pPr algn="ctr">
                        <a:buNone/>
                      </a:pPr>
                      <a:r>
                        <a:rPr lang="en-US" altLang="zh-CN" sz="2000"/>
                        <a:t>12802</a:t>
                      </a:r>
                    </a:p>
                  </a:txBody>
                  <a:tcPr anchor="ctr"/>
                </a:tc>
                <a:tc vMerge="1">
                  <a:txBody>
                    <a:bodyPr/>
                    <a:lstStyle/>
                    <a:p>
                      <a:endParaRPr lang="zh-CN"/>
                    </a:p>
                  </a:txBody>
                  <a:tcPr anchor="ctr"/>
                </a:tc>
                <a:tc>
                  <a:txBody>
                    <a:bodyPr/>
                    <a:lstStyle/>
                    <a:p>
                      <a:pPr indent="0" algn="just" fontAlgn="auto">
                        <a:buNone/>
                      </a:pPr>
                      <a:r>
                        <a:rPr lang="en-US" altLang="zh-CN" sz="2000"/>
                        <a:t>1</a:t>
                      </a:r>
                      <a:r>
                        <a:rPr lang="zh-CN" altLang="en-US" sz="2000"/>
                        <a:t>、是否建立员工培训档案</a:t>
                      </a:r>
                    </a:p>
                    <a:p>
                      <a:pPr indent="0" algn="just" fontAlgn="auto">
                        <a:buNone/>
                      </a:pPr>
                      <a:r>
                        <a:rPr lang="en-US" altLang="zh-CN" sz="2000"/>
                        <a:t>2</a:t>
                      </a:r>
                      <a:r>
                        <a:rPr lang="zh-CN" altLang="en-US" sz="2000"/>
                        <a:t>、是否能提供员工培训记录和考核</a:t>
                      </a:r>
                    </a:p>
                  </a:txBody>
                  <a:tcPr anchor="ctr"/>
                </a:tc>
              </a:tr>
              <a:tr h="1005840">
                <a:tc vMerge="1">
                  <a:txBody>
                    <a:bodyPr/>
                    <a:lstStyle/>
                    <a:p>
                      <a:endParaRPr lang="zh-CN"/>
                    </a:p>
                  </a:txBody>
                  <a:tcPr anchor="ctr"/>
                </a:tc>
                <a:tc>
                  <a:txBody>
                    <a:bodyPr/>
                    <a:lstStyle/>
                    <a:p>
                      <a:pPr algn="ctr">
                        <a:buNone/>
                      </a:pPr>
                      <a:r>
                        <a:rPr lang="en-US" altLang="zh-CN" sz="2000"/>
                        <a:t>12901</a:t>
                      </a:r>
                    </a:p>
                  </a:txBody>
                  <a:tcPr anchor="ctr"/>
                </a:tc>
                <a:tc vMerge="1">
                  <a:txBody>
                    <a:bodyPr/>
                    <a:lstStyle/>
                    <a:p>
                      <a:endParaRPr lang="zh-CN"/>
                    </a:p>
                  </a:txBody>
                  <a:tcPr anchor="ctr"/>
                </a:tc>
                <a:tc>
                  <a:txBody>
                    <a:bodyPr/>
                    <a:lstStyle/>
                    <a:p>
                      <a:pPr indent="0" algn="just" fontAlgn="auto">
                        <a:buNone/>
                      </a:pPr>
                      <a:r>
                        <a:rPr lang="zh-CN" altLang="en-US" sz="2000"/>
                        <a:t>培训内容是否涵盖特殊管理药品、国家有专门管理要求的药品（蛋白同化制剂现胰岛素）及冷藏药品</a:t>
                      </a:r>
                    </a:p>
                  </a:txBody>
                  <a:tcPr anchor="ctr"/>
                </a:tc>
              </a:tr>
              <a:tr h="860425">
                <a:tc vMerge="1">
                  <a:txBody>
                    <a:bodyPr/>
                    <a:lstStyle/>
                    <a:p>
                      <a:endParaRPr lang="zh-CN"/>
                    </a:p>
                  </a:txBody>
                  <a:tcPr anchor="ctr"/>
                </a:tc>
                <a:tc>
                  <a:txBody>
                    <a:bodyPr/>
                    <a:lstStyle/>
                    <a:p>
                      <a:pPr algn="ctr">
                        <a:buNone/>
                      </a:pPr>
                      <a:r>
                        <a:rPr lang="en-US" altLang="zh-CN" sz="2000"/>
                        <a:t>13001</a:t>
                      </a:r>
                    </a:p>
                  </a:txBody>
                  <a:tcPr anchor="ctr"/>
                </a:tc>
                <a:tc gridSpan="2">
                  <a:txBody>
                    <a:bodyPr/>
                    <a:lstStyle/>
                    <a:p>
                      <a:pPr algn="just" fontAlgn="auto">
                        <a:buNone/>
                      </a:pPr>
                      <a:r>
                        <a:rPr lang="zh-CN" altLang="en-US" sz="2000"/>
                        <a:t>员工是否穿戴整洁、卫生的工作服</a:t>
                      </a:r>
                    </a:p>
                  </a:txBody>
                  <a:tcPr anchor="ctr"/>
                </a:tc>
                <a:tc hMerge="1">
                  <a:txBody>
                    <a:bodyPr/>
                    <a:lstStyle/>
                    <a:p>
                      <a:endParaRPr lang="zh-CN"/>
                    </a:p>
                  </a:txBody>
                  <a:tcPr anchor="ctr"/>
                </a:tc>
              </a:tr>
              <a:tr h="860425">
                <a:tc vMerge="1">
                  <a:txBody>
                    <a:bodyPr/>
                    <a:lstStyle/>
                    <a:p>
                      <a:endParaRPr lang="zh-CN"/>
                    </a:p>
                  </a:txBody>
                  <a:tcPr/>
                </a:tc>
                <a:tc>
                  <a:txBody>
                    <a:bodyPr/>
                    <a:lstStyle/>
                    <a:p>
                      <a:pPr algn="ctr">
                        <a:buNone/>
                      </a:pPr>
                      <a:r>
                        <a:rPr lang="en-US" altLang="zh-CN" sz="2000"/>
                        <a:t>13101</a:t>
                      </a:r>
                    </a:p>
                  </a:txBody>
                  <a:tcPr anchor="ctr"/>
                </a:tc>
                <a:tc gridSpan="2">
                  <a:txBody>
                    <a:bodyPr/>
                    <a:lstStyle/>
                    <a:p>
                      <a:pPr algn="just" fontAlgn="auto">
                        <a:buNone/>
                      </a:pPr>
                      <a:r>
                        <a:rPr lang="en-US" altLang="zh-CN" sz="2000"/>
                        <a:t>1</a:t>
                      </a:r>
                      <a:r>
                        <a:rPr lang="zh-CN" altLang="en-US" sz="2000"/>
                        <a:t>、员工是否进行岗前及年度健康检查</a:t>
                      </a:r>
                    </a:p>
                    <a:p>
                      <a:pPr algn="just" fontAlgn="auto">
                        <a:buNone/>
                      </a:pPr>
                      <a:r>
                        <a:rPr lang="en-US" altLang="zh-CN" sz="2000"/>
                        <a:t>2</a:t>
                      </a:r>
                      <a:r>
                        <a:rPr lang="zh-CN" altLang="en-US" sz="2000"/>
                        <a:t>、是否建立健康档案</a:t>
                      </a:r>
                    </a:p>
                  </a:txBody>
                  <a:tcPr anchor="ctr"/>
                </a:tc>
                <a:tc hMerge="1">
                  <a:txBody>
                    <a:bodyPr/>
                    <a:lstStyle/>
                    <a:p>
                      <a:endParaRPr lang="zh-CN"/>
                    </a:p>
                  </a:txBody>
                  <a:tcPr anchor="ct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19760" y="459740"/>
            <a:ext cx="7907655" cy="507365"/>
          </a:xfrm>
        </p:spPr>
        <p:txBody>
          <a:bodyPr/>
          <a:lstStyle/>
          <a:p>
            <a:r>
              <a:rPr lang="en-US" altLang="zh-CN" sz="2800" b="1">
                <a:solidFill>
                  <a:srgbClr val="FF0000"/>
                </a:solidFill>
              </a:rPr>
              <a:t>GSP</a:t>
            </a:r>
            <a:r>
              <a:rPr lang="zh-CN" altLang="en-US" sz="2800" b="1">
                <a:solidFill>
                  <a:srgbClr val="FF0000"/>
                </a:solidFill>
              </a:rPr>
              <a:t>现场检查</a:t>
            </a:r>
            <a:r>
              <a:rPr lang="zh-CN" altLang="en-US" sz="2800" b="1">
                <a:solidFill>
                  <a:srgbClr val="FF0000"/>
                </a:solidFill>
                <a:sym typeface="+mn-ea"/>
              </a:rPr>
              <a:t>主要项目</a:t>
            </a:r>
            <a:endParaRPr lang="zh-CN" altLang="en-US" sz="2800" b="1">
              <a:solidFill>
                <a:srgbClr val="FF0000"/>
              </a:solidFill>
            </a:endParaRPr>
          </a:p>
        </p:txBody>
      </p:sp>
      <p:graphicFrame>
        <p:nvGraphicFramePr>
          <p:cNvPr id="6" name="表格 5"/>
          <p:cNvGraphicFramePr/>
          <p:nvPr/>
        </p:nvGraphicFramePr>
        <p:xfrm>
          <a:off x="619760" y="1103630"/>
          <a:ext cx="7907020" cy="5065395"/>
        </p:xfrm>
        <a:graphic>
          <a:graphicData uri="http://schemas.openxmlformats.org/drawingml/2006/table">
            <a:tbl>
              <a:tblPr firstRow="1" bandRow="1">
                <a:tableStyleId>{5C22544A-7EE6-4342-B048-85BDC9FD1C3A}</a:tableStyleId>
              </a:tblPr>
              <a:tblGrid>
                <a:gridCol w="626745"/>
                <a:gridCol w="1125220"/>
                <a:gridCol w="6155055"/>
              </a:tblGrid>
              <a:tr h="1688465">
                <a:tc rowSpan="3">
                  <a:txBody>
                    <a:bodyPr/>
                    <a:lstStyle/>
                    <a:p>
                      <a:pPr algn="ctr">
                        <a:buNone/>
                      </a:pPr>
                      <a:r>
                        <a:rPr lang="zh-CN" altLang="en-US" sz="2800"/>
                        <a:t>人员管理</a:t>
                      </a:r>
                    </a:p>
                  </a:txBody>
                  <a:tcPr anchor="ctr"/>
                </a:tc>
                <a:tc>
                  <a:txBody>
                    <a:bodyPr/>
                    <a:lstStyle/>
                    <a:p>
                      <a:pPr algn="ctr">
                        <a:buNone/>
                      </a:pPr>
                      <a:r>
                        <a:rPr lang="en-US" altLang="zh-CN" sz="2000"/>
                        <a:t>*13102</a:t>
                      </a:r>
                    </a:p>
                  </a:txBody>
                  <a:tcPr anchor="ctr"/>
                </a:tc>
                <a:tc>
                  <a:txBody>
                    <a:bodyPr/>
                    <a:lstStyle/>
                    <a:p>
                      <a:pPr indent="0" algn="just" fontAlgn="auto">
                        <a:buNone/>
                      </a:pPr>
                      <a:r>
                        <a:rPr lang="zh-CN" altLang="en-US" sz="2400"/>
                        <a:t>体检报告或健康证是否提示员工患有传染病或其他可能污染药品的疾病</a:t>
                      </a:r>
                    </a:p>
                  </a:txBody>
                  <a:tcPr anchor="ctr"/>
                </a:tc>
              </a:tr>
              <a:tr h="1688465">
                <a:tc vMerge="1">
                  <a:txBody>
                    <a:bodyPr/>
                    <a:lstStyle/>
                    <a:p>
                      <a:endParaRPr lang="zh-CN"/>
                    </a:p>
                  </a:txBody>
                  <a:tcPr/>
                </a:tc>
                <a:tc>
                  <a:txBody>
                    <a:bodyPr/>
                    <a:lstStyle/>
                    <a:p>
                      <a:pPr algn="ctr">
                        <a:buNone/>
                      </a:pPr>
                      <a:r>
                        <a:rPr lang="en-US" altLang="zh-CN" sz="2000"/>
                        <a:t>*13201</a:t>
                      </a:r>
                    </a:p>
                  </a:txBody>
                  <a:tcPr anchor="ctr"/>
                </a:tc>
                <a:tc>
                  <a:txBody>
                    <a:bodyPr/>
                    <a:lstStyle/>
                    <a:p>
                      <a:pPr algn="just" fontAlgn="auto">
                        <a:buNone/>
                      </a:pPr>
                      <a:r>
                        <a:rPr lang="zh-CN" altLang="en-US" sz="2400"/>
                        <a:t>在药品储存、陈列区域是否存放与经营活动无关的物品及私人用品</a:t>
                      </a:r>
                    </a:p>
                  </a:txBody>
                  <a:tcPr anchor="ctr"/>
                </a:tc>
              </a:tr>
              <a:tr h="1688465">
                <a:tc vMerge="1">
                  <a:txBody>
                    <a:bodyPr/>
                    <a:lstStyle/>
                    <a:p>
                      <a:endParaRPr lang="zh-CN"/>
                    </a:p>
                  </a:txBody>
                  <a:tcPr/>
                </a:tc>
                <a:tc>
                  <a:txBody>
                    <a:bodyPr/>
                    <a:lstStyle/>
                    <a:p>
                      <a:pPr algn="ctr">
                        <a:buNone/>
                      </a:pPr>
                      <a:r>
                        <a:rPr lang="en-US" altLang="zh-CN" sz="2000"/>
                        <a:t>13202</a:t>
                      </a:r>
                    </a:p>
                  </a:txBody>
                  <a:tcPr anchor="ctr"/>
                </a:tc>
                <a:tc>
                  <a:txBody>
                    <a:bodyPr/>
                    <a:lstStyle/>
                    <a:p>
                      <a:pPr algn="just" fontAlgn="auto">
                        <a:buNone/>
                      </a:pPr>
                      <a:r>
                        <a:rPr lang="zh-CN" altLang="en-US" sz="2400"/>
                        <a:t>工作区域内是否有影响药品质量和安全的行为</a:t>
                      </a:r>
                    </a:p>
                  </a:txBody>
                  <a:tcPr anchor="ct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19760" y="459740"/>
            <a:ext cx="7907655" cy="507365"/>
          </a:xfrm>
        </p:spPr>
        <p:txBody>
          <a:bodyPr/>
          <a:lstStyle/>
          <a:p>
            <a:r>
              <a:rPr lang="en-US" altLang="zh-CN" sz="2800" b="1">
                <a:solidFill>
                  <a:srgbClr val="FF0000"/>
                </a:solidFill>
              </a:rPr>
              <a:t>GSP</a:t>
            </a:r>
            <a:r>
              <a:rPr lang="zh-CN" altLang="en-US" sz="2800" b="1">
                <a:solidFill>
                  <a:srgbClr val="FF0000"/>
                </a:solidFill>
              </a:rPr>
              <a:t>现场检查</a:t>
            </a:r>
            <a:r>
              <a:rPr lang="zh-CN" altLang="en-US" sz="2800" b="1">
                <a:solidFill>
                  <a:srgbClr val="FF0000"/>
                </a:solidFill>
                <a:sym typeface="+mn-ea"/>
              </a:rPr>
              <a:t>主要项目</a:t>
            </a:r>
            <a:endParaRPr lang="zh-CN" altLang="en-US" sz="2800" b="1">
              <a:solidFill>
                <a:srgbClr val="FF0000"/>
              </a:solidFill>
            </a:endParaRPr>
          </a:p>
        </p:txBody>
      </p:sp>
      <p:graphicFrame>
        <p:nvGraphicFramePr>
          <p:cNvPr id="6" name="表格 5"/>
          <p:cNvGraphicFramePr/>
          <p:nvPr/>
        </p:nvGraphicFramePr>
        <p:xfrm>
          <a:off x="619760" y="1162050"/>
          <a:ext cx="7907020" cy="5351145"/>
        </p:xfrm>
        <a:graphic>
          <a:graphicData uri="http://schemas.openxmlformats.org/drawingml/2006/table">
            <a:tbl>
              <a:tblPr firstRow="1" bandRow="1">
                <a:tableStyleId>{5C22544A-7EE6-4342-B048-85BDC9FD1C3A}</a:tableStyleId>
              </a:tblPr>
              <a:tblGrid>
                <a:gridCol w="626745"/>
                <a:gridCol w="1125220"/>
                <a:gridCol w="6155055"/>
              </a:tblGrid>
              <a:tr h="1577340">
                <a:tc rowSpan="5">
                  <a:txBody>
                    <a:bodyPr/>
                    <a:lstStyle/>
                    <a:p>
                      <a:pPr algn="ctr">
                        <a:buNone/>
                      </a:pPr>
                      <a:r>
                        <a:rPr lang="zh-CN" altLang="en-US" sz="2800"/>
                        <a:t>文</a:t>
                      </a:r>
                    </a:p>
                    <a:p>
                      <a:pPr algn="ctr">
                        <a:buNone/>
                      </a:pPr>
                      <a:endParaRPr lang="zh-CN" altLang="en-US" sz="2800"/>
                    </a:p>
                    <a:p>
                      <a:pPr algn="ctr">
                        <a:buNone/>
                      </a:pPr>
                      <a:r>
                        <a:rPr lang="zh-CN" altLang="en-US" sz="2800"/>
                        <a:t>件</a:t>
                      </a:r>
                    </a:p>
                  </a:txBody>
                  <a:tcPr anchor="ctr"/>
                </a:tc>
                <a:tc>
                  <a:txBody>
                    <a:bodyPr/>
                    <a:lstStyle/>
                    <a:p>
                      <a:pPr algn="ctr">
                        <a:buNone/>
                      </a:pPr>
                      <a:r>
                        <a:rPr lang="en-US" altLang="zh-CN" sz="2000"/>
                        <a:t>*13301</a:t>
                      </a:r>
                    </a:p>
                  </a:txBody>
                  <a:tcPr anchor="ctr"/>
                </a:tc>
                <a:tc>
                  <a:txBody>
                    <a:bodyPr/>
                    <a:lstStyle/>
                    <a:p>
                      <a:pPr indent="0" algn="just" fontAlgn="auto">
                        <a:buNone/>
                      </a:pPr>
                      <a:r>
                        <a:rPr lang="en-US" altLang="zh-CN" sz="2000"/>
                        <a:t>1</a:t>
                      </a:r>
                      <a:r>
                        <a:rPr lang="zh-CN" altLang="en-US" sz="2000"/>
                        <a:t>、制定的质量管理文件，包括质量管理制度、岗位职责、操作规程、档案、记录和凭证等是否符合实际</a:t>
                      </a:r>
                    </a:p>
                    <a:p>
                      <a:pPr indent="0" algn="just" fontAlgn="auto">
                        <a:buNone/>
                      </a:pPr>
                      <a:r>
                        <a:rPr lang="en-US" altLang="zh-CN" sz="2000"/>
                        <a:t>2</a:t>
                      </a:r>
                      <a:r>
                        <a:rPr lang="zh-CN" altLang="en-US" sz="2000"/>
                        <a:t>、质量管理文件是否涵盖所有药品经营范围（如血液制品、冷链药品、蛋白同化制剂现胰岛素）等</a:t>
                      </a:r>
                    </a:p>
                  </a:txBody>
                  <a:tcPr anchor="ctr"/>
                </a:tc>
              </a:tr>
              <a:tr h="758190">
                <a:tc vMerge="1">
                  <a:txBody>
                    <a:bodyPr/>
                    <a:lstStyle/>
                    <a:p>
                      <a:endParaRPr lang="zh-CN"/>
                    </a:p>
                  </a:txBody>
                  <a:tcPr/>
                </a:tc>
                <a:tc>
                  <a:txBody>
                    <a:bodyPr/>
                    <a:lstStyle/>
                    <a:p>
                      <a:pPr algn="ctr">
                        <a:buNone/>
                      </a:pPr>
                      <a:r>
                        <a:rPr lang="en-US" altLang="zh-CN" sz="2000"/>
                        <a:t>13302</a:t>
                      </a:r>
                    </a:p>
                  </a:txBody>
                  <a:tcPr anchor="ctr"/>
                </a:tc>
                <a:tc>
                  <a:txBody>
                    <a:bodyPr/>
                    <a:lstStyle/>
                    <a:p>
                      <a:pPr algn="just" fontAlgn="auto">
                        <a:buNone/>
                      </a:pPr>
                      <a:r>
                        <a:rPr lang="zh-CN" altLang="en-US" sz="2000"/>
                        <a:t>是否对质量管理文件定期审核、及时修订</a:t>
                      </a:r>
                    </a:p>
                  </a:txBody>
                  <a:tcPr anchor="ctr"/>
                </a:tc>
              </a:tr>
              <a:tr h="707390">
                <a:tc vMerge="1">
                  <a:txBody>
                    <a:bodyPr/>
                    <a:lstStyle/>
                    <a:p>
                      <a:endParaRPr lang="zh-CN"/>
                    </a:p>
                  </a:txBody>
                  <a:tcPr/>
                </a:tc>
                <a:tc>
                  <a:txBody>
                    <a:bodyPr/>
                    <a:lstStyle/>
                    <a:p>
                      <a:pPr algn="ctr">
                        <a:buNone/>
                      </a:pPr>
                      <a:r>
                        <a:rPr lang="en-US" altLang="zh-CN" sz="2000"/>
                        <a:t>*13401</a:t>
                      </a:r>
                    </a:p>
                  </a:txBody>
                  <a:tcPr anchor="ctr"/>
                </a:tc>
                <a:tc>
                  <a:txBody>
                    <a:bodyPr/>
                    <a:lstStyle/>
                    <a:p>
                      <a:pPr algn="just" fontAlgn="auto">
                        <a:buNone/>
                      </a:pPr>
                      <a:r>
                        <a:rPr lang="zh-CN" altLang="en-US" sz="2000"/>
                        <a:t>是否组织员工培训学习质量管理文件</a:t>
                      </a:r>
                    </a:p>
                  </a:txBody>
                  <a:tcPr anchor="ctr"/>
                </a:tc>
              </a:tr>
              <a:tr h="887730">
                <a:tc vMerge="1">
                  <a:txBody>
                    <a:bodyPr/>
                    <a:lstStyle/>
                    <a:p>
                      <a:endParaRPr lang="zh-CN"/>
                    </a:p>
                  </a:txBody>
                  <a:tcPr/>
                </a:tc>
                <a:tc>
                  <a:txBody>
                    <a:bodyPr/>
                    <a:lstStyle/>
                    <a:p>
                      <a:pPr algn="ctr">
                        <a:buNone/>
                      </a:pPr>
                      <a:r>
                        <a:rPr lang="en-US" altLang="zh-CN" sz="2000"/>
                        <a:t>*13501</a:t>
                      </a:r>
                    </a:p>
                  </a:txBody>
                  <a:tcPr anchor="ctr"/>
                </a:tc>
                <a:tc>
                  <a:txBody>
                    <a:bodyPr/>
                    <a:lstStyle/>
                    <a:p>
                      <a:pPr algn="just" fontAlgn="auto">
                        <a:buNone/>
                      </a:pPr>
                      <a:r>
                        <a:rPr lang="en-US" altLang="zh-CN" sz="2000"/>
                        <a:t>1</a:t>
                      </a:r>
                      <a:r>
                        <a:rPr lang="zh-CN" altLang="en-US" sz="2000"/>
                        <a:t>、药品零售质量管理制度是否符合要求</a:t>
                      </a:r>
                    </a:p>
                    <a:p>
                      <a:pPr algn="just" fontAlgn="auto">
                        <a:buNone/>
                      </a:pPr>
                      <a:r>
                        <a:rPr lang="en-US" altLang="zh-CN" sz="2000"/>
                        <a:t>2</a:t>
                      </a:r>
                      <a:r>
                        <a:rPr lang="zh-CN" altLang="en-US" sz="2000"/>
                        <a:t>、是否建立药品陈列和养护的管理制度</a:t>
                      </a:r>
                    </a:p>
                  </a:txBody>
                  <a:tcPr anchor="ctr"/>
                </a:tc>
              </a:tr>
              <a:tr h="1077595">
                <a:tc vMerge="1">
                  <a:txBody>
                    <a:bodyPr/>
                    <a:lstStyle/>
                    <a:p>
                      <a:endParaRPr lang="zh-CN"/>
                    </a:p>
                  </a:txBody>
                  <a:tcPr/>
                </a:tc>
                <a:tc>
                  <a:txBody>
                    <a:bodyPr/>
                    <a:lstStyle/>
                    <a:p>
                      <a:pPr algn="ctr">
                        <a:buNone/>
                      </a:pPr>
                      <a:r>
                        <a:rPr lang="en-US" altLang="zh-CN" sz="2000"/>
                        <a:t>13601</a:t>
                      </a:r>
                    </a:p>
                  </a:txBody>
                  <a:tcPr anchor="ctr"/>
                </a:tc>
                <a:tc>
                  <a:txBody>
                    <a:bodyPr/>
                    <a:lstStyle/>
                    <a:p>
                      <a:pPr algn="just" fontAlgn="auto">
                        <a:buNone/>
                      </a:pPr>
                      <a:r>
                        <a:rPr lang="en-US" altLang="zh-CN" sz="2000"/>
                        <a:t>1</a:t>
                      </a:r>
                      <a:r>
                        <a:rPr lang="zh-CN" altLang="en-US" sz="2000"/>
                        <a:t>、是否制定企业负责人、质量管理、采购、验收、营业员、处方审核、调配等岗位职责</a:t>
                      </a:r>
                    </a:p>
                    <a:p>
                      <a:pPr algn="just" fontAlgn="auto">
                        <a:buNone/>
                      </a:pPr>
                      <a:r>
                        <a:rPr lang="en-US" altLang="zh-CN" sz="2000"/>
                        <a:t>2</a:t>
                      </a:r>
                      <a:r>
                        <a:rPr lang="zh-CN" altLang="en-US" sz="2000"/>
                        <a:t>、是否包含陈列、养护等岗位职责</a:t>
                      </a:r>
                    </a:p>
                  </a:txBody>
                  <a:tcPr anchor="ct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19760" y="459740"/>
            <a:ext cx="7907655" cy="507365"/>
          </a:xfrm>
        </p:spPr>
        <p:txBody>
          <a:bodyPr/>
          <a:lstStyle/>
          <a:p>
            <a:r>
              <a:rPr lang="en-US" altLang="zh-CN" sz="2800" b="1">
                <a:solidFill>
                  <a:srgbClr val="FF0000"/>
                </a:solidFill>
              </a:rPr>
              <a:t>GSP</a:t>
            </a:r>
            <a:r>
              <a:rPr lang="zh-CN" altLang="en-US" sz="2800" b="1">
                <a:solidFill>
                  <a:srgbClr val="FF0000"/>
                </a:solidFill>
              </a:rPr>
              <a:t>现场检查</a:t>
            </a:r>
            <a:r>
              <a:rPr lang="zh-CN" altLang="en-US" sz="2800" b="1">
                <a:solidFill>
                  <a:srgbClr val="FF0000"/>
                </a:solidFill>
                <a:sym typeface="+mn-ea"/>
              </a:rPr>
              <a:t>主要项目</a:t>
            </a:r>
            <a:endParaRPr lang="zh-CN" altLang="en-US" sz="2800" b="1">
              <a:solidFill>
                <a:srgbClr val="FF0000"/>
              </a:solidFill>
            </a:endParaRPr>
          </a:p>
        </p:txBody>
      </p:sp>
      <p:graphicFrame>
        <p:nvGraphicFramePr>
          <p:cNvPr id="6" name="表格 5"/>
          <p:cNvGraphicFramePr/>
          <p:nvPr/>
        </p:nvGraphicFramePr>
        <p:xfrm>
          <a:off x="618490" y="1097915"/>
          <a:ext cx="7907020" cy="4998085"/>
        </p:xfrm>
        <a:graphic>
          <a:graphicData uri="http://schemas.openxmlformats.org/drawingml/2006/table">
            <a:tbl>
              <a:tblPr firstRow="1" bandRow="1">
                <a:tableStyleId>{5C22544A-7EE6-4342-B048-85BDC9FD1C3A}</a:tableStyleId>
              </a:tblPr>
              <a:tblGrid>
                <a:gridCol w="626745"/>
                <a:gridCol w="1125220"/>
                <a:gridCol w="6155055"/>
              </a:tblGrid>
              <a:tr h="930275">
                <a:tc rowSpan="6">
                  <a:txBody>
                    <a:bodyPr/>
                    <a:lstStyle/>
                    <a:p>
                      <a:pPr algn="ctr">
                        <a:buNone/>
                      </a:pPr>
                      <a:r>
                        <a:rPr lang="zh-CN" altLang="en-US" sz="2800"/>
                        <a:t>文</a:t>
                      </a:r>
                    </a:p>
                    <a:p>
                      <a:pPr algn="ctr">
                        <a:buNone/>
                      </a:pPr>
                      <a:endParaRPr lang="zh-CN" altLang="en-US" sz="2800"/>
                    </a:p>
                    <a:p>
                      <a:pPr algn="ctr">
                        <a:buNone/>
                      </a:pPr>
                      <a:r>
                        <a:rPr lang="zh-CN" altLang="en-US" sz="2800"/>
                        <a:t>件</a:t>
                      </a:r>
                    </a:p>
                  </a:txBody>
                  <a:tcPr anchor="ctr"/>
                </a:tc>
                <a:tc>
                  <a:txBody>
                    <a:bodyPr/>
                    <a:lstStyle/>
                    <a:p>
                      <a:pPr algn="ctr">
                        <a:buNone/>
                      </a:pPr>
                      <a:r>
                        <a:rPr lang="en-US" altLang="zh-CN" sz="2000"/>
                        <a:t>13801</a:t>
                      </a:r>
                    </a:p>
                  </a:txBody>
                  <a:tcPr anchor="ctr"/>
                </a:tc>
                <a:tc>
                  <a:txBody>
                    <a:bodyPr/>
                    <a:lstStyle/>
                    <a:p>
                      <a:pPr indent="0" algn="just" fontAlgn="auto">
                        <a:buNone/>
                      </a:pPr>
                      <a:r>
                        <a:rPr lang="en-US" altLang="zh-CN" sz="2000"/>
                        <a:t>1</a:t>
                      </a:r>
                      <a:r>
                        <a:rPr lang="zh-CN" altLang="en-US" sz="2000"/>
                        <a:t>、药品零售操作规程是否符合要求</a:t>
                      </a:r>
                    </a:p>
                    <a:p>
                      <a:pPr indent="0" algn="just" fontAlgn="auto">
                        <a:buNone/>
                      </a:pPr>
                      <a:r>
                        <a:rPr lang="en-US" altLang="zh-CN" sz="2000"/>
                        <a:t>2</a:t>
                      </a:r>
                      <a:r>
                        <a:rPr lang="zh-CN" altLang="en-US" sz="2000"/>
                        <a:t>、是否建立陈列和养护的操作规程</a:t>
                      </a:r>
                    </a:p>
                  </a:txBody>
                  <a:tcPr anchor="ctr"/>
                </a:tc>
              </a:tr>
              <a:tr h="765175">
                <a:tc vMerge="1">
                  <a:txBody>
                    <a:bodyPr/>
                    <a:lstStyle/>
                    <a:p>
                      <a:endParaRPr lang="zh-CN"/>
                    </a:p>
                  </a:txBody>
                  <a:tcPr/>
                </a:tc>
                <a:tc>
                  <a:txBody>
                    <a:bodyPr/>
                    <a:lstStyle/>
                    <a:p>
                      <a:pPr algn="ctr">
                        <a:buNone/>
                      </a:pPr>
                      <a:r>
                        <a:rPr lang="en-US" altLang="zh-CN" sz="2000"/>
                        <a:t>*13901</a:t>
                      </a:r>
                    </a:p>
                  </a:txBody>
                  <a:tcPr anchor="ctr"/>
                </a:tc>
                <a:tc>
                  <a:txBody>
                    <a:bodyPr/>
                    <a:lstStyle/>
                    <a:p>
                      <a:pPr algn="just" fontAlgn="auto">
                        <a:buNone/>
                      </a:pPr>
                      <a:r>
                        <a:rPr lang="zh-CN" altLang="en-US" sz="2000">
                          <a:sym typeface="+mn-ea"/>
                        </a:rPr>
                        <a:t>是否建立药品采购、验收、销售、陈列检查、温湿度监测、不合格药品处理、处方药销售、拆零药品销售、退货药品处理等相关记录</a:t>
                      </a:r>
                      <a:endParaRPr lang="zh-CN" altLang="en-US" sz="2000"/>
                    </a:p>
                  </a:txBody>
                  <a:tcPr anchor="ctr"/>
                </a:tc>
              </a:tr>
              <a:tr h="765810">
                <a:tc vMerge="1">
                  <a:txBody>
                    <a:bodyPr/>
                    <a:lstStyle/>
                    <a:p>
                      <a:endParaRPr lang="zh-CN"/>
                    </a:p>
                  </a:txBody>
                  <a:tcPr/>
                </a:tc>
                <a:tc>
                  <a:txBody>
                    <a:bodyPr/>
                    <a:lstStyle/>
                    <a:p>
                      <a:pPr algn="ctr">
                        <a:buNone/>
                      </a:pPr>
                      <a:r>
                        <a:rPr lang="en-US" altLang="zh-CN" sz="2000"/>
                        <a:t>14001</a:t>
                      </a:r>
                    </a:p>
                  </a:txBody>
                  <a:tcPr anchor="ctr"/>
                </a:tc>
                <a:tc>
                  <a:txBody>
                    <a:bodyPr/>
                    <a:lstStyle/>
                    <a:p>
                      <a:pPr algn="just" fontAlgn="auto">
                        <a:buNone/>
                      </a:pPr>
                      <a:r>
                        <a:rPr lang="zh-CN" altLang="en-US" sz="2000"/>
                        <a:t>记录和相关凭证是否保存</a:t>
                      </a:r>
                      <a:r>
                        <a:rPr lang="en-US" altLang="zh-CN" sz="2000"/>
                        <a:t>5</a:t>
                      </a:r>
                      <a:r>
                        <a:rPr lang="zh-CN" altLang="en-US" sz="2000"/>
                        <a:t>年</a:t>
                      </a:r>
                    </a:p>
                  </a:txBody>
                  <a:tcPr anchor="ctr"/>
                </a:tc>
              </a:tr>
              <a:tr h="765175">
                <a:tc vMerge="1">
                  <a:txBody>
                    <a:bodyPr/>
                    <a:lstStyle/>
                    <a:p>
                      <a:endParaRPr lang="zh-CN"/>
                    </a:p>
                  </a:txBody>
                  <a:tcPr/>
                </a:tc>
                <a:tc>
                  <a:txBody>
                    <a:bodyPr/>
                    <a:lstStyle/>
                    <a:p>
                      <a:pPr algn="ctr">
                        <a:buNone/>
                      </a:pPr>
                      <a:r>
                        <a:rPr lang="en-US" altLang="zh-CN" sz="2000"/>
                        <a:t>14002</a:t>
                      </a:r>
                    </a:p>
                  </a:txBody>
                  <a:tcPr anchor="ctr"/>
                </a:tc>
                <a:tc>
                  <a:txBody>
                    <a:bodyPr/>
                    <a:lstStyle/>
                    <a:p>
                      <a:pPr algn="just" fontAlgn="auto">
                        <a:buNone/>
                      </a:pPr>
                      <a:r>
                        <a:rPr lang="zh-CN" altLang="en-US" sz="2000"/>
                        <a:t>特殊管理药品的记录及凭证是否按相关规定保存</a:t>
                      </a:r>
                    </a:p>
                  </a:txBody>
                  <a:tcPr anchor="ctr"/>
                </a:tc>
              </a:tr>
              <a:tr h="765810">
                <a:tc vMerge="1">
                  <a:txBody>
                    <a:bodyPr/>
                    <a:lstStyle/>
                    <a:p>
                      <a:endParaRPr lang="zh-CN"/>
                    </a:p>
                  </a:txBody>
                  <a:tcPr/>
                </a:tc>
                <a:tc>
                  <a:txBody>
                    <a:bodyPr/>
                    <a:lstStyle/>
                    <a:p>
                      <a:pPr algn="ctr">
                        <a:buNone/>
                      </a:pPr>
                      <a:r>
                        <a:rPr lang="en-US" altLang="zh-CN" sz="2000"/>
                        <a:t>14101</a:t>
                      </a:r>
                    </a:p>
                  </a:txBody>
                  <a:tcPr anchor="ctr"/>
                </a:tc>
                <a:tc>
                  <a:txBody>
                    <a:bodyPr/>
                    <a:lstStyle/>
                    <a:p>
                      <a:pPr algn="just" fontAlgn="auto">
                        <a:buNone/>
                      </a:pPr>
                      <a:r>
                        <a:rPr lang="zh-CN" altLang="en-US" sz="2000"/>
                        <a:t>相关岗位人员是否通过授权及密码登录计算机系统</a:t>
                      </a:r>
                    </a:p>
                  </a:txBody>
                  <a:tcPr anchor="ctr"/>
                </a:tc>
              </a:tr>
              <a:tr h="765175">
                <a:tc vMerge="1">
                  <a:txBody>
                    <a:bodyPr/>
                    <a:lstStyle/>
                    <a:p>
                      <a:endParaRPr lang="zh-CN"/>
                    </a:p>
                  </a:txBody>
                  <a:tcPr/>
                </a:tc>
                <a:tc>
                  <a:txBody>
                    <a:bodyPr/>
                    <a:lstStyle/>
                    <a:p>
                      <a:pPr algn="ctr">
                        <a:buNone/>
                      </a:pPr>
                      <a:r>
                        <a:rPr lang="en-US" altLang="zh-CN" sz="2000"/>
                        <a:t>14201</a:t>
                      </a:r>
                    </a:p>
                  </a:txBody>
                  <a:tcPr anchor="ctr"/>
                </a:tc>
                <a:tc>
                  <a:txBody>
                    <a:bodyPr/>
                    <a:lstStyle/>
                    <a:p>
                      <a:pPr algn="just" fontAlgn="auto">
                        <a:buNone/>
                      </a:pPr>
                      <a:r>
                        <a:rPr lang="zh-CN" altLang="en-US" sz="2000"/>
                        <a:t>电子记录数据是否以安全、可靠方式每日备份</a:t>
                      </a:r>
                    </a:p>
                  </a:txBody>
                  <a:tcPr anchor="ctr"/>
                </a:tc>
              </a:tr>
            </a:tbl>
          </a:graphicData>
        </a:graphic>
      </p:graphicFrame>
    </p:spTree>
  </p:cSld>
  <p:clrMapOvr>
    <a:masterClrMapping/>
  </p:clrMapOvr>
</p:sld>
</file>

<file path=ppt/theme/theme1.xml><?xml version="1.0" encoding="utf-8"?>
<a:theme xmlns:a="http://schemas.openxmlformats.org/drawingml/2006/main" name="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2000" b="1"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Pixel</Template>
  <TotalTime>0</TotalTime>
  <Words>3377</Words>
  <Application>Microsoft Office PowerPoint</Application>
  <PresentationFormat>全屏显示(4:3)</PresentationFormat>
  <Paragraphs>283</Paragraphs>
  <Slides>20</Slides>
  <Notes>0</Notes>
  <HiddenSlides>0</HiddenSlides>
  <MMClips>0</MMClips>
  <ScaleCrop>false</ScaleCrop>
  <HeadingPairs>
    <vt:vector size="4" baseType="variant">
      <vt:variant>
        <vt:lpstr>主题</vt:lpstr>
      </vt:variant>
      <vt:variant>
        <vt:i4>1</vt:i4>
      </vt:variant>
      <vt:variant>
        <vt:lpstr>幻灯片标题</vt:lpstr>
      </vt:variant>
      <vt:variant>
        <vt:i4>20</vt:i4>
      </vt:variant>
    </vt:vector>
  </HeadingPairs>
  <TitlesOfParts>
    <vt:vector size="21" baseType="lpstr">
      <vt:lpstr>Pixel</vt:lpstr>
      <vt:lpstr>GSP认证现场检查主要项目                      </vt:lpstr>
      <vt:lpstr>GSP现场检查主要项目</vt:lpstr>
      <vt:lpstr>GSP现场检查主要项目</vt:lpstr>
      <vt:lpstr>GSP现场检查主要项目</vt:lpstr>
      <vt:lpstr>GSP现场检查主要项目</vt:lpstr>
      <vt:lpstr>GSP现场检查主要项目</vt:lpstr>
      <vt:lpstr>GSP现场检查主要项目</vt:lpstr>
      <vt:lpstr>GSP现场检查主要项目</vt:lpstr>
      <vt:lpstr>GSP现场检查主要项目</vt:lpstr>
      <vt:lpstr>GSP现场检查主要项目</vt:lpstr>
      <vt:lpstr>GSP现场检查主要项目</vt:lpstr>
      <vt:lpstr>GSP现场检查主要项目</vt:lpstr>
      <vt:lpstr>GSP现场检查主要项目</vt:lpstr>
      <vt:lpstr>GSP现场检查主要项目</vt:lpstr>
      <vt:lpstr>GSP现场检查主要项目</vt:lpstr>
      <vt:lpstr>GSP现场检查主要项目</vt:lpstr>
      <vt:lpstr>GSP现场检查主要项目</vt:lpstr>
      <vt:lpstr>GSP现场检查主要项目</vt:lpstr>
      <vt:lpstr>GSP现场检查主要项目</vt:lpstr>
      <vt:lpstr>幻灯片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Administrator</cp:lastModifiedBy>
  <cp:revision>119</cp:revision>
  <dcterms:created xsi:type="dcterms:W3CDTF">2019-02-26T15:03:00Z</dcterms:created>
  <dcterms:modified xsi:type="dcterms:W3CDTF">2019-04-04T08:36:14Z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y fmtid="{D5CDD505-2E9C-101B-9397-08002B2CF9AE}" pid="3" name="KSOProductBuildVer">
    <vt:lpwstr>2052-11.1.0.8573</vt:lpwstr>
  </property>
</Properties>
</file>