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508" r:id="rId3"/>
    <p:sldId id="274" r:id="rId4"/>
    <p:sldId id="491" r:id="rId5"/>
    <p:sldId id="500" r:id="rId6"/>
    <p:sldId id="521" r:id="rId7"/>
    <p:sldId id="520" r:id="rId8"/>
    <p:sldId id="523" r:id="rId9"/>
    <p:sldId id="527" r:id="rId10"/>
    <p:sldId id="526" r:id="rId11"/>
    <p:sldId id="529" r:id="rId12"/>
    <p:sldId id="528" r:id="rId13"/>
    <p:sldId id="503" r:id="rId14"/>
    <p:sldId id="536" r:id="rId15"/>
    <p:sldId id="542" r:id="rId16"/>
    <p:sldId id="546" r:id="rId17"/>
    <p:sldId id="548" r:id="rId18"/>
    <p:sldId id="547" r:id="rId19"/>
    <p:sldId id="551" r:id="rId20"/>
    <p:sldId id="509" r:id="rId21"/>
  </p:sldIdLst>
  <p:sldSz cx="9144000" cy="5143500"/>
  <p:notesSz cx="6858000" cy="9144000"/>
  <p:defaultTextStyle>
    <a:defPPr>
      <a:defRPr lang="zh-CN"/>
    </a:defPPr>
    <a:lvl1pPr marL="0" lvl="0" indent="0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257175" lvl="1" indent="200025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514350" lvl="2" indent="400050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771525" lvl="3" indent="600075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028700" lvl="4" indent="800100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800100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800100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800100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800100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  <p:extLst>
    <p:ext uri="{505F2C04-C923-438B-8C0F-E0CD2BADF298}">
      <wppc:fontMiss xmlns:wppc="http://www.wps.cn/officeDocument/PresentationCustomData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CCE0"/>
    <a:srgbClr val="CC00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 horzBarState="maximized">
    <p:restoredLeft sz="13688"/>
    <p:restoredTop sz="94497"/>
  </p:normalViewPr>
  <p:slideViewPr>
    <p:cSldViewPr snapToGrid="0" showGuides="1">
      <p:cViewPr>
        <p:scale>
          <a:sx n="90" d="100"/>
          <a:sy n="90" d="100"/>
        </p:scale>
        <p:origin x="-804" y="-558"/>
      </p:cViewPr>
      <p:guideLst>
        <p:guide orient="horz" pos="1748"/>
        <p:guide pos="2941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p>
            <a:pPr lvl="0" eaLnBrk="1" hangingPunct="1"/>
            <a:endParaRPr lang="zh-CN" altLang="en-US" sz="1200" dirty="0"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p>
            <a:pPr lvl="0" algn="r" eaLnBrk="1" hangingPunct="1"/>
            <a:endParaRPr lang="zh-CN" altLang="en-US" sz="1200" dirty="0"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 panose="02010600030101010101" charset="-122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等线" panose="02010600030101010101" charset="-122"/>
              </a:rPr>
              <a:t>编辑母版文本样式</a:t>
            </a:r>
            <a:endParaRPr kumimoji="0" lang="zh-CN" altLang="en-US" sz="7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 panose="02010600030101010101" charset="-122"/>
            </a:endParaRPr>
          </a:p>
          <a:p>
            <a:pPr marL="257175" marR="0" lvl="1" indent="0" algn="l" defTabSz="5143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等线" panose="02010600030101010101" charset="-122"/>
              </a:rPr>
              <a:t>第二级</a:t>
            </a:r>
            <a:endParaRPr kumimoji="0" lang="zh-CN" altLang="en-US" sz="7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 panose="02010600030101010101" charset="-122"/>
            </a:endParaRPr>
          </a:p>
          <a:p>
            <a:pPr marL="514350" marR="0" lvl="2" indent="0" algn="l" defTabSz="5143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等线" panose="02010600030101010101" charset="-122"/>
              </a:rPr>
              <a:t>第三级</a:t>
            </a:r>
            <a:endParaRPr kumimoji="0" lang="zh-CN" altLang="en-US" sz="7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 panose="02010600030101010101" charset="-122"/>
            </a:endParaRPr>
          </a:p>
          <a:p>
            <a:pPr marL="771525" marR="0" lvl="3" indent="0" algn="l" defTabSz="5143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等线" panose="02010600030101010101" charset="-122"/>
              </a:rPr>
              <a:t>第四级</a:t>
            </a:r>
            <a:endParaRPr kumimoji="0" lang="zh-CN" altLang="en-US" sz="7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 panose="02010600030101010101" charset="-122"/>
            </a:endParaRPr>
          </a:p>
          <a:p>
            <a:pPr marL="1028700" marR="0" lvl="4" indent="0" algn="l" defTabSz="5143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等线" panose="02010600030101010101" charset="-122"/>
              </a:rPr>
              <a:t>第五级</a:t>
            </a:r>
            <a:endParaRPr kumimoji="0" lang="zh-CN" altLang="en-US" sz="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 panose="02010600030101010101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eaLnBrk="1" hangingPunct="1"/>
            <a:endParaRPr lang="zh-CN" altLang="en-US" sz="1200" dirty="0"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zh-CN" altLang="en-US" sz="1200" dirty="0">
                <a:latin typeface="等线" panose="02010600030101010101" charset="-122"/>
                <a:ea typeface="等线" panose="02010600030101010101" charset="-122"/>
              </a:rPr>
            </a:fld>
            <a:endParaRPr lang="zh-CN" altLang="en-US" sz="1200" dirty="0"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514350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+mn-ea"/>
        <a:cs typeface="等线" panose="02010600030101010101" charset="-122"/>
      </a:defRPr>
    </a:lvl1pPr>
    <a:lvl2pPr marL="257175" algn="l" defTabSz="514350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+mn-ea"/>
        <a:cs typeface="等线" panose="02010600030101010101" charset="-122"/>
      </a:defRPr>
    </a:lvl2pPr>
    <a:lvl3pPr marL="514350" algn="l" defTabSz="514350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+mn-ea"/>
        <a:cs typeface="等线" panose="02010600030101010101" charset="-122"/>
      </a:defRPr>
    </a:lvl3pPr>
    <a:lvl4pPr marL="771525" algn="l" defTabSz="514350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+mn-ea"/>
        <a:cs typeface="等线" panose="02010600030101010101" charset="-122"/>
      </a:defRPr>
    </a:lvl4pPr>
    <a:lvl5pPr marL="1028700" algn="l" defTabSz="514350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+mn-ea"/>
        <a:cs typeface="等线" panose="02010600030101010101" charset="-122"/>
      </a:defRPr>
    </a:lvl5pPr>
    <a:lvl6pPr marL="1285875" algn="l" defTabSz="51435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6pPr>
    <a:lvl7pPr marL="1543050" algn="l" defTabSz="51435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7pPr>
    <a:lvl8pPr marL="1800225" algn="l" defTabSz="51435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8pPr>
    <a:lvl9pPr marL="2057400" algn="l" defTabSz="51435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25793" y="1569979"/>
            <a:ext cx="2329764" cy="2266383"/>
          </a:xfrm>
          <a:prstGeom prst="ellipse">
            <a:avLst/>
          </a:prstGeom>
          <a:solidFill>
            <a:schemeClr val="accent3"/>
          </a:solidFill>
        </p:spPr>
        <p:txBody>
          <a:bodyPr lIns="51435" tIns="25718" rIns="51435" bIns="25718"/>
          <a:lstStyle/>
          <a:p>
            <a:pPr marL="171450" marR="0" lvl="0" indent="-17018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503253" y="1569979"/>
            <a:ext cx="2223219" cy="2266383"/>
          </a:xfrm>
          <a:prstGeom prst="ellipse">
            <a:avLst/>
          </a:prstGeom>
          <a:solidFill>
            <a:schemeClr val="accent3"/>
          </a:solidFill>
        </p:spPr>
        <p:txBody>
          <a:bodyPr lIns="51435" tIns="25718" rIns="51435" bIns="25718"/>
          <a:lstStyle/>
          <a:p>
            <a:pPr marL="171450" marR="0" lvl="0" indent="-17018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463269" y="1569979"/>
            <a:ext cx="2265837" cy="2266383"/>
          </a:xfrm>
          <a:prstGeom prst="ellipse">
            <a:avLst/>
          </a:prstGeom>
          <a:solidFill>
            <a:schemeClr val="accent3"/>
          </a:solidFill>
        </p:spPr>
        <p:txBody>
          <a:bodyPr lIns="51435" tIns="25718" rIns="51435" bIns="25718"/>
          <a:lstStyle/>
          <a:p>
            <a:pPr marL="171450" marR="0" lvl="0" indent="-17018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56377" y="1268129"/>
            <a:ext cx="2734473" cy="1822734"/>
          </a:xfrm>
          <a:prstGeom prst="roundRect">
            <a:avLst/>
          </a:prstGeom>
          <a:solidFill>
            <a:schemeClr val="accent1"/>
          </a:solidFill>
        </p:spPr>
        <p:txBody>
          <a:bodyPr lIns="51435" tIns="25718" rIns="51435" bIns="25718"/>
          <a:lstStyle>
            <a:lvl1pPr marL="0" indent="0" algn="ctr">
              <a:buNone/>
              <a:defRPr lang="en-GB" dirty="0"/>
            </a:lvl1pPr>
          </a:lstStyle>
          <a:p>
            <a:pPr marL="0" marR="0" lvl="0" indent="0" algn="ctr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171027" y="1268129"/>
            <a:ext cx="2734473" cy="1822734"/>
          </a:xfrm>
          <a:prstGeom prst="roundRect">
            <a:avLst/>
          </a:prstGeom>
          <a:solidFill>
            <a:schemeClr val="accent1"/>
          </a:solidFill>
        </p:spPr>
        <p:txBody>
          <a:bodyPr lIns="51435" tIns="25718" rIns="51435" bIns="25718"/>
          <a:lstStyle>
            <a:lvl1pPr marL="0" indent="0" algn="ctr">
              <a:buNone/>
              <a:defRPr lang="en-GB" dirty="0"/>
            </a:lvl1pPr>
          </a:lstStyle>
          <a:p>
            <a:pPr marL="0" marR="0" lvl="0" indent="0" algn="ctr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085677" y="1268129"/>
            <a:ext cx="2734473" cy="1822734"/>
          </a:xfrm>
          <a:prstGeom prst="roundRect">
            <a:avLst/>
          </a:prstGeom>
          <a:solidFill>
            <a:schemeClr val="accent1"/>
          </a:solidFill>
        </p:spPr>
        <p:txBody>
          <a:bodyPr lIns="51435" tIns="25718" rIns="51435" bIns="25718"/>
          <a:lstStyle>
            <a:lvl1pPr marL="0" indent="0" algn="ctr">
              <a:buNone/>
              <a:defRPr lang="en-GB" dirty="0"/>
            </a:lvl1pPr>
          </a:lstStyle>
          <a:p>
            <a:pPr marL="0" marR="0" lvl="0" indent="0" algn="ctr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微软雅黑" panose="020B0503020204020204" pitchFamily="34" charset="-122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微软雅黑" panose="020B0503020204020204" pitchFamily="34" charset="-122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微软雅黑" panose="020B0503020204020204" pitchFamily="34" charset="-122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微软雅黑" panose="020B0503020204020204" pitchFamily="34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微软雅黑" panose="020B0503020204020204" pitchFamily="34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微软雅黑" panose="020B0503020204020204" pitchFamily="34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微软雅黑" panose="020B0503020204020204" pitchFamily="34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微软雅黑" panose="020B0503020204020204" pitchFamily="34" charset="-122"/>
        </a:defRPr>
      </a:lvl9pPr>
    </p:titleStyle>
    <p:bodyStyle>
      <a:lvl1pPr marL="171450" indent="-17018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018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018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018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018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7" name="图片 1" descr="太极医药城A区照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1406" y="1100138"/>
            <a:ext cx="5514975" cy="2943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任意多边形: 形状 17"/>
          <p:cNvSpPr/>
          <p:nvPr/>
        </p:nvSpPr>
        <p:spPr>
          <a:xfrm>
            <a:off x="0" y="1100138"/>
            <a:ext cx="4598194" cy="2943225"/>
          </a:xfrm>
          <a:custGeom>
            <a:avLst/>
            <a:gdLst>
              <a:gd name="connsiteX0" fmla="*/ 0 w 7867650"/>
              <a:gd name="connsiteY0" fmla="*/ 0 h 4038600"/>
              <a:gd name="connsiteX1" fmla="*/ 7867650 w 7867650"/>
              <a:gd name="connsiteY1" fmla="*/ 0 h 4038600"/>
              <a:gd name="connsiteX2" fmla="*/ 7867650 w 7867650"/>
              <a:gd name="connsiteY2" fmla="*/ 1 h 4038600"/>
              <a:gd name="connsiteX3" fmla="*/ 6515100 w 7867650"/>
              <a:gd name="connsiteY3" fmla="*/ 2019295 h 4038600"/>
              <a:gd name="connsiteX4" fmla="*/ 7867650 w 7867650"/>
              <a:gd name="connsiteY4" fmla="*/ 4038590 h 4038600"/>
              <a:gd name="connsiteX5" fmla="*/ 7867650 w 7867650"/>
              <a:gd name="connsiteY5" fmla="*/ 4038600 h 4038600"/>
              <a:gd name="connsiteX6" fmla="*/ 0 w 7867650"/>
              <a:gd name="connsiteY6" fmla="*/ 4038600 h 4038600"/>
              <a:gd name="connsiteX7" fmla="*/ 0 w 7867650"/>
              <a:gd name="connsiteY7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650" h="4038600">
                <a:moveTo>
                  <a:pt x="0" y="0"/>
                </a:moveTo>
                <a:lnTo>
                  <a:pt x="7867650" y="0"/>
                </a:lnTo>
                <a:lnTo>
                  <a:pt x="7867650" y="1"/>
                </a:lnTo>
                <a:lnTo>
                  <a:pt x="6515100" y="2019295"/>
                </a:lnTo>
                <a:lnTo>
                  <a:pt x="7867650" y="4038590"/>
                </a:lnTo>
                <a:lnTo>
                  <a:pt x="7867650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任意多边形: 形状 32"/>
          <p:cNvSpPr/>
          <p:nvPr/>
        </p:nvSpPr>
        <p:spPr>
          <a:xfrm>
            <a:off x="3802856" y="1100138"/>
            <a:ext cx="898922" cy="2943225"/>
          </a:xfrm>
          <a:custGeom>
            <a:avLst/>
            <a:gdLst>
              <a:gd name="connsiteX0" fmla="*/ 1352554 w 1562096"/>
              <a:gd name="connsiteY0" fmla="*/ 0 h 4038600"/>
              <a:gd name="connsiteX1" fmla="*/ 1562096 w 1562096"/>
              <a:gd name="connsiteY1" fmla="*/ 0 h 4038600"/>
              <a:gd name="connsiteX2" fmla="*/ 1562096 w 1562096"/>
              <a:gd name="connsiteY2" fmla="*/ 1 h 4038600"/>
              <a:gd name="connsiteX3" fmla="*/ 209546 w 1562096"/>
              <a:gd name="connsiteY3" fmla="*/ 2019295 h 4038600"/>
              <a:gd name="connsiteX4" fmla="*/ 1562096 w 1562096"/>
              <a:gd name="connsiteY4" fmla="*/ 4038590 h 4038600"/>
              <a:gd name="connsiteX5" fmla="*/ 1562096 w 1562096"/>
              <a:gd name="connsiteY5" fmla="*/ 4038600 h 4038600"/>
              <a:gd name="connsiteX6" fmla="*/ 1352554 w 1562096"/>
              <a:gd name="connsiteY6" fmla="*/ 4038600 h 4038600"/>
              <a:gd name="connsiteX7" fmla="*/ 0 w 1562096"/>
              <a:gd name="connsiteY7" fmla="*/ 20193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096" h="4038600">
                <a:moveTo>
                  <a:pt x="1352554" y="0"/>
                </a:moveTo>
                <a:lnTo>
                  <a:pt x="1562096" y="0"/>
                </a:lnTo>
                <a:lnTo>
                  <a:pt x="1562096" y="1"/>
                </a:lnTo>
                <a:lnTo>
                  <a:pt x="209546" y="2019295"/>
                </a:lnTo>
                <a:lnTo>
                  <a:pt x="1562096" y="4038590"/>
                </a:lnTo>
                <a:lnTo>
                  <a:pt x="1562096" y="4038600"/>
                </a:lnTo>
                <a:lnTo>
                  <a:pt x="1352554" y="4038600"/>
                </a:lnTo>
                <a:lnTo>
                  <a:pt x="0" y="20193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83381" y="0"/>
            <a:ext cx="1016794" cy="50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02" name="文本框 40"/>
          <p:cNvSpPr txBox="1"/>
          <p:nvPr/>
        </p:nvSpPr>
        <p:spPr>
          <a:xfrm>
            <a:off x="328613" y="73819"/>
            <a:ext cx="1147763" cy="346075"/>
          </a:xfrm>
          <a:prstGeom prst="rect">
            <a:avLst/>
          </a:prstGeom>
          <a:solidFill>
            <a:srgbClr val="2EB0BD"/>
          </a:solidFill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82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TAIJI </a:t>
            </a:r>
            <a:endParaRPr lang="en-US" altLang="zh-CN" sz="825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/>
            <a:r>
              <a:rPr lang="zh-CN" altLang="en-US" sz="82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太极集团</a:t>
            </a:r>
            <a:endParaRPr lang="en-US" altLang="zh-CN" sz="36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103" name="文本框 57"/>
          <p:cNvSpPr txBox="1"/>
          <p:nvPr/>
        </p:nvSpPr>
        <p:spPr>
          <a:xfrm>
            <a:off x="1173956" y="2502694"/>
            <a:ext cx="2603897" cy="59880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工作计划</a:t>
            </a:r>
            <a:endParaRPr lang="zh-CN" altLang="en-US" sz="3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104" name="组合 58"/>
          <p:cNvGrpSpPr/>
          <p:nvPr/>
        </p:nvGrpSpPr>
        <p:grpSpPr>
          <a:xfrm>
            <a:off x="292894" y="3465910"/>
            <a:ext cx="2842022" cy="302906"/>
            <a:chOff x="4096056" y="4216417"/>
            <a:chExt cx="3788628" cy="404528"/>
          </a:xfrm>
        </p:grpSpPr>
        <p:sp>
          <p:nvSpPr>
            <p:cNvPr id="4105" name="文本框 6"/>
            <p:cNvSpPr/>
            <p:nvPr/>
          </p:nvSpPr>
          <p:spPr>
            <a:xfrm>
              <a:off x="4096056" y="4216417"/>
              <a:ext cx="1853764" cy="404528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汇报人：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****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06" name="文本框 7"/>
            <p:cNvSpPr/>
            <p:nvPr/>
          </p:nvSpPr>
          <p:spPr>
            <a:xfrm>
              <a:off x="6030920" y="4216417"/>
              <a:ext cx="1853764" cy="404528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部门：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*****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107" name="文本框 61"/>
          <p:cNvSpPr txBox="1"/>
          <p:nvPr/>
        </p:nvSpPr>
        <p:spPr>
          <a:xfrm>
            <a:off x="525066" y="1188244"/>
            <a:ext cx="2972990" cy="14192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8625" dirty="0">
                <a:solidFill>
                  <a:schemeClr val="bg1"/>
                </a:solidFill>
                <a:latin typeface="Impact" panose="020B0806030902050204" pitchFamily="34" charset="0"/>
                <a:ea typeface="微软雅黑 Light" panose="020B0502040204020203" charset="-122"/>
              </a:rPr>
              <a:t>2018</a:t>
            </a:r>
            <a:endParaRPr lang="zh-CN" altLang="en-US" sz="8625" dirty="0">
              <a:solidFill>
                <a:schemeClr val="bg1"/>
              </a:solidFill>
              <a:latin typeface="Impact" panose="020B0806030902050204" pitchFamily="34" charset="0"/>
              <a:ea typeface="微软雅黑 Light" panose="020B0502040204020203" charset="-122"/>
            </a:endParaRPr>
          </a:p>
        </p:txBody>
      </p:sp>
      <p:sp>
        <p:nvSpPr>
          <p:cNvPr id="4108" name="文本框 2"/>
          <p:cNvSpPr txBox="1"/>
          <p:nvPr/>
        </p:nvSpPr>
        <p:spPr>
          <a:xfrm>
            <a:off x="7103269" y="3745706"/>
            <a:ext cx="2043113" cy="21844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8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太极藿香正气液生产基地</a:t>
            </a:r>
            <a:endParaRPr lang="zh-CN" altLang="en-US" sz="82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109" name="图片 3" descr="太极医药城A区照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53155" y="1115695"/>
            <a:ext cx="5486400" cy="29279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任意多边形: 形状 17"/>
          <p:cNvSpPr/>
          <p:nvPr/>
        </p:nvSpPr>
        <p:spPr>
          <a:xfrm>
            <a:off x="96996" y="1099503"/>
            <a:ext cx="4598194" cy="2943225"/>
          </a:xfrm>
          <a:custGeom>
            <a:avLst/>
            <a:gdLst>
              <a:gd name="connsiteX0" fmla="*/ 0 w 7867650"/>
              <a:gd name="connsiteY0" fmla="*/ 0 h 4038600"/>
              <a:gd name="connsiteX1" fmla="*/ 7867650 w 7867650"/>
              <a:gd name="connsiteY1" fmla="*/ 0 h 4038600"/>
              <a:gd name="connsiteX2" fmla="*/ 7867650 w 7867650"/>
              <a:gd name="connsiteY2" fmla="*/ 1 h 4038600"/>
              <a:gd name="connsiteX3" fmla="*/ 6515100 w 7867650"/>
              <a:gd name="connsiteY3" fmla="*/ 2019295 h 4038600"/>
              <a:gd name="connsiteX4" fmla="*/ 7867650 w 7867650"/>
              <a:gd name="connsiteY4" fmla="*/ 4038590 h 4038600"/>
              <a:gd name="connsiteX5" fmla="*/ 7867650 w 7867650"/>
              <a:gd name="connsiteY5" fmla="*/ 4038600 h 4038600"/>
              <a:gd name="connsiteX6" fmla="*/ 0 w 7867650"/>
              <a:gd name="connsiteY6" fmla="*/ 4038600 h 4038600"/>
              <a:gd name="connsiteX7" fmla="*/ 0 w 7867650"/>
              <a:gd name="connsiteY7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650" h="4038600">
                <a:moveTo>
                  <a:pt x="0" y="0"/>
                </a:moveTo>
                <a:lnTo>
                  <a:pt x="7867650" y="0"/>
                </a:lnTo>
                <a:lnTo>
                  <a:pt x="7867650" y="1"/>
                </a:lnTo>
                <a:lnTo>
                  <a:pt x="6515100" y="2019295"/>
                </a:lnTo>
                <a:lnTo>
                  <a:pt x="7867650" y="4038590"/>
                </a:lnTo>
                <a:lnTo>
                  <a:pt x="7867650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任意多边形: 形状 32"/>
          <p:cNvSpPr/>
          <p:nvPr/>
        </p:nvSpPr>
        <p:spPr>
          <a:xfrm>
            <a:off x="3795713" y="1100138"/>
            <a:ext cx="898922" cy="2943225"/>
          </a:xfrm>
          <a:custGeom>
            <a:avLst/>
            <a:gdLst>
              <a:gd name="connsiteX0" fmla="*/ 1352554 w 1562096"/>
              <a:gd name="connsiteY0" fmla="*/ 0 h 4038600"/>
              <a:gd name="connsiteX1" fmla="*/ 1562096 w 1562096"/>
              <a:gd name="connsiteY1" fmla="*/ 0 h 4038600"/>
              <a:gd name="connsiteX2" fmla="*/ 1562096 w 1562096"/>
              <a:gd name="connsiteY2" fmla="*/ 1 h 4038600"/>
              <a:gd name="connsiteX3" fmla="*/ 209546 w 1562096"/>
              <a:gd name="connsiteY3" fmla="*/ 2019295 h 4038600"/>
              <a:gd name="connsiteX4" fmla="*/ 1562096 w 1562096"/>
              <a:gd name="connsiteY4" fmla="*/ 4038590 h 4038600"/>
              <a:gd name="connsiteX5" fmla="*/ 1562096 w 1562096"/>
              <a:gd name="connsiteY5" fmla="*/ 4038600 h 4038600"/>
              <a:gd name="connsiteX6" fmla="*/ 1352554 w 1562096"/>
              <a:gd name="connsiteY6" fmla="*/ 4038600 h 4038600"/>
              <a:gd name="connsiteX7" fmla="*/ 0 w 1562096"/>
              <a:gd name="connsiteY7" fmla="*/ 20193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096" h="4038600">
                <a:moveTo>
                  <a:pt x="1352554" y="0"/>
                </a:moveTo>
                <a:lnTo>
                  <a:pt x="1562096" y="0"/>
                </a:lnTo>
                <a:lnTo>
                  <a:pt x="1562096" y="1"/>
                </a:lnTo>
                <a:lnTo>
                  <a:pt x="209546" y="2019295"/>
                </a:lnTo>
                <a:lnTo>
                  <a:pt x="1562096" y="4038590"/>
                </a:lnTo>
                <a:lnTo>
                  <a:pt x="1562096" y="4038600"/>
                </a:lnTo>
                <a:lnTo>
                  <a:pt x="1352554" y="4038600"/>
                </a:lnTo>
                <a:lnTo>
                  <a:pt x="0" y="20193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12" name="文本框 6"/>
          <p:cNvSpPr txBox="1"/>
          <p:nvPr/>
        </p:nvSpPr>
        <p:spPr>
          <a:xfrm>
            <a:off x="136366" y="2295049"/>
            <a:ext cx="3967163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西北片区</a:t>
            </a:r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2019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年工作总结及</a:t>
            </a:r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年工作计划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13" name="文本框 6"/>
          <p:cNvSpPr/>
          <p:nvPr/>
        </p:nvSpPr>
        <p:spPr>
          <a:xfrm>
            <a:off x="1781175" y="3465830"/>
            <a:ext cx="1656715" cy="359217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汇报人：刘琴英</a:t>
            </a:r>
            <a:endParaRPr lang="zh-CN" altLang="en-US" sz="1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664335" y="347345"/>
            <a:ext cx="5911850" cy="7556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j-ea"/>
                <a:sym typeface="+mn-lt"/>
              </a:rPr>
              <a:t>2019</a:t>
            </a:r>
            <a:r>
              <a:rPr lang="zh-CN" altLang="zh-CN" sz="240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j-ea"/>
                <a:sym typeface="+mn-lt"/>
              </a:rPr>
              <a:t>年</a:t>
            </a:r>
            <a:r>
              <a:rPr lang="zh-CN" altLang="en-US" sz="240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j-ea"/>
                <a:sym typeface="+mn-lt"/>
              </a:rPr>
              <a:t>工作成绩</a:t>
            </a:r>
            <a:endParaRPr lang="zh-CN" altLang="en-US" sz="240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ea"/>
              <a:ea typeface="+mj-ea"/>
              <a:cs typeface="+mj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2400">
              <a:cs typeface="+mj-ea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3531235" y="764540"/>
            <a:ext cx="2275205" cy="1841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上箭头 4"/>
          <p:cNvSpPr/>
          <p:nvPr/>
        </p:nvSpPr>
        <p:spPr>
          <a:xfrm>
            <a:off x="7307580" y="467995"/>
            <a:ext cx="1649730" cy="435737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/>
          </a:p>
          <a:p>
            <a:pPr algn="ctr"/>
            <a:r>
              <a:rPr lang="zh-CN" altLang="en-US" sz="2400"/>
              <a:t>专</a:t>
            </a:r>
            <a:endParaRPr lang="zh-CN" altLang="en-US" sz="2400"/>
          </a:p>
          <a:p>
            <a:pPr algn="ctr"/>
            <a:r>
              <a:rPr lang="zh-CN" altLang="en-US" sz="2400"/>
              <a:t>业</a:t>
            </a:r>
            <a:endParaRPr lang="zh-CN" altLang="en-US" sz="2400"/>
          </a:p>
          <a:p>
            <a:pPr algn="ctr"/>
            <a:r>
              <a:rPr lang="zh-CN" altLang="en-US" sz="2400"/>
              <a:t>知</a:t>
            </a:r>
            <a:endParaRPr lang="zh-CN" altLang="en-US" sz="2400"/>
          </a:p>
          <a:p>
            <a:pPr algn="ctr"/>
            <a:r>
              <a:rPr lang="zh-CN" altLang="en-US" sz="2400"/>
              <a:t>识</a:t>
            </a:r>
            <a:endParaRPr lang="zh-CN" altLang="en-US" sz="2400"/>
          </a:p>
          <a:p>
            <a:pPr algn="ctr"/>
            <a:r>
              <a:rPr lang="zh-CN" altLang="en-US" sz="2400"/>
              <a:t>和</a:t>
            </a:r>
            <a:endParaRPr lang="zh-CN" altLang="en-US" sz="2400"/>
          </a:p>
          <a:p>
            <a:pPr algn="ctr"/>
            <a:r>
              <a:rPr lang="zh-CN" altLang="en-US" sz="2400"/>
              <a:t>服</a:t>
            </a:r>
            <a:endParaRPr lang="zh-CN" altLang="en-US" sz="2400"/>
          </a:p>
          <a:p>
            <a:pPr algn="ctr"/>
            <a:r>
              <a:rPr lang="zh-CN" altLang="en-US" sz="2400"/>
              <a:t>务</a:t>
            </a:r>
            <a:endParaRPr lang="zh-CN" altLang="en-US" sz="2400"/>
          </a:p>
          <a:p>
            <a:pPr algn="ctr"/>
            <a:r>
              <a:rPr lang="zh-CN" altLang="en-US" sz="2400"/>
              <a:t>的</a:t>
            </a:r>
            <a:endParaRPr lang="zh-CN" altLang="en-US" sz="2400"/>
          </a:p>
          <a:p>
            <a:pPr algn="ctr"/>
            <a:r>
              <a:rPr lang="zh-CN" altLang="en-US" sz="2400"/>
              <a:t>提</a:t>
            </a:r>
            <a:endParaRPr lang="zh-CN" altLang="en-US" sz="2400"/>
          </a:p>
          <a:p>
            <a:pPr algn="ctr"/>
            <a:r>
              <a:rPr lang="zh-CN" altLang="en-US" sz="2400"/>
              <a:t>升</a:t>
            </a:r>
            <a:endParaRPr lang="zh-CN" altLang="en-US" sz="2400"/>
          </a:p>
          <a:p>
            <a:pPr algn="ctr"/>
            <a:endParaRPr lang="zh-CN" altLang="en-US" sz="2400"/>
          </a:p>
        </p:txBody>
      </p:sp>
      <p:sp>
        <p:nvSpPr>
          <p:cNvPr id="8" name="圆角矩形 7"/>
          <p:cNvSpPr/>
          <p:nvPr/>
        </p:nvSpPr>
        <p:spPr>
          <a:xfrm>
            <a:off x="565150" y="950595"/>
            <a:ext cx="1891665" cy="517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800"/>
              <a:t>瑞学</a:t>
            </a:r>
            <a:r>
              <a:rPr lang="zh-CN" altLang="en-US" sz="2000"/>
              <a:t>学习</a:t>
            </a:r>
            <a:endParaRPr lang="zh-CN" altLang="en-US" sz="1800"/>
          </a:p>
        </p:txBody>
      </p:sp>
      <p:sp>
        <p:nvSpPr>
          <p:cNvPr id="9" name="圆角矩形 8"/>
          <p:cNvSpPr/>
          <p:nvPr/>
        </p:nvSpPr>
        <p:spPr>
          <a:xfrm>
            <a:off x="4799330" y="950595"/>
            <a:ext cx="1891665" cy="517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000"/>
              <a:t>“</a:t>
            </a:r>
            <a:r>
              <a:rPr lang="zh-CN" altLang="en-US" sz="2000"/>
              <a:t>海底捞</a:t>
            </a:r>
            <a:r>
              <a:rPr lang="en-US" altLang="zh-CN" sz="2000"/>
              <a:t>”</a:t>
            </a:r>
            <a:r>
              <a:rPr lang="zh-CN" altLang="en-US" sz="2000"/>
              <a:t>学习</a:t>
            </a:r>
            <a:endParaRPr lang="zh-CN" altLang="en-US" sz="2000"/>
          </a:p>
        </p:txBody>
      </p:sp>
      <p:sp>
        <p:nvSpPr>
          <p:cNvPr id="10" name="圆角矩形 9"/>
          <p:cNvSpPr/>
          <p:nvPr/>
        </p:nvSpPr>
        <p:spPr>
          <a:xfrm>
            <a:off x="2682240" y="950595"/>
            <a:ext cx="1891665" cy="517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/>
              <a:t>杏林学习</a:t>
            </a:r>
            <a:endParaRPr lang="zh-CN" altLang="en-US" sz="2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664335" y="347345"/>
            <a:ext cx="5911850" cy="7556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j-ea"/>
                <a:sym typeface="+mn-lt"/>
              </a:rPr>
              <a:t>2019</a:t>
            </a:r>
            <a:r>
              <a:rPr lang="zh-CN" altLang="zh-CN" sz="240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j-ea"/>
                <a:sym typeface="+mn-lt"/>
              </a:rPr>
              <a:t>年</a:t>
            </a:r>
            <a:r>
              <a:rPr lang="zh-CN" altLang="en-US" sz="240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j-ea"/>
                <a:sym typeface="+mn-lt"/>
              </a:rPr>
              <a:t>工作成绩</a:t>
            </a:r>
            <a:endParaRPr lang="zh-CN" altLang="en-US" sz="240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ea"/>
              <a:ea typeface="+mj-ea"/>
              <a:cs typeface="+mj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2400">
              <a:cs typeface="+mj-ea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3531235" y="764540"/>
            <a:ext cx="2275205" cy="1841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圆角矩形 5"/>
          <p:cNvSpPr/>
          <p:nvPr/>
        </p:nvSpPr>
        <p:spPr>
          <a:xfrm>
            <a:off x="427990" y="704215"/>
            <a:ext cx="1059180" cy="37350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bg1"/>
                </a:solidFill>
                <a:uFillTx/>
              </a:rPr>
              <a:t>人</a:t>
            </a:r>
            <a:endParaRPr lang="zh-CN" altLang="en-US" sz="2800">
              <a:solidFill>
                <a:schemeClr val="bg1"/>
              </a:solidFill>
              <a:uFillTx/>
            </a:endParaRPr>
          </a:p>
          <a:p>
            <a:pPr algn="ctr"/>
            <a:r>
              <a:rPr lang="zh-CN" altLang="en-US" sz="2800">
                <a:solidFill>
                  <a:schemeClr val="bg1"/>
                </a:solidFill>
                <a:uFillTx/>
              </a:rPr>
              <a:t>才</a:t>
            </a:r>
            <a:endParaRPr lang="zh-CN" altLang="en-US" sz="2800">
              <a:solidFill>
                <a:schemeClr val="bg1"/>
              </a:solidFill>
              <a:uFillTx/>
            </a:endParaRPr>
          </a:p>
          <a:p>
            <a:pPr algn="ctr"/>
            <a:r>
              <a:rPr lang="zh-CN" altLang="en-US" sz="2800">
                <a:solidFill>
                  <a:schemeClr val="bg1"/>
                </a:solidFill>
                <a:uFillTx/>
              </a:rPr>
              <a:t>的</a:t>
            </a:r>
            <a:endParaRPr lang="zh-CN" altLang="en-US" sz="2800">
              <a:solidFill>
                <a:schemeClr val="bg1"/>
              </a:solidFill>
              <a:uFillTx/>
            </a:endParaRPr>
          </a:p>
          <a:p>
            <a:pPr algn="ctr"/>
            <a:r>
              <a:rPr lang="zh-CN" altLang="en-US" sz="2800">
                <a:solidFill>
                  <a:schemeClr val="bg1"/>
                </a:solidFill>
                <a:uFillTx/>
              </a:rPr>
              <a:t>培</a:t>
            </a:r>
            <a:endParaRPr lang="zh-CN" altLang="en-US" sz="2800">
              <a:solidFill>
                <a:schemeClr val="bg1"/>
              </a:solidFill>
              <a:uFillTx/>
            </a:endParaRPr>
          </a:p>
          <a:p>
            <a:pPr algn="ctr"/>
            <a:r>
              <a:rPr lang="zh-CN" altLang="en-US" sz="2800">
                <a:solidFill>
                  <a:schemeClr val="bg1"/>
                </a:solidFill>
                <a:uFillTx/>
              </a:rPr>
              <a:t>养</a:t>
            </a:r>
            <a:endParaRPr lang="zh-CN" altLang="en-US" sz="2800">
              <a:solidFill>
                <a:schemeClr val="bg1"/>
              </a:solidFill>
              <a:uFillTx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93495" y="833120"/>
            <a:ext cx="66535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>
                <a:latin typeface="+mj-ea"/>
                <a:ea typeface="+mj-ea"/>
                <a:cs typeface="+mj-ea"/>
              </a:rPr>
              <a:t>重视人员的培养，长期灌输“不比学历比学习力”</a:t>
            </a:r>
            <a:endParaRPr lang="zh-CN" altLang="en-US" sz="2000">
              <a:latin typeface="+mj-ea"/>
              <a:ea typeface="+mj-ea"/>
              <a:cs typeface="+mj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170" name="组合 8"/>
          <p:cNvGrpSpPr/>
          <p:nvPr/>
        </p:nvGrpSpPr>
        <p:grpSpPr>
          <a:xfrm>
            <a:off x="2125058" y="2193925"/>
            <a:ext cx="5057556" cy="945040"/>
            <a:chOff x="730" y="2316"/>
            <a:chExt cx="10620" cy="1981"/>
          </a:xfrm>
        </p:grpSpPr>
        <p:sp>
          <p:nvSpPr>
            <p:cNvPr id="4" name="圆角矩形 3"/>
            <p:cNvSpPr/>
            <p:nvPr/>
          </p:nvSpPr>
          <p:spPr>
            <a:xfrm>
              <a:off x="730" y="2316"/>
              <a:ext cx="1543" cy="1584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51435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257175" lvl="1" indent="20002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514350" lvl="2" indent="40005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771525" lvl="3" indent="60007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028700" lvl="4" indent="80010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 algn="ctr" eaLnBrk="1" hangingPunct="1"/>
              <a:r>
                <a:rPr lang="en-US" altLang="zh-CN" sz="2800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</a:rPr>
                <a:t>2</a:t>
              </a:r>
              <a:endParaRPr lang="en-US" altLang="zh-CN" sz="28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7172" name="文本框 4"/>
            <p:cNvSpPr txBox="1"/>
            <p:nvPr/>
          </p:nvSpPr>
          <p:spPr>
            <a:xfrm>
              <a:off x="2784" y="2557"/>
              <a:ext cx="8566" cy="17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2020</a:t>
              </a:r>
              <a:r>
                <a:rPr lang="zh-CN" altLang="en-US" sz="2400" b="1" dirty="0">
                  <a:latin typeface="Calibri" panose="020F0502020204030204" pitchFamily="34" charset="0"/>
                  <a:ea typeface="微软雅黑" panose="020B0503020204020204" pitchFamily="34" charset="-122"/>
                  <a:sym typeface="+mn-ea"/>
                </a:rPr>
                <a:t>年工作安排及主要措施</a:t>
              </a:r>
              <a:endParaRPr lang="zh-CN" altLang="en-US" sz="2400" b="1" dirty="0">
                <a:latin typeface="Calibri" panose="020F0502020204030204" pitchFamily="34" charset="0"/>
                <a:ea typeface="微软雅黑" panose="020B0503020204020204" pitchFamily="34" charset="-122"/>
              </a:endParaRPr>
            </a:p>
            <a:p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diamond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5275263" y="1863725"/>
            <a:ext cx="442913" cy="411163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3471863" y="1890713"/>
            <a:ext cx="417513" cy="35877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1584325" y="1835150"/>
            <a:ext cx="439738" cy="498475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0" y="4818063"/>
            <a:ext cx="9144000" cy="334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1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6" name="TextBox 52"/>
          <p:cNvSpPr txBox="1"/>
          <p:nvPr/>
        </p:nvSpPr>
        <p:spPr>
          <a:xfrm>
            <a:off x="6466840" y="4854575"/>
            <a:ext cx="2752090" cy="2838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p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TAIJI   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太极集团  太极大药房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247" name="组合 1"/>
          <p:cNvGrpSpPr/>
          <p:nvPr/>
        </p:nvGrpSpPr>
        <p:grpSpPr>
          <a:xfrm>
            <a:off x="1546225" y="111125"/>
            <a:ext cx="5997575" cy="460375"/>
            <a:chOff x="2070946" y="597540"/>
            <a:chExt cx="7904170" cy="425553"/>
          </a:xfrm>
        </p:grpSpPr>
        <p:sp>
          <p:nvSpPr>
            <p:cNvPr id="3" name="Title 1"/>
            <p:cNvSpPr txBox="1"/>
            <p:nvPr/>
          </p:nvSpPr>
          <p:spPr>
            <a:xfrm>
              <a:off x="2070946" y="597540"/>
              <a:ext cx="7904170" cy="425553"/>
            </a:xfrm>
            <a:prstGeom prst="rect">
              <a:avLst/>
            </a:prstGeom>
          </p:spPr>
          <p:txBody>
            <a:bodyPr lIns="0" rIns="0" anchor="ctr"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0" kern="1200">
                  <a:solidFill>
                    <a:schemeClr val="accent1"/>
                  </a:solidFill>
                  <a:latin typeface="U.S. 101" pitchFamily="2" charset="0"/>
                  <a:ea typeface="Roboto" pitchFamily="2" charset="0"/>
                  <a:cs typeface="Open Sans Light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2020</a:t>
              </a:r>
              <a:r>
                <a:rPr kumimoji="0" lang="zh-CN" altLang="en-US" sz="2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年工作安排及主要措施</a:t>
              </a:r>
              <a:endParaRPr kumimoji="0" lang="zh-CN" alt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3847188" y="1005484"/>
              <a:ext cx="4364240" cy="1468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流程图: 可选过程 1"/>
          <p:cNvSpPr/>
          <p:nvPr/>
        </p:nvSpPr>
        <p:spPr>
          <a:xfrm>
            <a:off x="443230" y="377825"/>
            <a:ext cx="1738630" cy="403733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/>
              <a:t>医疗器械</a:t>
            </a:r>
            <a:endParaRPr lang="zh-CN" altLang="en-US" sz="2400" b="1"/>
          </a:p>
          <a:p>
            <a:pPr algn="ctr"/>
            <a:r>
              <a:rPr lang="zh-CN" altLang="en-US" sz="2400" b="1"/>
              <a:t>中药材</a:t>
            </a:r>
            <a:endParaRPr lang="zh-CN" altLang="en-US" sz="2400" b="1"/>
          </a:p>
          <a:p>
            <a:pPr algn="ctr"/>
            <a:r>
              <a:rPr lang="zh-CN" altLang="en-US" sz="2400" b="1"/>
              <a:t>增量措施</a:t>
            </a:r>
            <a:endParaRPr lang="zh-CN" altLang="en-US" sz="2400" b="1"/>
          </a:p>
        </p:txBody>
      </p:sp>
      <p:sp>
        <p:nvSpPr>
          <p:cNvPr id="6" name="右箭头 5"/>
          <p:cNvSpPr/>
          <p:nvPr/>
        </p:nvSpPr>
        <p:spPr>
          <a:xfrm>
            <a:off x="2448560" y="742950"/>
            <a:ext cx="1439545" cy="679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右箭头 6"/>
          <p:cNvSpPr/>
          <p:nvPr/>
        </p:nvSpPr>
        <p:spPr>
          <a:xfrm>
            <a:off x="2450465" y="3371215"/>
            <a:ext cx="1439545" cy="679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右箭头 7"/>
          <p:cNvSpPr/>
          <p:nvPr/>
        </p:nvSpPr>
        <p:spPr>
          <a:xfrm>
            <a:off x="2450465" y="2056765"/>
            <a:ext cx="1439545" cy="679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流程图: 可选过程 9"/>
          <p:cNvSpPr/>
          <p:nvPr/>
        </p:nvSpPr>
        <p:spPr>
          <a:xfrm>
            <a:off x="4145915" y="3331845"/>
            <a:ext cx="4446905" cy="75882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800" b="1"/>
              <a:t>3、产品知识竞赛</a:t>
            </a:r>
            <a:endParaRPr lang="zh-CN" altLang="en-US" sz="1800" b="1"/>
          </a:p>
        </p:txBody>
      </p:sp>
      <p:sp>
        <p:nvSpPr>
          <p:cNvPr id="12" name="流程图: 可选过程 11"/>
          <p:cNvSpPr/>
          <p:nvPr/>
        </p:nvSpPr>
        <p:spPr>
          <a:xfrm>
            <a:off x="4145915" y="702945"/>
            <a:ext cx="4446905" cy="75882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800" b="1"/>
              <a:t>1、产品知识培训</a:t>
            </a:r>
            <a:endParaRPr lang="zh-CN" altLang="en-US" sz="1800" b="1"/>
          </a:p>
        </p:txBody>
      </p:sp>
      <p:sp>
        <p:nvSpPr>
          <p:cNvPr id="13" name="流程图: 可选过程 12"/>
          <p:cNvSpPr/>
          <p:nvPr/>
        </p:nvSpPr>
        <p:spPr>
          <a:xfrm>
            <a:off x="4145915" y="2017395"/>
            <a:ext cx="4446905" cy="75882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800" b="1"/>
              <a:t>2、销售技能培训</a:t>
            </a:r>
            <a:endParaRPr lang="zh-CN" altLang="en-US" sz="1800" b="1"/>
          </a:p>
        </p:txBody>
      </p:sp>
    </p:spTree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5275263" y="1863725"/>
            <a:ext cx="442913" cy="411163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3471863" y="1890713"/>
            <a:ext cx="417513" cy="35877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1584325" y="1835150"/>
            <a:ext cx="439738" cy="498475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0" y="4818063"/>
            <a:ext cx="9144000" cy="334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1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6" name="TextBox 52"/>
          <p:cNvSpPr txBox="1"/>
          <p:nvPr/>
        </p:nvSpPr>
        <p:spPr>
          <a:xfrm>
            <a:off x="6466840" y="4854575"/>
            <a:ext cx="2752090" cy="2838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p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TAIJI   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太极集团  太极大药房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247" name="组合 1"/>
          <p:cNvGrpSpPr/>
          <p:nvPr/>
        </p:nvGrpSpPr>
        <p:grpSpPr>
          <a:xfrm>
            <a:off x="1546225" y="111125"/>
            <a:ext cx="5997575" cy="460375"/>
            <a:chOff x="2070946" y="597540"/>
            <a:chExt cx="7904170" cy="425553"/>
          </a:xfrm>
        </p:grpSpPr>
        <p:sp>
          <p:nvSpPr>
            <p:cNvPr id="3" name="Title 1"/>
            <p:cNvSpPr txBox="1"/>
            <p:nvPr/>
          </p:nvSpPr>
          <p:spPr>
            <a:xfrm>
              <a:off x="2070946" y="597540"/>
              <a:ext cx="7904170" cy="425553"/>
            </a:xfrm>
            <a:prstGeom prst="rect">
              <a:avLst/>
            </a:prstGeom>
          </p:spPr>
          <p:txBody>
            <a:bodyPr lIns="0" rIns="0" anchor="ctr"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0" kern="1200">
                  <a:solidFill>
                    <a:schemeClr val="accent1"/>
                  </a:solidFill>
                  <a:latin typeface="U.S. 101" pitchFamily="2" charset="0"/>
                  <a:ea typeface="Roboto" pitchFamily="2" charset="0"/>
                  <a:cs typeface="Open Sans Light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2020</a:t>
              </a:r>
              <a:r>
                <a:rPr kumimoji="0" lang="zh-CN" altLang="en-US" sz="2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年工作安排及主要措施</a:t>
              </a:r>
              <a:endParaRPr kumimoji="0" lang="zh-CN" alt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3847188" y="1005484"/>
              <a:ext cx="4364240" cy="1468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流程图: 可选过程 1"/>
          <p:cNvSpPr/>
          <p:nvPr/>
        </p:nvSpPr>
        <p:spPr>
          <a:xfrm>
            <a:off x="443230" y="377825"/>
            <a:ext cx="1738630" cy="403733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/>
              <a:t>慢</a:t>
            </a:r>
            <a:endParaRPr lang="zh-CN" altLang="en-US" sz="2800" b="1"/>
          </a:p>
          <a:p>
            <a:pPr algn="ctr"/>
            <a:r>
              <a:rPr lang="zh-CN" altLang="en-US" sz="2800" b="1"/>
              <a:t>病</a:t>
            </a:r>
            <a:endParaRPr lang="zh-CN" altLang="en-US" sz="2800" b="1"/>
          </a:p>
          <a:p>
            <a:pPr algn="ctr"/>
            <a:r>
              <a:rPr lang="zh-CN" altLang="en-US" sz="2800" b="1"/>
              <a:t>管</a:t>
            </a:r>
            <a:endParaRPr lang="zh-CN" altLang="en-US" sz="2800" b="1"/>
          </a:p>
          <a:p>
            <a:pPr algn="ctr"/>
            <a:r>
              <a:rPr lang="zh-CN" altLang="en-US" sz="2800" b="1"/>
              <a:t>理</a:t>
            </a:r>
            <a:endParaRPr lang="zh-CN" altLang="en-US" sz="2800" b="1"/>
          </a:p>
          <a:p>
            <a:pPr algn="ctr"/>
            <a:r>
              <a:rPr lang="zh-CN" altLang="en-US" sz="2800" b="1"/>
              <a:t>的</a:t>
            </a:r>
            <a:endParaRPr lang="zh-CN" altLang="en-US" sz="2800" b="1"/>
          </a:p>
          <a:p>
            <a:pPr algn="ctr"/>
            <a:r>
              <a:rPr lang="zh-CN" altLang="en-US" sz="2800" b="1"/>
              <a:t>突</a:t>
            </a:r>
            <a:endParaRPr lang="zh-CN" altLang="en-US" sz="2800" b="1"/>
          </a:p>
          <a:p>
            <a:pPr algn="ctr"/>
            <a:r>
              <a:rPr lang="zh-CN" altLang="en-US" sz="2800" b="1"/>
              <a:t>破</a:t>
            </a:r>
            <a:endParaRPr lang="zh-CN" altLang="en-US" sz="2800" b="1"/>
          </a:p>
        </p:txBody>
      </p:sp>
      <p:sp>
        <p:nvSpPr>
          <p:cNvPr id="7" name="右箭头 6"/>
          <p:cNvSpPr/>
          <p:nvPr/>
        </p:nvSpPr>
        <p:spPr>
          <a:xfrm>
            <a:off x="2450465" y="2652395"/>
            <a:ext cx="1439545" cy="679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右箭头 7"/>
          <p:cNvSpPr/>
          <p:nvPr/>
        </p:nvSpPr>
        <p:spPr>
          <a:xfrm>
            <a:off x="2450465" y="1155700"/>
            <a:ext cx="1439545" cy="679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流程图: 可选过程 9"/>
          <p:cNvSpPr/>
          <p:nvPr/>
        </p:nvSpPr>
        <p:spPr>
          <a:xfrm>
            <a:off x="4095750" y="2612390"/>
            <a:ext cx="4446905" cy="75882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/>
              <a:t>2、产品知识竞赛</a:t>
            </a:r>
            <a:endParaRPr lang="zh-CN" altLang="en-US" sz="2400" b="1"/>
          </a:p>
        </p:txBody>
      </p:sp>
      <p:sp>
        <p:nvSpPr>
          <p:cNvPr id="12" name="流程图: 可选过程 11"/>
          <p:cNvSpPr/>
          <p:nvPr/>
        </p:nvSpPr>
        <p:spPr>
          <a:xfrm>
            <a:off x="4095750" y="1116330"/>
            <a:ext cx="4446905" cy="75882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/>
              <a:t>1、产品知识培训</a:t>
            </a:r>
            <a:endParaRPr lang="zh-CN" altLang="en-US" sz="2400" b="1"/>
          </a:p>
        </p:txBody>
      </p:sp>
    </p:spTree>
  </p:cSld>
  <p:clrMapOvr>
    <a:masterClrMapping/>
  </p:clrMapOvr>
  <p:transition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5275263" y="1863725"/>
            <a:ext cx="442913" cy="411163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3471863" y="1890713"/>
            <a:ext cx="417513" cy="35877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1584325" y="1835150"/>
            <a:ext cx="439738" cy="498475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0" y="4818063"/>
            <a:ext cx="9144000" cy="334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1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6" name="TextBox 52"/>
          <p:cNvSpPr txBox="1"/>
          <p:nvPr/>
        </p:nvSpPr>
        <p:spPr>
          <a:xfrm>
            <a:off x="6466840" y="4854575"/>
            <a:ext cx="2752090" cy="2838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p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TAIJI   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太极集团  太极大药房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247" name="组合 1"/>
          <p:cNvGrpSpPr/>
          <p:nvPr/>
        </p:nvGrpSpPr>
        <p:grpSpPr>
          <a:xfrm>
            <a:off x="1546225" y="111125"/>
            <a:ext cx="5997575" cy="460375"/>
            <a:chOff x="2070946" y="597540"/>
            <a:chExt cx="7904170" cy="425553"/>
          </a:xfrm>
        </p:grpSpPr>
        <p:sp>
          <p:nvSpPr>
            <p:cNvPr id="3" name="Title 1"/>
            <p:cNvSpPr txBox="1"/>
            <p:nvPr/>
          </p:nvSpPr>
          <p:spPr>
            <a:xfrm>
              <a:off x="2070946" y="597540"/>
              <a:ext cx="7904170" cy="425553"/>
            </a:xfrm>
            <a:prstGeom prst="rect">
              <a:avLst/>
            </a:prstGeom>
          </p:spPr>
          <p:txBody>
            <a:bodyPr lIns="0" rIns="0" anchor="ctr"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0" kern="1200">
                  <a:solidFill>
                    <a:schemeClr val="accent1"/>
                  </a:solidFill>
                  <a:latin typeface="U.S. 101" pitchFamily="2" charset="0"/>
                  <a:ea typeface="Roboto" pitchFamily="2" charset="0"/>
                  <a:cs typeface="Open Sans Light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2020</a:t>
              </a:r>
              <a:r>
                <a:rPr kumimoji="0" lang="zh-CN" altLang="en-US" sz="2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年工作安排及主要措施</a:t>
              </a:r>
              <a:endParaRPr kumimoji="0" lang="zh-CN" alt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3847188" y="1005484"/>
              <a:ext cx="4364240" cy="1468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流程图: 可选过程 1"/>
          <p:cNvSpPr/>
          <p:nvPr/>
        </p:nvSpPr>
        <p:spPr>
          <a:xfrm>
            <a:off x="433705" y="396875"/>
            <a:ext cx="1738630" cy="403733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800" b="1"/>
              <a:t>新</a:t>
            </a:r>
            <a:endParaRPr lang="zh-CN" altLang="en-US" sz="1800" b="1"/>
          </a:p>
          <a:p>
            <a:pPr algn="ctr"/>
            <a:r>
              <a:rPr lang="zh-CN" altLang="en-US" sz="1800" b="1"/>
              <a:t>开</a:t>
            </a:r>
            <a:endParaRPr lang="zh-CN" altLang="en-US" sz="1800" b="1"/>
          </a:p>
          <a:p>
            <a:pPr algn="ctr"/>
            <a:r>
              <a:rPr lang="zh-CN" altLang="en-US" sz="1800" b="1"/>
              <a:t>及</a:t>
            </a:r>
            <a:endParaRPr lang="zh-CN" altLang="en-US" sz="1800" b="1"/>
          </a:p>
          <a:p>
            <a:pPr algn="ctr"/>
            <a:r>
              <a:rPr lang="zh-CN" altLang="en-US" sz="1800" b="1"/>
              <a:t>存</a:t>
            </a:r>
            <a:endParaRPr lang="zh-CN" altLang="en-US" sz="1800" b="1"/>
          </a:p>
          <a:p>
            <a:pPr algn="ctr"/>
            <a:r>
              <a:rPr lang="zh-CN" altLang="en-US" sz="1800" b="1"/>
              <a:t>量</a:t>
            </a:r>
            <a:endParaRPr lang="zh-CN" altLang="en-US" sz="1800" b="1"/>
          </a:p>
          <a:p>
            <a:pPr algn="ctr"/>
            <a:r>
              <a:rPr lang="zh-CN" altLang="en-US" sz="1800" b="1"/>
              <a:t>门</a:t>
            </a:r>
            <a:endParaRPr lang="zh-CN" altLang="en-US" sz="1800" b="1"/>
          </a:p>
          <a:p>
            <a:pPr algn="ctr"/>
            <a:r>
              <a:rPr lang="zh-CN" altLang="en-US" sz="1800" b="1"/>
              <a:t>店</a:t>
            </a:r>
            <a:endParaRPr lang="zh-CN" altLang="en-US" sz="1800" b="1"/>
          </a:p>
          <a:p>
            <a:pPr algn="ctr"/>
            <a:r>
              <a:rPr lang="zh-CN" altLang="en-US" sz="1800" b="1"/>
              <a:t>的</a:t>
            </a:r>
            <a:endParaRPr lang="zh-CN" altLang="en-US" sz="1800" b="1"/>
          </a:p>
          <a:p>
            <a:pPr algn="ctr"/>
            <a:r>
              <a:rPr lang="zh-CN" altLang="en-US" sz="1800" b="1"/>
              <a:t>上</a:t>
            </a:r>
            <a:endParaRPr lang="zh-CN" altLang="en-US" sz="1800" b="1"/>
          </a:p>
          <a:p>
            <a:pPr algn="ctr"/>
            <a:r>
              <a:rPr lang="zh-CN" altLang="en-US" sz="1800" b="1"/>
              <a:t>量</a:t>
            </a:r>
            <a:endParaRPr lang="zh-CN" altLang="en-US" sz="1800" b="1"/>
          </a:p>
          <a:p>
            <a:pPr algn="ctr"/>
            <a:r>
              <a:rPr lang="zh-CN" altLang="en-US" sz="1800" b="1"/>
              <a:t>和</a:t>
            </a:r>
            <a:endParaRPr lang="zh-CN" altLang="en-US" sz="1800" b="1"/>
          </a:p>
          <a:p>
            <a:pPr algn="ctr"/>
            <a:r>
              <a:rPr lang="zh-CN" altLang="en-US" sz="1800" b="1"/>
              <a:t>盈</a:t>
            </a:r>
            <a:endParaRPr lang="zh-CN" altLang="en-US" sz="1800" b="1"/>
          </a:p>
          <a:p>
            <a:pPr algn="ctr"/>
            <a:r>
              <a:rPr lang="zh-CN" altLang="en-US" sz="1800" b="1"/>
              <a:t>利</a:t>
            </a:r>
            <a:endParaRPr lang="zh-CN" altLang="en-US" sz="1800" b="1"/>
          </a:p>
        </p:txBody>
      </p:sp>
      <p:sp>
        <p:nvSpPr>
          <p:cNvPr id="7" name="右箭头 6"/>
          <p:cNvSpPr/>
          <p:nvPr/>
        </p:nvSpPr>
        <p:spPr>
          <a:xfrm>
            <a:off x="2450465" y="1949450"/>
            <a:ext cx="1439545" cy="679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右箭头 7"/>
          <p:cNvSpPr/>
          <p:nvPr/>
        </p:nvSpPr>
        <p:spPr>
          <a:xfrm>
            <a:off x="2450465" y="793750"/>
            <a:ext cx="1439545" cy="679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流程图: 可选过程 9"/>
          <p:cNvSpPr/>
          <p:nvPr/>
        </p:nvSpPr>
        <p:spPr>
          <a:xfrm>
            <a:off x="4095750" y="1909445"/>
            <a:ext cx="4446905" cy="75882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 b="1"/>
              <a:t>2、</a:t>
            </a:r>
            <a:r>
              <a:rPr lang="zh-CN" altLang="en-US" sz="2000" b="1">
                <a:sym typeface="+mn-ea"/>
              </a:rPr>
              <a:t>门店盈利目标的分解</a:t>
            </a:r>
            <a:endParaRPr lang="zh-CN" altLang="en-US" sz="2000" b="1">
              <a:sym typeface="+mn-ea"/>
            </a:endParaRPr>
          </a:p>
        </p:txBody>
      </p:sp>
      <p:sp>
        <p:nvSpPr>
          <p:cNvPr id="12" name="流程图: 可选过程 11"/>
          <p:cNvSpPr/>
          <p:nvPr/>
        </p:nvSpPr>
        <p:spPr>
          <a:xfrm>
            <a:off x="4095750" y="754380"/>
            <a:ext cx="4446905" cy="75882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 b="1"/>
              <a:t>1、</a:t>
            </a:r>
            <a:r>
              <a:rPr lang="zh-CN" altLang="en-US" sz="2000" b="1">
                <a:sym typeface="+mn-ea"/>
              </a:rPr>
              <a:t>团队的稳定及库存分析</a:t>
            </a:r>
            <a:endParaRPr lang="zh-CN" altLang="en-US" sz="2000" b="1">
              <a:sym typeface="+mn-ea"/>
            </a:endParaRPr>
          </a:p>
        </p:txBody>
      </p:sp>
      <p:sp>
        <p:nvSpPr>
          <p:cNvPr id="5" name="右箭头 4"/>
          <p:cNvSpPr/>
          <p:nvPr/>
        </p:nvSpPr>
        <p:spPr>
          <a:xfrm>
            <a:off x="2450465" y="3194685"/>
            <a:ext cx="1439545" cy="679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流程图: 可选过程 5"/>
          <p:cNvSpPr/>
          <p:nvPr/>
        </p:nvSpPr>
        <p:spPr>
          <a:xfrm>
            <a:off x="4095750" y="3154680"/>
            <a:ext cx="4446905" cy="75882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800" b="1"/>
              <a:t>3、</a:t>
            </a:r>
            <a:r>
              <a:rPr lang="zh-CN" altLang="en-US" sz="1800" b="1">
                <a:sym typeface="+mn-ea"/>
              </a:rPr>
              <a:t>门店价格收集录入及标示</a:t>
            </a:r>
            <a:endParaRPr lang="zh-CN" altLang="en-US" sz="1800" b="1">
              <a:sym typeface="+mn-ea"/>
            </a:endParaRPr>
          </a:p>
        </p:txBody>
      </p:sp>
    </p:spTree>
  </p:cSld>
  <p:clrMapOvr>
    <a:masterClrMapping/>
  </p:clrMapOvr>
  <p:transition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5275263" y="1863725"/>
            <a:ext cx="442913" cy="411163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3471863" y="1890713"/>
            <a:ext cx="417513" cy="35877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1584325" y="1835150"/>
            <a:ext cx="439738" cy="498475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0" y="4818063"/>
            <a:ext cx="9144000" cy="334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1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6" name="TextBox 52"/>
          <p:cNvSpPr txBox="1"/>
          <p:nvPr/>
        </p:nvSpPr>
        <p:spPr>
          <a:xfrm>
            <a:off x="6466840" y="4854575"/>
            <a:ext cx="2752090" cy="2838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p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TAIJI   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太极集团  太极大药房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247" name="组合 1"/>
          <p:cNvGrpSpPr/>
          <p:nvPr/>
        </p:nvGrpSpPr>
        <p:grpSpPr>
          <a:xfrm>
            <a:off x="1546225" y="111125"/>
            <a:ext cx="5997575" cy="460375"/>
            <a:chOff x="2070946" y="597540"/>
            <a:chExt cx="7904170" cy="425553"/>
          </a:xfrm>
        </p:grpSpPr>
        <p:sp>
          <p:nvSpPr>
            <p:cNvPr id="3" name="Title 1"/>
            <p:cNvSpPr txBox="1"/>
            <p:nvPr/>
          </p:nvSpPr>
          <p:spPr>
            <a:xfrm>
              <a:off x="2070946" y="597540"/>
              <a:ext cx="7904170" cy="425553"/>
            </a:xfrm>
            <a:prstGeom prst="rect">
              <a:avLst/>
            </a:prstGeom>
          </p:spPr>
          <p:txBody>
            <a:bodyPr lIns="0" rIns="0" anchor="ctr"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0" kern="1200">
                  <a:solidFill>
                    <a:schemeClr val="accent1"/>
                  </a:solidFill>
                  <a:latin typeface="U.S. 101" pitchFamily="2" charset="0"/>
                  <a:ea typeface="Roboto" pitchFamily="2" charset="0"/>
                  <a:cs typeface="Open Sans Light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2020</a:t>
              </a:r>
              <a:r>
                <a:rPr kumimoji="0" lang="zh-CN" altLang="en-US" sz="2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年工作安排及主要措施</a:t>
              </a:r>
              <a:endParaRPr kumimoji="0" lang="zh-CN" alt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3847188" y="1005484"/>
              <a:ext cx="4364240" cy="1468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流程图: 可选过程 1"/>
          <p:cNvSpPr/>
          <p:nvPr/>
        </p:nvSpPr>
        <p:spPr>
          <a:xfrm>
            <a:off x="443230" y="377825"/>
            <a:ext cx="1738630" cy="403733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/>
              <a:t>慢</a:t>
            </a:r>
            <a:endParaRPr lang="zh-CN" altLang="en-US" sz="2800" b="1"/>
          </a:p>
          <a:p>
            <a:pPr algn="ctr"/>
            <a:r>
              <a:rPr lang="zh-CN" altLang="en-US" sz="2800" b="1"/>
              <a:t>病</a:t>
            </a:r>
            <a:endParaRPr lang="zh-CN" altLang="en-US" sz="2800" b="1"/>
          </a:p>
          <a:p>
            <a:pPr algn="ctr"/>
            <a:r>
              <a:rPr lang="zh-CN" altLang="en-US" sz="2800" b="1"/>
              <a:t>管</a:t>
            </a:r>
            <a:endParaRPr lang="zh-CN" altLang="en-US" sz="2800" b="1"/>
          </a:p>
          <a:p>
            <a:pPr algn="ctr"/>
            <a:r>
              <a:rPr lang="zh-CN" altLang="en-US" sz="2800" b="1"/>
              <a:t>理</a:t>
            </a:r>
            <a:endParaRPr lang="zh-CN" altLang="en-US" sz="2800" b="1"/>
          </a:p>
          <a:p>
            <a:pPr algn="ctr"/>
            <a:r>
              <a:rPr lang="zh-CN" altLang="en-US" sz="2800" b="1"/>
              <a:t>的</a:t>
            </a:r>
            <a:endParaRPr lang="zh-CN" altLang="en-US" sz="2800" b="1"/>
          </a:p>
          <a:p>
            <a:pPr algn="ctr"/>
            <a:r>
              <a:rPr lang="zh-CN" altLang="en-US" sz="2800" b="1"/>
              <a:t>突</a:t>
            </a:r>
            <a:endParaRPr lang="zh-CN" altLang="en-US" sz="2800" b="1"/>
          </a:p>
          <a:p>
            <a:pPr algn="ctr"/>
            <a:r>
              <a:rPr lang="zh-CN" altLang="en-US" sz="2800" b="1"/>
              <a:t>破</a:t>
            </a:r>
            <a:endParaRPr lang="zh-CN" altLang="en-US" sz="2800" b="1"/>
          </a:p>
        </p:txBody>
      </p:sp>
      <p:sp>
        <p:nvSpPr>
          <p:cNvPr id="7" name="右箭头 6"/>
          <p:cNvSpPr/>
          <p:nvPr/>
        </p:nvSpPr>
        <p:spPr>
          <a:xfrm>
            <a:off x="2450465" y="2652395"/>
            <a:ext cx="1439545" cy="679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右箭头 7"/>
          <p:cNvSpPr/>
          <p:nvPr/>
        </p:nvSpPr>
        <p:spPr>
          <a:xfrm>
            <a:off x="2450465" y="1155700"/>
            <a:ext cx="1439545" cy="679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流程图: 可选过程 9"/>
          <p:cNvSpPr/>
          <p:nvPr/>
        </p:nvSpPr>
        <p:spPr>
          <a:xfrm>
            <a:off x="4095750" y="2612390"/>
            <a:ext cx="4446905" cy="75882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 b="1"/>
              <a:t>2、多说多介绍</a:t>
            </a:r>
            <a:endParaRPr lang="zh-CN" altLang="en-US" sz="2000" b="1"/>
          </a:p>
        </p:txBody>
      </p:sp>
      <p:sp>
        <p:nvSpPr>
          <p:cNvPr id="12" name="流程图: 可选过程 11"/>
          <p:cNvSpPr/>
          <p:nvPr/>
        </p:nvSpPr>
        <p:spPr>
          <a:xfrm>
            <a:off x="4095750" y="1116330"/>
            <a:ext cx="4446905" cy="75882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 b="1"/>
              <a:t>1、监督和提升</a:t>
            </a:r>
            <a:endParaRPr lang="zh-CN" altLang="en-US" sz="2000" b="1"/>
          </a:p>
        </p:txBody>
      </p:sp>
    </p:spTree>
  </p:cSld>
  <p:clrMapOvr>
    <a:masterClrMapping/>
  </p:clrMapOvr>
  <p:transition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5275263" y="1863725"/>
            <a:ext cx="442913" cy="411163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3471863" y="1890713"/>
            <a:ext cx="417513" cy="35877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1584325" y="1835150"/>
            <a:ext cx="439738" cy="498475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0" y="4818063"/>
            <a:ext cx="9144000" cy="334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1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6" name="TextBox 52"/>
          <p:cNvSpPr txBox="1"/>
          <p:nvPr/>
        </p:nvSpPr>
        <p:spPr>
          <a:xfrm>
            <a:off x="6466840" y="4854575"/>
            <a:ext cx="2752090" cy="2838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p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TAIJI   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太极集团  太极大药房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247" name="组合 1"/>
          <p:cNvGrpSpPr/>
          <p:nvPr/>
        </p:nvGrpSpPr>
        <p:grpSpPr>
          <a:xfrm>
            <a:off x="1546225" y="111125"/>
            <a:ext cx="5997575" cy="460375"/>
            <a:chOff x="2070946" y="597540"/>
            <a:chExt cx="7904170" cy="425553"/>
          </a:xfrm>
        </p:grpSpPr>
        <p:sp>
          <p:nvSpPr>
            <p:cNvPr id="3" name="Title 1"/>
            <p:cNvSpPr txBox="1"/>
            <p:nvPr/>
          </p:nvSpPr>
          <p:spPr>
            <a:xfrm>
              <a:off x="2070946" y="597540"/>
              <a:ext cx="7904170" cy="425553"/>
            </a:xfrm>
            <a:prstGeom prst="rect">
              <a:avLst/>
            </a:prstGeom>
          </p:spPr>
          <p:txBody>
            <a:bodyPr lIns="0" rIns="0" anchor="ctr"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0" kern="1200">
                  <a:solidFill>
                    <a:schemeClr val="accent1"/>
                  </a:solidFill>
                  <a:latin typeface="U.S. 101" pitchFamily="2" charset="0"/>
                  <a:ea typeface="Roboto" pitchFamily="2" charset="0"/>
                  <a:cs typeface="Open Sans Light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2020</a:t>
              </a:r>
              <a:r>
                <a:rPr kumimoji="0" lang="zh-CN" altLang="en-US" sz="2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年工作安排及主要措施</a:t>
              </a:r>
              <a:endParaRPr kumimoji="0" lang="zh-CN" alt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3847188" y="1005484"/>
              <a:ext cx="4364240" cy="1468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流程图: 可选过程 1"/>
          <p:cNvSpPr/>
          <p:nvPr/>
        </p:nvSpPr>
        <p:spPr>
          <a:xfrm>
            <a:off x="443230" y="377825"/>
            <a:ext cx="1738630" cy="403733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 b="1"/>
              <a:t>团</a:t>
            </a:r>
            <a:endParaRPr lang="zh-CN" altLang="en-US" sz="2000" b="1"/>
          </a:p>
          <a:p>
            <a:pPr algn="ctr"/>
            <a:r>
              <a:rPr lang="zh-CN" altLang="en-US" sz="2000" b="1"/>
              <a:t>队</a:t>
            </a:r>
            <a:endParaRPr lang="zh-CN" altLang="en-US" sz="2000" b="1"/>
          </a:p>
          <a:p>
            <a:pPr algn="ctr"/>
            <a:r>
              <a:rPr lang="zh-CN" altLang="en-US" sz="2000" b="1"/>
              <a:t>建</a:t>
            </a:r>
            <a:endParaRPr lang="zh-CN" altLang="en-US" sz="2000" b="1"/>
          </a:p>
          <a:p>
            <a:pPr algn="ctr"/>
            <a:r>
              <a:rPr lang="zh-CN" altLang="en-US" sz="2000" b="1"/>
              <a:t>设</a:t>
            </a:r>
            <a:endParaRPr lang="zh-CN" altLang="en-US" sz="2000" b="1"/>
          </a:p>
          <a:p>
            <a:pPr algn="ctr"/>
            <a:r>
              <a:rPr lang="zh-CN" altLang="en-US" sz="2000" b="1"/>
              <a:t>强</a:t>
            </a:r>
            <a:endParaRPr lang="zh-CN" altLang="en-US" sz="2000" b="1"/>
          </a:p>
          <a:p>
            <a:pPr algn="ctr"/>
            <a:r>
              <a:rPr lang="zh-CN" altLang="en-US" sz="2000" b="1"/>
              <a:t>化</a:t>
            </a:r>
            <a:endParaRPr lang="zh-CN" altLang="en-US" sz="2000" b="1"/>
          </a:p>
          <a:p>
            <a:pPr algn="ctr"/>
            <a:r>
              <a:rPr lang="zh-CN" altLang="en-US" sz="2000" b="1"/>
              <a:t>门</a:t>
            </a:r>
            <a:endParaRPr lang="zh-CN" altLang="en-US" sz="2000" b="1"/>
          </a:p>
          <a:p>
            <a:pPr algn="ctr"/>
            <a:r>
              <a:rPr lang="zh-CN" altLang="en-US" sz="2000" b="1"/>
              <a:t>店</a:t>
            </a:r>
            <a:endParaRPr lang="zh-CN" altLang="en-US" sz="2000" b="1"/>
          </a:p>
          <a:p>
            <a:pPr algn="ctr"/>
            <a:r>
              <a:rPr lang="zh-CN" altLang="en-US" sz="2000" b="1"/>
              <a:t>执</a:t>
            </a:r>
            <a:endParaRPr lang="zh-CN" altLang="en-US" sz="2000" b="1"/>
          </a:p>
          <a:p>
            <a:pPr algn="ctr"/>
            <a:r>
              <a:rPr lang="zh-CN" altLang="en-US" sz="2000" b="1"/>
              <a:t>行</a:t>
            </a:r>
            <a:endParaRPr lang="zh-CN" altLang="en-US" sz="2000" b="1"/>
          </a:p>
          <a:p>
            <a:pPr algn="ctr"/>
            <a:r>
              <a:rPr lang="zh-CN" altLang="en-US" sz="2000" b="1"/>
              <a:t>力</a:t>
            </a:r>
            <a:endParaRPr lang="zh-CN" altLang="en-US" sz="2000" b="1"/>
          </a:p>
        </p:txBody>
      </p:sp>
      <p:sp>
        <p:nvSpPr>
          <p:cNvPr id="8" name="右箭头 7"/>
          <p:cNvSpPr/>
          <p:nvPr/>
        </p:nvSpPr>
        <p:spPr>
          <a:xfrm>
            <a:off x="2450465" y="1096645"/>
            <a:ext cx="1439545" cy="679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流程图: 可选过程 11"/>
          <p:cNvSpPr/>
          <p:nvPr/>
        </p:nvSpPr>
        <p:spPr>
          <a:xfrm>
            <a:off x="4095750" y="838200"/>
            <a:ext cx="4446905" cy="130111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1800" b="1"/>
              <a:t>1、加强抽查力度和督促门店交接班、门店现场管理、服务明星的落实，门店文件的阅读及处理</a:t>
            </a:r>
            <a:endParaRPr lang="zh-CN" altLang="en-US" sz="1800" b="1"/>
          </a:p>
        </p:txBody>
      </p:sp>
      <p:sp>
        <p:nvSpPr>
          <p:cNvPr id="5" name="右箭头 4"/>
          <p:cNvSpPr/>
          <p:nvPr/>
        </p:nvSpPr>
        <p:spPr>
          <a:xfrm>
            <a:off x="2450465" y="3194050"/>
            <a:ext cx="1439545" cy="679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流程图: 可选过程 8"/>
          <p:cNvSpPr/>
          <p:nvPr/>
        </p:nvSpPr>
        <p:spPr>
          <a:xfrm>
            <a:off x="4095750" y="2883535"/>
            <a:ext cx="4446905" cy="130111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1800" b="1"/>
              <a:t>2、通过药店管家远程和现场巡店规范员工的行为，检核门店基础工作</a:t>
            </a:r>
            <a:r>
              <a:rPr lang="zh-CN" altLang="en-US" sz="1800" b="1">
                <a:sym typeface="+mn-ea"/>
              </a:rPr>
              <a:t>，</a:t>
            </a:r>
            <a:r>
              <a:rPr lang="zh-CN" altLang="en-US" sz="1800" b="1"/>
              <a:t>提升新员工对企业的认知度，增加稳定性</a:t>
            </a:r>
            <a:endParaRPr lang="zh-CN" altLang="en-US" sz="1800" b="1"/>
          </a:p>
        </p:txBody>
      </p:sp>
    </p:spTree>
  </p:cSld>
  <p:clrMapOvr>
    <a:masterClrMapping/>
  </p:clrMapOvr>
  <p:transition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5275263" y="1863725"/>
            <a:ext cx="442913" cy="411163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3471863" y="1890713"/>
            <a:ext cx="417513" cy="35877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1584325" y="1835150"/>
            <a:ext cx="439738" cy="498475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0" y="4818063"/>
            <a:ext cx="9144000" cy="334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1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6" name="TextBox 52"/>
          <p:cNvSpPr txBox="1"/>
          <p:nvPr/>
        </p:nvSpPr>
        <p:spPr>
          <a:xfrm>
            <a:off x="6466840" y="4854575"/>
            <a:ext cx="2752090" cy="2838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p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TAIJI   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太极集团  太极大药房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247" name="组合 1"/>
          <p:cNvGrpSpPr/>
          <p:nvPr/>
        </p:nvGrpSpPr>
        <p:grpSpPr>
          <a:xfrm>
            <a:off x="1546225" y="111125"/>
            <a:ext cx="5997575" cy="460375"/>
            <a:chOff x="2070946" y="597540"/>
            <a:chExt cx="7904170" cy="425553"/>
          </a:xfrm>
        </p:grpSpPr>
        <p:sp>
          <p:nvSpPr>
            <p:cNvPr id="3" name="Title 1"/>
            <p:cNvSpPr txBox="1"/>
            <p:nvPr/>
          </p:nvSpPr>
          <p:spPr>
            <a:xfrm>
              <a:off x="2070946" y="597540"/>
              <a:ext cx="7904170" cy="425553"/>
            </a:xfrm>
            <a:prstGeom prst="rect">
              <a:avLst/>
            </a:prstGeom>
          </p:spPr>
          <p:txBody>
            <a:bodyPr lIns="0" rIns="0" anchor="ctr"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0" kern="1200">
                  <a:solidFill>
                    <a:schemeClr val="accent1"/>
                  </a:solidFill>
                  <a:latin typeface="U.S. 101" pitchFamily="2" charset="0"/>
                  <a:ea typeface="Roboto" pitchFamily="2" charset="0"/>
                  <a:cs typeface="Open Sans Light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2020</a:t>
              </a:r>
              <a:r>
                <a:rPr kumimoji="0" lang="zh-CN" altLang="en-US" sz="2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年工作安排及主要措施</a:t>
              </a:r>
              <a:endParaRPr kumimoji="0" lang="zh-CN" alt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3847188" y="1005484"/>
              <a:ext cx="4364240" cy="1468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流程图: 可选过程 1"/>
          <p:cNvSpPr/>
          <p:nvPr/>
        </p:nvSpPr>
        <p:spPr>
          <a:xfrm>
            <a:off x="443230" y="377825"/>
            <a:ext cx="1738630" cy="403733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ym typeface="+mn-ea"/>
              </a:rPr>
              <a:t>会</a:t>
            </a:r>
            <a:endParaRPr lang="zh-CN" altLang="en-US" sz="2800" b="1">
              <a:sym typeface="+mn-ea"/>
            </a:endParaRPr>
          </a:p>
          <a:p>
            <a:pPr algn="ctr"/>
            <a:r>
              <a:rPr lang="zh-CN" altLang="en-US" sz="2800" b="1">
                <a:sym typeface="+mn-ea"/>
              </a:rPr>
              <a:t>员</a:t>
            </a:r>
            <a:endParaRPr lang="zh-CN" altLang="en-US" sz="2800" b="1">
              <a:sym typeface="+mn-ea"/>
            </a:endParaRPr>
          </a:p>
          <a:p>
            <a:pPr algn="ctr"/>
            <a:r>
              <a:rPr lang="zh-CN" altLang="en-US" sz="2800" b="1">
                <a:sym typeface="+mn-ea"/>
              </a:rPr>
              <a:t>的</a:t>
            </a:r>
            <a:endParaRPr lang="zh-CN" altLang="en-US" sz="2800" b="1">
              <a:sym typeface="+mn-ea"/>
            </a:endParaRPr>
          </a:p>
          <a:p>
            <a:pPr algn="ctr"/>
            <a:r>
              <a:rPr lang="zh-CN" altLang="en-US" sz="2800" b="1">
                <a:sym typeface="+mn-ea"/>
              </a:rPr>
              <a:t>发</a:t>
            </a:r>
            <a:endParaRPr lang="zh-CN" altLang="en-US" sz="2800" b="1">
              <a:sym typeface="+mn-ea"/>
            </a:endParaRPr>
          </a:p>
          <a:p>
            <a:pPr algn="ctr"/>
            <a:r>
              <a:rPr lang="zh-CN" altLang="en-US" sz="2800" b="1">
                <a:sym typeface="+mn-ea"/>
              </a:rPr>
              <a:t>展</a:t>
            </a:r>
            <a:endParaRPr lang="zh-CN" altLang="en-US" sz="2800" b="1">
              <a:sym typeface="+mn-ea"/>
            </a:endParaRPr>
          </a:p>
          <a:p>
            <a:pPr algn="ctr"/>
            <a:r>
              <a:rPr lang="zh-CN" altLang="en-US" sz="2800" b="1">
                <a:sym typeface="+mn-ea"/>
              </a:rPr>
              <a:t>及</a:t>
            </a:r>
            <a:endParaRPr lang="zh-CN" altLang="en-US" sz="2800" b="1">
              <a:sym typeface="+mn-ea"/>
            </a:endParaRPr>
          </a:p>
          <a:p>
            <a:pPr algn="ctr"/>
            <a:r>
              <a:rPr lang="zh-CN" altLang="en-US" sz="2800" b="1">
                <a:sym typeface="+mn-ea"/>
              </a:rPr>
              <a:t>管</a:t>
            </a:r>
            <a:endParaRPr lang="zh-CN" altLang="en-US" sz="2800" b="1">
              <a:sym typeface="+mn-ea"/>
            </a:endParaRPr>
          </a:p>
          <a:p>
            <a:pPr algn="ctr"/>
            <a:r>
              <a:rPr lang="zh-CN" altLang="en-US" sz="2800" b="1">
                <a:sym typeface="+mn-ea"/>
              </a:rPr>
              <a:t>理</a:t>
            </a:r>
            <a:endParaRPr lang="zh-CN" altLang="en-US" sz="2800" b="1">
              <a:sym typeface="+mn-ea"/>
            </a:endParaRPr>
          </a:p>
        </p:txBody>
      </p:sp>
      <p:sp>
        <p:nvSpPr>
          <p:cNvPr id="7" name="右箭头 6"/>
          <p:cNvSpPr/>
          <p:nvPr/>
        </p:nvSpPr>
        <p:spPr>
          <a:xfrm>
            <a:off x="2450465" y="1949450"/>
            <a:ext cx="1439545" cy="679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右箭头 7"/>
          <p:cNvSpPr/>
          <p:nvPr/>
        </p:nvSpPr>
        <p:spPr>
          <a:xfrm>
            <a:off x="2450465" y="793750"/>
            <a:ext cx="1439545" cy="679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流程图: 可选过程 9"/>
          <p:cNvSpPr/>
          <p:nvPr/>
        </p:nvSpPr>
        <p:spPr>
          <a:xfrm>
            <a:off x="4095750" y="1909445"/>
            <a:ext cx="4446905" cy="75882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800" b="1"/>
              <a:t>2</a:t>
            </a:r>
            <a:r>
              <a:rPr lang="zh-CN" altLang="en-US" sz="1800"/>
              <a:t>、</a:t>
            </a:r>
            <a:r>
              <a:rPr lang="zh-CN" altLang="en-US" sz="1800" b="1">
                <a:sym typeface="+mn-ea"/>
              </a:rPr>
              <a:t>老会员带动新会员</a:t>
            </a:r>
            <a:endParaRPr lang="zh-CN" altLang="en-US" sz="1800">
              <a:sym typeface="+mn-ea"/>
            </a:endParaRPr>
          </a:p>
        </p:txBody>
      </p:sp>
      <p:sp>
        <p:nvSpPr>
          <p:cNvPr id="12" name="流程图: 可选过程 11"/>
          <p:cNvSpPr/>
          <p:nvPr/>
        </p:nvSpPr>
        <p:spPr>
          <a:xfrm>
            <a:off x="4095750" y="754380"/>
            <a:ext cx="4446905" cy="75882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800"/>
              <a:t>1</a:t>
            </a:r>
            <a:r>
              <a:rPr lang="zh-CN" altLang="en-US" sz="1800"/>
              <a:t>、</a:t>
            </a:r>
            <a:r>
              <a:rPr lang="zh-CN" altLang="en-US" sz="1800" b="1">
                <a:sym typeface="+mn-ea"/>
              </a:rPr>
              <a:t>抓会员就是抓销售</a:t>
            </a:r>
            <a:endParaRPr lang="zh-CN" altLang="en-US" sz="1800" b="1">
              <a:sym typeface="+mn-ea"/>
            </a:endParaRPr>
          </a:p>
        </p:txBody>
      </p:sp>
      <p:sp>
        <p:nvSpPr>
          <p:cNvPr id="5" name="右箭头 4"/>
          <p:cNvSpPr/>
          <p:nvPr/>
        </p:nvSpPr>
        <p:spPr>
          <a:xfrm>
            <a:off x="2450465" y="3194685"/>
            <a:ext cx="1439545" cy="679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流程图: 可选过程 5"/>
          <p:cNvSpPr/>
          <p:nvPr/>
        </p:nvSpPr>
        <p:spPr>
          <a:xfrm>
            <a:off x="4095750" y="3194685"/>
            <a:ext cx="4446905" cy="75882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800" b="1"/>
              <a:t>3、提升笔数、主动性</a:t>
            </a:r>
            <a:endParaRPr lang="zh-CN" altLang="en-US" sz="1800" b="1"/>
          </a:p>
        </p:txBody>
      </p:sp>
    </p:spTree>
  </p:cSld>
  <p:clrMapOvr>
    <a:masterClrMapping/>
  </p:clrMapOvr>
  <p:transition advClick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" name="矩形 38"/>
          <p:cNvSpPr/>
          <p:nvPr/>
        </p:nvSpPr>
        <p:spPr>
          <a:xfrm>
            <a:off x="383381" y="0"/>
            <a:ext cx="1016794" cy="50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630" name="文本框 40"/>
          <p:cNvSpPr txBox="1"/>
          <p:nvPr/>
        </p:nvSpPr>
        <p:spPr>
          <a:xfrm>
            <a:off x="328613" y="73819"/>
            <a:ext cx="1147763" cy="346075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82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TAIJI</a:t>
            </a:r>
            <a:endParaRPr lang="en-US" altLang="zh-CN" sz="825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/>
            <a:r>
              <a:rPr lang="zh-CN" altLang="en-US" sz="82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太极集团</a:t>
            </a:r>
            <a:endParaRPr lang="zh-CN" altLang="en-US" sz="36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6631" name="文本框 18"/>
          <p:cNvSpPr txBox="1"/>
          <p:nvPr/>
        </p:nvSpPr>
        <p:spPr>
          <a:xfrm>
            <a:off x="1027430" y="2980055"/>
            <a:ext cx="1581150" cy="506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2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 谢</a:t>
            </a:r>
            <a:r>
              <a:rPr lang="zh-CN" altLang="en-US" sz="27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7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32" name="文本框 19"/>
          <p:cNvSpPr txBox="1"/>
          <p:nvPr/>
        </p:nvSpPr>
        <p:spPr>
          <a:xfrm>
            <a:off x="4469130" y="2265680"/>
            <a:ext cx="2698750" cy="714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en-US" altLang="zh-CN" sz="4050" b="1" dirty="0">
                <a:solidFill>
                  <a:schemeClr val="bg1"/>
                </a:solidFill>
                <a:latin typeface="Road Rage"/>
                <a:ea typeface="微软雅黑" panose="020B0503020204020204" pitchFamily="34" charset="-122"/>
              </a:rPr>
              <a:t>THANKS</a:t>
            </a:r>
            <a:endParaRPr lang="en-US" altLang="zh-CN" sz="4500" dirty="0">
              <a:solidFill>
                <a:schemeClr val="bg1"/>
              </a:solidFill>
              <a:latin typeface="Road Rage"/>
              <a:ea typeface="Arial" panose="020B0604020202020204" pitchFamily="34" charset="0"/>
            </a:endParaRPr>
          </a:p>
        </p:txBody>
      </p:sp>
      <p:sp>
        <p:nvSpPr>
          <p:cNvPr id="26633" name="文本框 4"/>
          <p:cNvSpPr txBox="1"/>
          <p:nvPr/>
        </p:nvSpPr>
        <p:spPr>
          <a:xfrm>
            <a:off x="7167563" y="3745706"/>
            <a:ext cx="1897856" cy="21844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8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太极急支糖浆生产基地</a:t>
            </a:r>
            <a:endParaRPr lang="zh-CN" altLang="en-US" sz="82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0460" y="1100455"/>
            <a:ext cx="5466715" cy="2936875"/>
          </a:xfrm>
          <a:prstGeom prst="rect">
            <a:avLst/>
          </a:prstGeom>
        </p:spPr>
      </p:pic>
      <p:sp>
        <p:nvSpPr>
          <p:cNvPr id="33" name="任意多边形: 形状 32"/>
          <p:cNvSpPr/>
          <p:nvPr/>
        </p:nvSpPr>
        <p:spPr>
          <a:xfrm>
            <a:off x="3499803" y="1107281"/>
            <a:ext cx="903685" cy="2928938"/>
          </a:xfrm>
          <a:custGeom>
            <a:avLst/>
            <a:gdLst>
              <a:gd name="connsiteX0" fmla="*/ 1352554 w 1562096"/>
              <a:gd name="connsiteY0" fmla="*/ 0 h 4038600"/>
              <a:gd name="connsiteX1" fmla="*/ 1562096 w 1562096"/>
              <a:gd name="connsiteY1" fmla="*/ 0 h 4038600"/>
              <a:gd name="connsiteX2" fmla="*/ 1562096 w 1562096"/>
              <a:gd name="connsiteY2" fmla="*/ 1 h 4038600"/>
              <a:gd name="connsiteX3" fmla="*/ 209546 w 1562096"/>
              <a:gd name="connsiteY3" fmla="*/ 2019295 h 4038600"/>
              <a:gd name="connsiteX4" fmla="*/ 1562096 w 1562096"/>
              <a:gd name="connsiteY4" fmla="*/ 4038590 h 4038600"/>
              <a:gd name="connsiteX5" fmla="*/ 1562096 w 1562096"/>
              <a:gd name="connsiteY5" fmla="*/ 4038600 h 4038600"/>
              <a:gd name="connsiteX6" fmla="*/ 1352554 w 1562096"/>
              <a:gd name="connsiteY6" fmla="*/ 4038600 h 4038600"/>
              <a:gd name="connsiteX7" fmla="*/ 0 w 1562096"/>
              <a:gd name="connsiteY7" fmla="*/ 20193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096" h="4038600">
                <a:moveTo>
                  <a:pt x="1352554" y="0"/>
                </a:moveTo>
                <a:lnTo>
                  <a:pt x="1562096" y="0"/>
                </a:lnTo>
                <a:lnTo>
                  <a:pt x="1562096" y="1"/>
                </a:lnTo>
                <a:lnTo>
                  <a:pt x="209546" y="2019295"/>
                </a:lnTo>
                <a:lnTo>
                  <a:pt x="1562096" y="4038590"/>
                </a:lnTo>
                <a:lnTo>
                  <a:pt x="1562096" y="4038600"/>
                </a:lnTo>
                <a:lnTo>
                  <a:pt x="1352554" y="4038600"/>
                </a:lnTo>
                <a:lnTo>
                  <a:pt x="0" y="20193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任意多边形: 形状 17"/>
          <p:cNvSpPr/>
          <p:nvPr/>
        </p:nvSpPr>
        <p:spPr>
          <a:xfrm>
            <a:off x="6985" y="1100455"/>
            <a:ext cx="4304030" cy="2943225"/>
          </a:xfrm>
          <a:custGeom>
            <a:avLst/>
            <a:gdLst>
              <a:gd name="connsiteX0" fmla="*/ 0 w 7867650"/>
              <a:gd name="connsiteY0" fmla="*/ 0 h 4038600"/>
              <a:gd name="connsiteX1" fmla="*/ 7867650 w 7867650"/>
              <a:gd name="connsiteY1" fmla="*/ 0 h 4038600"/>
              <a:gd name="connsiteX2" fmla="*/ 7867650 w 7867650"/>
              <a:gd name="connsiteY2" fmla="*/ 1 h 4038600"/>
              <a:gd name="connsiteX3" fmla="*/ 6515100 w 7867650"/>
              <a:gd name="connsiteY3" fmla="*/ 2019295 h 4038600"/>
              <a:gd name="connsiteX4" fmla="*/ 7867650 w 7867650"/>
              <a:gd name="connsiteY4" fmla="*/ 4038590 h 4038600"/>
              <a:gd name="connsiteX5" fmla="*/ 7867650 w 7867650"/>
              <a:gd name="connsiteY5" fmla="*/ 4038600 h 4038600"/>
              <a:gd name="connsiteX6" fmla="*/ 0 w 7867650"/>
              <a:gd name="connsiteY6" fmla="*/ 4038600 h 4038600"/>
              <a:gd name="connsiteX7" fmla="*/ 0 w 7867650"/>
              <a:gd name="connsiteY7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650" h="4038600">
                <a:moveTo>
                  <a:pt x="0" y="0"/>
                </a:moveTo>
                <a:lnTo>
                  <a:pt x="7867650" y="0"/>
                </a:lnTo>
                <a:lnTo>
                  <a:pt x="7867650" y="1"/>
                </a:lnTo>
                <a:lnTo>
                  <a:pt x="6515100" y="2019295"/>
                </a:lnTo>
                <a:lnTo>
                  <a:pt x="7867650" y="4038590"/>
                </a:lnTo>
                <a:lnTo>
                  <a:pt x="7867650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40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Segoe Script" panose="020B0504020000000003" charset="0"/>
                <a:ea typeface="+mn-ea"/>
                <a:cs typeface="Segoe Script" panose="020B0504020000000003" charset="0"/>
              </a:rPr>
              <a:t>谢谢</a:t>
            </a:r>
            <a:endParaRPr kumimoji="0" lang="zh-CN" altLang="zh-CN" sz="40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Segoe Script" panose="020B0504020000000003" charset="0"/>
              <a:ea typeface="+mn-ea"/>
              <a:cs typeface="Segoe Script" panose="020B0504020000000003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Segoe Script" panose="020B0504020000000003" charset="0"/>
                <a:ea typeface="+mn-ea"/>
                <a:cs typeface="Segoe Script" panose="020B0504020000000003" charset="0"/>
              </a:rPr>
              <a:t>THANKS</a:t>
            </a:r>
            <a:endParaRPr kumimoji="0" lang="en-US" altLang="zh-CN" sz="40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Segoe Script" panose="020B0504020000000003" charset="0"/>
              <a:ea typeface="+mn-ea"/>
              <a:cs typeface="Segoe Script" panose="020B0504020000000003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050" name="组合 6"/>
          <p:cNvGrpSpPr/>
          <p:nvPr/>
        </p:nvGrpSpPr>
        <p:grpSpPr>
          <a:xfrm>
            <a:off x="1790065" y="1812290"/>
            <a:ext cx="908525" cy="522288"/>
            <a:chOff x="1310186" y="3164944"/>
            <a:chExt cx="1211325" cy="696035"/>
          </a:xfrm>
        </p:grpSpPr>
        <p:sp>
          <p:nvSpPr>
            <p:cNvPr id="8" name="圆角矩形 7"/>
            <p:cNvSpPr/>
            <p:nvPr/>
          </p:nvSpPr>
          <p:spPr>
            <a:xfrm>
              <a:off x="1310186" y="3164944"/>
              <a:ext cx="696360" cy="69603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51435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257175" lvl="1" indent="20002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514350" lvl="2" indent="40005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771525" lvl="3" indent="60007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028700" lvl="4" indent="80010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 algn="ctr" eaLnBrk="1" hangingPunct="1"/>
              <a:r>
                <a:rPr lang="en-US" altLang="zh-CN" sz="1800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</a:rPr>
                <a:t>1</a:t>
              </a:r>
              <a:endParaRPr lang="en-US" altLang="zh-CN" sz="18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066" name="文本框 9"/>
            <p:cNvSpPr txBox="1"/>
            <p:nvPr/>
          </p:nvSpPr>
          <p:spPr>
            <a:xfrm>
              <a:off x="2108352" y="3226297"/>
              <a:ext cx="413159" cy="49082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endParaRPr lang="zh-CN" altLang="en-US" sz="1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064" name="文本框 24"/>
          <p:cNvSpPr txBox="1"/>
          <p:nvPr/>
        </p:nvSpPr>
        <p:spPr>
          <a:xfrm>
            <a:off x="2497455" y="3714750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52" name="文本框 2"/>
          <p:cNvSpPr txBox="1"/>
          <p:nvPr/>
        </p:nvSpPr>
        <p:spPr>
          <a:xfrm>
            <a:off x="1028700" y="457200"/>
            <a:ext cx="762000" cy="404813"/>
          </a:xfrm>
          <a:prstGeom prst="rect">
            <a:avLst/>
          </a:prstGeom>
          <a:noFill/>
          <a:ln w="9525">
            <a:noFill/>
          </a:ln>
        </p:spPr>
        <p:txBody>
          <a:bodyPr wrap="none" lIns="51435" tIns="25718" rIns="51435" bIns="25718">
            <a:spAutoFit/>
          </a:bodyPr>
          <a:p>
            <a:r>
              <a:rPr lang="zh-CN" altLang="en-US" sz="2300" b="1" dirty="0">
                <a:solidFill>
                  <a:schemeClr val="accent1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目 录</a:t>
            </a:r>
            <a:endParaRPr lang="zh-CN" altLang="en-US" sz="2300" b="1" dirty="0">
              <a:solidFill>
                <a:schemeClr val="accent1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30" name="直接连接符 29"/>
          <p:cNvCxnSpPr>
            <a:endCxn id="2052" idx="1"/>
          </p:cNvCxnSpPr>
          <p:nvPr/>
        </p:nvCxnSpPr>
        <p:spPr>
          <a:xfrm>
            <a:off x="20638" y="658813"/>
            <a:ext cx="1008063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4" name="组合 18"/>
          <p:cNvGrpSpPr/>
          <p:nvPr/>
        </p:nvGrpSpPr>
        <p:grpSpPr>
          <a:xfrm>
            <a:off x="1790383" y="3192145"/>
            <a:ext cx="982907" cy="522288"/>
            <a:chOff x="1172811" y="3226361"/>
            <a:chExt cx="1311052" cy="696035"/>
          </a:xfrm>
        </p:grpSpPr>
        <p:sp>
          <p:nvSpPr>
            <p:cNvPr id="20" name="圆角矩形 19"/>
            <p:cNvSpPr/>
            <p:nvPr/>
          </p:nvSpPr>
          <p:spPr>
            <a:xfrm>
              <a:off x="1172811" y="3226361"/>
              <a:ext cx="696653" cy="69603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51435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257175" lvl="1" indent="20002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514350" lvl="2" indent="40005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771525" lvl="3" indent="60007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028700" lvl="4" indent="80010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 algn="ctr" eaLnBrk="1" hangingPunct="1"/>
              <a:r>
                <a:rPr lang="en-US" altLang="zh-CN" sz="1800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</a:rPr>
                <a:t>2</a:t>
              </a:r>
              <a:endParaRPr lang="en-US" altLang="zh-CN" sz="18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062" name="文本框 24"/>
            <p:cNvSpPr txBox="1"/>
            <p:nvPr/>
          </p:nvSpPr>
          <p:spPr>
            <a:xfrm>
              <a:off x="2070529" y="3327910"/>
              <a:ext cx="413334" cy="49082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endPara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2698750" y="1874520"/>
            <a:ext cx="245872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2019</a:t>
            </a:r>
            <a:r>
              <a:rPr lang="zh-CN" altLang="en-US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年工作成绩</a:t>
            </a:r>
            <a:endParaRPr lang="zh-CN" altLang="en-US" sz="24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698750" y="3221990"/>
            <a:ext cx="398272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2020</a:t>
            </a:r>
            <a:r>
              <a:rPr lang="zh-CN" altLang="en-US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微软雅黑" panose="020B0503020204020204" pitchFamily="34" charset="-122"/>
                <a:sym typeface="+mn-ea"/>
              </a:rPr>
              <a:t>年工作安排及主要措施</a:t>
            </a:r>
            <a:endParaRPr lang="zh-CN" altLang="en-US" sz="24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122" name="组合 8"/>
          <p:cNvGrpSpPr/>
          <p:nvPr/>
        </p:nvGrpSpPr>
        <p:grpSpPr>
          <a:xfrm>
            <a:off x="2824163" y="2193925"/>
            <a:ext cx="3651250" cy="755650"/>
            <a:chOff x="2198" y="2316"/>
            <a:chExt cx="7667" cy="1584"/>
          </a:xfrm>
        </p:grpSpPr>
        <p:sp>
          <p:nvSpPr>
            <p:cNvPr id="4" name="圆角矩形 3"/>
            <p:cNvSpPr/>
            <p:nvPr/>
          </p:nvSpPr>
          <p:spPr>
            <a:xfrm>
              <a:off x="2198" y="2316"/>
              <a:ext cx="1543" cy="1584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51435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257175" lvl="1" indent="20002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514350" lvl="2" indent="40005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771525" lvl="3" indent="60007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028700" lvl="4" indent="80010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 algn="ctr" eaLnBrk="1" hangingPunct="1"/>
              <a:r>
                <a:rPr lang="en-US" altLang="zh-CN" sz="2800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</a:rPr>
                <a:t>1</a:t>
              </a:r>
              <a:endParaRPr lang="en-US" altLang="zh-CN" sz="28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5124" name="文本框 4"/>
            <p:cNvSpPr txBox="1"/>
            <p:nvPr/>
          </p:nvSpPr>
          <p:spPr>
            <a:xfrm>
              <a:off x="3992" y="2559"/>
              <a:ext cx="5873" cy="9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2019</a:t>
              </a: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年工作成绩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diamond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5275263" y="1863725"/>
            <a:ext cx="442913" cy="411163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3471863" y="1890713"/>
            <a:ext cx="417513" cy="35877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1584325" y="1835150"/>
            <a:ext cx="439738" cy="498475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0" y="4818063"/>
            <a:ext cx="9144000" cy="334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1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50" name="TextBox 52"/>
          <p:cNvSpPr txBox="1"/>
          <p:nvPr/>
        </p:nvSpPr>
        <p:spPr>
          <a:xfrm>
            <a:off x="6433185" y="4854575"/>
            <a:ext cx="2785745" cy="2838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p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  太极大药房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151" name="组合 1"/>
          <p:cNvGrpSpPr/>
          <p:nvPr/>
        </p:nvGrpSpPr>
        <p:grpSpPr>
          <a:xfrm>
            <a:off x="1546225" y="111125"/>
            <a:ext cx="5997575" cy="460375"/>
            <a:chOff x="2070946" y="597540"/>
            <a:chExt cx="7904170" cy="425553"/>
          </a:xfrm>
        </p:grpSpPr>
        <p:sp>
          <p:nvSpPr>
            <p:cNvPr id="3" name="Title 1"/>
            <p:cNvSpPr txBox="1"/>
            <p:nvPr/>
          </p:nvSpPr>
          <p:spPr>
            <a:xfrm>
              <a:off x="2070946" y="597540"/>
              <a:ext cx="7904170" cy="425553"/>
            </a:xfrm>
            <a:prstGeom prst="rect">
              <a:avLst/>
            </a:prstGeom>
          </p:spPr>
          <p:txBody>
            <a:bodyPr lIns="0" rIns="0" anchor="ctr"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0" kern="1200">
                  <a:solidFill>
                    <a:schemeClr val="accent1"/>
                  </a:solidFill>
                  <a:latin typeface="U.S. 101" pitchFamily="2" charset="0"/>
                  <a:ea typeface="Roboto" pitchFamily="2" charset="0"/>
                  <a:cs typeface="Open Sans Light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2019</a:t>
              </a:r>
              <a:r>
                <a:rPr kumimoji="0" lang="zh-CN" altLang="zh-CN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年</a:t>
              </a:r>
              <a:r>
                <a:rPr kumimoji="0" lang="zh-CN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工作成绩</a:t>
              </a:r>
              <a:endPara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4464374" y="1005484"/>
              <a:ext cx="3131960" cy="1468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52" name="文本框 99"/>
          <p:cNvSpPr txBox="1"/>
          <p:nvPr/>
        </p:nvSpPr>
        <p:spPr>
          <a:xfrm>
            <a:off x="2667000" y="1897063"/>
            <a:ext cx="5535613" cy="4699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pPr indent="252730"/>
            <a:endParaRPr lang="zh-CN" altLang="en-US" sz="1200" dirty="0">
              <a:latin typeface="微软雅黑" panose="020B0503020204020204" pitchFamily="34" charset="-122"/>
              <a:ea typeface="仿宋" panose="02010609060101010101" pitchFamily="49" charset="-122"/>
            </a:endParaRPr>
          </a:p>
          <a:p>
            <a:pPr indent="252730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7" name="文本框 4"/>
          <p:cNvSpPr>
            <a:spLocks noChangeArrowheads="1"/>
          </p:cNvSpPr>
          <p:nvPr/>
        </p:nvSpPr>
        <p:spPr bwMode="auto">
          <a:xfrm>
            <a:off x="628015" y="552450"/>
            <a:ext cx="7491730" cy="66484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algn="ctr">
            <a:noFill/>
            <a:miter lim="800000"/>
          </a:ln>
        </p:spPr>
        <p:txBody>
          <a:bodyPr lIns="68580" tIns="34290" rIns="68580" bIns="34290"/>
          <a:lstStyle/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lang="zh-CN" altLang="en-US" sz="240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时间：</a:t>
            </a:r>
            <a:r>
              <a:rPr lang="en-US" sz="240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1.1-12.7 (</a:t>
            </a:r>
            <a:r>
              <a:rPr lang="zh-CN" altLang="en-US" sz="240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含新开店</a:t>
            </a:r>
            <a:r>
              <a:rPr lang="en-US" altLang="zh-CN" sz="240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5</a:t>
            </a:r>
            <a:r>
              <a:rPr lang="zh-CN" altLang="en-US" sz="240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家</a:t>
            </a:r>
            <a:r>
              <a:rPr lang="zh-CN" altLang="en-US" sz="240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）</a:t>
            </a:r>
            <a:r>
              <a:rPr lang="en-US" sz="240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          </a:t>
            </a:r>
            <a:r>
              <a:rPr lang="zh-CN" altLang="en-US" sz="240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单位：万元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  <p:graphicFrame>
        <p:nvGraphicFramePr>
          <p:cNvPr id="7" name="表格 6"/>
          <p:cNvGraphicFramePr/>
          <p:nvPr>
            <p:custDataLst>
              <p:tags r:id="rId1"/>
            </p:custDataLst>
          </p:nvPr>
        </p:nvGraphicFramePr>
        <p:xfrm>
          <a:off x="182245" y="1358900"/>
          <a:ext cx="8625840" cy="3315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7640"/>
                <a:gridCol w="1437640"/>
                <a:gridCol w="1437640"/>
                <a:gridCol w="1437640"/>
                <a:gridCol w="1437640"/>
                <a:gridCol w="1437640"/>
              </a:tblGrid>
              <a:tr h="9042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+mn-ea"/>
                        </a:rPr>
                        <a:t>西北片</a:t>
                      </a:r>
                      <a:endParaRPr lang="zh-CN" altLang="en-US" sz="2400">
                        <a:latin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/>
                        <a:t>销售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/>
                        <a:t>笔数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/>
                        <a:t>毛利额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/>
                        <a:t>会员笔数占比</a:t>
                      </a:r>
                      <a:r>
                        <a:rPr lang="en-US" altLang="zh-CN" sz="2400"/>
                        <a:t>%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/>
                        <a:t>会员销售占比</a:t>
                      </a:r>
                      <a:r>
                        <a:rPr lang="en-US" altLang="zh-CN" sz="2400"/>
                        <a:t>%</a:t>
                      </a:r>
                      <a:endParaRPr lang="en-US" altLang="zh-CN" sz="2400"/>
                    </a:p>
                  </a:txBody>
                  <a:tcPr/>
                </a:tc>
              </a:tr>
              <a:tr h="80391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2019</a:t>
                      </a:r>
                      <a:r>
                        <a:rPr lang="zh-CN" altLang="en-US" sz="2400"/>
                        <a:t>年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7431.24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99.55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2052.02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59.76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73.49</a:t>
                      </a:r>
                      <a:endParaRPr lang="en-US" altLang="zh-CN" sz="2400"/>
                    </a:p>
                  </a:txBody>
                  <a:tcPr/>
                </a:tc>
              </a:tr>
              <a:tr h="80391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2018</a:t>
                      </a:r>
                      <a:r>
                        <a:rPr lang="zh-CN" altLang="en-US" sz="2400"/>
                        <a:t>年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5873.32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75.42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1720.37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54.81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66.26</a:t>
                      </a:r>
                      <a:endParaRPr lang="en-US" altLang="zh-CN" sz="2400"/>
                    </a:p>
                  </a:txBody>
                  <a:tcPr/>
                </a:tc>
              </a:tr>
              <a:tr h="80391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/>
                        <a:t>增长比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/>
                        <a:t>2</a:t>
                      </a:r>
                      <a:r>
                        <a:rPr lang="en-US" altLang="zh-CN" sz="2400"/>
                        <a:t>6.5</a:t>
                      </a:r>
                      <a:r>
                        <a:rPr lang="zh-CN" altLang="en-US" sz="2400"/>
                        <a:t>%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32%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19.3%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9%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11%</a:t>
                      </a:r>
                      <a:endParaRPr lang="en-US" altLang="zh-CN" sz="240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5275263" y="1863725"/>
            <a:ext cx="442913" cy="411163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3471863" y="1890713"/>
            <a:ext cx="417513" cy="35877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1584325" y="1835150"/>
            <a:ext cx="439738" cy="498475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0" y="4818063"/>
            <a:ext cx="9144000" cy="334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1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50" name="TextBox 52"/>
          <p:cNvSpPr txBox="1"/>
          <p:nvPr/>
        </p:nvSpPr>
        <p:spPr>
          <a:xfrm>
            <a:off x="6433185" y="4854575"/>
            <a:ext cx="2785745" cy="2838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p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  太极大药房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151" name="组合 1"/>
          <p:cNvGrpSpPr/>
          <p:nvPr/>
        </p:nvGrpSpPr>
        <p:grpSpPr>
          <a:xfrm>
            <a:off x="1584325" y="111125"/>
            <a:ext cx="5959475" cy="441960"/>
            <a:chOff x="2121158" y="597540"/>
            <a:chExt cx="7853958" cy="425553"/>
          </a:xfrm>
        </p:grpSpPr>
        <p:sp>
          <p:nvSpPr>
            <p:cNvPr id="3" name="Title 1"/>
            <p:cNvSpPr txBox="1"/>
            <p:nvPr/>
          </p:nvSpPr>
          <p:spPr>
            <a:xfrm>
              <a:off x="2121158" y="597540"/>
              <a:ext cx="7853958" cy="425553"/>
            </a:xfrm>
            <a:prstGeom prst="rect">
              <a:avLst/>
            </a:prstGeom>
          </p:spPr>
          <p:txBody>
            <a:bodyPr lIns="0" rIns="0" anchor="ctr"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0" kern="1200">
                  <a:solidFill>
                    <a:schemeClr val="accent1"/>
                  </a:solidFill>
                  <a:latin typeface="U.S. 101" pitchFamily="2" charset="0"/>
                  <a:ea typeface="Roboto" pitchFamily="2" charset="0"/>
                  <a:cs typeface="Open Sans Light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2019</a:t>
              </a:r>
              <a:r>
                <a:rPr kumimoji="0" lang="zh-CN" altLang="zh-CN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年</a:t>
              </a:r>
              <a:r>
                <a:rPr kumimoji="0" lang="zh-CN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工作成绩</a:t>
              </a:r>
              <a:endPara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4464374" y="1005484"/>
              <a:ext cx="3131960" cy="1468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52" name="文本框 99"/>
          <p:cNvSpPr txBox="1"/>
          <p:nvPr/>
        </p:nvSpPr>
        <p:spPr>
          <a:xfrm>
            <a:off x="2667000" y="1897063"/>
            <a:ext cx="5535613" cy="4699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pPr indent="252730"/>
            <a:endParaRPr lang="zh-CN" altLang="en-US" sz="1200" dirty="0">
              <a:latin typeface="微软雅黑" panose="020B0503020204020204" pitchFamily="34" charset="-122"/>
              <a:ea typeface="仿宋" panose="02010609060101010101" pitchFamily="49" charset="-122"/>
            </a:endParaRPr>
          </a:p>
          <a:p>
            <a:pPr indent="252730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7" name="文本框 4"/>
          <p:cNvSpPr>
            <a:spLocks noChangeArrowheads="1"/>
          </p:cNvSpPr>
          <p:nvPr/>
        </p:nvSpPr>
        <p:spPr bwMode="auto">
          <a:xfrm>
            <a:off x="628015" y="552450"/>
            <a:ext cx="7491730" cy="66484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algn="ctr">
            <a:noFill/>
            <a:miter lim="800000"/>
          </a:ln>
        </p:spPr>
        <p:txBody>
          <a:bodyPr lIns="68580" tIns="34290" rIns="68580" bIns="34290"/>
          <a:lstStyle/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lang="zh-CN" altLang="en-US" sz="240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时间：</a:t>
            </a:r>
            <a:r>
              <a:rPr lang="en-US" sz="240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1.1-12.7 (25</a:t>
            </a:r>
            <a:r>
              <a:rPr lang="zh-CN" altLang="en-US" sz="240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家存量门店</a:t>
            </a:r>
            <a:r>
              <a:rPr lang="zh-CN" altLang="en-US" sz="240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）</a:t>
            </a:r>
            <a:r>
              <a:rPr lang="en-US" sz="240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          </a:t>
            </a:r>
            <a:r>
              <a:rPr lang="zh-CN" altLang="en-US" sz="240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单位：万元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  <p:graphicFrame>
        <p:nvGraphicFramePr>
          <p:cNvPr id="7" name="表格 6"/>
          <p:cNvGraphicFramePr/>
          <p:nvPr>
            <p:custDataLst>
              <p:tags r:id="rId1"/>
            </p:custDataLst>
          </p:nvPr>
        </p:nvGraphicFramePr>
        <p:xfrm>
          <a:off x="182245" y="1358900"/>
          <a:ext cx="8625840" cy="3315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7640"/>
                <a:gridCol w="1437640"/>
                <a:gridCol w="1437640"/>
                <a:gridCol w="1437640"/>
                <a:gridCol w="1437640"/>
                <a:gridCol w="1437640"/>
              </a:tblGrid>
              <a:tr h="9042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+mn-ea"/>
                        </a:rPr>
                        <a:t>西北片</a:t>
                      </a:r>
                      <a:endParaRPr lang="zh-CN" altLang="en-US" sz="2400">
                        <a:latin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/>
                        <a:t>销售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/>
                        <a:t>笔数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/>
                        <a:t>毛利额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/>
                        <a:t>会员笔数占比</a:t>
                      </a:r>
                      <a:r>
                        <a:rPr lang="en-US" altLang="zh-CN" sz="2400"/>
                        <a:t>%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/>
                        <a:t>会员销售占比</a:t>
                      </a:r>
                      <a:r>
                        <a:rPr lang="en-US" altLang="zh-CN" sz="2400"/>
                        <a:t>%</a:t>
                      </a:r>
                      <a:endParaRPr lang="en-US" altLang="zh-CN" sz="2400"/>
                    </a:p>
                  </a:txBody>
                  <a:tcPr/>
                </a:tc>
              </a:tr>
              <a:tr h="80391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2019</a:t>
                      </a:r>
                      <a:r>
                        <a:rPr lang="zh-CN" altLang="en-US" sz="2400"/>
                        <a:t>年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7056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924834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1910.46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59.3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74.9</a:t>
                      </a:r>
                      <a:endParaRPr lang="en-US" altLang="zh-CN" sz="2400"/>
                    </a:p>
                  </a:txBody>
                  <a:tcPr/>
                </a:tc>
              </a:tr>
              <a:tr h="80391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2018</a:t>
                      </a:r>
                      <a:r>
                        <a:rPr lang="zh-CN" altLang="en-US" sz="2400"/>
                        <a:t>年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5873.3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754189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1720.37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54.81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66.26</a:t>
                      </a:r>
                      <a:endParaRPr lang="en-US" altLang="zh-CN" sz="2400"/>
                    </a:p>
                  </a:txBody>
                  <a:tcPr/>
                </a:tc>
              </a:tr>
              <a:tr h="80391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/>
                        <a:t>增长比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20.1</a:t>
                      </a:r>
                      <a:r>
                        <a:rPr lang="zh-CN" altLang="en-US" sz="2400"/>
                        <a:t>%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22.6%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11%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9%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13%</a:t>
                      </a:r>
                      <a:endParaRPr lang="en-US" altLang="zh-CN" sz="240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5275263" y="1863725"/>
            <a:ext cx="442913" cy="411163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3471863" y="1890713"/>
            <a:ext cx="417513" cy="35877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1584325" y="1835150"/>
            <a:ext cx="439738" cy="498475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0" y="4818063"/>
            <a:ext cx="9144000" cy="334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1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50" name="TextBox 52"/>
          <p:cNvSpPr txBox="1"/>
          <p:nvPr/>
        </p:nvSpPr>
        <p:spPr>
          <a:xfrm>
            <a:off x="6433185" y="4854575"/>
            <a:ext cx="2785745" cy="2838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p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  太极大药房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151" name="组合 1"/>
          <p:cNvGrpSpPr/>
          <p:nvPr/>
        </p:nvGrpSpPr>
        <p:grpSpPr>
          <a:xfrm>
            <a:off x="1546225" y="111125"/>
            <a:ext cx="5997575" cy="460375"/>
            <a:chOff x="2070946" y="597540"/>
            <a:chExt cx="7904170" cy="425553"/>
          </a:xfrm>
        </p:grpSpPr>
        <p:sp>
          <p:nvSpPr>
            <p:cNvPr id="3" name="Title 1"/>
            <p:cNvSpPr txBox="1"/>
            <p:nvPr/>
          </p:nvSpPr>
          <p:spPr>
            <a:xfrm>
              <a:off x="2070946" y="597540"/>
              <a:ext cx="7904170" cy="425553"/>
            </a:xfrm>
            <a:prstGeom prst="rect">
              <a:avLst/>
            </a:prstGeom>
          </p:spPr>
          <p:txBody>
            <a:bodyPr lIns="0" rIns="0" anchor="ctr"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0" kern="1200">
                  <a:solidFill>
                    <a:schemeClr val="accent1"/>
                  </a:solidFill>
                  <a:latin typeface="U.S. 101" pitchFamily="2" charset="0"/>
                  <a:ea typeface="Roboto" pitchFamily="2" charset="0"/>
                  <a:cs typeface="Open Sans Light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2019</a:t>
              </a:r>
              <a:r>
                <a:rPr kumimoji="0" lang="zh-CN" altLang="zh-CN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年</a:t>
              </a:r>
              <a:r>
                <a:rPr kumimoji="0" lang="zh-CN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工作成绩</a:t>
              </a:r>
              <a:endPara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4464374" y="1005484"/>
              <a:ext cx="3131960" cy="1468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52" name="文本框 99"/>
          <p:cNvSpPr txBox="1"/>
          <p:nvPr/>
        </p:nvSpPr>
        <p:spPr>
          <a:xfrm>
            <a:off x="2667000" y="1897063"/>
            <a:ext cx="5535613" cy="4699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pPr indent="252730"/>
            <a:endParaRPr lang="zh-CN" altLang="en-US" sz="1200" dirty="0">
              <a:latin typeface="微软雅黑" panose="020B0503020204020204" pitchFamily="34" charset="-122"/>
              <a:ea typeface="仿宋" panose="02010609060101010101" pitchFamily="49" charset="-122"/>
            </a:endParaRPr>
          </a:p>
          <a:p>
            <a:pPr indent="252730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7" name="文本框 4"/>
          <p:cNvSpPr>
            <a:spLocks noChangeArrowheads="1"/>
          </p:cNvSpPr>
          <p:nvPr/>
        </p:nvSpPr>
        <p:spPr bwMode="auto">
          <a:xfrm>
            <a:off x="628015" y="552450"/>
            <a:ext cx="7491730" cy="66484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algn="ctr">
            <a:noFill/>
            <a:miter lim="800000"/>
          </a:ln>
        </p:spPr>
        <p:txBody>
          <a:bodyPr lIns="68580" tIns="34290" rIns="68580" bIns="34290"/>
          <a:lstStyle/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lang="zh-CN" altLang="en-US" sz="240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时间：</a:t>
            </a:r>
            <a:r>
              <a:rPr lang="en-US" sz="240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1.1-12.7 (</a:t>
            </a:r>
            <a:r>
              <a:rPr lang="zh-CN" altLang="en-US" sz="240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大类销售</a:t>
            </a:r>
            <a:r>
              <a:rPr lang="zh-CN" altLang="en-US" sz="240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）</a:t>
            </a:r>
            <a:r>
              <a:rPr lang="en-US" sz="240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          </a:t>
            </a:r>
            <a:r>
              <a:rPr lang="zh-CN" altLang="en-US" sz="240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单位：万元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  <p:graphicFrame>
        <p:nvGraphicFramePr>
          <p:cNvPr id="7" name="表格 6"/>
          <p:cNvGraphicFramePr/>
          <p:nvPr>
            <p:custDataLst>
              <p:tags r:id="rId1"/>
            </p:custDataLst>
          </p:nvPr>
        </p:nvGraphicFramePr>
        <p:xfrm>
          <a:off x="182245" y="1358900"/>
          <a:ext cx="8625840" cy="3315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7640"/>
                <a:gridCol w="1437640"/>
                <a:gridCol w="1437640"/>
                <a:gridCol w="1437640"/>
                <a:gridCol w="1437640"/>
                <a:gridCol w="1437640"/>
              </a:tblGrid>
              <a:tr h="9042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+mn-ea"/>
                        </a:rPr>
                        <a:t>西北片</a:t>
                      </a:r>
                      <a:endParaRPr lang="zh-CN" altLang="en-US" sz="2400">
                        <a:latin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/>
                        <a:t>医疗器械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/>
                        <a:t>中药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/>
                        <a:t>保健品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/>
                        <a:t>中西成药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/>
                        <a:t>化妆品</a:t>
                      </a:r>
                      <a:endParaRPr lang="zh-CN" altLang="en-US" sz="2400"/>
                    </a:p>
                  </a:txBody>
                  <a:tcPr/>
                </a:tc>
              </a:tr>
              <a:tr h="80391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2019</a:t>
                      </a:r>
                      <a:r>
                        <a:rPr lang="zh-CN" altLang="en-US" sz="2400"/>
                        <a:t>年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375.66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430.3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558.63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5878.11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189.4</a:t>
                      </a:r>
                      <a:endParaRPr lang="en-US" altLang="zh-CN" sz="2400"/>
                    </a:p>
                  </a:txBody>
                  <a:tcPr/>
                </a:tc>
              </a:tr>
              <a:tr h="80391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2018</a:t>
                      </a:r>
                      <a:r>
                        <a:rPr lang="zh-CN" altLang="en-US" sz="2400"/>
                        <a:t>年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242.34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369.87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612.71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4210.75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204.68</a:t>
                      </a:r>
                      <a:endParaRPr lang="en-US" altLang="zh-CN" sz="2400"/>
                    </a:p>
                  </a:txBody>
                  <a:tcPr/>
                </a:tc>
              </a:tr>
              <a:tr h="80391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/>
                        <a:t>增长比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55%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16.3%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-9%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39.6%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-7%</a:t>
                      </a:r>
                      <a:endParaRPr lang="en-US" altLang="zh-CN" sz="240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713230" y="325120"/>
            <a:ext cx="5911850" cy="7556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j-ea"/>
                <a:sym typeface="+mn-lt"/>
              </a:rPr>
              <a:t>2019</a:t>
            </a:r>
            <a:r>
              <a:rPr lang="zh-CN" altLang="zh-CN" sz="240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j-ea"/>
                <a:sym typeface="+mn-lt"/>
              </a:rPr>
              <a:t>年</a:t>
            </a:r>
            <a:r>
              <a:rPr lang="zh-CN" altLang="en-US" sz="240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j-ea"/>
                <a:sym typeface="+mn-lt"/>
              </a:rPr>
              <a:t>工作成绩</a:t>
            </a:r>
            <a:endParaRPr lang="zh-CN" altLang="en-US" sz="240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ea"/>
              <a:ea typeface="+mj-ea"/>
              <a:cs typeface="+mj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2400">
              <a:cs typeface="+mj-ea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3531235" y="764540"/>
            <a:ext cx="2275205" cy="1841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右箭头标注 11"/>
          <p:cNvSpPr/>
          <p:nvPr/>
        </p:nvSpPr>
        <p:spPr>
          <a:xfrm>
            <a:off x="282575" y="764540"/>
            <a:ext cx="1430655" cy="4123055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2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sym typeface="+mn-ea"/>
              </a:rPr>
              <a:t>门</a:t>
            </a:r>
            <a:endParaRPr lang="zh-CN" sz="20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  <a:ea typeface="+mn-ea"/>
            </a:endParaRPr>
          </a:p>
          <a:p>
            <a:pPr algn="ctr"/>
            <a:r>
              <a:rPr lang="zh-CN" sz="2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sym typeface="+mn-ea"/>
              </a:rPr>
              <a:t>店</a:t>
            </a:r>
            <a:endParaRPr lang="zh-CN" sz="20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  <a:ea typeface="+mn-ea"/>
            </a:endParaRPr>
          </a:p>
          <a:p>
            <a:pPr algn="ctr"/>
            <a:r>
              <a:rPr lang="zh-CN" sz="2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sym typeface="+mn-ea"/>
              </a:rPr>
              <a:t>活</a:t>
            </a:r>
            <a:endParaRPr lang="zh-CN" sz="20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  <a:ea typeface="+mn-ea"/>
            </a:endParaRPr>
          </a:p>
          <a:p>
            <a:pPr algn="ctr"/>
            <a:r>
              <a:rPr lang="zh-CN" sz="2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sym typeface="+mn-ea"/>
              </a:rPr>
              <a:t>动</a:t>
            </a:r>
            <a:endParaRPr lang="zh-CN" sz="20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  <a:ea typeface="+mn-ea"/>
            </a:endParaRPr>
          </a:p>
          <a:p>
            <a:pPr algn="ctr"/>
            <a:r>
              <a:rPr lang="zh-CN" sz="2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sym typeface="+mn-ea"/>
              </a:rPr>
              <a:t>常</a:t>
            </a:r>
            <a:endParaRPr lang="zh-CN" sz="20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  <a:ea typeface="+mn-ea"/>
            </a:endParaRPr>
          </a:p>
          <a:p>
            <a:pPr algn="ctr"/>
            <a:r>
              <a:rPr lang="zh-CN" sz="2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sym typeface="+mn-ea"/>
              </a:rPr>
              <a:t>态</a:t>
            </a:r>
            <a:endParaRPr lang="zh-CN" sz="20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  <a:ea typeface="+mn-ea"/>
            </a:endParaRPr>
          </a:p>
          <a:p>
            <a:pPr algn="ctr"/>
            <a:r>
              <a:rPr lang="zh-CN" sz="2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sym typeface="+mn-ea"/>
              </a:rPr>
              <a:t>化</a:t>
            </a:r>
            <a:endParaRPr lang="zh-CN" sz="20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  <a:ea typeface="+mn-ea"/>
            </a:endParaRPr>
          </a:p>
          <a:p>
            <a:pPr algn="ctr"/>
            <a:r>
              <a:rPr lang="zh-CN" sz="2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sym typeface="+mn-ea"/>
              </a:rPr>
              <a:t>，</a:t>
            </a:r>
            <a:endParaRPr lang="zh-CN" sz="20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  <a:ea typeface="+mn-ea"/>
            </a:endParaRPr>
          </a:p>
          <a:p>
            <a:pPr algn="ctr"/>
            <a:r>
              <a:rPr lang="zh-CN" sz="2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sym typeface="+mn-ea"/>
              </a:rPr>
              <a:t>吸</a:t>
            </a:r>
            <a:endParaRPr lang="zh-CN" sz="20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  <a:ea typeface="+mn-ea"/>
            </a:endParaRPr>
          </a:p>
          <a:p>
            <a:pPr algn="ctr"/>
            <a:r>
              <a:rPr lang="zh-CN" sz="2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sym typeface="+mn-ea"/>
              </a:rPr>
              <a:t>客</a:t>
            </a:r>
            <a:endParaRPr lang="zh-CN" sz="20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  <a:ea typeface="+mn-ea"/>
            </a:endParaRPr>
          </a:p>
          <a:p>
            <a:pPr algn="ctr"/>
            <a:r>
              <a:rPr lang="zh-CN" sz="2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sym typeface="+mn-ea"/>
              </a:rPr>
              <a:t>增</a:t>
            </a:r>
            <a:endParaRPr lang="zh-CN" sz="20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  <a:ea typeface="+mn-ea"/>
            </a:endParaRPr>
          </a:p>
          <a:p>
            <a:pPr algn="ctr"/>
            <a:r>
              <a:rPr lang="zh-CN" sz="2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sym typeface="+mn-ea"/>
              </a:rPr>
              <a:t>销</a:t>
            </a:r>
            <a:endParaRPr lang="zh-CN" sz="20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  <a:ea typeface="+mn-ea"/>
            </a:endParaRPr>
          </a:p>
          <a:p>
            <a:pPr algn="ctr"/>
            <a:r>
              <a:rPr lang="zh-CN" sz="2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sym typeface="+mn-ea"/>
              </a:rPr>
              <a:t>售</a:t>
            </a:r>
            <a:endParaRPr lang="zh-CN" altLang="en-US" sz="20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713230" y="951230"/>
            <a:ext cx="697738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sz="24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cs typeface="+mn-ea"/>
                <a:sym typeface="+mn-ea"/>
              </a:rPr>
              <a:t>片区完成单店及公司大型活动484场，新店开业活动10场，开业活动销售平均增幅达到200%以上。片区协助门店联系上游厂家到店做活动，做好活动期间店外氛围的营造吸客流增销售。</a:t>
            </a:r>
            <a:endParaRPr lang="zh-CN" altLang="en-US" sz="24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  <a:ea typeface="+mn-ea"/>
              <a:cs typeface="+mn-ea"/>
              <a:sym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664335" y="347345"/>
            <a:ext cx="5911850" cy="7556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j-ea"/>
                <a:sym typeface="+mn-lt"/>
              </a:rPr>
              <a:t>2019</a:t>
            </a:r>
            <a:r>
              <a:rPr lang="zh-CN" altLang="zh-CN" sz="240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j-ea"/>
                <a:sym typeface="+mn-lt"/>
              </a:rPr>
              <a:t>年</a:t>
            </a:r>
            <a:r>
              <a:rPr lang="zh-CN" altLang="en-US" sz="240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j-ea"/>
                <a:sym typeface="+mn-lt"/>
              </a:rPr>
              <a:t>工作成绩</a:t>
            </a:r>
            <a:endParaRPr lang="zh-CN" altLang="en-US" sz="240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ea"/>
              <a:ea typeface="+mj-ea"/>
              <a:cs typeface="+mj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2400">
              <a:cs typeface="+mj-ea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3531235" y="764540"/>
            <a:ext cx="2275205" cy="1841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右箭头标注 11"/>
          <p:cNvSpPr/>
          <p:nvPr/>
        </p:nvSpPr>
        <p:spPr>
          <a:xfrm>
            <a:off x="282575" y="764540"/>
            <a:ext cx="1430655" cy="4123055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sym typeface="+mn-ea"/>
              </a:rPr>
              <a:t>片</a:t>
            </a:r>
            <a:endParaRPr lang="zh-CN" alt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  <a:sym typeface="+mn-ea"/>
            </a:endParaRPr>
          </a:p>
          <a:p>
            <a:pPr algn="ctr"/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sym typeface="+mn-ea"/>
              </a:rPr>
              <a:t>区</a:t>
            </a:r>
            <a:endParaRPr lang="zh-CN" alt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  <a:sym typeface="+mn-ea"/>
            </a:endParaRPr>
          </a:p>
          <a:p>
            <a:pPr algn="ctr"/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sym typeface="+mn-ea"/>
              </a:rPr>
              <a:t>销</a:t>
            </a:r>
            <a:endParaRPr lang="zh-CN" alt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  <a:sym typeface="+mn-ea"/>
            </a:endParaRPr>
          </a:p>
          <a:p>
            <a:pPr algn="ctr"/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sym typeface="+mn-ea"/>
              </a:rPr>
              <a:t>售</a:t>
            </a:r>
            <a:endParaRPr lang="zh-CN" alt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  <a:sym typeface="+mn-ea"/>
            </a:endParaRPr>
          </a:p>
          <a:p>
            <a:pPr algn="ctr"/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sym typeface="+mn-ea"/>
              </a:rPr>
              <a:t>增</a:t>
            </a:r>
            <a:endParaRPr lang="zh-CN" alt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  <a:sym typeface="+mn-ea"/>
            </a:endParaRPr>
          </a:p>
          <a:p>
            <a:pPr algn="ctr"/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sym typeface="+mn-ea"/>
              </a:rPr>
              <a:t>长</a:t>
            </a:r>
            <a:endParaRPr lang="zh-CN" alt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  <a:sym typeface="+mn-ea"/>
            </a:endParaRPr>
          </a:p>
          <a:p>
            <a:pPr algn="ctr"/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sym typeface="+mn-ea"/>
              </a:rPr>
              <a:t>前</a:t>
            </a:r>
            <a:endParaRPr lang="zh-CN" alt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  <a:sym typeface="+mn-ea"/>
            </a:endParaRPr>
          </a:p>
          <a:p>
            <a:pPr algn="ctr"/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sym typeface="+mn-ea"/>
              </a:rPr>
              <a:t>后</a:t>
            </a:r>
            <a:endParaRPr lang="zh-CN" alt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  <a:sym typeface="+mn-ea"/>
            </a:endParaRPr>
          </a:p>
          <a:p>
            <a:pPr algn="ctr"/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sym typeface="+mn-ea"/>
              </a:rPr>
              <a:t>三</a:t>
            </a:r>
            <a:endParaRPr lang="zh-CN" alt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  <a:sym typeface="+mn-ea"/>
            </a:endParaRPr>
          </a:p>
          <a:p>
            <a:pPr algn="ctr"/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sym typeface="+mn-ea"/>
              </a:rPr>
              <a:t>名</a:t>
            </a:r>
            <a:endParaRPr lang="zh-CN" alt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  <a:sym typeface="+mn-ea"/>
            </a:endParaRPr>
          </a:p>
        </p:txBody>
      </p:sp>
      <p:sp>
        <p:nvSpPr>
          <p:cNvPr id="11" name="上凸弯带形 10"/>
          <p:cNvSpPr/>
          <p:nvPr/>
        </p:nvSpPr>
        <p:spPr>
          <a:xfrm>
            <a:off x="1938655" y="1102995"/>
            <a:ext cx="2207260" cy="1584325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2400"/>
              <a:t>佳灵路</a:t>
            </a:r>
            <a:r>
              <a:rPr lang="en-US" altLang="zh-CN" sz="2400"/>
              <a:t>51.67%</a:t>
            </a:r>
            <a:endParaRPr lang="en-US" altLang="zh-CN" sz="2400"/>
          </a:p>
        </p:txBody>
      </p:sp>
      <p:sp>
        <p:nvSpPr>
          <p:cNvPr id="14" name="上凸弯带形 13"/>
          <p:cNvSpPr/>
          <p:nvPr/>
        </p:nvSpPr>
        <p:spPr>
          <a:xfrm>
            <a:off x="6706235" y="1102995"/>
            <a:ext cx="2207260" cy="1584325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2400"/>
              <a:t>马超店</a:t>
            </a:r>
            <a:r>
              <a:rPr lang="en-US" altLang="zh-CN" sz="2400"/>
              <a:t>32.28</a:t>
            </a:r>
            <a:r>
              <a:rPr lang="en-US" altLang="zh-CN" sz="2400"/>
              <a:t>%</a:t>
            </a:r>
            <a:endParaRPr lang="en-US" altLang="zh-CN" sz="2400"/>
          </a:p>
        </p:txBody>
      </p:sp>
      <p:sp>
        <p:nvSpPr>
          <p:cNvPr id="15" name="上凸弯带形 14"/>
          <p:cNvSpPr/>
          <p:nvPr/>
        </p:nvSpPr>
        <p:spPr>
          <a:xfrm>
            <a:off x="4218940" y="1102995"/>
            <a:ext cx="2343785" cy="1584325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1800"/>
              <a:t>贝森北路</a:t>
            </a:r>
            <a:r>
              <a:rPr lang="en-US" altLang="zh-CN" sz="2400"/>
              <a:t>40.49%</a:t>
            </a:r>
            <a:endParaRPr lang="en-US" altLang="zh-CN" sz="2400"/>
          </a:p>
        </p:txBody>
      </p:sp>
      <p:sp>
        <p:nvSpPr>
          <p:cNvPr id="18" name="燕尾形 17"/>
          <p:cNvSpPr/>
          <p:nvPr/>
        </p:nvSpPr>
        <p:spPr>
          <a:xfrm rot="16200000">
            <a:off x="1954530" y="3263265"/>
            <a:ext cx="2174240" cy="139001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p>
            <a:pPr algn="ctr"/>
            <a:r>
              <a:rPr lang="zh-CN" altLang="en-US" sz="2400"/>
              <a:t>枣子巷店</a:t>
            </a:r>
            <a:endParaRPr lang="zh-CN" altLang="en-US" sz="2400"/>
          </a:p>
          <a:p>
            <a:pPr algn="ctr"/>
            <a:r>
              <a:rPr lang="zh-CN" altLang="en-US" sz="2400"/>
              <a:t>-21.63%</a:t>
            </a:r>
            <a:endParaRPr lang="zh-CN" altLang="en-US" sz="2400"/>
          </a:p>
        </p:txBody>
      </p:sp>
      <p:sp>
        <p:nvSpPr>
          <p:cNvPr id="19" name="燕尾形 18"/>
          <p:cNvSpPr/>
          <p:nvPr/>
        </p:nvSpPr>
        <p:spPr>
          <a:xfrm rot="16200000">
            <a:off x="6722745" y="3263265"/>
            <a:ext cx="2174240" cy="139001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p>
            <a:pPr algn="ctr"/>
            <a:r>
              <a:rPr lang="zh-CN" altLang="en-US" sz="2400"/>
              <a:t>金沙店</a:t>
            </a:r>
            <a:endParaRPr lang="zh-CN" altLang="en-US" sz="2400"/>
          </a:p>
          <a:p>
            <a:pPr algn="ctr"/>
            <a:r>
              <a:rPr lang="zh-CN" altLang="en-US" sz="2400"/>
              <a:t>-</a:t>
            </a:r>
            <a:r>
              <a:rPr lang="en-US" altLang="zh-CN" sz="2400"/>
              <a:t>6.33</a:t>
            </a:r>
            <a:r>
              <a:rPr lang="zh-CN" altLang="en-US" sz="2400"/>
              <a:t>%</a:t>
            </a:r>
            <a:endParaRPr lang="zh-CN" altLang="en-US" sz="2400"/>
          </a:p>
        </p:txBody>
      </p:sp>
      <p:sp>
        <p:nvSpPr>
          <p:cNvPr id="20" name="燕尾形 19"/>
          <p:cNvSpPr/>
          <p:nvPr/>
        </p:nvSpPr>
        <p:spPr>
          <a:xfrm rot="16200000">
            <a:off x="4303395" y="3263265"/>
            <a:ext cx="2174240" cy="139001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p>
            <a:pPr algn="ctr"/>
            <a:r>
              <a:rPr lang="zh-CN" altLang="en-US" sz="2400"/>
              <a:t>光华店</a:t>
            </a:r>
            <a:endParaRPr lang="zh-CN" altLang="en-US" sz="2400"/>
          </a:p>
          <a:p>
            <a:pPr algn="ctr"/>
            <a:r>
              <a:rPr lang="zh-CN" altLang="en-US" sz="2400"/>
              <a:t>-</a:t>
            </a:r>
            <a:r>
              <a:rPr lang="en-US" altLang="zh-CN" sz="2400"/>
              <a:t>7.74</a:t>
            </a:r>
            <a:r>
              <a:rPr lang="zh-CN" altLang="en-US" sz="2400"/>
              <a:t>%</a:t>
            </a:r>
            <a:endParaRPr lang="zh-CN" altLang="en-US"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664335" y="347345"/>
            <a:ext cx="5911850" cy="7556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j-ea"/>
                <a:sym typeface="+mn-lt"/>
              </a:rPr>
              <a:t>2019</a:t>
            </a:r>
            <a:r>
              <a:rPr lang="zh-CN" altLang="zh-CN" sz="240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j-ea"/>
                <a:sym typeface="+mn-lt"/>
              </a:rPr>
              <a:t>年</a:t>
            </a:r>
            <a:r>
              <a:rPr lang="zh-CN" altLang="en-US" sz="240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j-ea"/>
                <a:sym typeface="+mn-lt"/>
              </a:rPr>
              <a:t>工作成绩</a:t>
            </a:r>
            <a:endParaRPr lang="zh-CN" altLang="en-US" sz="240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ea"/>
              <a:ea typeface="+mj-ea"/>
              <a:cs typeface="+mj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2400">
              <a:cs typeface="+mj-ea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3531235" y="764540"/>
            <a:ext cx="2275205" cy="1841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3532505" y="941705"/>
            <a:ext cx="51574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chemeClr val="tx1"/>
                </a:solidFill>
                <a:uFillTx/>
                <a:latin typeface="+mn-ea"/>
                <a:ea typeface="+mn-ea"/>
              </a:rPr>
              <a:t>蜀辉店、大悦路店、万和北路店、银沙路店</a:t>
            </a:r>
            <a:endParaRPr lang="zh-CN" altLang="en-US" sz="2000">
              <a:solidFill>
                <a:schemeClr val="tx1"/>
              </a:solidFill>
              <a:uFillTx/>
              <a:latin typeface="+mn-ea"/>
              <a:ea typeface="+mn-ea"/>
            </a:endParaRPr>
          </a:p>
        </p:txBody>
      </p:sp>
      <p:sp>
        <p:nvSpPr>
          <p:cNvPr id="9" name="心形 8"/>
          <p:cNvSpPr/>
          <p:nvPr/>
        </p:nvSpPr>
        <p:spPr>
          <a:xfrm>
            <a:off x="370840" y="347345"/>
            <a:ext cx="2708910" cy="2174875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/>
              <a:t>新添</a:t>
            </a:r>
            <a:endParaRPr lang="zh-CN" altLang="en-US" sz="2800"/>
          </a:p>
          <a:p>
            <a:pPr algn="ctr"/>
            <a:r>
              <a:rPr lang="zh-CN" altLang="en-US" sz="2800"/>
              <a:t>四个宝贝</a:t>
            </a:r>
            <a:endParaRPr lang="zh-CN" altLang="en-US" sz="280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ad2d6edd-4109-407d-9eaa-b061476ddfda}"/>
</p:tagLst>
</file>

<file path=ppt/tags/tag2.xml><?xml version="1.0" encoding="utf-8"?>
<p:tagLst xmlns:p="http://schemas.openxmlformats.org/presentationml/2006/main">
  <p:tag name="KSO_WM_UNIT_TABLE_BEAUTIFY" val="smartTable{ad2d6edd-4109-407d-9eaa-b061476ddfda}"/>
</p:tagLst>
</file>

<file path=ppt/tags/tag3.xml><?xml version="1.0" encoding="utf-8"?>
<p:tagLst xmlns:p="http://schemas.openxmlformats.org/presentationml/2006/main">
  <p:tag name="KSO_WM_UNIT_TABLE_BEAUTIFY" val="smartTable{ad2d6edd-4109-407d-9eaa-b061476ddfda}"/>
</p:tagLst>
</file>

<file path=ppt/theme/theme1.xml><?xml version="1.0" encoding="utf-8"?>
<a:theme xmlns:a="http://schemas.openxmlformats.org/drawingml/2006/main" name="BUZZIER">
  <a:themeElements>
    <a:clrScheme name="BUZZIER">
      <a:dk1>
        <a:srgbClr val="222A35"/>
      </a:dk1>
      <a:lt1>
        <a:sysClr val="window" lastClr="FFFFFF"/>
      </a:lt1>
      <a:dk2>
        <a:srgbClr val="44546A"/>
      </a:dk2>
      <a:lt2>
        <a:srgbClr val="E7E6E6"/>
      </a:lt2>
      <a:accent1>
        <a:srgbClr val="2EB0BD"/>
      </a:accent1>
      <a:accent2>
        <a:srgbClr val="197B9F"/>
      </a:accent2>
      <a:accent3>
        <a:srgbClr val="0E468B"/>
      </a:accent3>
      <a:accent4>
        <a:srgbClr val="A0ACBA"/>
      </a:accent4>
      <a:accent5>
        <a:srgbClr val="7A90A0"/>
      </a:accent5>
      <a:accent6>
        <a:srgbClr val="5A6F84"/>
      </a:accent6>
      <a:hlink>
        <a:srgbClr val="0563C1"/>
      </a:hlink>
      <a:folHlink>
        <a:srgbClr val="954F72"/>
      </a:folHlink>
    </a:clrScheme>
    <a:fontScheme name="自定义 10">
      <a:majorFont>
        <a:latin typeface="Calibri Light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1447</Words>
  <Application>WPS 演示</Application>
  <PresentationFormat>全屏显示(16:9)</PresentationFormat>
  <Paragraphs>413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8" baseType="lpstr">
      <vt:lpstr>Arial</vt:lpstr>
      <vt:lpstr>宋体</vt:lpstr>
      <vt:lpstr>Wingdings</vt:lpstr>
      <vt:lpstr>Calibri Light</vt:lpstr>
      <vt:lpstr>微软雅黑</vt:lpstr>
      <vt:lpstr>等线</vt:lpstr>
      <vt:lpstr>Impact</vt:lpstr>
      <vt:lpstr>微软雅黑 Light</vt:lpstr>
      <vt:lpstr>黑体</vt:lpstr>
      <vt:lpstr>Calibri</vt:lpstr>
      <vt:lpstr>U.S. 101</vt:lpstr>
      <vt:lpstr>Roboto</vt:lpstr>
      <vt:lpstr>Open Sans Light</vt:lpstr>
      <vt:lpstr>仿宋</vt:lpstr>
      <vt:lpstr>Road Rage</vt:lpstr>
      <vt:lpstr>Segoe Print</vt:lpstr>
      <vt:lpstr>Segoe Script</vt:lpstr>
      <vt:lpstr>Arial Unicode MS</vt:lpstr>
      <vt:lpstr>BUZZIER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Eric羊</dc:creator>
  <cp:lastModifiedBy>Administrator</cp:lastModifiedBy>
  <cp:revision>481</cp:revision>
  <dcterms:created xsi:type="dcterms:W3CDTF">2016-12-13T08:41:00Z</dcterms:created>
  <dcterms:modified xsi:type="dcterms:W3CDTF">2019-12-09T09:46:48Z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  <property fmtid="{D5CDD505-2E9C-101B-9397-08002B2CF9AE}" pid="3" name="KSORubyTemplateID">
    <vt:lpwstr>2</vt:lpwstr>
  </property>
</Properties>
</file>