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508" r:id="rId3"/>
    <p:sldId id="274" r:id="rId4"/>
    <p:sldId id="491" r:id="rId5"/>
    <p:sldId id="500" r:id="rId6"/>
    <p:sldId id="517" r:id="rId7"/>
    <p:sldId id="516" r:id="rId8"/>
    <p:sldId id="530" r:id="rId9"/>
    <p:sldId id="529" r:id="rId10"/>
    <p:sldId id="525" r:id="rId11"/>
    <p:sldId id="528" r:id="rId12"/>
    <p:sldId id="503" r:id="rId13"/>
    <p:sldId id="531" r:id="rId14"/>
    <p:sldId id="532" r:id="rId15"/>
    <p:sldId id="534" r:id="rId16"/>
    <p:sldId id="535" r:id="rId17"/>
    <p:sldId id="533" r:id="rId18"/>
    <p:sldId id="509" r:id="rId19"/>
  </p:sldIdLst>
  <p:sldSz cx="9144000" cy="5143500"/>
  <p:notesSz cx="6858000" cy="9144000"/>
  <p:defaultTextStyle>
    <a:defPPr>
      <a:defRPr lang="zh-CN"/>
    </a:defPPr>
    <a:lvl1pPr marL="0" lvl="0" indent="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257175" lvl="1" indent="20002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514350" lvl="2" indent="40005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771525" lvl="3" indent="600075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028700" lvl="4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800100" algn="l" defTabSz="51435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CCE0"/>
    <a:srgbClr val="CC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3688"/>
    <p:restoredTop sz="94497"/>
  </p:normalViewPr>
  <p:slideViewPr>
    <p:cSldViewPr snapToGrid="0" showGuides="1">
      <p:cViewPr>
        <p:scale>
          <a:sx n="90" d="100"/>
          <a:sy n="90" d="100"/>
        </p:scale>
        <p:origin x="-804" y="-558"/>
      </p:cViewPr>
      <p:guideLst>
        <p:guide orient="horz" pos="1692"/>
        <p:guide pos="2966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eaLnBrk="1" hangingPunct="1"/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algn="r" eaLnBrk="1" hangingPunct="1"/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编辑母版文本样式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  <a:p>
            <a:pPr marL="257175" marR="0" lvl="1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第二级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  <a:p>
            <a:pPr marL="514350" marR="0" lvl="2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第三级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  <a:p>
            <a:pPr marL="771525" marR="0" lvl="3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第四级</a:t>
            </a:r>
            <a:endParaRPr kumimoji="0" lang="zh-CN" altLang="en-US" sz="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  <a:p>
            <a:pPr marL="1028700" marR="0" lvl="4" indent="0" algn="l" defTabSz="5143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等线" panose="02010600030101010101" charset="-122"/>
              </a:rPr>
              <a:t>第五级</a:t>
            </a: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 panose="0201060003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eaLnBrk="1" hangingPunct="1"/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charset="-122"/>
                <a:ea typeface="等线" panose="02010600030101010101" charset="-122"/>
              </a:rPr>
            </a:fld>
            <a:endParaRPr lang="zh-CN" altLang="en-US" sz="1200" dirty="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1pPr>
    <a:lvl2pPr marL="25717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2pPr>
    <a:lvl3pPr marL="51435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3pPr>
    <a:lvl4pPr marL="771525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4pPr>
    <a:lvl5pPr marL="1028700" algn="l" defTabSz="514350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等线" panose="02010600030101010101" charset="-122"/>
      </a:defRPr>
    </a:lvl5pPr>
    <a:lvl6pPr marL="128587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5793" y="1569979"/>
            <a:ext cx="2329764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503253" y="1569979"/>
            <a:ext cx="2223219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463269" y="1569979"/>
            <a:ext cx="2265837" cy="2266383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563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7102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677" y="1268129"/>
            <a:ext cx="2734473" cy="1822734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9pPr>
    </p:titleStyle>
    <p:bodyStyle>
      <a:lvl1pPr marL="171450" indent="-17018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18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1406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100138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3802856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  <a:endParaRPr lang="en-US" altLang="zh-CN" sz="82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173956" y="2502694"/>
            <a:ext cx="2603897" cy="5988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3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4" name="组合 58"/>
          <p:cNvGrpSpPr/>
          <p:nvPr/>
        </p:nvGrpSpPr>
        <p:grpSpPr>
          <a:xfrm>
            <a:off x="292894" y="3465910"/>
            <a:ext cx="2842022" cy="302906"/>
            <a:chOff x="4096056" y="4216417"/>
            <a:chExt cx="3788628" cy="404528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4045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525066" y="1188244"/>
            <a:ext cx="2972990" cy="1419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8625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charset="-122"/>
              </a:rPr>
              <a:t>2018</a:t>
            </a:r>
            <a:endParaRPr lang="zh-CN" altLang="en-US" sz="8625" dirty="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charset="-122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7103269" y="3745706"/>
            <a:ext cx="2043113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263" y="1100138"/>
            <a:ext cx="5514975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-7144" y="1100138"/>
            <a:ext cx="4598194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3795713" y="1100138"/>
            <a:ext cx="898922" cy="2943225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136366" y="2295049"/>
            <a:ext cx="3967163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城郊二片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年工作总结及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年工作计划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1933575" y="3509963"/>
            <a:ext cx="1390650" cy="356777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汇报人：苗凯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亮点五：片区原都江堰，温江，崇州中心店因多种原因增长滞后，片区除大力扶持外，努力打造江安店，尚贤店，加大关注度,提升客流,进行人员优化和调整,力争打造成片区新的区域龙头门店。。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0" name="组合 8"/>
          <p:cNvGrpSpPr/>
          <p:nvPr/>
        </p:nvGrpSpPr>
        <p:grpSpPr>
          <a:xfrm>
            <a:off x="2125058" y="2193925"/>
            <a:ext cx="5057556" cy="945040"/>
            <a:chOff x="730" y="2316"/>
            <a:chExt cx="10620" cy="1981"/>
          </a:xfrm>
        </p:grpSpPr>
        <p:sp>
          <p:nvSpPr>
            <p:cNvPr id="4" name="圆角矩形 3"/>
            <p:cNvSpPr/>
            <p:nvPr/>
          </p:nvSpPr>
          <p:spPr>
            <a:xfrm>
              <a:off x="730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172" name="文本框 4"/>
            <p:cNvSpPr txBox="1"/>
            <p:nvPr/>
          </p:nvSpPr>
          <p:spPr>
            <a:xfrm>
              <a:off x="2784" y="2557"/>
              <a:ext cx="8566" cy="17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2020</a:t>
              </a:r>
              <a:r>
                <a:rPr lang="zh-CN" altLang="en-US" sz="2400" b="1" dirty="0">
                  <a:latin typeface="Calibri" panose="020F0502020204030204" pitchFamily="34" charset="0"/>
                  <a:ea typeface="微软雅黑" panose="020B0503020204020204" pitchFamily="34" charset="-122"/>
                  <a:sym typeface="+mn-ea"/>
                </a:rPr>
                <a:t>年工作安排及主要措施</a:t>
              </a:r>
              <a:endParaRPr lang="zh-CN" altLang="en-US" sz="2400" b="1" dirty="0">
                <a:latin typeface="Calibri" panose="020F0502020204030204" pitchFamily="34" charset="0"/>
                <a:ea typeface="微软雅黑" panose="020B0503020204020204" pitchFamily="34" charset="-122"/>
              </a:endParaRPr>
            </a:p>
            <a:p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一、增客流。利用公司与合作伙伴各种资源吸客，利用好厂家资源，有计划开展各种培训，提升人员知识与技能；门店运用好特价,不怕打价格战。开展各项免费检测与社区活动。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二、做好外销与团购。积极发展微信营销（每店每月微信销售制定任务并落实），网上平台及第三方销售。动用各种资源与人力，不等不靠，积极主动。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三、加强基础管理。用好万店掌工具。高标准，严要求,门店检查后门店必须当日整改并回复；门店基础加强现场管理,严格按公司制度执行,令行罚行,并结合扫除道精神,完善细节,人人利他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	四、加强效期品种与滞销品种管理，提升门店商品动销率。每月将效期与滞销品种任务分解到个人，每天销售结算。落实到位，力争不让门店人员产生额外赔付和负担。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五、加强门店商品管理，积极引入新品。每店定期每周梳理门店商品,积极补充品规,做好缺断货处理措施。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" name="矩形 38"/>
          <p:cNvSpPr/>
          <p:nvPr/>
        </p:nvSpPr>
        <p:spPr>
          <a:xfrm>
            <a:off x="383381" y="0"/>
            <a:ext cx="1016794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328613" y="73819"/>
            <a:ext cx="1147763" cy="3460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  <a:endParaRPr lang="en-US" altLang="zh-CN" sz="82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82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1027430" y="2980055"/>
            <a:ext cx="1581150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2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文本框 19"/>
          <p:cNvSpPr txBox="1"/>
          <p:nvPr/>
        </p:nvSpPr>
        <p:spPr>
          <a:xfrm>
            <a:off x="4469130" y="2265680"/>
            <a:ext cx="2698750" cy="714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405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45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7167563" y="3745706"/>
            <a:ext cx="1897856" cy="2184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 sz="8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0460" y="1100455"/>
            <a:ext cx="5466715" cy="2936875"/>
          </a:xfrm>
          <a:prstGeom prst="rect">
            <a:avLst/>
          </a:prstGeom>
        </p:spPr>
      </p:pic>
      <p:sp>
        <p:nvSpPr>
          <p:cNvPr id="33" name="任意多边形: 形状 32"/>
          <p:cNvSpPr/>
          <p:nvPr/>
        </p:nvSpPr>
        <p:spPr>
          <a:xfrm>
            <a:off x="3499803" y="1107281"/>
            <a:ext cx="903685" cy="2928938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任意多边形: 形状 17"/>
          <p:cNvSpPr/>
          <p:nvPr/>
        </p:nvSpPr>
        <p:spPr>
          <a:xfrm>
            <a:off x="6985" y="1100455"/>
            <a:ext cx="4304030" cy="2943225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0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egoe Script" panose="020B0504020000000003" charset="0"/>
                <a:ea typeface="+mn-ea"/>
                <a:cs typeface="Segoe Script" panose="020B0504020000000003" charset="0"/>
              </a:rPr>
              <a:t>谢谢</a:t>
            </a:r>
            <a:endParaRPr kumimoji="0" lang="zh-CN" altLang="zh-CN" sz="4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Segoe Script" panose="020B0504020000000003" charset="0"/>
              <a:ea typeface="+mn-ea"/>
              <a:cs typeface="Segoe Script" panose="020B0504020000000003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Segoe Script" panose="020B0504020000000003" charset="0"/>
                <a:ea typeface="+mn-ea"/>
                <a:cs typeface="Segoe Script" panose="020B0504020000000003" charset="0"/>
              </a:rPr>
              <a:t>THANKS</a:t>
            </a: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Segoe Script" panose="020B0504020000000003" charset="0"/>
              <a:ea typeface="+mn-ea"/>
              <a:cs typeface="Segoe Script" panose="020B0504020000000003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50" name="组合 6"/>
          <p:cNvGrpSpPr/>
          <p:nvPr/>
        </p:nvGrpSpPr>
        <p:grpSpPr>
          <a:xfrm>
            <a:off x="1790065" y="1812290"/>
            <a:ext cx="908525" cy="522288"/>
            <a:chOff x="1310186" y="3164944"/>
            <a:chExt cx="1211325" cy="696035"/>
          </a:xfrm>
        </p:grpSpPr>
        <p:sp>
          <p:nvSpPr>
            <p:cNvPr id="8" name="圆角矩形 7"/>
            <p:cNvSpPr/>
            <p:nvPr/>
          </p:nvSpPr>
          <p:spPr>
            <a:xfrm>
              <a:off x="1310186" y="3164944"/>
              <a:ext cx="696360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  <a:endPara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66" name="文本框 9"/>
            <p:cNvSpPr txBox="1"/>
            <p:nvPr/>
          </p:nvSpPr>
          <p:spPr>
            <a:xfrm>
              <a:off x="2108352" y="3226297"/>
              <a:ext cx="413159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endParaRPr lang="zh-CN" altLang="en-US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64" name="文本框 24"/>
          <p:cNvSpPr txBox="1"/>
          <p:nvPr/>
        </p:nvSpPr>
        <p:spPr>
          <a:xfrm>
            <a:off x="2497455" y="37147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" name="文本框 2"/>
          <p:cNvSpPr txBox="1"/>
          <p:nvPr/>
        </p:nvSpPr>
        <p:spPr>
          <a:xfrm>
            <a:off x="1028700" y="457200"/>
            <a:ext cx="762000" cy="404813"/>
          </a:xfrm>
          <a:prstGeom prst="rect">
            <a:avLst/>
          </a:prstGeom>
          <a:noFill/>
          <a:ln w="9525">
            <a:noFill/>
          </a:ln>
        </p:spPr>
        <p:txBody>
          <a:bodyPr wrap="none" lIns="51435" tIns="25718" rIns="51435" bIns="25718">
            <a:spAutoFit/>
          </a:bodyPr>
          <a:p>
            <a:r>
              <a:rPr lang="zh-CN" altLang="en-US" sz="2300" b="1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目 录</a:t>
            </a:r>
            <a:endParaRPr lang="zh-CN" altLang="en-US" sz="2300" b="1" dirty="0">
              <a:solidFill>
                <a:schemeClr val="accent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>
            <a:endCxn id="2052" idx="1"/>
          </p:cNvCxnSpPr>
          <p:nvPr/>
        </p:nvCxnSpPr>
        <p:spPr>
          <a:xfrm>
            <a:off x="20638" y="658813"/>
            <a:ext cx="1008063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4" name="组合 18"/>
          <p:cNvGrpSpPr/>
          <p:nvPr/>
        </p:nvGrpSpPr>
        <p:grpSpPr>
          <a:xfrm>
            <a:off x="1790383" y="3192145"/>
            <a:ext cx="982907" cy="522288"/>
            <a:chOff x="1172811" y="3226361"/>
            <a:chExt cx="1311052" cy="696035"/>
          </a:xfrm>
        </p:grpSpPr>
        <p:sp>
          <p:nvSpPr>
            <p:cNvPr id="20" name="圆角矩形 19"/>
            <p:cNvSpPr/>
            <p:nvPr/>
          </p:nvSpPr>
          <p:spPr>
            <a:xfrm>
              <a:off x="1172811" y="3226361"/>
              <a:ext cx="696653" cy="69603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2</a:t>
              </a:r>
              <a:endPara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62" name="文本框 24"/>
            <p:cNvSpPr txBox="1"/>
            <p:nvPr/>
          </p:nvSpPr>
          <p:spPr>
            <a:xfrm>
              <a:off x="2070529" y="3327910"/>
              <a:ext cx="413334" cy="490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698750" y="1874520"/>
            <a:ext cx="24587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2019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年工作成绩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98750" y="3221990"/>
            <a:ext cx="39827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2020</a:t>
            </a: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sym typeface="+mn-ea"/>
              </a:rPr>
              <a:t>年工作安排及主要措施</a:t>
            </a:r>
            <a:endParaRPr lang="zh-CN" altLang="en-US" sz="2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2" name="组合 8"/>
          <p:cNvGrpSpPr/>
          <p:nvPr/>
        </p:nvGrpSpPr>
        <p:grpSpPr>
          <a:xfrm>
            <a:off x="2824163" y="2193925"/>
            <a:ext cx="3651250" cy="755650"/>
            <a:chOff x="2198" y="2316"/>
            <a:chExt cx="7667" cy="1584"/>
          </a:xfrm>
        </p:grpSpPr>
        <p:sp>
          <p:nvSpPr>
            <p:cNvPr id="4" name="圆角矩形 3"/>
            <p:cNvSpPr/>
            <p:nvPr/>
          </p:nvSpPr>
          <p:spPr>
            <a:xfrm>
              <a:off x="2198" y="2316"/>
              <a:ext cx="1543" cy="15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514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57175" lvl="1" indent="20002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514350" lvl="2" indent="40005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771525" lvl="3" indent="600075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028700" lvl="4" indent="800100" algn="l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1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1</a:t>
              </a:r>
              <a:endPara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124" name="文本框 4"/>
            <p:cNvSpPr txBox="1"/>
            <p:nvPr/>
          </p:nvSpPr>
          <p:spPr>
            <a:xfrm>
              <a:off x="3992" y="2559"/>
              <a:ext cx="5873" cy="9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年工作成绩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工作成绩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303020" y="927100"/>
          <a:ext cx="6515735" cy="3116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7900"/>
                <a:gridCol w="1129030"/>
                <a:gridCol w="1406525"/>
                <a:gridCol w="1482090"/>
                <a:gridCol w="1520190"/>
              </a:tblGrid>
              <a:tr h="7791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时间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销售额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毛利额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笔数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会员笔数占比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1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2019年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2607万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767万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36</a:t>
                      </a:r>
                      <a:r>
                        <a:rPr 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.6</a:t>
                      </a: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万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67.37%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1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2018年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2285万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706万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31.7万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62.38%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1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同比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14%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8%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15%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7%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1" name="组合 1"/>
          <p:cNvGrpSpPr/>
          <p:nvPr/>
        </p:nvGrpSpPr>
        <p:grpSpPr>
          <a:xfrm>
            <a:off x="1546225" y="111125"/>
            <a:ext cx="5997575" cy="460375"/>
            <a:chOff x="2070946" y="597540"/>
            <a:chExt cx="7904170" cy="425553"/>
          </a:xfrm>
        </p:grpSpPr>
        <p:sp>
          <p:nvSpPr>
            <p:cNvPr id="3" name="Title 1"/>
            <p:cNvSpPr txBox="1"/>
            <p:nvPr/>
          </p:nvSpPr>
          <p:spPr>
            <a:xfrm>
              <a:off x="2070946" y="597540"/>
              <a:ext cx="7904170" cy="425553"/>
            </a:xfrm>
            <a:prstGeom prst="rect">
              <a:avLst/>
            </a:prstGeom>
          </p:spPr>
          <p:txBody>
            <a:bodyPr lIns="0" rIns="0" anchor="ctr"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kern="1200">
                  <a:solidFill>
                    <a:schemeClr val="accent1"/>
                  </a:solidFill>
                  <a:latin typeface="U.S. 101" pitchFamily="2" charset="0"/>
                  <a:ea typeface="Roboto" pitchFamily="2" charset="0"/>
                  <a:cs typeface="Open Sans Light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2019</a:t>
              </a:r>
              <a:r>
                <a:rPr kumimoji="0" lang="zh-CN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年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  <a:sym typeface="+mn-lt"/>
                </a:rPr>
                <a:t>工作亮点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4464374" y="1005484"/>
              <a:ext cx="3131960" cy="146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24890" y="79787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sz="240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2019年截止12月共17家门店,新增1家门店，1-12月共销售2607万元，同比18年2285万元，增长14%；笔数36.6万笔，同比18年31.7万笔，增长15%；毛利额767万元，同比18年706万元，增长8%；会员消费占比67.37%，同比18年62.38%，增长7%。但片区整体增幅未跟上公司增长步伐，须大力增量。</a:t>
            </a:r>
            <a:endParaRPr sz="240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亮点一：19年片区在公司领导关怀下新开1家门店(宝莲店)；除聚源店与蒲阳店外，所有门店都已完成装修升级，为2020年销售增长打下基础。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亮点二：在公司片区努力下，温江率先开通异地社保；崇州各店于11月底陆续开通；都江堰各店已做好各项准备，正待社保通过。片区积极联系都江堰工会，申请加入职工普惠平台，目前我司已入选两个名额之一，明年将是增量之一（都江堰30多个机关企事业单位福利之一，一年2400元，后期将对接）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	亮点三：片区19年在公司与合作单位的支持下全员开展了元通古镇春游活动.活动中片区姐妹身心得到锻练,视野得到开阔,情操得到陶冶.为更好地工作打下伏笔。培训学习。19年片区培训统一在崇州中心店进行，培训已达11场，为销售增量打下坚实基础。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5275263" y="1863725"/>
            <a:ext cx="442913" cy="411163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3471863" y="1890713"/>
            <a:ext cx="417513" cy="358775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1584325" y="1835150"/>
            <a:ext cx="439738" cy="498475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34290" tIns="17145" rIns="34290" bIns="17145"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0" y="4818063"/>
            <a:ext cx="9144000" cy="334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0" name="TextBox 52"/>
          <p:cNvSpPr txBox="1"/>
          <p:nvPr/>
        </p:nvSpPr>
        <p:spPr>
          <a:xfrm>
            <a:off x="6433185" y="4854575"/>
            <a:ext cx="2785745" cy="2838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  太极大药房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2" name="文本框 99"/>
          <p:cNvSpPr txBox="1"/>
          <p:nvPr/>
        </p:nvSpPr>
        <p:spPr>
          <a:xfrm>
            <a:off x="2667000" y="1897063"/>
            <a:ext cx="5535613" cy="4699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p>
            <a:pPr indent="252730"/>
            <a:endParaRPr lang="zh-CN" altLang="en-US" sz="1200" dirty="0">
              <a:latin typeface="微软雅黑" panose="020B0503020204020204" pitchFamily="34" charset="-122"/>
              <a:ea typeface="仿宋" panose="02010609060101010101" pitchFamily="49" charset="-122"/>
            </a:endParaRPr>
          </a:p>
          <a:p>
            <a:pPr indent="252730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4"/>
          <p:cNvSpPr>
            <a:spLocks noChangeArrowheads="1"/>
          </p:cNvSpPr>
          <p:nvPr/>
        </p:nvSpPr>
        <p:spPr bwMode="auto">
          <a:xfrm>
            <a:off x="1060450" y="788988"/>
            <a:ext cx="7094538" cy="379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noFill/>
            <a:miter lim="800000"/>
          </a:ln>
        </p:spPr>
        <p:txBody>
          <a:bodyPr lIns="68580" tIns="34290" rIns="68580" bIns="34290"/>
          <a:lstStyle/>
          <a:p>
            <a:pPr marL="0" marR="0" lvl="0" indent="450850" algn="l" defTabSz="51435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+mn-ea"/>
              </a:rPr>
              <a:t>亮点四：片区在日常工作中，为了门店销售，积极学习开拓，在18年联系中国电信开展相关业务合作，18年12月中国电信涂总到司洽谈，19年合作了翼支付和聚合支付，为我司开拓了外源业务和系统优化。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/>
</p:sld>
</file>

<file path=ppt/tags/tag1.xml><?xml version="1.0" encoding="utf-8"?>
<p:tagLst xmlns:p="http://schemas.openxmlformats.org/presentationml/2006/main">
  <p:tag name="KSO_WM_UNIT_TABLE_BEAUTIFY" val="smartTable{691e61e2-69a2-4be3-89dd-502dd66454e6}"/>
</p:tagLst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1526</Words>
  <Application>WPS 演示</Application>
  <PresentationFormat>全屏显示(16:9)</PresentationFormat>
  <Paragraphs>164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6" baseType="lpstr">
      <vt:lpstr>Arial</vt:lpstr>
      <vt:lpstr>宋体</vt:lpstr>
      <vt:lpstr>Wingdings</vt:lpstr>
      <vt:lpstr>Calibri Light</vt:lpstr>
      <vt:lpstr>微软雅黑</vt:lpstr>
      <vt:lpstr>等线</vt:lpstr>
      <vt:lpstr>Impact</vt:lpstr>
      <vt:lpstr>微软雅黑 Light</vt:lpstr>
      <vt:lpstr>黑体</vt:lpstr>
      <vt:lpstr>Calibri</vt:lpstr>
      <vt:lpstr>U.S. 101</vt:lpstr>
      <vt:lpstr>Roboto</vt:lpstr>
      <vt:lpstr>Open Sans Light</vt:lpstr>
      <vt:lpstr>仿宋</vt:lpstr>
      <vt:lpstr>Road Rage</vt:lpstr>
      <vt:lpstr>Segoe Print</vt:lpstr>
      <vt:lpstr>Segoe Script</vt:lpstr>
      <vt:lpstr>Arial Unicode MS</vt:lpstr>
      <vt:lpstr>BUZZIER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晏祥春</cp:lastModifiedBy>
  <cp:revision>464</cp:revision>
  <dcterms:created xsi:type="dcterms:W3CDTF">2016-12-13T08:41:00Z</dcterms:created>
  <dcterms:modified xsi:type="dcterms:W3CDTF">2019-12-10T01:54:44Z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  <property fmtid="{D5CDD505-2E9C-101B-9397-08002B2CF9AE}" pid="3" name="KSORubyTemplateID">
    <vt:lpwstr>2</vt:lpwstr>
  </property>
</Properties>
</file>