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508" r:id="rId3"/>
    <p:sldId id="274" r:id="rId4"/>
    <p:sldId id="491" r:id="rId5"/>
    <p:sldId id="500" r:id="rId6"/>
    <p:sldId id="516" r:id="rId8"/>
    <p:sldId id="521" r:id="rId9"/>
    <p:sldId id="503" r:id="rId10"/>
    <p:sldId id="505" r:id="rId11"/>
    <p:sldId id="515" r:id="rId12"/>
    <p:sldId id="509" r:id="rId13"/>
  </p:sldIdLst>
  <p:sldSz cx="9144000" cy="5143500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804" y="-558"/>
      </p:cViewPr>
      <p:guideLst>
        <p:guide orient="horz" pos="1714"/>
        <p:guide pos="296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编辑母版文本样式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第二级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第三级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第四级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159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36366" y="2295049"/>
            <a:ext cx="3967163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营运部部门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年工作总结及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1597025" y="3465830"/>
            <a:ext cx="1706880" cy="358981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汇报人：任会茹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027430" y="2980055"/>
            <a:ext cx="15811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4469130" y="2265680"/>
            <a:ext cx="269875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0460" y="1100455"/>
            <a:ext cx="5466715" cy="2936875"/>
          </a:xfrm>
          <a:prstGeom prst="rect">
            <a:avLst/>
          </a:prstGeom>
        </p:spPr>
      </p:pic>
      <p:sp>
        <p:nvSpPr>
          <p:cNvPr id="33" name="任意多边形: 形状 32"/>
          <p:cNvSpPr/>
          <p:nvPr/>
        </p:nvSpPr>
        <p:spPr>
          <a:xfrm>
            <a:off x="349980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6985" y="1100455"/>
            <a:ext cx="4304030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20B0504020000000003" charset="0"/>
                <a:ea typeface="+mn-ea"/>
                <a:cs typeface="Segoe Script" panose="020B0504020000000003" charset="0"/>
              </a:rPr>
              <a:t>谢谢</a:t>
            </a:r>
            <a:endParaRPr kumimoji="0" lang="zh-CN" altLang="zh-CN" sz="4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egoe Script" panose="020B0504020000000003" charset="0"/>
              <a:ea typeface="+mn-ea"/>
              <a:cs typeface="Segoe Script" panose="020B05040200000000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20B0504020000000003" charset="0"/>
                <a:ea typeface="+mn-ea"/>
                <a:cs typeface="Segoe Script" panose="020B0504020000000003" charset="0"/>
              </a:rPr>
              <a:t>THANKS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egoe Script" panose="020B0504020000000003" charset="0"/>
              <a:ea typeface="+mn-ea"/>
              <a:cs typeface="Segoe Script" panose="020B0504020000000003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50" name="组合 6"/>
          <p:cNvGrpSpPr/>
          <p:nvPr/>
        </p:nvGrpSpPr>
        <p:grpSpPr>
          <a:xfrm>
            <a:off x="1790065" y="1812290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23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90383" y="3192145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98750" y="1874520"/>
            <a:ext cx="2458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年工作成绩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8750" y="3221990"/>
            <a:ext cx="3982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年工作安排及主要措施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年工作成绩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62100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421005" y="694690"/>
            <a:ext cx="8479155" cy="36709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303020" y="927100"/>
          <a:ext cx="6515735" cy="3116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7900"/>
                <a:gridCol w="1129030"/>
                <a:gridCol w="1406525"/>
                <a:gridCol w="1372235"/>
                <a:gridCol w="1630045"/>
              </a:tblGrid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销售额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毛利额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笔数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会员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消费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占比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2019年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1222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zh-CN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356.5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zh-CN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152434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78.69%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1090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zh-CN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349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zh-CN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140544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72%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同比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132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zh-CN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12.1%</a:t>
                      </a:r>
                      <a:endParaRPr lang="zh-CN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7.5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zh-CN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2.1%</a:t>
                      </a:r>
                      <a:endParaRPr lang="en-US" altLang="zh-CN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11890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笔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8.5%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6.69%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51" name="组合 1"/>
          <p:cNvGrpSpPr/>
          <p:nvPr/>
        </p:nvGrpSpPr>
        <p:grpSpPr>
          <a:xfrm>
            <a:off x="1562100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1075690" y="702310"/>
            <a:ext cx="739521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solidFill>
                  <a:schemeClr val="lt1"/>
                </a:solidFill>
                <a:latin typeface="+mn-lt"/>
                <a:ea typeface="+mn-ea"/>
                <a:cs typeface="+mn-cs"/>
                <a:sym typeface="+mn-ea"/>
              </a:rPr>
              <a:t>增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12495" y="702310"/>
            <a:ext cx="72802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/>
              <a:t>一</a:t>
            </a:r>
            <a:r>
              <a:rPr lang="en-US" altLang="zh-CN" sz="1200" b="1"/>
              <a:t>.2019</a:t>
            </a:r>
            <a:r>
              <a:rPr lang="zh-CN" altLang="zh-CN" sz="1200" b="1"/>
              <a:t>年：总销售增长</a:t>
            </a:r>
            <a:r>
              <a:rPr lang="en-US" altLang="zh-CN" sz="1200" b="1"/>
              <a:t>132</a:t>
            </a:r>
            <a:r>
              <a:rPr lang="zh-CN" altLang="en-US" sz="1200" b="1"/>
              <a:t>万，增长率</a:t>
            </a:r>
            <a:r>
              <a:rPr lang="en-US" altLang="zh-CN" sz="1200" b="1"/>
              <a:t>12.1%</a:t>
            </a:r>
            <a:r>
              <a:rPr lang="zh-CN" altLang="en-US" sz="1200" b="1"/>
              <a:t>；毛利额增长</a:t>
            </a:r>
            <a:r>
              <a:rPr lang="en-US" altLang="zh-CN" sz="1200" b="1"/>
              <a:t>7.5</a:t>
            </a:r>
            <a:r>
              <a:rPr lang="zh-CN" altLang="en-US" sz="1200" b="1"/>
              <a:t>万，增长率</a:t>
            </a:r>
            <a:r>
              <a:rPr lang="en-US" altLang="zh-CN" sz="1200" b="1"/>
              <a:t>2.1%</a:t>
            </a:r>
            <a:r>
              <a:rPr lang="zh-CN" altLang="en-US" sz="1200" b="1"/>
              <a:t>；消费笔数增长</a:t>
            </a:r>
            <a:r>
              <a:rPr lang="en-US" altLang="zh-CN" sz="1200" b="1"/>
              <a:t>11890</a:t>
            </a:r>
            <a:r>
              <a:rPr lang="zh-CN" altLang="en-US" sz="1200" b="1"/>
              <a:t>笔，增长率</a:t>
            </a:r>
            <a:r>
              <a:rPr lang="en-US" altLang="zh-CN" sz="1200" b="1"/>
              <a:t>2.1%</a:t>
            </a:r>
            <a:r>
              <a:rPr lang="zh-CN" altLang="en-US" sz="1200" b="1"/>
              <a:t>；会员消费占比</a:t>
            </a:r>
            <a:r>
              <a:rPr lang="en-US" altLang="zh-CN" sz="1200" b="1"/>
              <a:t>78.69%</a:t>
            </a:r>
            <a:r>
              <a:rPr lang="zh-CN" altLang="en-US" sz="1200" b="1"/>
              <a:t>，增长率</a:t>
            </a:r>
            <a:r>
              <a:rPr lang="en-US" altLang="zh-CN" sz="1200" b="1"/>
              <a:t>6.69%</a:t>
            </a:r>
            <a:r>
              <a:rPr lang="zh-CN" altLang="en-US" sz="1200" b="1"/>
              <a:t>。</a:t>
            </a:r>
            <a:endParaRPr lang="zh-CN" altLang="en-US" sz="1200" b="1"/>
          </a:p>
        </p:txBody>
      </p:sp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970280" y="1743075"/>
          <a:ext cx="6976110" cy="2769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915"/>
                <a:gridCol w="1557655"/>
                <a:gridCol w="1479550"/>
                <a:gridCol w="1248410"/>
                <a:gridCol w="1211580"/>
              </a:tblGrid>
              <a:tr h="395605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19年（万）</a:t>
                      </a:r>
                      <a:endParaRPr lang="zh-CN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18年（万）</a:t>
                      </a:r>
                      <a:endParaRPr lang="zh-CN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增长</a:t>
                      </a:r>
                      <a:endParaRPr lang="zh-CN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增长率</a:t>
                      </a:r>
                      <a:endParaRPr lang="zh-CN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5605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中西成药</a:t>
                      </a:r>
                      <a:endParaRPr lang="zh-CN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897.5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748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149.5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20%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5605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保健品</a:t>
                      </a:r>
                      <a:endParaRPr lang="zh-CN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126.5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138.8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-12.3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-8.80%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5605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普化日消</a:t>
                      </a:r>
                      <a:endParaRPr lang="zh-CN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50.9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-13.9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-3%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5605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医疗器械</a:t>
                      </a:r>
                      <a:endParaRPr lang="zh-CN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41.3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34.3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20%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5605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中药</a:t>
                      </a:r>
                      <a:endParaRPr lang="zh-CN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118.4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117.8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0.01%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5605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1222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1090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132</a:t>
                      </a:r>
                      <a:endParaRPr 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300" b="1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913130" y="1219200"/>
            <a:ext cx="70338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/>
              <a:t>二，</a:t>
            </a:r>
            <a:r>
              <a:rPr lang="en-US" altLang="zh-CN" sz="1200" b="1"/>
              <a:t>19</a:t>
            </a:r>
            <a:r>
              <a:rPr lang="zh-CN" altLang="en-US" sz="1200" b="1"/>
              <a:t>年大类销售情况：除了不能刷卡品种，其余品类全部呈增长状态，中西成药和医疗器械各增长</a:t>
            </a:r>
            <a:r>
              <a:rPr lang="en-US" altLang="zh-CN" sz="1200" b="1"/>
              <a:t>20%</a:t>
            </a:r>
            <a:r>
              <a:rPr lang="zh-CN" altLang="en-US" sz="1200" b="1"/>
              <a:t>。</a:t>
            </a:r>
            <a:endParaRPr lang="zh-CN" altLang="en-US" sz="12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47825" y="63500"/>
            <a:ext cx="4794250" cy="478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2019</a:t>
            </a:r>
            <a:r>
              <a:rPr lang="zh-CN" altLang="zh-CN" sz="28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年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工作成绩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755015" y="542290"/>
            <a:ext cx="7327265" cy="1059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9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b="1"/>
              <a:t>三</a:t>
            </a:r>
            <a:r>
              <a:rPr lang="en-US" altLang="zh-CN" sz="1400" b="1"/>
              <a:t>.</a:t>
            </a:r>
            <a:r>
              <a:rPr lang="zh-CN" altLang="en-US" sz="1400" b="1"/>
              <a:t>提升团队凝聚力：传递正能量，站在公司的角度想问题</a:t>
            </a:r>
            <a:r>
              <a:rPr lang="en-US" altLang="zh-CN" sz="1400" b="1"/>
              <a:t>;</a:t>
            </a:r>
            <a:r>
              <a:rPr lang="zh-CN" altLang="en-US" sz="1400" b="1"/>
              <a:t>中心店</a:t>
            </a:r>
            <a:r>
              <a:rPr lang="en-US" altLang="zh-CN" sz="1400" b="1"/>
              <a:t>,</a:t>
            </a:r>
            <a:r>
              <a:rPr lang="zh-CN" altLang="en-US" sz="1400" b="1"/>
              <a:t>逐渐转变为愿意努力和付出的小团队，大家一起齐心协力做销售，不计较自我得失，方能团结友爱；羊安店，变更店长，改变基础工作，注入新鲜血液，一切都是最好的开始；长安店：年底止滑，改变心态，改变做事风格；洪川店：持续增长，维护固定客源，侦查对手情况。翠荫店：不惧对手，积极应对，培养新人，销售不断提升。</a:t>
            </a:r>
            <a:endParaRPr lang="zh-CN" altLang="en-US" sz="1400" b="1"/>
          </a:p>
        </p:txBody>
      </p:sp>
      <p:sp>
        <p:nvSpPr>
          <p:cNvPr id="7" name="文本框 6"/>
          <p:cNvSpPr txBox="1"/>
          <p:nvPr/>
        </p:nvSpPr>
        <p:spPr>
          <a:xfrm>
            <a:off x="755015" y="1841500"/>
            <a:ext cx="7183755" cy="478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9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b="1"/>
              <a:t>四</a:t>
            </a:r>
            <a:r>
              <a:rPr lang="en-US" altLang="zh-CN" sz="1400" b="1"/>
              <a:t>.</a:t>
            </a:r>
            <a:r>
              <a:rPr lang="zh-CN" altLang="en-US" sz="1400" b="1"/>
              <a:t>面对医保改革，灵活改变，把保健品刷卡顾客引导为西药同类品种消费，替代不能刷卡缺陷。</a:t>
            </a:r>
            <a:endParaRPr lang="zh-CN" altLang="en-US" sz="1400" b="1"/>
          </a:p>
        </p:txBody>
      </p:sp>
      <p:sp>
        <p:nvSpPr>
          <p:cNvPr id="8" name="文本框 7"/>
          <p:cNvSpPr txBox="1"/>
          <p:nvPr/>
        </p:nvSpPr>
        <p:spPr>
          <a:xfrm>
            <a:off x="754380" y="2445385"/>
            <a:ext cx="7049770" cy="2571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9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b="1"/>
              <a:t>五</a:t>
            </a:r>
            <a:r>
              <a:rPr lang="en-US" altLang="zh-CN" sz="1200" b="1"/>
              <a:t>.</a:t>
            </a:r>
            <a:r>
              <a:rPr lang="zh-CN" altLang="en-US" sz="1200" b="1"/>
              <a:t>注重新人培养和考核：新进片区实习生和试用期员工，用心培养，了解公司企业文化，积极转正。</a:t>
            </a:r>
            <a:endParaRPr lang="zh-CN" altLang="en-US" sz="12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组合 8"/>
          <p:cNvGrpSpPr/>
          <p:nvPr/>
        </p:nvGrpSpPr>
        <p:grpSpPr>
          <a:xfrm>
            <a:off x="2125058" y="2193925"/>
            <a:ext cx="5057556" cy="945040"/>
            <a:chOff x="730" y="2316"/>
            <a:chExt cx="10620" cy="1981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17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2020</a:t>
              </a:r>
              <a:r>
                <a:rPr lang="zh-CN" altLang="en-US" sz="2400" b="1" dirty="0">
                  <a:latin typeface="Calibri" panose="020F0502020204030204" pitchFamily="34" charset="0"/>
                  <a:ea typeface="微软雅黑" panose="020B0503020204020204" pitchFamily="34" charset="-122"/>
                  <a:sym typeface="+mn-ea"/>
                </a:rPr>
                <a:t>年工作安排及主要措施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7289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2020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表格 1"/>
          <p:cNvGraphicFramePr/>
          <p:nvPr/>
        </p:nvGraphicFramePr>
        <p:xfrm>
          <a:off x="605790" y="698500"/>
          <a:ext cx="7721600" cy="3694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1600"/>
              </a:tblGrid>
              <a:tr h="3797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一，工作安排：按照</a:t>
                      </a:r>
                      <a:r>
                        <a:rPr lang="en-US" altLang="zh-CN"/>
                        <a:t>20%</a:t>
                      </a:r>
                      <a:r>
                        <a:rPr lang="zh-CN" altLang="en-US"/>
                        <a:t>增长预算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06425" y="1282700"/>
          <a:ext cx="7720330" cy="2653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670"/>
                <a:gridCol w="993775"/>
                <a:gridCol w="1170305"/>
                <a:gridCol w="1130300"/>
                <a:gridCol w="1170305"/>
                <a:gridCol w="1052830"/>
                <a:gridCol w="1033145"/>
              </a:tblGrid>
              <a:tr h="37909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收入（万）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20年（万）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毛利（万）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20年（万）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销售笔数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20年计划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邛崃中心店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690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828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1913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2295.6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68523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82228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邛崃洪川店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178.6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213.3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584.3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701.16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29240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35088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邛崃长安店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131.6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426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511.2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18479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22175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邛崃翠荫店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139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343.7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412.44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20988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25185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邛崃羊安店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127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297.5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412.4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15204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18245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9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1222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1466.4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356.4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428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152434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182920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1"/>
          <p:cNvSpPr txBox="1"/>
          <p:nvPr/>
        </p:nvSpPr>
        <p:spPr>
          <a:xfrm>
            <a:off x="1572895" y="111125"/>
            <a:ext cx="5997575" cy="460375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2020</a:t>
            </a:r>
            <a:r>
              <a: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年工作安排及主要措施</a:t>
            </a:r>
            <a:endParaRPr kumimoji="0" lang="zh-CN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05790" y="698500"/>
          <a:ext cx="7721600" cy="2480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1600"/>
              </a:tblGrid>
              <a:tr h="3797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二，主要措施：</a:t>
                      </a:r>
                      <a:r>
                        <a:rPr lang="zh-CN" altLang="en-US" sz="1400">
                          <a:sym typeface="+mn-ea"/>
                        </a:rPr>
                        <a:t>重抓客流、慢病管理、销售提升、人员培养、发展新店</a:t>
                      </a:r>
                      <a:endParaRPr lang="zh-CN" altLang="en-US"/>
                    </a:p>
                  </a:txBody>
                  <a:tcPr/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1.</a:t>
                      </a:r>
                      <a:r>
                        <a:rPr lang="zh-CN" altLang="en-US"/>
                        <a:t>重抓客流：客流是生存之本，重点分析</a:t>
                      </a:r>
                      <a:r>
                        <a:rPr lang="en-US" altLang="zh-CN"/>
                        <a:t>19</a:t>
                      </a:r>
                      <a:r>
                        <a:rPr lang="zh-CN" altLang="en-US"/>
                        <a:t>年销售或者笔数下滑门店原因，通过分析大类、小类，找出下滑品类，尤其中西成药和中药，可以针对性宣传和开展特类专项活动</a:t>
                      </a:r>
                      <a:r>
                        <a:rPr lang="en-US" altLang="zh-CN"/>
                        <a:t>;</a:t>
                      </a:r>
                      <a:r>
                        <a:rPr lang="zh-CN" altLang="en-US"/>
                        <a:t>做好回购工作。</a:t>
                      </a:r>
                      <a:endParaRPr lang="zh-CN" altLang="en-US"/>
                    </a:p>
                  </a:txBody>
                  <a:tcPr/>
                </a:tc>
              </a:tr>
              <a:tr h="4806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2.</a:t>
                      </a:r>
                      <a:r>
                        <a:rPr lang="zh-CN" altLang="en-US"/>
                        <a:t>慢病管理：执行公司的慢病管理文件要求，培养门店人人都会，形成习惯，做好记录</a:t>
                      </a:r>
                      <a:r>
                        <a:rPr lang="en-US" altLang="zh-CN"/>
                        <a:t>,</a:t>
                      </a:r>
                      <a:r>
                        <a:rPr lang="zh-CN" altLang="en-US"/>
                        <a:t>用好存健康</a:t>
                      </a:r>
                      <a:r>
                        <a:rPr lang="zh-CN" altLang="zh-CN"/>
                        <a:t>按时回访顾客。</a:t>
                      </a:r>
                      <a:endParaRPr lang="zh-CN" altLang="zh-CN"/>
                    </a:p>
                  </a:txBody>
                  <a:tcPr/>
                </a:tc>
              </a:tr>
              <a:tr h="3797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3.</a:t>
                      </a:r>
                      <a:r>
                        <a:rPr lang="zh-CN" altLang="en-US"/>
                        <a:t>销售提升：针对医改影响，要从中西成药和中药来替代保健品，养成惯性思维，灵活应对；从收银台一句话增加客单价；运用好微信会员，增加提升销售。</a:t>
                      </a:r>
                      <a:endParaRPr lang="zh-CN" altLang="en-US"/>
                    </a:p>
                  </a:txBody>
                  <a:tcPr/>
                </a:tc>
              </a:tr>
              <a:tr h="29337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4.</a:t>
                      </a:r>
                      <a:r>
                        <a:rPr lang="en-US" altLang="zh-CN" sz="1400">
                          <a:sym typeface="+mn-ea"/>
                        </a:rPr>
                        <a:t>.</a:t>
                      </a:r>
                      <a:r>
                        <a:rPr lang="zh-CN" altLang="en-US" sz="1400">
                          <a:sym typeface="+mn-ea"/>
                        </a:rPr>
                        <a:t>注重现有员工的专业培养，鼓励多参与培训，多考业余证书，提升学历。</a:t>
                      </a:r>
                      <a:endParaRPr lang="zh-CN" altLang="en-US"/>
                    </a:p>
                  </a:txBody>
                  <a:tcPr/>
                </a:tc>
              </a:tr>
              <a:tr h="3797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5.</a:t>
                      </a:r>
                      <a:r>
                        <a:rPr lang="zh-CN" altLang="en-US" sz="1400">
                          <a:sym typeface="+mn-ea"/>
                        </a:rPr>
                        <a:t>动员大家，带动亲朋好友发展新店，形成区域连锁竞争。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857294f7-3e0d-4c23-ba9a-5a337b91b029}"/>
</p:tagLst>
</file>

<file path=ppt/tags/tag2.xml><?xml version="1.0" encoding="utf-8"?>
<p:tagLst xmlns:p="http://schemas.openxmlformats.org/presentationml/2006/main">
  <p:tag name="KSO_WM_UNIT_TABLE_BEAUTIFY" val="smartTable{7b45a327-d04a-429f-a8d3-62c8a13abbfa}"/>
  <p:tag name="TABLE_RECT" val="43.4*117.588*633.2*240.95"/>
  <p:tag name="TABLE_ONEKEY_SKIN_IDX" val="0"/>
  <p:tag name="TABLE_SKINIDX" val="-1"/>
  <p:tag name="TABLE_COLORIDX" val="l"/>
</p:tagLst>
</file>

<file path=ppt/tags/tag3.xml><?xml version="1.0" encoding="utf-8"?>
<p:tagLst xmlns:p="http://schemas.openxmlformats.org/presentationml/2006/main">
  <p:tag name="KSO_WM_UNIT_TABLE_BEAUTIFY" val="smartTable{f9460712-c832-4927-802a-73d7ed7cf19c}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1431</Words>
  <Application>WPS 演示</Application>
  <PresentationFormat>全屏显示(16:9)</PresentationFormat>
  <Paragraphs>294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0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黑体</vt:lpstr>
      <vt:lpstr>Calibri</vt:lpstr>
      <vt:lpstr>U.S. 101</vt:lpstr>
      <vt:lpstr>Roboto</vt:lpstr>
      <vt:lpstr>Open Sans Light</vt:lpstr>
      <vt:lpstr>仿宋</vt:lpstr>
      <vt:lpstr>Road Rage</vt:lpstr>
      <vt:lpstr>Segoe Print</vt:lpstr>
      <vt:lpstr>Segoe Script</vt:lpstr>
      <vt:lpstr>Arial Unicode MS</vt:lpstr>
      <vt:lpstr>Calibri Light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 依恋  </cp:lastModifiedBy>
  <cp:revision>458</cp:revision>
  <dcterms:created xsi:type="dcterms:W3CDTF">2016-12-13T08:41:00Z</dcterms:created>
  <dcterms:modified xsi:type="dcterms:W3CDTF">2019-12-10T06:08:06Z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  <property fmtid="{D5CDD505-2E9C-101B-9397-08002B2CF9AE}" pid="3" name="KSORubyTemplateID">
    <vt:lpwstr>2</vt:lpwstr>
  </property>
</Properties>
</file>