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80" r:id="rId3"/>
    <p:sldId id="274" r:id="rId4"/>
    <p:sldId id="289" r:id="rId6"/>
    <p:sldId id="385" r:id="rId7"/>
    <p:sldId id="386" r:id="rId8"/>
    <p:sldId id="384" r:id="rId9"/>
    <p:sldId id="382" r:id="rId10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B0BD"/>
    <a:srgbClr val="CC66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35"/>
  </p:normalViewPr>
  <p:slideViewPr>
    <p:cSldViewPr snapToGrid="0" showGuides="1">
      <p:cViewPr varScale="1">
        <p:scale>
          <a:sx n="95" d="100"/>
          <a:sy n="95" d="100"/>
        </p:scale>
        <p:origin x="200" y="520"/>
      </p:cViewPr>
      <p:guideLst>
        <p:guide orient="horz" pos="21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 smtClean="0"/>
              <a:t>2017</a:t>
            </a:r>
            <a:r>
              <a:rPr lang="zh-CN" altLang="en-US" dirty="0" smtClean="0"/>
              <a:t>年与</a:t>
            </a:r>
            <a:r>
              <a:rPr lang="en-US" altLang="zh-CN" dirty="0" smtClean="0"/>
              <a:t>2018</a:t>
            </a:r>
            <a:r>
              <a:rPr lang="zh-CN" altLang="en-US" dirty="0" smtClean="0"/>
              <a:t>年销售对比</a:t>
            </a:r>
            <a:endParaRPr lang="zh-CN" alt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2017年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工作表1!$A$2</c:f>
              <c:strCache>
                <c:ptCount val="1"/>
                <c:pt idx="0">
                  <c:v>销售</c:v>
                </c:pt>
              </c:strCache>
            </c:strRef>
          </c:cat>
          <c:val>
            <c:numRef>
              <c:f>工作表1!$B$2</c:f>
              <c:numCache>
                <c:formatCode>General</c:formatCode>
                <c:ptCount val="1"/>
                <c:pt idx="0">
                  <c:v>703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2018年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工作表1!$A$2</c:f>
              <c:strCache>
                <c:ptCount val="1"/>
                <c:pt idx="0">
                  <c:v>销售</c:v>
                </c:pt>
              </c:strCache>
            </c:strRef>
          </c:cat>
          <c:val>
            <c:numRef>
              <c:f>工作表1!$C$2</c:f>
              <c:numCache>
                <c:formatCode>General</c:formatCode>
                <c:ptCount val="1"/>
                <c:pt idx="0">
                  <c:v>958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22498896"/>
        <c:axId val="-2122507952"/>
      </c:barChart>
      <c:catAx>
        <c:axId val="-212249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-2122507952"/>
        <c:crosses val="autoZero"/>
        <c:auto val="1"/>
        <c:lblAlgn val="ctr"/>
        <c:lblOffset val="100"/>
        <c:noMultiLvlLbl val="0"/>
      </c:catAx>
      <c:valAx>
        <c:axId val="-2122507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-2122498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lang="zh-CN" altLang="en-US" sz="1200" strike="noStrike" noProof="1"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67724" y="2093305"/>
            <a:ext cx="3106352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671004" y="2093305"/>
            <a:ext cx="2964292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617692" y="2093305"/>
            <a:ext cx="3021116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418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2280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1142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>
    <p:wipe dir="r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 descr="太极医药城A区照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1875" y="1466850"/>
            <a:ext cx="7353300" cy="392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任意多边形: 形状 17"/>
          <p:cNvSpPr/>
          <p:nvPr/>
        </p:nvSpPr>
        <p:spPr>
          <a:xfrm>
            <a:off x="0" y="1466850"/>
            <a:ext cx="6130925" cy="3924300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任意多边形: 形状 32"/>
          <p:cNvSpPr/>
          <p:nvPr/>
        </p:nvSpPr>
        <p:spPr>
          <a:xfrm>
            <a:off x="5070475" y="1466850"/>
            <a:ext cx="1198563" cy="3924300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11175" y="0"/>
            <a:ext cx="1355725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11175" y="123825"/>
            <a:ext cx="1355725" cy="606425"/>
          </a:xfrm>
          <a:prstGeom prst="rect">
            <a:avLst/>
          </a:prstGeom>
          <a:solidFill>
            <a:srgbClr val="C60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2" name="文本框 40"/>
          <p:cNvSpPr txBox="1"/>
          <p:nvPr/>
        </p:nvSpPr>
        <p:spPr>
          <a:xfrm>
            <a:off x="438150" y="98425"/>
            <a:ext cx="1530350" cy="646113"/>
          </a:xfrm>
          <a:prstGeom prst="rect">
            <a:avLst/>
          </a:prstGeom>
          <a:solidFill>
            <a:srgbClr val="2EB0BD"/>
          </a:solidFill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TAIJI 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太极集团</a:t>
            </a:r>
            <a:endParaRPr lang="en-US" altLang="zh-CN" sz="48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103" name="文本框 57"/>
          <p:cNvSpPr txBox="1"/>
          <p:nvPr/>
        </p:nvSpPr>
        <p:spPr>
          <a:xfrm>
            <a:off x="1565275" y="3336925"/>
            <a:ext cx="3471863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04" name="组合 58"/>
          <p:cNvGrpSpPr/>
          <p:nvPr/>
        </p:nvGrpSpPr>
        <p:grpSpPr>
          <a:xfrm>
            <a:off x="390525" y="4621213"/>
            <a:ext cx="3789363" cy="373062"/>
            <a:chOff x="4096056" y="4216417"/>
            <a:chExt cx="3788628" cy="373665"/>
          </a:xfrm>
        </p:grpSpPr>
        <p:sp>
          <p:nvSpPr>
            <p:cNvPr id="4105" name="文本框 6"/>
            <p:cNvSpPr/>
            <p:nvPr/>
          </p:nvSpPr>
          <p:spPr>
            <a:xfrm>
              <a:off x="4096056" y="4216417"/>
              <a:ext cx="1853764" cy="373665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汇报人：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06" name="文本框 7"/>
            <p:cNvSpPr/>
            <p:nvPr/>
          </p:nvSpPr>
          <p:spPr>
            <a:xfrm>
              <a:off x="6030920" y="4216417"/>
              <a:ext cx="1853764" cy="373665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部门：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*****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107" name="文本框 61"/>
          <p:cNvSpPr txBox="1"/>
          <p:nvPr/>
        </p:nvSpPr>
        <p:spPr>
          <a:xfrm>
            <a:off x="700088" y="1584325"/>
            <a:ext cx="3963987" cy="1860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11500" dirty="0">
                <a:solidFill>
                  <a:schemeClr val="bg1"/>
                </a:solidFill>
                <a:latin typeface="Impact" panose="020B0806030902050204" pitchFamily="34" charset="0"/>
                <a:ea typeface="微软雅黑 Light" panose="020B0502040204020203" charset="-122"/>
              </a:rPr>
              <a:t>2018</a:t>
            </a:r>
            <a:endParaRPr lang="zh-CN" altLang="en-US" sz="11500" dirty="0">
              <a:solidFill>
                <a:schemeClr val="bg1"/>
              </a:solidFill>
              <a:latin typeface="Impact" panose="020B0806030902050204" pitchFamily="34" charset="0"/>
              <a:ea typeface="微软雅黑 Light" panose="020B0502040204020203" charset="-122"/>
            </a:endParaRPr>
          </a:p>
        </p:txBody>
      </p:sp>
      <p:sp>
        <p:nvSpPr>
          <p:cNvPr id="4108" name="文本框 2"/>
          <p:cNvSpPr txBox="1"/>
          <p:nvPr/>
        </p:nvSpPr>
        <p:spPr>
          <a:xfrm>
            <a:off x="9471025" y="4994275"/>
            <a:ext cx="272415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太极藿香正气液生产基地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09" name="图片 3" descr="太极医药城A区照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32350" y="1466850"/>
            <a:ext cx="7353300" cy="392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任意多边形: 形状 17"/>
          <p:cNvSpPr/>
          <p:nvPr/>
        </p:nvSpPr>
        <p:spPr>
          <a:xfrm>
            <a:off x="-9525" y="1482725"/>
            <a:ext cx="6130925" cy="3924300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任意多边形: 形状 32"/>
          <p:cNvSpPr/>
          <p:nvPr/>
        </p:nvSpPr>
        <p:spPr>
          <a:xfrm>
            <a:off x="5060950" y="1466850"/>
            <a:ext cx="1198563" cy="3924300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12" name="文本框 6"/>
          <p:cNvSpPr txBox="1"/>
          <p:nvPr/>
        </p:nvSpPr>
        <p:spPr>
          <a:xfrm>
            <a:off x="242046" y="3169920"/>
            <a:ext cx="543115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+mj-ea"/>
                <a:ea typeface="+mj-ea"/>
              </a:rPr>
              <a:t>太极大药房工作计划</a:t>
            </a:r>
            <a:endParaRPr lang="zh-CN" altLang="en-US" sz="4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113" name="文本框 6"/>
          <p:cNvSpPr/>
          <p:nvPr/>
        </p:nvSpPr>
        <p:spPr>
          <a:xfrm>
            <a:off x="3758108" y="4746200"/>
            <a:ext cx="2043430" cy="493752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300" dirty="0">
                <a:solidFill>
                  <a:schemeClr val="bg1"/>
                </a:solidFill>
                <a:latin typeface="+mn-ea"/>
                <a:ea typeface="+mn-ea"/>
              </a:rPr>
              <a:t>汇报人：周思</a:t>
            </a:r>
            <a:endParaRPr lang="en-US" altLang="zh-CN" sz="23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114" name="文本框 10"/>
          <p:cNvSpPr txBox="1"/>
          <p:nvPr/>
        </p:nvSpPr>
        <p:spPr>
          <a:xfrm>
            <a:off x="1052830" y="1475740"/>
            <a:ext cx="3779520" cy="155427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9500" dirty="0">
                <a:solidFill>
                  <a:schemeClr val="bg1"/>
                </a:solidFill>
                <a:latin typeface="+mn-ea"/>
                <a:ea typeface="+mn-ea"/>
              </a:rPr>
              <a:t>2019</a:t>
            </a:r>
            <a:endParaRPr lang="zh-CN" altLang="en-US" sz="95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115" name="文本框 11"/>
          <p:cNvSpPr txBox="1"/>
          <p:nvPr/>
        </p:nvSpPr>
        <p:spPr>
          <a:xfrm>
            <a:off x="9366250" y="4994275"/>
            <a:ext cx="276860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太极藿香正气液生产基地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6"/>
          <p:cNvSpPr/>
          <p:nvPr/>
        </p:nvSpPr>
        <p:spPr>
          <a:xfrm>
            <a:off x="1226185" y="4024026"/>
            <a:ext cx="2559685" cy="578486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+mj-ea"/>
                <a:ea typeface="+mj-ea"/>
              </a:rPr>
              <a:t>     </a:t>
            </a:r>
            <a:r>
              <a:rPr lang="zh-CN" altLang="en-US" sz="2800" dirty="0">
                <a:solidFill>
                  <a:schemeClr val="bg1"/>
                </a:solidFill>
                <a:latin typeface="+mj-ea"/>
                <a:ea typeface="+mj-ea"/>
              </a:rPr>
              <a:t>十二桥店</a:t>
            </a:r>
            <a:endParaRPr lang="zh-CN" altLang="en-US" sz="28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2"/>
          <p:cNvSpPr txBox="1"/>
          <p:nvPr/>
        </p:nvSpPr>
        <p:spPr>
          <a:xfrm>
            <a:off x="1187450" y="334963"/>
            <a:ext cx="1327150" cy="7080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4000" b="1" dirty="0">
                <a:solidFill>
                  <a:schemeClr val="accent1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目 录</a:t>
            </a:r>
            <a:endParaRPr lang="zh-CN" altLang="en-US" sz="4000" b="1" dirty="0">
              <a:solidFill>
                <a:schemeClr val="accent1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0" y="712788"/>
            <a:ext cx="11064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图片 34" descr="11130269.jpg"/>
          <p:cNvPicPr>
            <a:picLocks noChangeAspect="1"/>
          </p:cNvPicPr>
          <p:nvPr/>
        </p:nvPicPr>
        <p:blipFill>
          <a:blip r:embed="rId1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5672" t="23226" r="61307" b="59569"/>
          <a:stretch>
            <a:fillRect/>
          </a:stretch>
        </p:blipFill>
        <p:spPr>
          <a:xfrm>
            <a:off x="2014855" y="1758315"/>
            <a:ext cx="824230" cy="814705"/>
          </a:xfrm>
          <a:prstGeom prst="rect">
            <a:avLst/>
          </a:prstGeom>
        </p:spPr>
      </p:pic>
      <p:pic>
        <p:nvPicPr>
          <p:cNvPr id="37" name="图片 36" descr="11130269.jpg"/>
          <p:cNvPicPr>
            <a:picLocks noChangeAspect="1"/>
          </p:cNvPicPr>
          <p:nvPr/>
        </p:nvPicPr>
        <p:blipFill>
          <a:blip r:embed="rId1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5124" t="23226" r="43462" b="58925"/>
          <a:stretch>
            <a:fillRect/>
          </a:stretch>
        </p:blipFill>
        <p:spPr>
          <a:xfrm>
            <a:off x="2161540" y="3288347"/>
            <a:ext cx="677545" cy="792480"/>
          </a:xfrm>
          <a:prstGeom prst="rect">
            <a:avLst/>
          </a:prstGeom>
        </p:spPr>
      </p:pic>
      <p:pic>
        <p:nvPicPr>
          <p:cNvPr id="39" name="图片 38" descr="11130269.jpg"/>
          <p:cNvPicPr>
            <a:picLocks noChangeAspect="1"/>
          </p:cNvPicPr>
          <p:nvPr/>
        </p:nvPicPr>
        <p:blipFill>
          <a:blip r:embed="rId1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62486" t="23011" r="26744" b="59140"/>
          <a:stretch>
            <a:fillRect/>
          </a:stretch>
        </p:blipFill>
        <p:spPr>
          <a:xfrm>
            <a:off x="2172017" y="4614823"/>
            <a:ext cx="685165" cy="8483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224659" y="1873884"/>
            <a:ext cx="55373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>
                <a:latin typeface="+mn-ea"/>
                <a:ea typeface="+mn-ea"/>
                <a:sym typeface="+mn-ea"/>
              </a:rPr>
              <a:t>2018</a:t>
            </a:r>
            <a:r>
              <a:rPr lang="zh-CN" altLang="en-US" sz="3000" dirty="0">
                <a:latin typeface="+mn-ea"/>
                <a:ea typeface="+mn-ea"/>
                <a:sym typeface="+mn-ea"/>
              </a:rPr>
              <a:t>年销售数据回顾</a:t>
            </a:r>
            <a:endParaRPr lang="zh-CN" altLang="en-US" sz="3000" dirty="0">
              <a:latin typeface="+mn-ea"/>
              <a:ea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24659" y="3391534"/>
            <a:ext cx="41198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>
                <a:latin typeface="+mn-ea"/>
                <a:ea typeface="+mn-ea"/>
                <a:sym typeface="+mn-ea"/>
              </a:rPr>
              <a:t>2018</a:t>
            </a:r>
            <a:r>
              <a:rPr lang="zh-CN" altLang="en-US" sz="3000" dirty="0">
                <a:latin typeface="+mn-ea"/>
                <a:ea typeface="+mn-ea"/>
                <a:sym typeface="+mn-ea"/>
              </a:rPr>
              <a:t>年工作亮点</a:t>
            </a:r>
            <a:endParaRPr lang="zh-CN" altLang="en-US" sz="3000" dirty="0">
              <a:latin typeface="+mn-ea"/>
              <a:ea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24659" y="4762004"/>
            <a:ext cx="31330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>
                <a:latin typeface="+mn-ea"/>
                <a:ea typeface="+mn-ea"/>
              </a:rPr>
              <a:t>2019</a:t>
            </a:r>
            <a:r>
              <a:rPr lang="zh-CN" altLang="en-US" sz="3000" dirty="0">
                <a:latin typeface="+mn-ea"/>
                <a:ea typeface="+mn-ea"/>
              </a:rPr>
              <a:t>年工作计划</a:t>
            </a:r>
            <a:endParaRPr lang="zh-CN" altLang="en-US" sz="3000" dirty="0">
              <a:latin typeface="+mn-ea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213" y="2486025"/>
            <a:ext cx="590550" cy="547688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7563" y="2519363"/>
            <a:ext cx="558800" cy="47942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20900" y="2426653"/>
            <a:ext cx="588963" cy="66516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3316" name="组合 23"/>
          <p:cNvGrpSpPr/>
          <p:nvPr/>
        </p:nvGrpSpPr>
        <p:grpSpPr>
          <a:xfrm>
            <a:off x="1593579" y="205103"/>
            <a:ext cx="7723187" cy="574787"/>
            <a:chOff x="3560907" y="366395"/>
            <a:chExt cx="5364153" cy="575485"/>
          </a:xfrm>
        </p:grpSpPr>
        <p:sp>
          <p:nvSpPr>
            <p:cNvPr id="13317" name="Title 1"/>
            <p:cNvSpPr txBox="1"/>
            <p:nvPr/>
          </p:nvSpPr>
          <p:spPr>
            <a:xfrm>
              <a:off x="3560907" y="366395"/>
              <a:ext cx="5364153" cy="50641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rIns="0" anchor="ctr"/>
            <a:lstStyle/>
            <a:p>
              <a:pPr algn="ctr" defTabSz="914400">
                <a:lnSpc>
                  <a:spcPct val="90000"/>
                </a:lnSpc>
              </a:pPr>
              <a:r>
                <a:rPr lang="en-US" altLang="zh-CN" sz="3200" b="1" dirty="0">
                  <a:solidFill>
                    <a:schemeClr val="accent1"/>
                  </a:solidFill>
                  <a:latin typeface="+mn-ea"/>
                  <a:ea typeface="+mn-ea"/>
                  <a:sym typeface="Calibri" panose="020F0502020204030204" pitchFamily="34" charset="0"/>
                </a:rPr>
                <a:t>2018</a:t>
              </a:r>
              <a:r>
                <a:rPr lang="zh-CN" altLang="en-US" sz="3200" b="1" dirty="0">
                  <a:solidFill>
                    <a:schemeClr val="accent1"/>
                  </a:solidFill>
                  <a:latin typeface="+mn-ea"/>
                  <a:ea typeface="+mn-ea"/>
                  <a:sym typeface="Calibri" panose="020F0502020204030204" pitchFamily="34" charset="0"/>
                </a:rPr>
                <a:t>年销售数据</a:t>
              </a:r>
              <a:endParaRPr lang="zh-CN" altLang="en-US" sz="3200" b="1" dirty="0">
                <a:solidFill>
                  <a:schemeClr val="accent1"/>
                </a:solidFill>
                <a:latin typeface="+mn-ea"/>
                <a:ea typeface="+mn-ea"/>
                <a:sym typeface="Calibri" panose="020F0502020204030204" pitchFamily="34" charset="0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4262276" y="941880"/>
              <a:ext cx="3964233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矩形 51"/>
          <p:cNvSpPr/>
          <p:nvPr/>
        </p:nvSpPr>
        <p:spPr>
          <a:xfrm>
            <a:off x="0" y="643477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20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91821" y="5036837"/>
            <a:ext cx="82665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+mn-ea"/>
                <a:ea typeface="+mn-ea"/>
                <a:sym typeface="+mn-ea"/>
              </a:rPr>
              <a:t>2018</a:t>
            </a:r>
            <a:r>
              <a:rPr lang="zh-CN" altLang="en-US" sz="2000" dirty="0">
                <a:latin typeface="+mn-ea"/>
                <a:ea typeface="+mn-ea"/>
                <a:sym typeface="+mn-ea"/>
              </a:rPr>
              <a:t>年我店总销售</a:t>
            </a:r>
            <a:r>
              <a:rPr lang="en-US" altLang="zh-CN" sz="2000" dirty="0">
                <a:latin typeface="+mn-ea"/>
                <a:ea typeface="+mn-ea"/>
                <a:sym typeface="+mn-ea"/>
              </a:rPr>
              <a:t>958</a:t>
            </a:r>
            <a:r>
              <a:rPr lang="zh-CN" altLang="en-US" sz="2000" dirty="0">
                <a:latin typeface="+mn-ea"/>
                <a:ea typeface="+mn-ea"/>
                <a:sym typeface="+mn-ea"/>
              </a:rPr>
              <a:t>万元，对比去年增加</a:t>
            </a:r>
            <a:r>
              <a:rPr lang="en-US" altLang="zh-CN" sz="2000" dirty="0">
                <a:latin typeface="+mn-ea"/>
                <a:ea typeface="+mn-ea"/>
                <a:sym typeface="+mn-ea"/>
              </a:rPr>
              <a:t>255</a:t>
            </a:r>
            <a:r>
              <a:rPr lang="zh-CN" altLang="en-US" sz="2000" dirty="0">
                <a:latin typeface="+mn-ea"/>
                <a:ea typeface="+mn-ea"/>
                <a:sym typeface="+mn-ea"/>
              </a:rPr>
              <a:t>万元，增长率</a:t>
            </a:r>
            <a:r>
              <a:rPr lang="en-US" altLang="zh-CN" sz="2000" dirty="0">
                <a:latin typeface="+mn-ea"/>
                <a:ea typeface="+mn-ea"/>
                <a:sym typeface="+mn-ea"/>
              </a:rPr>
              <a:t>36%</a:t>
            </a:r>
            <a:r>
              <a:rPr lang="zh-CN" altLang="en-US" sz="2000" dirty="0">
                <a:latin typeface="+mn-ea"/>
                <a:ea typeface="+mn-ea"/>
                <a:sym typeface="+mn-ea"/>
              </a:rPr>
              <a:t>，交易笔数</a:t>
            </a:r>
            <a:r>
              <a:rPr lang="en-US" altLang="zh-CN" sz="2000" dirty="0">
                <a:latin typeface="+mn-ea"/>
                <a:ea typeface="+mn-ea"/>
                <a:sym typeface="+mn-ea"/>
              </a:rPr>
              <a:t>81708</a:t>
            </a:r>
            <a:r>
              <a:rPr lang="zh-CN" altLang="en-US" sz="2000" dirty="0">
                <a:latin typeface="+mn-ea"/>
                <a:ea typeface="+mn-ea"/>
                <a:sym typeface="+mn-ea"/>
              </a:rPr>
              <a:t>笔，对比去年增加</a:t>
            </a:r>
            <a:r>
              <a:rPr lang="en-US" altLang="zh-CN" sz="2000" dirty="0">
                <a:latin typeface="+mn-ea"/>
                <a:ea typeface="+mn-ea"/>
                <a:sym typeface="+mn-ea"/>
              </a:rPr>
              <a:t>21920</a:t>
            </a:r>
            <a:r>
              <a:rPr lang="zh-CN" altLang="en-US" sz="2000" dirty="0">
                <a:latin typeface="+mn-ea"/>
                <a:ea typeface="+mn-ea"/>
                <a:sym typeface="+mn-ea"/>
              </a:rPr>
              <a:t>笔，增长率</a:t>
            </a:r>
            <a:r>
              <a:rPr lang="en-US" altLang="zh-CN" sz="2000" dirty="0">
                <a:latin typeface="+mn-ea"/>
                <a:ea typeface="+mn-ea"/>
                <a:sym typeface="+mn-ea"/>
              </a:rPr>
              <a:t>36.6%</a:t>
            </a:r>
            <a:r>
              <a:rPr lang="zh-CN" altLang="en-US" sz="2000" dirty="0">
                <a:latin typeface="+mn-ea"/>
                <a:ea typeface="+mn-ea"/>
                <a:sym typeface="+mn-ea"/>
              </a:rPr>
              <a:t>，毛利</a:t>
            </a:r>
            <a:r>
              <a:rPr lang="en-US" altLang="zh-CN" sz="2000" dirty="0">
                <a:latin typeface="+mn-ea"/>
                <a:ea typeface="+mn-ea"/>
                <a:sym typeface="+mn-ea"/>
              </a:rPr>
              <a:t>243</a:t>
            </a:r>
            <a:r>
              <a:rPr lang="zh-CN" altLang="en-US" sz="2000" dirty="0">
                <a:latin typeface="+mn-ea"/>
                <a:ea typeface="+mn-ea"/>
                <a:sym typeface="+mn-ea"/>
              </a:rPr>
              <a:t>万元，对比去年增加</a:t>
            </a:r>
            <a:r>
              <a:rPr lang="en-US" altLang="zh-CN" sz="2000" dirty="0">
                <a:latin typeface="+mn-ea"/>
                <a:ea typeface="+mn-ea"/>
                <a:sym typeface="+mn-ea"/>
              </a:rPr>
              <a:t>60.9</a:t>
            </a:r>
            <a:r>
              <a:rPr lang="zh-CN" altLang="en-US" sz="2000" dirty="0">
                <a:latin typeface="+mn-ea"/>
                <a:ea typeface="+mn-ea"/>
                <a:sym typeface="+mn-ea"/>
              </a:rPr>
              <a:t>万元，增长率</a:t>
            </a:r>
            <a:r>
              <a:rPr lang="en-US" altLang="zh-CN" sz="2000" dirty="0">
                <a:latin typeface="+mn-ea"/>
                <a:ea typeface="+mn-ea"/>
                <a:sym typeface="+mn-ea"/>
              </a:rPr>
              <a:t>33%</a:t>
            </a:r>
            <a:endParaRPr lang="zh-CN" altLang="en-US" sz="2000" dirty="0">
              <a:latin typeface="+mn-ea"/>
              <a:ea typeface="+mn-ea"/>
            </a:endParaRPr>
          </a:p>
        </p:txBody>
      </p:sp>
      <p:graphicFrame>
        <p:nvGraphicFramePr>
          <p:cNvPr id="3" name="图表 2"/>
          <p:cNvGraphicFramePr/>
          <p:nvPr/>
        </p:nvGraphicFramePr>
        <p:xfrm>
          <a:off x="2032000" y="719666"/>
          <a:ext cx="7744012" cy="3934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213" y="2486025"/>
            <a:ext cx="590550" cy="547688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7563" y="2519363"/>
            <a:ext cx="558800" cy="47942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375" y="2446338"/>
            <a:ext cx="588963" cy="66516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3316" name="组合 23"/>
          <p:cNvGrpSpPr/>
          <p:nvPr/>
        </p:nvGrpSpPr>
        <p:grpSpPr>
          <a:xfrm>
            <a:off x="2502218" y="216535"/>
            <a:ext cx="7723187" cy="505805"/>
            <a:chOff x="3562230" y="435488"/>
            <a:chExt cx="5364153" cy="506419"/>
          </a:xfrm>
        </p:grpSpPr>
        <p:sp>
          <p:nvSpPr>
            <p:cNvPr id="13317" name="Title 1"/>
            <p:cNvSpPr txBox="1"/>
            <p:nvPr/>
          </p:nvSpPr>
          <p:spPr>
            <a:xfrm>
              <a:off x="3562230" y="435488"/>
              <a:ext cx="5364153" cy="50641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rIns="0" anchor="ctr"/>
            <a:lstStyle/>
            <a:p>
              <a:pPr algn="ctr" defTabSz="914400">
                <a:lnSpc>
                  <a:spcPct val="90000"/>
                </a:lnSpc>
              </a:pPr>
              <a:r>
                <a:rPr lang="zh-CN" altLang="en-GB" sz="3200" b="1" dirty="0">
                  <a:solidFill>
                    <a:schemeClr val="accent1"/>
                  </a:solidFill>
                  <a:latin typeface="+mn-ea"/>
                  <a:ea typeface="+mn-ea"/>
                  <a:sym typeface="Calibri" panose="020F0502020204030204" pitchFamily="34" charset="0"/>
                </a:rPr>
                <a:t>工作亮点</a:t>
              </a:r>
              <a:endParaRPr lang="zh-CN" altLang="en-GB" sz="3200" b="1" dirty="0">
                <a:solidFill>
                  <a:schemeClr val="accent1"/>
                </a:solidFill>
                <a:latin typeface="+mn-ea"/>
                <a:ea typeface="+mn-ea"/>
                <a:sym typeface="Calibri" panose="020F0502020204030204" pitchFamily="34" charset="0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4262276" y="941880"/>
              <a:ext cx="3964233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矩形 51"/>
          <p:cNvSpPr/>
          <p:nvPr/>
        </p:nvSpPr>
        <p:spPr>
          <a:xfrm>
            <a:off x="0" y="643477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20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05856" y="1552953"/>
            <a:ext cx="45345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 smtClean="0">
                <a:latin typeface="+mn-ea"/>
                <a:ea typeface="+mn-ea"/>
              </a:rPr>
              <a:t>关注</a:t>
            </a:r>
            <a:r>
              <a:rPr lang="zh-CN" altLang="en-US" sz="3000" dirty="0">
                <a:latin typeface="+mn-ea"/>
                <a:ea typeface="+mn-ea"/>
              </a:rPr>
              <a:t>新品，增客流</a:t>
            </a:r>
            <a:endParaRPr lang="zh-CN" altLang="en-US" sz="3000" dirty="0">
              <a:latin typeface="+mn-ea"/>
              <a:ea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01398" y="2409825"/>
            <a:ext cx="81248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>
                <a:latin typeface="+mn-ea"/>
                <a:ea typeface="+mn-ea"/>
              </a:rPr>
              <a:t>在</a:t>
            </a:r>
            <a:r>
              <a:rPr lang="en-US" altLang="zh-CN" sz="3000" dirty="0">
                <a:latin typeface="+mn-ea"/>
                <a:ea typeface="+mn-ea"/>
              </a:rPr>
              <a:t>2018</a:t>
            </a:r>
            <a:r>
              <a:rPr lang="zh-CN" altLang="en-US" sz="3000" dirty="0">
                <a:latin typeface="+mn-ea"/>
                <a:ea typeface="+mn-ea"/>
              </a:rPr>
              <a:t>年，我店全体同事积极收集医院品种信息，每周安排指定人员上报商品部，累计上报品种</a:t>
            </a:r>
            <a:r>
              <a:rPr lang="en-US" altLang="zh-CN" sz="3000" dirty="0">
                <a:latin typeface="+mn-ea"/>
                <a:ea typeface="+mn-ea"/>
              </a:rPr>
              <a:t>350</a:t>
            </a:r>
            <a:r>
              <a:rPr lang="zh-CN" altLang="en-US" sz="3000" dirty="0">
                <a:latin typeface="+mn-ea"/>
                <a:ea typeface="+mn-ea"/>
              </a:rPr>
              <a:t>多种，每月增加客流上千笔</a:t>
            </a:r>
            <a:endParaRPr lang="zh-CN" altLang="en-US" sz="3000" dirty="0">
              <a:latin typeface="+mn-ea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213" y="2486025"/>
            <a:ext cx="590550" cy="547688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7563" y="2519363"/>
            <a:ext cx="558800" cy="47942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375" y="2446338"/>
            <a:ext cx="588963" cy="66516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3316" name="组合 23"/>
          <p:cNvGrpSpPr/>
          <p:nvPr/>
        </p:nvGrpSpPr>
        <p:grpSpPr>
          <a:xfrm>
            <a:off x="2500313" y="212725"/>
            <a:ext cx="7723187" cy="509588"/>
            <a:chOff x="3560907" y="431673"/>
            <a:chExt cx="5364153" cy="510207"/>
          </a:xfrm>
        </p:grpSpPr>
        <p:sp>
          <p:nvSpPr>
            <p:cNvPr id="13317" name="Title 1"/>
            <p:cNvSpPr txBox="1"/>
            <p:nvPr/>
          </p:nvSpPr>
          <p:spPr>
            <a:xfrm>
              <a:off x="3560907" y="431673"/>
              <a:ext cx="5364153" cy="50641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rIns="0" anchor="ctr"/>
            <a:lstStyle/>
            <a:p>
              <a:pPr algn="ctr" defTabSz="914400">
                <a:lnSpc>
                  <a:spcPct val="90000"/>
                </a:lnSpc>
              </a:pPr>
              <a:r>
                <a:rPr lang="zh-CN" altLang="en-GB" sz="3200" b="1" dirty="0">
                  <a:solidFill>
                    <a:schemeClr val="accent1"/>
                  </a:solidFill>
                  <a:latin typeface="+mn-ea"/>
                  <a:ea typeface="+mn-ea"/>
                  <a:sym typeface="Calibri" panose="020F0502020204030204" pitchFamily="34" charset="0"/>
                </a:rPr>
                <a:t>工作</a:t>
              </a:r>
              <a:r>
                <a:rPr lang="zh-CN" altLang="en-GB" sz="3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亮点</a:t>
              </a:r>
              <a:endParaRPr lang="zh-CN" altLang="en-GB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4262276" y="941880"/>
              <a:ext cx="3964233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矩形 51"/>
          <p:cNvSpPr/>
          <p:nvPr/>
        </p:nvSpPr>
        <p:spPr>
          <a:xfrm>
            <a:off x="0" y="643477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20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05856" y="1024967"/>
            <a:ext cx="64363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 smtClean="0">
                <a:latin typeface="+mj-ea"/>
                <a:ea typeface="+mj-ea"/>
              </a:rPr>
              <a:t>为</a:t>
            </a:r>
            <a:r>
              <a:rPr lang="zh-CN" altLang="en-US" sz="3000" dirty="0">
                <a:latin typeface="+mj-ea"/>
                <a:ea typeface="+mj-ea"/>
              </a:rPr>
              <a:t>客代购，增销售</a:t>
            </a:r>
            <a:endParaRPr lang="zh-CN" altLang="en-US" sz="3000" dirty="0">
              <a:latin typeface="+mj-ea"/>
              <a:ea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28545" y="1796415"/>
            <a:ext cx="80086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>
                <a:latin typeface="+mn-ea"/>
                <a:ea typeface="+mn-ea"/>
              </a:rPr>
              <a:t>由于我店地处医院位置，外地顾客较多，我们主动添加顾客微信，对顾客指定需要的医院品种我店又没有销售的（如：中医附院院内自制品种鼻炎舒口服液），我们利用下班时间到医院挂号为顾客购买，满足顾客的需求，得到顾客的信赖。通过这种方式，一位河北的顾客在</a:t>
            </a:r>
            <a:r>
              <a:rPr lang="en-US" altLang="zh-CN" sz="3000" dirty="0">
                <a:latin typeface="+mn-ea"/>
                <a:ea typeface="+mn-ea"/>
              </a:rPr>
              <a:t>2018</a:t>
            </a:r>
            <a:r>
              <a:rPr lang="zh-CN" altLang="en-US" sz="3000" dirty="0">
                <a:latin typeface="+mn-ea"/>
                <a:ea typeface="+mn-ea"/>
              </a:rPr>
              <a:t>年</a:t>
            </a:r>
            <a:r>
              <a:rPr lang="en-US" altLang="zh-CN" sz="3000" dirty="0">
                <a:latin typeface="+mn-ea"/>
                <a:ea typeface="+mn-ea"/>
              </a:rPr>
              <a:t>6</a:t>
            </a:r>
            <a:r>
              <a:rPr lang="zh-CN" altLang="en-US" sz="3000" dirty="0">
                <a:latin typeface="+mn-ea"/>
                <a:ea typeface="+mn-ea"/>
              </a:rPr>
              <a:t>月加入我店会员，近半年累计消费</a:t>
            </a:r>
            <a:r>
              <a:rPr lang="en-US" altLang="zh-CN" sz="3000" dirty="0">
                <a:latin typeface="+mn-ea"/>
                <a:ea typeface="+mn-ea"/>
              </a:rPr>
              <a:t>7000</a:t>
            </a:r>
            <a:r>
              <a:rPr lang="zh-CN" altLang="en-US" sz="3000" dirty="0">
                <a:latin typeface="+mn-ea"/>
                <a:ea typeface="+mn-ea"/>
              </a:rPr>
              <a:t>元，成为我店忠实会员</a:t>
            </a:r>
            <a:endParaRPr lang="zh-CN" altLang="en-US" sz="3000" dirty="0">
              <a:latin typeface="+mn-ea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213" y="2486025"/>
            <a:ext cx="590550" cy="547688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7563" y="2519363"/>
            <a:ext cx="558800" cy="47942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099945" y="2427288"/>
            <a:ext cx="588963" cy="665163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45720" tIns="22860" rIns="45720" bIns="228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3316" name="组合 23"/>
          <p:cNvGrpSpPr/>
          <p:nvPr/>
        </p:nvGrpSpPr>
        <p:grpSpPr>
          <a:xfrm>
            <a:off x="2500313" y="212725"/>
            <a:ext cx="7723187" cy="509588"/>
            <a:chOff x="3560907" y="431673"/>
            <a:chExt cx="5364153" cy="510207"/>
          </a:xfrm>
        </p:grpSpPr>
        <p:sp>
          <p:nvSpPr>
            <p:cNvPr id="13317" name="Title 1"/>
            <p:cNvSpPr txBox="1"/>
            <p:nvPr/>
          </p:nvSpPr>
          <p:spPr>
            <a:xfrm>
              <a:off x="3560907" y="431673"/>
              <a:ext cx="5364153" cy="50641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rIns="0" anchor="ctr"/>
            <a:lstStyle/>
            <a:p>
              <a:pPr algn="ctr" defTabSz="914400">
                <a:lnSpc>
                  <a:spcPct val="90000"/>
                </a:lnSpc>
              </a:pPr>
              <a:r>
                <a:rPr lang="en-US" altLang="zh-CN" sz="3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2019</a:t>
              </a:r>
              <a:r>
                <a:rPr lang="zh-CN" altLang="en-US" sz="3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年工作计划</a:t>
              </a:r>
              <a:endPara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4262276" y="941880"/>
              <a:ext cx="3964233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矩形 51"/>
          <p:cNvSpPr/>
          <p:nvPr/>
        </p:nvSpPr>
        <p:spPr>
          <a:xfrm>
            <a:off x="0" y="643477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20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07135" y="1188720"/>
            <a:ext cx="1077531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 smtClean="0">
                <a:latin typeface="+mn-ea"/>
                <a:ea typeface="+mn-ea"/>
              </a:rPr>
              <a:t>1.2019</a:t>
            </a:r>
            <a:r>
              <a:rPr lang="zh-CN" altLang="en-US" sz="3000" dirty="0" smtClean="0">
                <a:latin typeface="+mn-ea"/>
                <a:ea typeface="+mn-ea"/>
              </a:rPr>
              <a:t>年计划总销售</a:t>
            </a:r>
            <a:r>
              <a:rPr lang="en-US" altLang="zh-CN" sz="3000" dirty="0" smtClean="0">
                <a:latin typeface="+mn-ea"/>
                <a:ea typeface="+mn-ea"/>
              </a:rPr>
              <a:t>1150</a:t>
            </a:r>
            <a:r>
              <a:rPr lang="zh-CN" altLang="en-US" sz="3000" dirty="0" smtClean="0">
                <a:latin typeface="+mn-ea"/>
                <a:ea typeface="+mn-ea"/>
              </a:rPr>
              <a:t>万，销售增加</a:t>
            </a:r>
            <a:r>
              <a:rPr lang="en-US" altLang="zh-CN" sz="3000" dirty="0" smtClean="0">
                <a:latin typeface="+mn-ea"/>
                <a:ea typeface="+mn-ea"/>
              </a:rPr>
              <a:t>192</a:t>
            </a:r>
            <a:r>
              <a:rPr lang="zh-CN" altLang="en-US" sz="3000" dirty="0" smtClean="0">
                <a:latin typeface="+mn-ea"/>
                <a:ea typeface="+mn-ea"/>
              </a:rPr>
              <a:t>万，毛利</a:t>
            </a:r>
            <a:r>
              <a:rPr lang="en-US" altLang="zh-CN" sz="3000" dirty="0" smtClean="0">
                <a:latin typeface="+mn-ea"/>
                <a:ea typeface="+mn-ea"/>
              </a:rPr>
              <a:t>292</a:t>
            </a:r>
            <a:r>
              <a:rPr lang="zh-CN" altLang="en-US" sz="3000" dirty="0" smtClean="0">
                <a:latin typeface="+mn-ea"/>
                <a:ea typeface="+mn-ea"/>
              </a:rPr>
              <a:t>万，毛利增加</a:t>
            </a:r>
            <a:r>
              <a:rPr lang="en-US" altLang="zh-CN" sz="3000" dirty="0" smtClean="0">
                <a:latin typeface="+mn-ea"/>
                <a:ea typeface="+mn-ea"/>
              </a:rPr>
              <a:t>49</a:t>
            </a:r>
            <a:r>
              <a:rPr lang="zh-CN" altLang="en-US" sz="3000" dirty="0" smtClean="0">
                <a:latin typeface="+mn-ea"/>
                <a:ea typeface="+mn-ea"/>
              </a:rPr>
              <a:t>万，</a:t>
            </a:r>
            <a:r>
              <a:rPr lang="zh-CN" altLang="en-US" sz="3000" dirty="0" smtClean="0">
                <a:latin typeface="+mn-ea"/>
                <a:ea typeface="+mn-ea"/>
              </a:rPr>
              <a:t>增长率</a:t>
            </a:r>
            <a:r>
              <a:rPr lang="en-US" altLang="zh-CN" sz="3000" dirty="0" smtClean="0">
                <a:latin typeface="+mn-ea"/>
                <a:ea typeface="+mn-ea"/>
              </a:rPr>
              <a:t>20%</a:t>
            </a:r>
            <a:endParaRPr lang="en-US" altLang="zh-CN" sz="3000" dirty="0" smtClean="0">
              <a:latin typeface="+mn-ea"/>
              <a:ea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07135" y="2446020"/>
            <a:ext cx="1001077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>
                <a:latin typeface="+mn-ea"/>
                <a:ea typeface="+mn-ea"/>
              </a:rPr>
              <a:t>2.</a:t>
            </a:r>
            <a:r>
              <a:rPr lang="zh-CN" altLang="en-US" sz="3000" dirty="0">
                <a:latin typeface="+mn-ea"/>
                <a:ea typeface="+mn-ea"/>
                <a:sym typeface="+mn-ea"/>
              </a:rPr>
              <a:t>计划发展会员</a:t>
            </a:r>
            <a:r>
              <a:rPr lang="en-US" altLang="zh-CN" sz="3000" dirty="0">
                <a:latin typeface="+mn-ea"/>
                <a:ea typeface="+mn-ea"/>
                <a:sym typeface="+mn-ea"/>
              </a:rPr>
              <a:t>6000</a:t>
            </a:r>
            <a:r>
              <a:rPr lang="zh-CN" altLang="en-US" sz="3000" dirty="0">
                <a:latin typeface="+mn-ea"/>
                <a:ea typeface="+mn-ea"/>
                <a:sym typeface="+mn-ea"/>
              </a:rPr>
              <a:t>人，增加</a:t>
            </a:r>
            <a:r>
              <a:rPr lang="en-US" altLang="zh-CN" sz="3000" dirty="0">
                <a:latin typeface="+mn-ea"/>
                <a:ea typeface="+mn-ea"/>
                <a:sym typeface="+mn-ea"/>
              </a:rPr>
              <a:t>2000</a:t>
            </a:r>
            <a:r>
              <a:rPr lang="zh-CN" altLang="en-US" sz="3000" dirty="0">
                <a:latin typeface="+mn-ea"/>
                <a:ea typeface="+mn-ea"/>
                <a:sym typeface="+mn-ea"/>
              </a:rPr>
              <a:t>人</a:t>
            </a:r>
            <a:r>
              <a:rPr lang="zh-CN" altLang="en-US" sz="3000" dirty="0">
                <a:latin typeface="+mn-ea"/>
                <a:ea typeface="+mn-ea"/>
                <a:sym typeface="+mn-ea"/>
              </a:rPr>
              <a:t>，会员销售</a:t>
            </a:r>
            <a:r>
              <a:rPr lang="en-US" altLang="zh-CN" sz="3000" dirty="0">
                <a:latin typeface="+mn-ea"/>
                <a:ea typeface="+mn-ea"/>
                <a:sym typeface="+mn-ea"/>
              </a:rPr>
              <a:t>500</a:t>
            </a:r>
            <a:r>
              <a:rPr lang="zh-CN" altLang="en-US" sz="3000" dirty="0">
                <a:latin typeface="+mn-ea"/>
                <a:ea typeface="+mn-ea"/>
                <a:sym typeface="+mn-ea"/>
              </a:rPr>
              <a:t>万，会员消费占比</a:t>
            </a:r>
            <a:r>
              <a:rPr lang="en-US" altLang="zh-CN" sz="3000" dirty="0">
                <a:latin typeface="+mn-ea"/>
                <a:ea typeface="+mn-ea"/>
                <a:sym typeface="+mn-ea"/>
              </a:rPr>
              <a:t>43%</a:t>
            </a:r>
            <a:endParaRPr lang="zh-CN" altLang="en-US" sz="3000" dirty="0">
              <a:latin typeface="+mn-ea"/>
              <a:ea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07135" y="4256346"/>
            <a:ext cx="1138999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 smtClean="0">
                <a:latin typeface="+mn-ea"/>
                <a:ea typeface="+mn-ea"/>
              </a:rPr>
              <a:t>3</a:t>
            </a:r>
            <a:r>
              <a:rPr lang="en-US" altLang="zh-CN" sz="3000" dirty="0">
                <a:latin typeface="+mn-ea"/>
                <a:ea typeface="+mn-ea"/>
              </a:rPr>
              <a:t>.</a:t>
            </a:r>
            <a:r>
              <a:rPr lang="zh-CN" altLang="en-US" sz="3000" dirty="0">
                <a:latin typeface="+mn-ea"/>
                <a:ea typeface="+mn-ea"/>
                <a:sym typeface="+mn-ea"/>
              </a:rPr>
              <a:t>继续跟进医院品种，计划品种引进</a:t>
            </a:r>
            <a:r>
              <a:rPr lang="en-US" altLang="zh-CN" sz="3000" dirty="0">
                <a:latin typeface="+mn-ea"/>
                <a:ea typeface="+mn-ea"/>
                <a:sym typeface="+mn-ea"/>
              </a:rPr>
              <a:t>150</a:t>
            </a:r>
            <a:r>
              <a:rPr lang="zh-CN" altLang="en-US" sz="3000" dirty="0">
                <a:latin typeface="+mn-ea"/>
                <a:ea typeface="+mn-ea"/>
                <a:sym typeface="+mn-ea"/>
              </a:rPr>
              <a:t>个，预计增加客流</a:t>
            </a:r>
            <a:r>
              <a:rPr lang="en-US" altLang="zh-CN" sz="3000" dirty="0">
                <a:latin typeface="+mn-ea"/>
                <a:ea typeface="+mn-ea"/>
                <a:sym typeface="+mn-ea"/>
              </a:rPr>
              <a:t>5000   </a:t>
            </a:r>
            <a:r>
              <a:rPr lang="zh-CN" altLang="en-US" sz="3000" dirty="0">
                <a:latin typeface="+mn-ea"/>
                <a:ea typeface="+mn-ea"/>
                <a:sym typeface="+mn-ea"/>
              </a:rPr>
              <a:t>笔，销售增加</a:t>
            </a:r>
            <a:r>
              <a:rPr lang="en-US" altLang="zh-CN" sz="3000" dirty="0">
                <a:latin typeface="+mn-ea"/>
                <a:ea typeface="+mn-ea"/>
                <a:sym typeface="+mn-ea"/>
              </a:rPr>
              <a:t>20</a:t>
            </a:r>
            <a:r>
              <a:rPr lang="zh-CN" altLang="en-US" sz="3000" dirty="0">
                <a:latin typeface="+mn-ea"/>
                <a:ea typeface="+mn-ea"/>
                <a:sym typeface="+mn-ea"/>
              </a:rPr>
              <a:t>万</a:t>
            </a:r>
            <a:endParaRPr lang="zh-CN" altLang="en-US" sz="3000" dirty="0">
              <a:latin typeface="+mn-ea"/>
              <a:ea typeface="+mn-ea"/>
            </a:endParaRPr>
          </a:p>
          <a:p>
            <a:endParaRPr lang="zh-CN" altLang="en-US" sz="3000" dirty="0">
              <a:latin typeface="+mn-ea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图片 2" descr="航母(小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2850" y="1466850"/>
            <a:ext cx="7159625" cy="392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任意多边形: 形状 17"/>
          <p:cNvSpPr/>
          <p:nvPr/>
        </p:nvSpPr>
        <p:spPr>
          <a:xfrm>
            <a:off x="0" y="1466850"/>
            <a:ext cx="6034088" cy="3924300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任意多边形: 形状 32"/>
          <p:cNvSpPr/>
          <p:nvPr/>
        </p:nvSpPr>
        <p:spPr>
          <a:xfrm>
            <a:off x="4984750" y="1476375"/>
            <a:ext cx="1204913" cy="3905250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11175" y="0"/>
            <a:ext cx="1355725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11175" y="123825"/>
            <a:ext cx="1355725" cy="606425"/>
          </a:xfrm>
          <a:prstGeom prst="rect">
            <a:avLst/>
          </a:prstGeom>
          <a:solidFill>
            <a:srgbClr val="C60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30" name="文本框 40"/>
          <p:cNvSpPr txBox="1"/>
          <p:nvPr/>
        </p:nvSpPr>
        <p:spPr>
          <a:xfrm>
            <a:off x="438150" y="98425"/>
            <a:ext cx="1530350" cy="64611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TAIJI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太极集团</a:t>
            </a:r>
            <a:endParaRPr lang="zh-CN" altLang="en-US" sz="48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6631" name="文本框 18"/>
          <p:cNvSpPr txBox="1"/>
          <p:nvPr/>
        </p:nvSpPr>
        <p:spPr>
          <a:xfrm>
            <a:off x="1192213" y="3260725"/>
            <a:ext cx="3748087" cy="644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谢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32" name="文本框 19"/>
          <p:cNvSpPr txBox="1"/>
          <p:nvPr/>
        </p:nvSpPr>
        <p:spPr>
          <a:xfrm>
            <a:off x="622300" y="2270125"/>
            <a:ext cx="5060950" cy="9223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bg1"/>
                </a:solidFill>
                <a:latin typeface="Road Rage"/>
                <a:ea typeface="微软雅黑" panose="020B0503020204020204" pitchFamily="34" charset="-122"/>
              </a:rPr>
              <a:t>THANKS</a:t>
            </a:r>
            <a:endParaRPr lang="en-US" altLang="zh-CN" sz="6000" dirty="0">
              <a:solidFill>
                <a:schemeClr val="bg1"/>
              </a:solidFill>
              <a:latin typeface="Road Rage"/>
              <a:ea typeface="Arial" panose="020B0604020202020204" pitchFamily="34" charset="0"/>
            </a:endParaRPr>
          </a:p>
        </p:txBody>
      </p:sp>
      <p:sp>
        <p:nvSpPr>
          <p:cNvPr id="26633" name="文本框 4"/>
          <p:cNvSpPr txBox="1"/>
          <p:nvPr/>
        </p:nvSpPr>
        <p:spPr>
          <a:xfrm>
            <a:off x="9556750" y="4994275"/>
            <a:ext cx="2530475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太极急支糖浆生产基地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TEMPLATE_TOPIC_ID" val="280617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BUZZIER">
  <a:themeElements>
    <a:clrScheme name="BUZZIER">
      <a:dk1>
        <a:srgbClr val="222A35"/>
      </a:dk1>
      <a:lt1>
        <a:sysClr val="window" lastClr="FFFFFF"/>
      </a:lt1>
      <a:dk2>
        <a:srgbClr val="44546A"/>
      </a:dk2>
      <a:lt2>
        <a:srgbClr val="E7E6E6"/>
      </a:lt2>
      <a:accent1>
        <a:srgbClr val="2EB0BD"/>
      </a:accent1>
      <a:accent2>
        <a:srgbClr val="197B9F"/>
      </a:accent2>
      <a:accent3>
        <a:srgbClr val="0E468B"/>
      </a:accent3>
      <a:accent4>
        <a:srgbClr val="A0ACBA"/>
      </a:accent4>
      <a:accent5>
        <a:srgbClr val="7A90A0"/>
      </a:accent5>
      <a:accent6>
        <a:srgbClr val="5A6F84"/>
      </a:accent6>
      <a:hlink>
        <a:srgbClr val="0563C1"/>
      </a:hlink>
      <a:folHlink>
        <a:srgbClr val="954F72"/>
      </a:folHlink>
    </a:clrScheme>
    <a:fontScheme name="自定义 10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676</Words>
  <Application>WPS 演示</Application>
  <PresentationFormat>宽屏</PresentationFormat>
  <Paragraphs>73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0" baseType="lpstr">
      <vt:lpstr>Arial</vt:lpstr>
      <vt:lpstr>宋体</vt:lpstr>
      <vt:lpstr>Wingdings</vt:lpstr>
      <vt:lpstr>等线</vt:lpstr>
      <vt:lpstr>微软雅黑</vt:lpstr>
      <vt:lpstr>Impact</vt:lpstr>
      <vt:lpstr>微软雅黑 Light</vt:lpstr>
      <vt:lpstr>Calibri</vt:lpstr>
      <vt:lpstr>Road Rage</vt:lpstr>
      <vt:lpstr>Arial Unicode MS</vt:lpstr>
      <vt:lpstr>Segoe Print</vt:lpstr>
      <vt:lpstr>黑体</vt:lpstr>
      <vt:lpstr>BUZZIER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Eric羊</dc:creator>
  <cp:lastModifiedBy>Administrator</cp:lastModifiedBy>
  <cp:revision>132</cp:revision>
  <dcterms:created xsi:type="dcterms:W3CDTF">2016-12-13T08:41:00Z</dcterms:created>
  <dcterms:modified xsi:type="dcterms:W3CDTF">2019-01-20T07:30:57Z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2052-11.1.0.8412</vt:lpwstr>
  </property>
  <property fmtid="{D5CDD505-2E9C-101B-9397-08002B2CF9AE}" pid="3" name="KSORubyTemplateID">
    <vt:lpwstr>2</vt:lpwstr>
  </property>
</Properties>
</file>