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10"/>
  </p:notesMasterIdLst>
  <p:sldIdLst>
    <p:sldId id="273" r:id="rId4"/>
    <p:sldId id="274" r:id="rId5"/>
    <p:sldId id="313" r:id="rId6"/>
    <p:sldId id="400" r:id="rId7"/>
    <p:sldId id="303" r:id="rId8"/>
    <p:sldId id="306" r:id="rId9"/>
    <p:sldId id="305" r:id="rId11"/>
    <p:sldId id="474" r:id="rId12"/>
    <p:sldId id="332" r:id="rId13"/>
    <p:sldId id="333" r:id="rId14"/>
    <p:sldId id="334" r:id="rId15"/>
    <p:sldId id="335" r:id="rId16"/>
    <p:sldId id="365" r:id="rId17"/>
    <p:sldId id="336" r:id="rId18"/>
    <p:sldId id="345" r:id="rId19"/>
    <p:sldId id="324" r:id="rId20"/>
    <p:sldId id="429" r:id="rId21"/>
    <p:sldId id="446" r:id="rId22"/>
    <p:sldId id="309" r:id="rId23"/>
    <p:sldId id="304" r:id="rId24"/>
    <p:sldId id="295" r:id="rId25"/>
    <p:sldId id="331" r:id="rId26"/>
    <p:sldId id="338" r:id="rId27"/>
    <p:sldId id="463" r:id="rId28"/>
    <p:sldId id="346" r:id="rId29"/>
    <p:sldId id="347" r:id="rId30"/>
    <p:sldId id="341" r:id="rId31"/>
    <p:sldId id="342" r:id="rId32"/>
    <p:sldId id="343" r:id="rId33"/>
    <p:sldId id="344" r:id="rId34"/>
    <p:sldId id="362" r:id="rId35"/>
    <p:sldId id="398" r:id="rId36"/>
    <p:sldId id="500" r:id="rId37"/>
    <p:sldId id="462" r:id="rId3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0" d="100"/>
          <a:sy n="80" d="100"/>
        </p:scale>
        <p:origin x="-504" y="-96"/>
      </p:cViewPr>
      <p:guideLst>
        <p:guide orient="horz" pos="2235"/>
        <p:guide pos="3834"/>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18&#24180;&#21322;&#24180;&#32463;&#33829;&#25968;&#25454;&#20998;&#26512;&#20250;\2018&#24180;1-6&#26376;&#24211;&#23384;&#21160;&#38144;&#24773;&#20917;&#65288;&#25972;&#20307;&#25968;&#25454;&#65289;.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6&#26376;&#20844;&#21496;&#20851;&#32852;&#38144;&#21806;&#24773;&#20917;.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6&#26376;&#20844;&#21496;&#20851;&#32852;&#38144;&#21806;&#24773;&#20917;.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6&#26376;&#21508;&#38376;&#24215;&#21450;&#24215;&#21592;&#35064;&#21334;&#29575;&#24773;&#2091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8&#24180;&#21322;&#24180;&#32463;&#33829;&#25968;&#25454;&#20998;&#26512;&#20250;\2018&#24180;1-6&#26376;&#24211;&#23384;&#21160;&#38144;&#24773;&#20917;&#65288;&#25972;&#20307;&#25968;&#25454;&#6528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8&#24180;&#21322;&#24180;&#32463;&#33829;&#25968;&#25454;&#20998;&#26512;&#20250;\2018&#24180;1-6&#26376;&#24211;&#23384;&#21160;&#38144;&#24773;&#20917;&#65288;&#25972;&#20307;&#25968;&#25454;&#6528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18&#24180;&#21322;&#24180;&#32463;&#33829;&#25968;&#25454;&#20998;&#26512;&#20250;\2018&#24180;1-6&#26376;&#24211;&#23384;&#21160;&#38144;&#24773;&#20917;&#65288;&#25972;&#20307;&#25968;&#25454;&#65289;.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18&#24180;&#21322;&#24180;&#32463;&#33829;&#25968;&#25454;&#20998;&#26512;&#20250;\2018&#24180;1-6&#26376;&#24211;&#23384;&#21160;&#38144;&#24773;&#20917;&#65288;&#25972;&#20307;&#25968;&#25454;&#65289;.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21592;&#24037;&#25968;&#25454;&#27719;&#24635;&#34920;&#65288;&#25345;&#32493;&#26356;&#26032;&#65289;.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21592;&#24037;&#25968;&#25454;&#27719;&#24635;&#34920;&#65288;&#25345;&#32493;&#26356;&#26032;&#6528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21592;&#24037;&#25968;&#25454;&#27719;&#24635;&#34920;&#65288;&#25345;&#32493;&#26356;&#26032;&#652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25968;&#25454;&#20998;&#26512;\2018&#24180;\18&#24180;&#21322;&#24180;&#32463;&#33829;&#25968;&#25454;&#20998;&#26512;&#20250;\2018&#24180;6&#26376;&#20844;&#21496;&#20851;&#32852;&#38144;&#21806;&#24773;&#209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mn-lt"/>
                <a:ea typeface="+mn-ea"/>
                <a:cs typeface="+mn-cs"/>
              </a:defRPr>
            </a:pPr>
            <a:r>
              <a:rPr lang="en-US" altLang="zh-CN" sz="1600" b="1"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600" b="1"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6</a:t>
            </a:r>
            <a:r>
              <a:rPr altLang="en-US" sz="1600" b="1" i="0" u="none" strike="noStrik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月库存成本、销售成本同比趋势</a:t>
            </a:r>
            <a:endParaRPr altLang="en-US" sz="1600" b="0" i="0" u="none" strike="noStrike" kern="1200" spc="0"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lineChart>
        <c:grouping val="standard"/>
        <c:varyColors val="0"/>
        <c:ser>
          <c:idx val="0"/>
          <c:order val="0"/>
          <c:tx>
            <c:strRef>
              <c:f>'[2018年1-6月库存动销情况（整体数据）.xls]Sheet3'!$C$33</c:f>
              <c:strCache>
                <c:ptCount val="1"/>
                <c:pt idx="0">
                  <c:v>月末成本</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'[2018年1-6月库存动销情况（整体数据）.xls]Sheet3'!$B$34:$B$39</c:f>
              <c:strCache>
                <c:ptCount val="6"/>
                <c:pt idx="0">
                  <c:v>1月</c:v>
                </c:pt>
                <c:pt idx="1">
                  <c:v>2月</c:v>
                </c:pt>
                <c:pt idx="2">
                  <c:v>3月</c:v>
                </c:pt>
                <c:pt idx="3">
                  <c:v>4月</c:v>
                </c:pt>
                <c:pt idx="4">
                  <c:v>5月</c:v>
                </c:pt>
                <c:pt idx="5">
                  <c:v>6月</c:v>
                </c:pt>
              </c:strCache>
            </c:strRef>
          </c:cat>
          <c:val>
            <c:numRef>
              <c:f>'[2018年1-6月库存动销情况（整体数据）.xls]Sheet3'!$C$34:$C$39</c:f>
              <c:numCache>
                <c:formatCode>General</c:formatCode>
                <c:ptCount val="6"/>
                <c:pt idx="0">
                  <c:v>4383.7</c:v>
                </c:pt>
                <c:pt idx="1">
                  <c:v>4476.9</c:v>
                </c:pt>
                <c:pt idx="2">
                  <c:v>4097.3</c:v>
                </c:pt>
                <c:pt idx="3">
                  <c:v>4220.2</c:v>
                </c:pt>
                <c:pt idx="4">
                  <c:v>4322.9</c:v>
                </c:pt>
                <c:pt idx="5">
                  <c:v>4038.3</c:v>
                </c:pt>
              </c:numCache>
            </c:numRef>
          </c:val>
          <c:smooth val="0"/>
        </c:ser>
        <c:ser>
          <c:idx val="1"/>
          <c:order val="1"/>
          <c:tx>
            <c:strRef>
              <c:f>'[2018年1-6月库存动销情况（整体数据）.xls]Sheet3'!$D$33</c:f>
              <c:strCache>
                <c:ptCount val="1"/>
                <c:pt idx="0">
                  <c:v>销售成本</c:v>
                </c:pt>
              </c:strCache>
            </c:strRef>
          </c:tx>
          <c:spPr>
            <a:ln w="158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miter lim="800000"/>
              </a:ln>
              <a:effectLst/>
            </c:spPr>
          </c:marker>
          <c:dLbls>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'[2018年1-6月库存动销情况（整体数据）.xls]Sheet3'!$B$34:$B$39</c:f>
              <c:strCache>
                <c:ptCount val="6"/>
                <c:pt idx="0">
                  <c:v>1月</c:v>
                </c:pt>
                <c:pt idx="1">
                  <c:v>2月</c:v>
                </c:pt>
                <c:pt idx="2">
                  <c:v>3月</c:v>
                </c:pt>
                <c:pt idx="3">
                  <c:v>4月</c:v>
                </c:pt>
                <c:pt idx="4">
                  <c:v>5月</c:v>
                </c:pt>
                <c:pt idx="5">
                  <c:v>6月</c:v>
                </c:pt>
              </c:strCache>
            </c:strRef>
          </c:cat>
          <c:val>
            <c:numRef>
              <c:f>'[2018年1-6月库存动销情况（整体数据）.xls]Sheet3'!$D$34:$D$39</c:f>
              <c:numCache>
                <c:formatCode>General</c:formatCode>
                <c:ptCount val="6"/>
                <c:pt idx="0">
                  <c:v>1434.3</c:v>
                </c:pt>
                <c:pt idx="1">
                  <c:v>1169</c:v>
                </c:pt>
                <c:pt idx="2">
                  <c:v>1399.6</c:v>
                </c:pt>
                <c:pt idx="3">
                  <c:v>1342</c:v>
                </c:pt>
                <c:pt idx="4">
                  <c:v>1335.2</c:v>
                </c:pt>
                <c:pt idx="5">
                  <c:v>1371.2</c:v>
                </c:pt>
              </c:numCache>
            </c:numRef>
          </c:val>
          <c:smooth val="0"/>
        </c:ser>
        <c:dLbls>
          <c:showLegendKey val="0"/>
          <c:showVal val="0"/>
          <c:showCatName val="0"/>
          <c:showSerName val="0"/>
          <c:showPercent val="0"/>
          <c:showBubbleSize val="0"/>
        </c:dLbls>
        <c:marker val="1"/>
        <c:smooth val="0"/>
        <c:axId val="833416358"/>
        <c:axId val="727253029"/>
      </c:lineChart>
      <c:catAx>
        <c:axId val="833416358"/>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727253029"/>
        <c:crosses val="autoZero"/>
        <c:auto val="1"/>
        <c:lblAlgn val="ctr"/>
        <c:lblOffset val="100"/>
        <c:noMultiLvlLbl val="0"/>
      </c:catAx>
      <c:valAx>
        <c:axId val="727253029"/>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833416358"/>
        <c:crosses val="autoZero"/>
        <c:crossBetween val="between"/>
      </c:valAx>
      <c:spPr>
        <a:noFill/>
        <a:ln>
          <a:noFill/>
        </a:ln>
        <a:effectLst/>
      </c:spPr>
    </c:plotArea>
    <c:legend>
      <c:legendPos val="r"/>
      <c:layout>
        <c:manualLayout>
          <c:xMode val="edge"/>
          <c:yMode val="edge"/>
          <c:x val="0.820032882256229"/>
          <c:y val="0.721442529756617"/>
          <c:w val="0.165675983305931"/>
          <c:h val="0.27233966956830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spc="0" baseline="0">
                <a:solidFill>
                  <a:schemeClr val="tx1">
                    <a:lumMod val="65000"/>
                    <a:lumOff val="35000"/>
                  </a:schemeClr>
                </a:solidFill>
                <a:latin typeface="+mn-lt"/>
                <a:ea typeface="+mn-ea"/>
                <a:cs typeface="+mn-cs"/>
              </a:defRPr>
            </a:pPr>
            <a:r>
              <a:rPr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2018年</a:t>
            </a:r>
            <a:r>
              <a:rPr lang="en-US" altLang="zh-CN"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公司关联用药同环趋势（中西成药）</a:t>
            </a:r>
            <a:endParaRPr sz="18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manualLayout>
          <c:layoutTarget val="inner"/>
          <c:xMode val="edge"/>
          <c:yMode val="edge"/>
          <c:x val="0.0713185873151656"/>
          <c:y val="0.231082654249127"/>
          <c:w val="0.901796407185629"/>
          <c:h val="0.580985642219635"/>
        </c:manualLayout>
      </c:layout>
      <c:lineChart>
        <c:grouping val="standard"/>
        <c:varyColors val="0"/>
        <c:ser>
          <c:idx val="0"/>
          <c:order val="0"/>
          <c:tx>
            <c:strRef>
              <c:f>[2018年6月公司关联销售情况.xls]Sheet2!$J$12</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[2018年6月公司关联销售情况.xls]Sheet2!$I$13:$I$18</c:f>
              <c:strCache>
                <c:ptCount val="6"/>
                <c:pt idx="0">
                  <c:v>1月</c:v>
                </c:pt>
                <c:pt idx="1">
                  <c:v>2月</c:v>
                </c:pt>
                <c:pt idx="2">
                  <c:v>3月</c:v>
                </c:pt>
                <c:pt idx="3">
                  <c:v>4月</c:v>
                </c:pt>
                <c:pt idx="4">
                  <c:v>5月</c:v>
                </c:pt>
                <c:pt idx="5">
                  <c:v>6月</c:v>
                </c:pt>
              </c:strCache>
            </c:strRef>
          </c:cat>
          <c:val>
            <c:numRef>
              <c:f>[2018年6月公司关联销售情况.xls]Sheet2!$J$13:$J$18</c:f>
              <c:numCache>
                <c:formatCode>0.00_ </c:formatCode>
                <c:ptCount val="6"/>
                <c:pt idx="0">
                  <c:v>1.81279732482301</c:v>
                </c:pt>
                <c:pt idx="1">
                  <c:v>1.79246709416132</c:v>
                </c:pt>
                <c:pt idx="2">
                  <c:v>1.72634511500436</c:v>
                </c:pt>
                <c:pt idx="3">
                  <c:v>1.7141812950308</c:v>
                </c:pt>
                <c:pt idx="4">
                  <c:v>1.70440074751517</c:v>
                </c:pt>
                <c:pt idx="5">
                  <c:v>1.68308489188214</c:v>
                </c:pt>
              </c:numCache>
            </c:numRef>
          </c:val>
          <c:smooth val="0"/>
        </c:ser>
        <c:ser>
          <c:idx val="1"/>
          <c:order val="1"/>
          <c:tx>
            <c:strRef>
              <c:f>[2018年6月公司关联销售情况.xls]Sheet2!$K$12</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1"/>
              <c:layout>
                <c:manualLayout>
                  <c:x val="0.00377808709484987"/>
                  <c:y val="0.050514002126905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[2018年6月公司关联销售情况.xls]Sheet2!$I$13:$I$18</c:f>
              <c:strCache>
                <c:ptCount val="6"/>
                <c:pt idx="0">
                  <c:v>1月</c:v>
                </c:pt>
                <c:pt idx="1">
                  <c:v>2月</c:v>
                </c:pt>
                <c:pt idx="2">
                  <c:v>3月</c:v>
                </c:pt>
                <c:pt idx="3">
                  <c:v>4月</c:v>
                </c:pt>
                <c:pt idx="4">
                  <c:v>5月</c:v>
                </c:pt>
                <c:pt idx="5">
                  <c:v>6月</c:v>
                </c:pt>
              </c:strCache>
            </c:strRef>
          </c:cat>
          <c:val>
            <c:numRef>
              <c:f>[2018年6月公司关联销售情况.xls]Sheet2!$K$13:$K$18</c:f>
              <c:numCache>
                <c:formatCode>0.00_ </c:formatCode>
                <c:ptCount val="6"/>
                <c:pt idx="0">
                  <c:v>1.72229831175371</c:v>
                </c:pt>
                <c:pt idx="1">
                  <c:v>1.77735855751433</c:v>
                </c:pt>
                <c:pt idx="2">
                  <c:v>1.69967467720001</c:v>
                </c:pt>
                <c:pt idx="3">
                  <c:v>1.69983948635634</c:v>
                </c:pt>
                <c:pt idx="4">
                  <c:v>1.68079382307704</c:v>
                </c:pt>
                <c:pt idx="5">
                  <c:v>1.65777643402707</c:v>
                </c:pt>
              </c:numCache>
            </c:numRef>
          </c:val>
          <c:smooth val="0"/>
        </c:ser>
        <c:dLbls>
          <c:showLegendKey val="0"/>
          <c:showVal val="0"/>
          <c:showCatName val="0"/>
          <c:showSerName val="0"/>
          <c:showPercent val="0"/>
          <c:showBubbleSize val="0"/>
        </c:dLbls>
        <c:marker val="1"/>
        <c:smooth val="0"/>
        <c:axId val="25329080"/>
        <c:axId val="836587845"/>
      </c:lineChart>
      <c:catAx>
        <c:axId val="25329080"/>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836587845"/>
        <c:crosses val="autoZero"/>
        <c:auto val="1"/>
        <c:lblAlgn val="ctr"/>
        <c:lblOffset val="100"/>
        <c:noMultiLvlLbl val="0"/>
      </c:catAx>
      <c:valAx>
        <c:axId val="836587845"/>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2532908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2018年</a:t>
            </a:r>
            <a:r>
              <a:rPr lang="en-US" altLang="zh-CN"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公司疗程用药同环趋势（中西成药）</a:t>
            </a:r>
            <a:endParaRPr sz="20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manualLayout>
          <c:xMode val="edge"/>
          <c:yMode val="edge"/>
          <c:x val="0.167657835128368"/>
          <c:y val="0.0286665096667115"/>
        </c:manualLayout>
      </c:layout>
      <c:overlay val="0"/>
      <c:spPr>
        <a:noFill/>
        <a:ln>
          <a:noFill/>
        </a:ln>
        <a:effectLst/>
      </c:spPr>
    </c:title>
    <c:autoTitleDeleted val="0"/>
    <c:plotArea>
      <c:layout>
        <c:manualLayout>
          <c:layoutTarget val="inner"/>
          <c:xMode val="edge"/>
          <c:yMode val="edge"/>
          <c:x val="0.0814351680572106"/>
          <c:y val="0.263357500198905"/>
          <c:w val="0.88590313969747"/>
          <c:h val="0.553483293295479"/>
        </c:manualLayout>
      </c:layout>
      <c:lineChart>
        <c:grouping val="standard"/>
        <c:varyColors val="0"/>
        <c:ser>
          <c:idx val="0"/>
          <c:order val="0"/>
          <c:tx>
            <c:strRef>
              <c:f>[2018年6月公司关联销售情况.xls]Sheet2!$R$12</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[2018年6月公司关联销售情况.xls]Sheet2!$Q$13:$Q$18</c:f>
              <c:strCache>
                <c:ptCount val="6"/>
                <c:pt idx="0">
                  <c:v>1月</c:v>
                </c:pt>
                <c:pt idx="1">
                  <c:v>2月</c:v>
                </c:pt>
                <c:pt idx="2">
                  <c:v>3月</c:v>
                </c:pt>
                <c:pt idx="3">
                  <c:v>4月</c:v>
                </c:pt>
                <c:pt idx="4">
                  <c:v>5月</c:v>
                </c:pt>
                <c:pt idx="5">
                  <c:v>6月</c:v>
                </c:pt>
              </c:strCache>
            </c:strRef>
          </c:cat>
          <c:val>
            <c:numRef>
              <c:f>[2018年6月公司关联销售情况.xls]Sheet2!$R$13:$R$18</c:f>
              <c:numCache>
                <c:formatCode>0.00_ </c:formatCode>
                <c:ptCount val="6"/>
                <c:pt idx="0">
                  <c:v>1.30994361199459</c:v>
                </c:pt>
                <c:pt idx="1">
                  <c:v>1.29740073657335</c:v>
                </c:pt>
                <c:pt idx="2">
                  <c:v>1.31700771329983</c:v>
                </c:pt>
                <c:pt idx="3">
                  <c:v>1.33028857980195</c:v>
                </c:pt>
                <c:pt idx="4">
                  <c:v>1.4985081641762</c:v>
                </c:pt>
                <c:pt idx="5">
                  <c:v>1.54510843331166</c:v>
                </c:pt>
              </c:numCache>
            </c:numRef>
          </c:val>
          <c:smooth val="0"/>
        </c:ser>
        <c:ser>
          <c:idx val="1"/>
          <c:order val="1"/>
          <c:tx>
            <c:strRef>
              <c:f>[2018年6月公司关联销售情况.xls]Sheet2!$S$12</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0"/>
              <c:layout>
                <c:manualLayout>
                  <c:x val="0.00540386803185438"/>
                  <c:y val="-0.039535286977631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80128934395146"/>
                  <c:y val="-0.052713715970175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80128934395146"/>
                  <c:y val="-0.055834922836830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81664042630495"/>
                  <c:y val="-0.0514735567218409"/>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[2018年6月公司关联销售情况.xls]Sheet2!$Q$13:$Q$18</c:f>
              <c:strCache>
                <c:ptCount val="6"/>
                <c:pt idx="0">
                  <c:v>1月</c:v>
                </c:pt>
                <c:pt idx="1">
                  <c:v>2月</c:v>
                </c:pt>
                <c:pt idx="2">
                  <c:v>3月</c:v>
                </c:pt>
                <c:pt idx="3">
                  <c:v>4月</c:v>
                </c:pt>
                <c:pt idx="4">
                  <c:v>5月</c:v>
                </c:pt>
                <c:pt idx="5">
                  <c:v>6月</c:v>
                </c:pt>
              </c:strCache>
            </c:strRef>
          </c:cat>
          <c:val>
            <c:numRef>
              <c:f>[2018年6月公司关联销售情况.xls]Sheet2!$S$13:$S$18</c:f>
              <c:numCache>
                <c:formatCode>0.00_ </c:formatCode>
                <c:ptCount val="6"/>
                <c:pt idx="0">
                  <c:v>1.3302929848197</c:v>
                </c:pt>
                <c:pt idx="1">
                  <c:v>1.29703887890705</c:v>
                </c:pt>
                <c:pt idx="2">
                  <c:v>1.3172677747495</c:v>
                </c:pt>
                <c:pt idx="3">
                  <c:v>1.34484080673297</c:v>
                </c:pt>
                <c:pt idx="4">
                  <c:v>1.44845294508305</c:v>
                </c:pt>
                <c:pt idx="5">
                  <c:v>1.45355245643827</c:v>
                </c:pt>
              </c:numCache>
            </c:numRef>
          </c:val>
          <c:smooth val="0"/>
        </c:ser>
        <c:dLbls>
          <c:showLegendKey val="0"/>
          <c:showVal val="0"/>
          <c:showCatName val="0"/>
          <c:showSerName val="0"/>
          <c:showPercent val="0"/>
          <c:showBubbleSize val="0"/>
        </c:dLbls>
        <c:marker val="1"/>
        <c:smooth val="0"/>
        <c:axId val="636376799"/>
        <c:axId val="573867196"/>
      </c:lineChart>
      <c:catAx>
        <c:axId val="636376799"/>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573867196"/>
        <c:crosses val="autoZero"/>
        <c:auto val="1"/>
        <c:lblAlgn val="ctr"/>
        <c:lblOffset val="100"/>
        <c:noMultiLvlLbl val="0"/>
      </c:catAx>
      <c:valAx>
        <c:axId val="57386719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63637679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34825"/>
          <c:y val="0.8945"/>
          <c:w val="0.303"/>
          <c:h val="0.0775"/>
        </c:manualLayout>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spc="0" baseline="0">
                <a:solidFill>
                  <a:schemeClr val="tx1">
                    <a:lumMod val="65000"/>
                    <a:lumOff val="35000"/>
                  </a:schemeClr>
                </a:solidFill>
                <a:latin typeface="+mn-lt"/>
                <a:ea typeface="+mn-ea"/>
                <a:cs typeface="+mn-cs"/>
              </a:defRPr>
            </a:pPr>
            <a:r>
              <a:rPr lang="en-US" altLang="zh-CN"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月裸卖率同、环比趋势</a:t>
            </a:r>
            <a:endParaRPr altLang="en-US"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a:defRPr lang="zh-CN" sz="1800" b="0" i="0" u="none" strike="noStrike" kern="1200" spc="0" baseline="0">
                <a:solidFill>
                  <a:schemeClr val="tx1">
                    <a:lumMod val="65000"/>
                    <a:lumOff val="35000"/>
                  </a:schemeClr>
                </a:solidFill>
                <a:latin typeface="+mn-lt"/>
                <a:ea typeface="+mn-ea"/>
                <a:cs typeface="+mn-cs"/>
              </a:defRPr>
            </a:pPr>
            <a:r>
              <a:rPr altLang="en-US" sz="18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（中西成药）</a:t>
            </a:r>
            <a:endParaRPr altLang="en-US" sz="18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lineChart>
        <c:grouping val="standard"/>
        <c:varyColors val="0"/>
        <c:ser>
          <c:idx val="0"/>
          <c:order val="0"/>
          <c:tx>
            <c:strRef>
              <c:f>'[2018年6月各门店及店员裸卖率情况.xls]1-5月公司裸卖率（中西成药）'!$B$15</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0"/>
              <c:layout>
                <c:manualLayout>
                  <c:x val="-0.00181203189176129"/>
                  <c:y val="0.024506163671468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543609567528389"/>
                  <c:y val="0.024506163671468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543609567528389"/>
                  <c:y val="0.02673399673251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181203189176129"/>
                  <c:y val="0.0178226644883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'[2018年6月各门店及店员裸卖率情况.xls]1-5月公司裸卖率（中西成药）'!$A$16:$A$21</c:f>
              <c:strCache>
                <c:ptCount val="6"/>
                <c:pt idx="0">
                  <c:v>1月</c:v>
                </c:pt>
                <c:pt idx="1">
                  <c:v>2月</c:v>
                </c:pt>
                <c:pt idx="2">
                  <c:v>3月</c:v>
                </c:pt>
                <c:pt idx="3">
                  <c:v>4月</c:v>
                </c:pt>
                <c:pt idx="4">
                  <c:v>5月</c:v>
                </c:pt>
                <c:pt idx="5">
                  <c:v>6月</c:v>
                </c:pt>
              </c:strCache>
            </c:strRef>
          </c:cat>
          <c:val>
            <c:numRef>
              <c:f>'[2018年6月各门店及店员裸卖率情况.xls]1-5月公司裸卖率（中西成药）'!$B$16:$B$21</c:f>
              <c:numCache>
                <c:formatCode>0.0_ </c:formatCode>
                <c:ptCount val="6"/>
                <c:pt idx="0">
                  <c:v>41.6483655013635</c:v>
                </c:pt>
                <c:pt idx="1">
                  <c:v>42.7377657779278</c:v>
                </c:pt>
                <c:pt idx="2">
                  <c:v>47.0079614047406</c:v>
                </c:pt>
                <c:pt idx="3">
                  <c:v>47.439987933775</c:v>
                </c:pt>
                <c:pt idx="4">
                  <c:v>46.5664467119806</c:v>
                </c:pt>
                <c:pt idx="5">
                  <c:v>47.6398554880825</c:v>
                </c:pt>
              </c:numCache>
            </c:numRef>
          </c:val>
          <c:smooth val="0"/>
        </c:ser>
        <c:ser>
          <c:idx val="1"/>
          <c:order val="1"/>
          <c:tx>
            <c:strRef>
              <c:f>'[2018年6月各门店及店员裸卖率情况.xls]1-5月公司裸卖率（中西成药）'!$C$15</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1"/>
              <c:layout>
                <c:manualLayout>
                  <c:x val="0"/>
                  <c:y val="-0.035653968849690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543609567528389"/>
                  <c:y val="-0.02673399673251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81203189176129"/>
                  <c:y val="-0.03118966285459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020050497549383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02443505419805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'[2018年6月各门店及店员裸卖率情况.xls]1-5月公司裸卖率（中西成药）'!$A$16:$A$21</c:f>
              <c:strCache>
                <c:ptCount val="6"/>
                <c:pt idx="0">
                  <c:v>1月</c:v>
                </c:pt>
                <c:pt idx="1">
                  <c:v>2月</c:v>
                </c:pt>
                <c:pt idx="2">
                  <c:v>3月</c:v>
                </c:pt>
                <c:pt idx="3">
                  <c:v>4月</c:v>
                </c:pt>
                <c:pt idx="4">
                  <c:v>5月</c:v>
                </c:pt>
                <c:pt idx="5">
                  <c:v>6月</c:v>
                </c:pt>
              </c:strCache>
            </c:strRef>
          </c:cat>
          <c:val>
            <c:numRef>
              <c:f>'[2018年6月各门店及店员裸卖率情况.xls]1-5月公司裸卖率（中西成药）'!$C$16:$C$21</c:f>
              <c:numCache>
                <c:formatCode>0.0_ </c:formatCode>
                <c:ptCount val="6"/>
                <c:pt idx="0">
                  <c:v>47.1588796483252</c:v>
                </c:pt>
                <c:pt idx="1">
                  <c:v>44.9540796111108</c:v>
                </c:pt>
                <c:pt idx="2">
                  <c:v>48.2256212127765</c:v>
                </c:pt>
                <c:pt idx="3">
                  <c:v>48.4311166449148</c:v>
                </c:pt>
                <c:pt idx="4">
                  <c:v>49.0131223604817</c:v>
                </c:pt>
                <c:pt idx="5">
                  <c:v>50.5553710651923</c:v>
                </c:pt>
              </c:numCache>
            </c:numRef>
          </c:val>
          <c:smooth val="0"/>
        </c:ser>
        <c:dLbls>
          <c:showLegendKey val="0"/>
          <c:showVal val="0"/>
          <c:showCatName val="0"/>
          <c:showSerName val="0"/>
          <c:showPercent val="0"/>
          <c:showBubbleSize val="0"/>
        </c:dLbls>
        <c:marker val="1"/>
        <c:smooth val="0"/>
        <c:axId val="455433246"/>
        <c:axId val="243541528"/>
      </c:lineChart>
      <c:catAx>
        <c:axId val="455433246"/>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243541528"/>
        <c:crosses val="autoZero"/>
        <c:auto val="1"/>
        <c:lblAlgn val="ctr"/>
        <c:lblOffset val="100"/>
        <c:noMultiLvlLbl val="0"/>
      </c:catAx>
      <c:valAx>
        <c:axId val="24354152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455433246"/>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ayout/>
      <c:overlay val="0"/>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solidFill>
                <a:latin typeface="+mn-lt"/>
                <a:ea typeface="+mn-ea"/>
                <a:cs typeface="+mn-cs"/>
              </a:defRPr>
            </a:pP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月库存品规、销售品规同环比趋势</a:t>
            </a:r>
            <a:endParaRPr 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c:rich>
      </c:tx>
      <c:layout>
        <c:manualLayout>
          <c:xMode val="edge"/>
          <c:yMode val="edge"/>
          <c:x val="0.134724285237292"/>
          <c:y val="0.0232305713748456"/>
        </c:manualLayout>
      </c:layout>
      <c:overlay val="0"/>
      <c:spPr>
        <a:noFill/>
        <a:ln>
          <a:noFill/>
        </a:ln>
        <a:effectLst/>
      </c:spPr>
    </c:title>
    <c:autoTitleDeleted val="0"/>
    <c:plotArea>
      <c:layout/>
      <c:lineChart>
        <c:grouping val="standard"/>
        <c:varyColors val="0"/>
        <c:ser>
          <c:idx val="0"/>
          <c:order val="0"/>
          <c:tx>
            <c:strRef>
              <c:f>'[2018年1-6月库存动销情况（整体数据）.xls]Sheet3'!$B$66</c:f>
              <c:strCache>
                <c:ptCount val="1"/>
                <c:pt idx="0">
                  <c:v>库存商品品种数</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'[2018年1-6月库存动销情况（整体数据）.xls]Sheet3'!$A$67:$A$72</c:f>
              <c:strCache>
                <c:ptCount val="6"/>
                <c:pt idx="0" c:formatCode="0_ ">
                  <c:v>1月</c:v>
                </c:pt>
                <c:pt idx="1" c:formatCode="0_ ">
                  <c:v>2月</c:v>
                </c:pt>
                <c:pt idx="2" c:formatCode="0_ ">
                  <c:v>3月</c:v>
                </c:pt>
                <c:pt idx="3">
                  <c:v>4月</c:v>
                </c:pt>
                <c:pt idx="4">
                  <c:v>5月</c:v>
                </c:pt>
                <c:pt idx="5">
                  <c:v>6月</c:v>
                </c:pt>
              </c:strCache>
            </c:strRef>
          </c:cat>
          <c:val>
            <c:numRef>
              <c:f>'[2018年1-6月库存动销情况（整体数据）.xls]Sheet3'!$B$67:$B$72</c:f>
              <c:numCache>
                <c:formatCode>0_ </c:formatCode>
                <c:ptCount val="6"/>
                <c:pt idx="0">
                  <c:v>7460</c:v>
                </c:pt>
                <c:pt idx="1">
                  <c:v>7474</c:v>
                </c:pt>
                <c:pt idx="2">
                  <c:v>7440</c:v>
                </c:pt>
                <c:pt idx="3" c:formatCode="General">
                  <c:v>7460</c:v>
                </c:pt>
                <c:pt idx="4" c:formatCode="General">
                  <c:v>7467</c:v>
                </c:pt>
                <c:pt idx="5" c:formatCode="General">
                  <c:v>7459</c:v>
                </c:pt>
              </c:numCache>
            </c:numRef>
          </c:val>
          <c:smooth val="0"/>
        </c:ser>
        <c:ser>
          <c:idx val="1"/>
          <c:order val="1"/>
          <c:tx>
            <c:strRef>
              <c:f>'[2018年1-6月库存动销情况（整体数据）.xls]Sheet3'!$C$66</c:f>
              <c:strCache>
                <c:ptCount val="1"/>
                <c:pt idx="0">
                  <c:v>销售品种数</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'[2018年1-6月库存动销情况（整体数据）.xls]Sheet3'!$A$67:$A$72</c:f>
              <c:strCache>
                <c:ptCount val="6"/>
                <c:pt idx="0" c:formatCode="0_ ">
                  <c:v>1月</c:v>
                </c:pt>
                <c:pt idx="1" c:formatCode="0_ ">
                  <c:v>2月</c:v>
                </c:pt>
                <c:pt idx="2" c:formatCode="0_ ">
                  <c:v>3月</c:v>
                </c:pt>
                <c:pt idx="3">
                  <c:v>4月</c:v>
                </c:pt>
                <c:pt idx="4">
                  <c:v>5月</c:v>
                </c:pt>
                <c:pt idx="5">
                  <c:v>6月</c:v>
                </c:pt>
              </c:strCache>
            </c:strRef>
          </c:cat>
          <c:val>
            <c:numRef>
              <c:f>'[2018年1-6月库存动销情况（整体数据）.xls]Sheet3'!$C$67:$C$72</c:f>
              <c:numCache>
                <c:formatCode>0_ </c:formatCode>
                <c:ptCount val="6"/>
                <c:pt idx="0">
                  <c:v>5872</c:v>
                </c:pt>
                <c:pt idx="1">
                  <c:v>5783</c:v>
                </c:pt>
                <c:pt idx="2">
                  <c:v>5918</c:v>
                </c:pt>
                <c:pt idx="3" c:formatCode="General">
                  <c:v>5933</c:v>
                </c:pt>
                <c:pt idx="4" c:formatCode="General">
                  <c:v>5847</c:v>
                </c:pt>
                <c:pt idx="5" c:formatCode="General">
                  <c:v>5792</c:v>
                </c:pt>
              </c:numCache>
            </c:numRef>
          </c:val>
          <c:smooth val="0"/>
        </c:ser>
        <c:dLbls>
          <c:showLegendKey val="0"/>
          <c:showVal val="0"/>
          <c:showCatName val="0"/>
          <c:showSerName val="0"/>
          <c:showPercent val="0"/>
          <c:showBubbleSize val="0"/>
        </c:dLbls>
        <c:marker val="1"/>
        <c:smooth val="0"/>
        <c:axId val="125967248"/>
        <c:axId val="262592687"/>
      </c:lineChart>
      <c:catAx>
        <c:axId val="125967248"/>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62592687"/>
        <c:crosses val="autoZero"/>
        <c:auto val="1"/>
        <c:lblAlgn val="ctr"/>
        <c:lblOffset val="100"/>
        <c:noMultiLvlLbl val="0"/>
      </c:catAx>
      <c:valAx>
        <c:axId val="262592687"/>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2596724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177394034536892"/>
          <c:y val="0.895089285714286"/>
          <c:w val="0.584772370486656"/>
          <c:h val="0.0770089285714286"/>
        </c:manualLayout>
      </c:layout>
      <c:overlay val="0"/>
      <c:spPr>
        <a:noFill/>
        <a:ln>
          <a:noFill/>
        </a:ln>
        <a:effectLst/>
      </c:spPr>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solidFill>
                <a:latin typeface="+mn-lt"/>
                <a:ea typeface="+mn-ea"/>
                <a:cs typeface="+mn-cs"/>
              </a:defRPr>
            </a:pP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月公司动销率同环比趋势</a:t>
            </a:r>
            <a:endParaRPr 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'[2018年1-6月库存动销情况（整体数据）.xls]Sheet3'!$B$141</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'[2018年1-6月库存动销情况（整体数据）.xls]Sheet3'!$A$142:$A$147</c:f>
              <c:strCache>
                <c:ptCount val="6"/>
                <c:pt idx="0">
                  <c:v>1月</c:v>
                </c:pt>
                <c:pt idx="1">
                  <c:v>2月</c:v>
                </c:pt>
                <c:pt idx="2">
                  <c:v>3月</c:v>
                </c:pt>
                <c:pt idx="3">
                  <c:v>4月</c:v>
                </c:pt>
                <c:pt idx="4">
                  <c:v>5月</c:v>
                </c:pt>
                <c:pt idx="5">
                  <c:v>6月</c:v>
                </c:pt>
              </c:strCache>
            </c:strRef>
          </c:cat>
          <c:val>
            <c:numRef>
              <c:f>'[2018年1-6月库存动销情况（整体数据）.xls]Sheet3'!$B$142:$B$147</c:f>
              <c:numCache>
                <c:formatCode>0.0_ </c:formatCode>
                <c:ptCount val="6"/>
                <c:pt idx="0">
                  <c:v>75.6935460687078</c:v>
                </c:pt>
                <c:pt idx="1">
                  <c:v>78.7692747001713</c:v>
                </c:pt>
                <c:pt idx="2">
                  <c:v>80.6295399515738</c:v>
                </c:pt>
                <c:pt idx="3" c:formatCode="0.00_ ">
                  <c:v>80.58</c:v>
                </c:pt>
                <c:pt idx="4" c:formatCode="0.00_ ">
                  <c:v>80.1952580195258</c:v>
                </c:pt>
                <c:pt idx="5">
                  <c:v>81.6634105498186</c:v>
                </c:pt>
              </c:numCache>
            </c:numRef>
          </c:val>
          <c:smooth val="0"/>
        </c:ser>
        <c:ser>
          <c:idx val="1"/>
          <c:order val="1"/>
          <c:tx>
            <c:strRef>
              <c:f>'[2018年1-6月库存动销情况（整体数据）.xls]Sheet3'!$C$141</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'[2018年1-6月库存动销情况（整体数据）.xls]Sheet3'!$A$142:$A$147</c:f>
              <c:strCache>
                <c:ptCount val="6"/>
                <c:pt idx="0">
                  <c:v>1月</c:v>
                </c:pt>
                <c:pt idx="1">
                  <c:v>2月</c:v>
                </c:pt>
                <c:pt idx="2">
                  <c:v>3月</c:v>
                </c:pt>
                <c:pt idx="3">
                  <c:v>4月</c:v>
                </c:pt>
                <c:pt idx="4">
                  <c:v>5月</c:v>
                </c:pt>
                <c:pt idx="5">
                  <c:v>6月</c:v>
                </c:pt>
              </c:strCache>
            </c:strRef>
          </c:cat>
          <c:val>
            <c:numRef>
              <c:f>'[2018年1-6月库存动销情况（整体数据）.xls]Sheet3'!$C$142:$C$147</c:f>
              <c:numCache>
                <c:formatCode>0.0_ </c:formatCode>
                <c:ptCount val="6"/>
                <c:pt idx="0">
                  <c:v>78.7131367292225</c:v>
                </c:pt>
                <c:pt idx="1">
                  <c:v>77.3748996521274</c:v>
                </c:pt>
                <c:pt idx="2">
                  <c:v>79.5430107526882</c:v>
                </c:pt>
                <c:pt idx="3" c:formatCode="0.00_ ">
                  <c:v>79.53</c:v>
                </c:pt>
                <c:pt idx="4" c:formatCode="0.00_ ">
                  <c:v>78.3045399758939</c:v>
                </c:pt>
                <c:pt idx="5">
                  <c:v>77.6511596728784</c:v>
                </c:pt>
              </c:numCache>
            </c:numRef>
          </c:val>
          <c:smooth val="0"/>
        </c:ser>
        <c:dLbls>
          <c:showLegendKey val="0"/>
          <c:showVal val="0"/>
          <c:showCatName val="0"/>
          <c:showSerName val="0"/>
          <c:showPercent val="0"/>
          <c:showBubbleSize val="0"/>
        </c:dLbls>
        <c:marker val="1"/>
        <c:smooth val="0"/>
        <c:axId val="607214607"/>
        <c:axId val="510999781"/>
      </c:lineChart>
      <c:catAx>
        <c:axId val="607214607"/>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510999781"/>
        <c:crosses val="autoZero"/>
        <c:auto val="1"/>
        <c:lblAlgn val="ctr"/>
        <c:lblOffset val="100"/>
        <c:noMultiLvlLbl val="0"/>
      </c:catAx>
      <c:valAx>
        <c:axId val="51099978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60721460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347654320987654"/>
          <c:y val="0.904592314901593"/>
          <c:w val="0.351851851851852"/>
          <c:h val="0.0684161199625117"/>
        </c:manualLayout>
      </c:layout>
      <c:overlay val="0"/>
      <c:spPr>
        <a:noFill/>
        <a:ln>
          <a:noFill/>
        </a:ln>
        <a:effectLst/>
      </c:spPr>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solidFill>
                <a:latin typeface="+mn-lt"/>
                <a:ea typeface="+mn-ea"/>
                <a:cs typeface="+mn-cs"/>
              </a:defRPr>
            </a:pP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月公司周转率同环比趋势图</a:t>
            </a:r>
            <a:endParaRPr 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0546453482605088"/>
          <c:y val="0.174666179337232"/>
          <c:w val="0.888388888888889"/>
          <c:h val="0.606342592592593"/>
        </c:manualLayout>
      </c:layout>
      <c:lineChart>
        <c:grouping val="standard"/>
        <c:varyColors val="0"/>
        <c:ser>
          <c:idx val="0"/>
          <c:order val="0"/>
          <c:tx>
            <c:strRef>
              <c:f>'[2018年1-6月库存动销情况（整体数据）.xls]Sheet3'!$B$93</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1"/>
              <c:layout>
                <c:manualLayout>
                  <c:x val="0.00142571998859424"/>
                  <c:y val="0.055391120507399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42917547568710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'[2018年1-6月库存动销情况（整体数据）.xls]Sheet3'!$A$94:$A$99</c:f>
              <c:strCache>
                <c:ptCount val="6"/>
                <c:pt idx="0">
                  <c:v>1月</c:v>
                </c:pt>
                <c:pt idx="1">
                  <c:v>2月</c:v>
                </c:pt>
                <c:pt idx="2">
                  <c:v>3月</c:v>
                </c:pt>
                <c:pt idx="3">
                  <c:v>4月</c:v>
                </c:pt>
                <c:pt idx="4">
                  <c:v>5月</c:v>
                </c:pt>
                <c:pt idx="5">
                  <c:v>6月</c:v>
                </c:pt>
              </c:strCache>
            </c:strRef>
          </c:cat>
          <c:val>
            <c:numRef>
              <c:f>'[2018年1-6月库存动销情况（整体数据）.xls]Sheet3'!$B$94:$B$99</c:f>
              <c:numCache>
                <c:formatCode>0.0_ </c:formatCode>
                <c:ptCount val="6"/>
                <c:pt idx="0">
                  <c:v>26.4308855291577</c:v>
                </c:pt>
                <c:pt idx="1">
                  <c:v>26.92936061806</c:v>
                </c:pt>
                <c:pt idx="2">
                  <c:v>31.23646571314</c:v>
                </c:pt>
                <c:pt idx="3">
                  <c:v>26.3465984554085</c:v>
                </c:pt>
                <c:pt idx="4">
                  <c:v>29.087386357991</c:v>
                </c:pt>
                <c:pt idx="5">
                  <c:v>28.7986463620981</c:v>
                </c:pt>
              </c:numCache>
            </c:numRef>
          </c:val>
          <c:smooth val="0"/>
        </c:ser>
        <c:ser>
          <c:idx val="1"/>
          <c:order val="1"/>
          <c:tx>
            <c:strRef>
              <c:f>'[2018年1-6月库存动销情况（整体数据）.xls]Sheet3'!$C$93</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1"/>
              <c:layout>
                <c:manualLayout>
                  <c:x val="0.00551278395589773"/>
                  <c:y val="-0.092389006342494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693850394449197"/>
                  <c:y val="-0.030655391120507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'[2018年1-6月库存动销情况（整体数据）.xls]Sheet3'!$A$94:$A$99</c:f>
              <c:strCache>
                <c:ptCount val="6"/>
                <c:pt idx="0">
                  <c:v>1月</c:v>
                </c:pt>
                <c:pt idx="1">
                  <c:v>2月</c:v>
                </c:pt>
                <c:pt idx="2">
                  <c:v>3月</c:v>
                </c:pt>
                <c:pt idx="3">
                  <c:v>4月</c:v>
                </c:pt>
                <c:pt idx="4">
                  <c:v>5月</c:v>
                </c:pt>
                <c:pt idx="5">
                  <c:v>6月</c:v>
                </c:pt>
              </c:strCache>
            </c:strRef>
          </c:cat>
          <c:val>
            <c:numRef>
              <c:f>'[2018年1-6月库存动销情况（整体数据）.xls]Sheet3'!$C$94:$C$99</c:f>
              <c:numCache>
                <c:formatCode>0.0_ </c:formatCode>
                <c:ptCount val="6"/>
                <c:pt idx="0">
                  <c:v>32.7189360585807</c:v>
                </c:pt>
                <c:pt idx="1">
                  <c:v>26.1118184457995</c:v>
                </c:pt>
                <c:pt idx="2">
                  <c:v>34.1590803699997</c:v>
                </c:pt>
                <c:pt idx="3">
                  <c:v>31.7994407847969</c:v>
                </c:pt>
                <c:pt idx="4">
                  <c:v>30.8866732980175</c:v>
                </c:pt>
                <c:pt idx="5">
                  <c:v>33.954882004804</c:v>
                </c:pt>
              </c:numCache>
            </c:numRef>
          </c:val>
          <c:smooth val="0"/>
        </c:ser>
        <c:dLbls>
          <c:showLegendKey val="0"/>
          <c:showVal val="0"/>
          <c:showCatName val="0"/>
          <c:showSerName val="0"/>
          <c:showPercent val="0"/>
          <c:showBubbleSize val="0"/>
        </c:dLbls>
        <c:marker val="1"/>
        <c:smooth val="0"/>
        <c:axId val="424612552"/>
        <c:axId val="708725740"/>
      </c:lineChart>
      <c:catAx>
        <c:axId val="424612552"/>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708725740"/>
        <c:crosses val="autoZero"/>
        <c:auto val="1"/>
        <c:lblAlgn val="ctr"/>
        <c:lblOffset val="100"/>
        <c:noMultiLvlLbl val="0"/>
      </c:catAx>
      <c:valAx>
        <c:axId val="70872574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424612552"/>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399379384088965"/>
          <c:y val="0.900997885835095"/>
          <c:w val="0.210282631282329"/>
          <c:h val="0.0701754385964912"/>
        </c:manualLayout>
      </c:layout>
      <c:overlay val="0"/>
      <c:spPr>
        <a:noFill/>
        <a:ln>
          <a:noFill/>
        </a:ln>
        <a:effectLst/>
      </c:spPr>
      <c:txPr>
        <a:bodyPr rot="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solidFill>
                <a:latin typeface="+mn-lt"/>
                <a:ea typeface="+mn-ea"/>
                <a:cs typeface="+mn-cs"/>
              </a:defRPr>
            </a:pP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月公司存销比同环比趋势图</a:t>
            </a:r>
            <a:endParaRPr lang="zh-CN" sz="18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'[2018年1-6月库存动销情况（整体数据）.xls]Sheet3'!$B$123</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1"/>
              <c:layout>
                <c:manualLayout>
                  <c:x val="0.0119101736521502"/>
                  <c:y val="-0.046616541353383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'[2018年1-6月库存动销情况（整体数据）.xls]Sheet3'!$A$124:$A$129</c:f>
              <c:strCache>
                <c:ptCount val="6"/>
                <c:pt idx="0">
                  <c:v>1月</c:v>
                </c:pt>
                <c:pt idx="1">
                  <c:v>2月</c:v>
                </c:pt>
                <c:pt idx="2">
                  <c:v>3月</c:v>
                </c:pt>
                <c:pt idx="3">
                  <c:v>4月</c:v>
                </c:pt>
                <c:pt idx="4">
                  <c:v>5月</c:v>
                </c:pt>
                <c:pt idx="5">
                  <c:v>6月</c:v>
                </c:pt>
              </c:strCache>
            </c:strRef>
          </c:cat>
          <c:val>
            <c:numRef>
              <c:f>'[2018年1-6月库存动销情况（整体数据）.xls]Sheet3'!$B$124:$B$129</c:f>
              <c:numCache>
                <c:formatCode>0.0_ </c:formatCode>
                <c:ptCount val="6"/>
                <c:pt idx="0">
                  <c:v>3.78345250255363</c:v>
                </c:pt>
                <c:pt idx="1">
                  <c:v>3.71341902313625</c:v>
                </c:pt>
                <c:pt idx="2">
                  <c:v>3.20138651146867</c:v>
                </c:pt>
                <c:pt idx="3">
                  <c:v>3.79555638536221</c:v>
                </c:pt>
                <c:pt idx="4">
                  <c:v>3.43791631084543</c:v>
                </c:pt>
                <c:pt idx="5">
                  <c:v>3.47238542890717</c:v>
                </c:pt>
              </c:numCache>
            </c:numRef>
          </c:val>
          <c:smooth val="0"/>
        </c:ser>
        <c:ser>
          <c:idx val="1"/>
          <c:order val="1"/>
          <c:tx>
            <c:strRef>
              <c:f>'[2018年1-6月库存动销情况（整体数据）.xls]Sheet3'!$C$123</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1"/>
              <c:layout>
                <c:manualLayout>
                  <c:x val="0"/>
                  <c:y val="0.06560150375939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63660332757523"/>
                  <c:y val="0.049248120300751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'[2018年1-6月库存动销情况（整体数据）.xls]Sheet3'!$A$124:$A$129</c:f>
              <c:strCache>
                <c:ptCount val="6"/>
                <c:pt idx="0">
                  <c:v>1月</c:v>
                </c:pt>
                <c:pt idx="1">
                  <c:v>2月</c:v>
                </c:pt>
                <c:pt idx="2">
                  <c:v>3月</c:v>
                </c:pt>
                <c:pt idx="3">
                  <c:v>4月</c:v>
                </c:pt>
                <c:pt idx="4">
                  <c:v>5月</c:v>
                </c:pt>
                <c:pt idx="5">
                  <c:v>6月</c:v>
                </c:pt>
              </c:strCache>
            </c:strRef>
          </c:cat>
          <c:val>
            <c:numRef>
              <c:f>'[2018年1-6月库存动销情况（整体数据）.xls]Sheet3'!$C$124:$C$129</c:f>
              <c:numCache>
                <c:formatCode>0.0_ </c:formatCode>
                <c:ptCount val="6"/>
                <c:pt idx="0">
                  <c:v>3.05633410025797</c:v>
                </c:pt>
                <c:pt idx="1">
                  <c:v>3.82968349016253</c:v>
                </c:pt>
                <c:pt idx="2">
                  <c:v>2.92747927979423</c:v>
                </c:pt>
                <c:pt idx="3">
                  <c:v>3.14470938897168</c:v>
                </c:pt>
                <c:pt idx="4">
                  <c:v>3.23764230077891</c:v>
                </c:pt>
                <c:pt idx="5">
                  <c:v>2.94508459743291</c:v>
                </c:pt>
              </c:numCache>
            </c:numRef>
          </c:val>
          <c:smooth val="0"/>
        </c:ser>
        <c:dLbls>
          <c:showLegendKey val="0"/>
          <c:showVal val="0"/>
          <c:showCatName val="0"/>
          <c:showSerName val="0"/>
          <c:showPercent val="0"/>
          <c:showBubbleSize val="0"/>
        </c:dLbls>
        <c:marker val="1"/>
        <c:smooth val="0"/>
        <c:axId val="710341746"/>
        <c:axId val="838246207"/>
      </c:lineChart>
      <c:catAx>
        <c:axId val="710341746"/>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38246207"/>
        <c:crosses val="autoZero"/>
        <c:auto val="1"/>
        <c:lblAlgn val="ctr"/>
        <c:lblOffset val="100"/>
        <c:noMultiLvlLbl val="0"/>
      </c:catAx>
      <c:valAx>
        <c:axId val="838246207"/>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71034174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376"/>
          <c:y val="0.90625"/>
          <c:w val="0.2475"/>
          <c:h val="0.06875"/>
        </c:manualLayout>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月公司人效同环比趋势</a:t>
            </a:r>
            <a:endParaRPr altLang="en-US" sz="2000" b="0"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c:rich>
      </c:tx>
      <c:layout>
        <c:manualLayout>
          <c:xMode val="edge"/>
          <c:yMode val="edge"/>
          <c:x val="0.238555971702039"/>
          <c:y val="0.0191179254211622"/>
        </c:manualLayout>
      </c:layout>
      <c:overlay val="0"/>
      <c:spPr>
        <a:noFill/>
        <a:ln>
          <a:noFill/>
        </a:ln>
        <a:effectLst/>
      </c:spPr>
    </c:title>
    <c:autoTitleDeleted val="0"/>
    <c:plotArea>
      <c:layout/>
      <c:lineChart>
        <c:grouping val="standard"/>
        <c:varyColors val="0"/>
        <c:ser>
          <c:idx val="0"/>
          <c:order val="0"/>
          <c:tx>
            <c:strRef>
              <c:f>'[2018年员工数据汇总表（持续更新）.xls]Sheet1'!$B$20</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4"/>
              <c:layout>
                <c:manualLayout>
                  <c:x val="-0.00787298254822202"/>
                  <c:y val="0.052459780834693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'[2018年员工数据汇总表（持续更新）.xls]Sheet1'!$A$21:$A$26</c:f>
              <c:strCache>
                <c:ptCount val="6"/>
                <c:pt idx="0">
                  <c:v>1月</c:v>
                </c:pt>
                <c:pt idx="1">
                  <c:v>2月</c:v>
                </c:pt>
                <c:pt idx="2">
                  <c:v>3月</c:v>
                </c:pt>
                <c:pt idx="3">
                  <c:v>4月</c:v>
                </c:pt>
                <c:pt idx="4">
                  <c:v>5月</c:v>
                </c:pt>
                <c:pt idx="5">
                  <c:v>6月</c:v>
                </c:pt>
              </c:strCache>
            </c:strRef>
          </c:cat>
          <c:val>
            <c:numRef>
              <c:f>'[2018年员工数据汇总表（持续更新）.xls]Sheet1'!$B$21:$B$26</c:f>
              <c:numCache>
                <c:formatCode>0.0_ </c:formatCode>
                <c:ptCount val="6"/>
                <c:pt idx="0">
                  <c:v>4.5</c:v>
                </c:pt>
                <c:pt idx="1">
                  <c:v>4.24</c:v>
                </c:pt>
                <c:pt idx="2">
                  <c:v>5</c:v>
                </c:pt>
                <c:pt idx="3" c:formatCode="General">
                  <c:v>4.74</c:v>
                </c:pt>
                <c:pt idx="4" c:formatCode="General">
                  <c:v>5.13</c:v>
                </c:pt>
                <c:pt idx="5" c:formatCode="General">
                  <c:v>4.75</c:v>
                </c:pt>
              </c:numCache>
            </c:numRef>
          </c:val>
          <c:smooth val="0"/>
        </c:ser>
        <c:ser>
          <c:idx val="1"/>
          <c:order val="1"/>
          <c:tx>
            <c:strRef>
              <c:f>'[2018年员工数据汇总表（持续更新）.xls]Sheet1'!$C$20</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4"/>
              <c:layout>
                <c:manualLayout>
                  <c:x val="-0.00787298254822202"/>
                  <c:y val="-0.052459780834693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'[2018年员工数据汇总表（持续更新）.xls]Sheet1'!$A$21:$A$26</c:f>
              <c:strCache>
                <c:ptCount val="6"/>
                <c:pt idx="0">
                  <c:v>1月</c:v>
                </c:pt>
                <c:pt idx="1">
                  <c:v>2月</c:v>
                </c:pt>
                <c:pt idx="2">
                  <c:v>3月</c:v>
                </c:pt>
                <c:pt idx="3">
                  <c:v>4月</c:v>
                </c:pt>
                <c:pt idx="4">
                  <c:v>5月</c:v>
                </c:pt>
                <c:pt idx="5">
                  <c:v>6月</c:v>
                </c:pt>
              </c:strCache>
            </c:strRef>
          </c:cat>
          <c:val>
            <c:numRef>
              <c:f>'[2018年员工数据汇总表（持续更新）.xls]Sheet1'!$C$21:$C$26</c:f>
              <c:numCache>
                <c:formatCode>0.0_ </c:formatCode>
                <c:ptCount val="6"/>
                <c:pt idx="0">
                  <c:v>6.3</c:v>
                </c:pt>
                <c:pt idx="1">
                  <c:v>4.9</c:v>
                </c:pt>
                <c:pt idx="2">
                  <c:v>5.9</c:v>
                </c:pt>
                <c:pt idx="3" c:formatCode="General">
                  <c:v>5.6</c:v>
                </c:pt>
                <c:pt idx="4" c:formatCode="General">
                  <c:v>5.27</c:v>
                </c:pt>
                <c:pt idx="5" c:formatCode="General">
                  <c:v>5.24</c:v>
                </c:pt>
              </c:numCache>
            </c:numRef>
          </c:val>
          <c:smooth val="0"/>
        </c:ser>
        <c:dLbls>
          <c:showLegendKey val="0"/>
          <c:showVal val="0"/>
          <c:showCatName val="0"/>
          <c:showSerName val="0"/>
          <c:showPercent val="0"/>
          <c:showBubbleSize val="0"/>
        </c:dLbls>
        <c:marker val="1"/>
        <c:smooth val="0"/>
        <c:axId val="317206643"/>
        <c:axId val="39242676"/>
      </c:lineChart>
      <c:catAx>
        <c:axId val="317206643"/>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39242676"/>
        <c:crosses val="autoZero"/>
        <c:auto val="1"/>
        <c:lblAlgn val="ctr"/>
        <c:lblOffset val="100"/>
        <c:noMultiLvlLbl val="0"/>
      </c:catAx>
      <c:valAx>
        <c:axId val="392426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31720664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solidFill>
                <a:latin typeface="+mn-lt"/>
                <a:ea typeface="+mn-ea"/>
                <a:cs typeface="+mn-cs"/>
              </a:defRPr>
            </a:pPr>
            <a:r>
              <a:rPr sz="2000" b="1" i="0" u="none" strike="noStrike"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2018年</a:t>
            </a:r>
            <a:r>
              <a:rPr lang="en-US" altLang="zh-CN" sz="2000" b="1" i="0" u="none" strike="noStrike"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2000" b="1" i="0" u="none" strike="noStrike"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sz="2000" b="1" i="0" u="none" strike="noStrike"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公司人均客流同环比趋势</a:t>
            </a:r>
            <a:endParaRPr sz="2000" b="0" i="0" u="none" strike="noStrike" baseline="0">
              <a:solidFill>
                <a:schemeClr val="tx1"/>
              </a:solidFill>
              <a:latin typeface="宋体" panose="02010600030101010101" pitchFamily="2" charset="-122"/>
              <a:ea typeface="宋体" panose="02010600030101010101" pitchFamily="2" charset="-122"/>
              <a:cs typeface="宋体" panose="02010600030101010101" pitchFamily="2" charset="-122"/>
            </a:endParaRPr>
          </a:p>
        </c:rich>
      </c:tx>
      <c:layout>
        <c:manualLayout>
          <c:xMode val="edge"/>
          <c:yMode val="edge"/>
          <c:x val="0.168326939814798"/>
          <c:y val="0.0347222222222222"/>
        </c:manualLayout>
      </c:layout>
      <c:overlay val="0"/>
      <c:spPr>
        <a:noFill/>
        <a:ln>
          <a:noFill/>
        </a:ln>
        <a:effectLst/>
      </c:spPr>
    </c:title>
    <c:autoTitleDeleted val="0"/>
    <c:plotArea>
      <c:layout>
        <c:manualLayout>
          <c:layoutTarget val="inner"/>
          <c:xMode val="edge"/>
          <c:yMode val="edge"/>
          <c:x val="0.0666142763588736"/>
          <c:y val="0.181712962962963"/>
          <c:w val="0.900641781270465"/>
          <c:h val="0.601018518518519"/>
        </c:manualLayout>
      </c:layout>
      <c:lineChart>
        <c:grouping val="standard"/>
        <c:varyColors val="0"/>
        <c:ser>
          <c:idx val="0"/>
          <c:order val="0"/>
          <c:tx>
            <c:strRef>
              <c:f>'[2018年员工数据汇总表（持续更新）.xls]Sheet1'!$K$20</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4"/>
              <c:layout>
                <c:manualLayout>
                  <c:x val="-0.00982318271119843"/>
                  <c:y val="-0.0486111111111111"/>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'[2018年员工数据汇总表（持续更新）.xls]Sheet1'!$J$21:$J$26</c:f>
              <c:strCache>
                <c:ptCount val="6"/>
                <c:pt idx="0">
                  <c:v>1月</c:v>
                </c:pt>
                <c:pt idx="1">
                  <c:v>2月</c:v>
                </c:pt>
                <c:pt idx="2">
                  <c:v>3月</c:v>
                </c:pt>
                <c:pt idx="3">
                  <c:v>4月</c:v>
                </c:pt>
                <c:pt idx="4">
                  <c:v>5月</c:v>
                </c:pt>
                <c:pt idx="5">
                  <c:v>6月</c:v>
                </c:pt>
              </c:strCache>
            </c:strRef>
          </c:cat>
          <c:val>
            <c:numRef>
              <c:f>'[2018年员工数据汇总表（持续更新）.xls]Sheet1'!$K$21:$K$26</c:f>
              <c:numCache>
                <c:formatCode>General</c:formatCode>
                <c:ptCount val="6"/>
                <c:pt idx="0">
                  <c:v>588</c:v>
                </c:pt>
                <c:pt idx="1">
                  <c:v>556</c:v>
                </c:pt>
                <c:pt idx="2">
                  <c:v>672</c:v>
                </c:pt>
                <c:pt idx="3">
                  <c:v>653</c:v>
                </c:pt>
                <c:pt idx="4">
                  <c:v>694</c:v>
                </c:pt>
                <c:pt idx="5">
                  <c:v>643</c:v>
                </c:pt>
              </c:numCache>
            </c:numRef>
          </c:val>
          <c:smooth val="0"/>
        </c:ser>
        <c:ser>
          <c:idx val="1"/>
          <c:order val="1"/>
          <c:tx>
            <c:strRef>
              <c:f>'[2018年员工数据汇总表（持续更新）.xls]Sheet1'!$L$20</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4"/>
              <c:layout>
                <c:manualLayout>
                  <c:x val="-0.00589390962671906"/>
                  <c:y val="0.034722222222222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196463654223969"/>
                  <c:y val="-0.013888888888888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'[2018年员工数据汇总表（持续更新）.xls]Sheet1'!$J$21:$J$26</c:f>
              <c:strCache>
                <c:ptCount val="6"/>
                <c:pt idx="0">
                  <c:v>1月</c:v>
                </c:pt>
                <c:pt idx="1">
                  <c:v>2月</c:v>
                </c:pt>
                <c:pt idx="2">
                  <c:v>3月</c:v>
                </c:pt>
                <c:pt idx="3">
                  <c:v>4月</c:v>
                </c:pt>
                <c:pt idx="4">
                  <c:v>5月</c:v>
                </c:pt>
                <c:pt idx="5">
                  <c:v>6月</c:v>
                </c:pt>
              </c:strCache>
            </c:strRef>
          </c:cat>
          <c:val>
            <c:numRef>
              <c:f>'[2018年员工数据汇总表（持续更新）.xls]Sheet1'!$L$21:$L$26</c:f>
              <c:numCache>
                <c:formatCode>General</c:formatCode>
                <c:ptCount val="6"/>
                <c:pt idx="0">
                  <c:v>811</c:v>
                </c:pt>
                <c:pt idx="1">
                  <c:v>609</c:v>
                </c:pt>
                <c:pt idx="2">
                  <c:v>756</c:v>
                </c:pt>
                <c:pt idx="3">
                  <c:v>724</c:v>
                </c:pt>
                <c:pt idx="4">
                  <c:v>674</c:v>
                </c:pt>
                <c:pt idx="5">
                  <c:v>687</c:v>
                </c:pt>
              </c:numCache>
            </c:numRef>
          </c:val>
          <c:smooth val="0"/>
        </c:ser>
        <c:dLbls>
          <c:showLegendKey val="0"/>
          <c:showVal val="0"/>
          <c:showCatName val="0"/>
          <c:showSerName val="0"/>
          <c:showPercent val="0"/>
          <c:showBubbleSize val="0"/>
        </c:dLbls>
        <c:marker val="1"/>
        <c:smooth val="0"/>
        <c:axId val="905684643"/>
        <c:axId val="321716883"/>
      </c:lineChart>
      <c:catAx>
        <c:axId val="905684643"/>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321716883"/>
        <c:crosses val="autoZero"/>
        <c:auto val="1"/>
        <c:lblAlgn val="ctr"/>
        <c:lblOffset val="100"/>
        <c:noMultiLvlLbl val="0"/>
      </c:catAx>
      <c:valAx>
        <c:axId val="321716883"/>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90568464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2018年</a:t>
            </a:r>
            <a:r>
              <a:rPr lang="en-US" altLang="zh-CN"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sz="20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人均销售品规数同环比趋势</a:t>
            </a:r>
            <a:endParaRPr sz="20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lineChart>
        <c:grouping val="standard"/>
        <c:varyColors val="0"/>
        <c:ser>
          <c:idx val="0"/>
          <c:order val="0"/>
          <c:tx>
            <c:strRef>
              <c:f>'[2018年员工数据汇总表（持续更新）.xls]Sheet1'!$C$48</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Lbl>
              <c:idx val="4"/>
              <c:layout>
                <c:manualLayout>
                  <c:x val="-0.0164903119417342"/>
                  <c:y val="0.034722222222222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'[2018年员工数据汇总表（持续更新）.xls]Sheet1'!$B$49:$B$54</c:f>
              <c:strCache>
                <c:ptCount val="6"/>
                <c:pt idx="0">
                  <c:v>1月</c:v>
                </c:pt>
                <c:pt idx="1">
                  <c:v>2月</c:v>
                </c:pt>
                <c:pt idx="2">
                  <c:v>3月</c:v>
                </c:pt>
                <c:pt idx="3">
                  <c:v>4月</c:v>
                </c:pt>
                <c:pt idx="4">
                  <c:v>5月</c:v>
                </c:pt>
                <c:pt idx="5">
                  <c:v>6月</c:v>
                </c:pt>
              </c:strCache>
            </c:strRef>
          </c:cat>
          <c:val>
            <c:numRef>
              <c:f>'[2018年员工数据汇总表（持续更新）.xls]Sheet1'!$C$49:$C$54</c:f>
              <c:numCache>
                <c:formatCode>General</c:formatCode>
                <c:ptCount val="6"/>
                <c:pt idx="0">
                  <c:v>619</c:v>
                </c:pt>
                <c:pt idx="1">
                  <c:v>590</c:v>
                </c:pt>
                <c:pt idx="2">
                  <c:v>662</c:v>
                </c:pt>
                <c:pt idx="3">
                  <c:v>645</c:v>
                </c:pt>
                <c:pt idx="4">
                  <c:v>669</c:v>
                </c:pt>
                <c:pt idx="5">
                  <c:v>641</c:v>
                </c:pt>
              </c:numCache>
            </c:numRef>
          </c:val>
          <c:smooth val="0"/>
        </c:ser>
        <c:ser>
          <c:idx val="1"/>
          <c:order val="1"/>
          <c:tx>
            <c:strRef>
              <c:f>'[2018年员工数据汇总表（持续更新）.xls]Sheet1'!$D$48</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4"/>
              <c:layout>
                <c:manualLayout>
                  <c:x val="-0.0144290229490175"/>
                  <c:y val="-0.0520833333333333"/>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020833333333333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'[2018年员工数据汇总表（持续更新）.xls]Sheet1'!$B$49:$B$54</c:f>
              <c:strCache>
                <c:ptCount val="6"/>
                <c:pt idx="0">
                  <c:v>1月</c:v>
                </c:pt>
                <c:pt idx="1">
                  <c:v>2月</c:v>
                </c:pt>
                <c:pt idx="2">
                  <c:v>3月</c:v>
                </c:pt>
                <c:pt idx="3">
                  <c:v>4月</c:v>
                </c:pt>
                <c:pt idx="4">
                  <c:v>5月</c:v>
                </c:pt>
                <c:pt idx="5">
                  <c:v>6月</c:v>
                </c:pt>
              </c:strCache>
            </c:strRef>
          </c:cat>
          <c:val>
            <c:numRef>
              <c:f>'[2018年员工数据汇总表（持续更新）.xls]Sheet1'!$D$49:$D$54</c:f>
              <c:numCache>
                <c:formatCode>General</c:formatCode>
                <c:ptCount val="6"/>
                <c:pt idx="0">
                  <c:v>764</c:v>
                </c:pt>
                <c:pt idx="1">
                  <c:v>653</c:v>
                </c:pt>
                <c:pt idx="2">
                  <c:v>732</c:v>
                </c:pt>
                <c:pt idx="3">
                  <c:v>721</c:v>
                </c:pt>
                <c:pt idx="4">
                  <c:v>683</c:v>
                </c:pt>
                <c:pt idx="5">
                  <c:v>679</c:v>
                </c:pt>
              </c:numCache>
            </c:numRef>
          </c:val>
          <c:smooth val="0"/>
        </c:ser>
        <c:dLbls>
          <c:showLegendKey val="0"/>
          <c:showVal val="0"/>
          <c:showCatName val="0"/>
          <c:showSerName val="0"/>
          <c:showPercent val="0"/>
          <c:showBubbleSize val="0"/>
        </c:dLbls>
        <c:marker val="1"/>
        <c:smooth val="0"/>
        <c:axId val="69589593"/>
        <c:axId val="188751904"/>
      </c:lineChart>
      <c:catAx>
        <c:axId val="69589593"/>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88751904"/>
        <c:crosses val="autoZero"/>
        <c:auto val="1"/>
        <c:lblAlgn val="ctr"/>
        <c:lblOffset val="100"/>
        <c:noMultiLvlLbl val="0"/>
      </c:catAx>
      <c:valAx>
        <c:axId val="18875190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958959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0" i="0" u="none" strike="noStrike" kern="1200" spc="0" baseline="0">
                <a:solidFill>
                  <a:sysClr val="windowText" lastClr="000000"/>
                </a:solidFill>
                <a:latin typeface="+mn-lt"/>
                <a:ea typeface="+mn-ea"/>
                <a:cs typeface="+mn-cs"/>
              </a:defRPr>
            </a:pPr>
            <a:r>
              <a:rPr lang="en-US" altLang="zh-CN"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2018</a:t>
            </a:r>
            <a:r>
              <a:rPr altLang="en-US"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altLang="en-US"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月公司客品数同环比趋势</a:t>
            </a:r>
            <a:endParaRPr altLang="en-US"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a:defRPr lang="zh-CN" sz="1600" b="0" i="0" u="none" strike="noStrike" kern="1200" spc="0" baseline="0">
                <a:solidFill>
                  <a:sysClr val="windowText" lastClr="000000"/>
                </a:solidFill>
                <a:latin typeface="+mn-lt"/>
                <a:ea typeface="+mn-ea"/>
                <a:cs typeface="+mn-cs"/>
              </a:defRPr>
            </a:pPr>
            <a:r>
              <a:rPr altLang="en-US" sz="1600" b="1" i="0" u="none" strike="noStrike"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（中西成药）</a:t>
            </a:r>
            <a:endParaRPr altLang="en-US" sz="16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manualLayout>
          <c:layoutTarget val="inner"/>
          <c:xMode val="edge"/>
          <c:yMode val="edge"/>
          <c:x val="0.0758494987631819"/>
          <c:y val="0.219721329046088"/>
          <c:w val="0.892774378336154"/>
          <c:h val="0.65924973204716"/>
        </c:manualLayout>
      </c:layout>
      <c:lineChart>
        <c:grouping val="standard"/>
        <c:varyColors val="0"/>
        <c:ser>
          <c:idx val="0"/>
          <c:order val="0"/>
          <c:tx>
            <c:strRef>
              <c:f>[2018年6月公司关联销售情况.xls]Sheet2!$B$12</c:f>
              <c:strCache>
                <c:ptCount val="1"/>
                <c:pt idx="0">
                  <c:v>2017年</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[2018年6月公司关联销售情况.xls]Sheet2!$A$13:$A$18</c:f>
              <c:strCache>
                <c:ptCount val="6"/>
                <c:pt idx="0">
                  <c:v>1月</c:v>
                </c:pt>
                <c:pt idx="1">
                  <c:v>2月</c:v>
                </c:pt>
                <c:pt idx="2">
                  <c:v>3月</c:v>
                </c:pt>
                <c:pt idx="3">
                  <c:v>4月</c:v>
                </c:pt>
                <c:pt idx="4">
                  <c:v>5月</c:v>
                </c:pt>
                <c:pt idx="5">
                  <c:v>6月</c:v>
                </c:pt>
              </c:strCache>
            </c:strRef>
          </c:cat>
          <c:val>
            <c:numRef>
              <c:f>[2018年6月公司关联销售情况.xls]Sheet2!$B$13:$B$18</c:f>
              <c:numCache>
                <c:formatCode>0.00_ </c:formatCode>
                <c:ptCount val="6"/>
                <c:pt idx="0">
                  <c:v>2.3746622754928</c:v>
                </c:pt>
                <c:pt idx="1">
                  <c:v>2.32554812824839</c:v>
                </c:pt>
                <c:pt idx="2">
                  <c:v>2.27360983227822</c:v>
                </c:pt>
                <c:pt idx="3">
                  <c:v>2.2803558004896</c:v>
                </c:pt>
                <c:pt idx="4">
                  <c:v>2.55405843517951</c:v>
                </c:pt>
                <c:pt idx="5">
                  <c:v>2.60054866042654</c:v>
                </c:pt>
              </c:numCache>
            </c:numRef>
          </c:val>
          <c:smooth val="0"/>
        </c:ser>
        <c:ser>
          <c:idx val="1"/>
          <c:order val="1"/>
          <c:tx>
            <c:strRef>
              <c:f>[2018年6月公司关联销售情况.xls]Sheet2!$C$12</c:f>
              <c:strCache>
                <c:ptCount val="1"/>
                <c:pt idx="0">
                  <c:v>2018年</c:v>
                </c:pt>
              </c:strCache>
            </c:strRef>
          </c:tx>
          <c:spPr>
            <a:ln w="285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1"/>
              <c:layout>
                <c:manualLayout>
                  <c:x val="-0.00361928983664286"/>
                  <c:y val="0.026329555361813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71710848087646"/>
                  <c:y val="0.023190932868352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59633827375762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[2018年6月公司关联销售情况.xls]Sheet2!$A$13:$A$18</c:f>
              <c:strCache>
                <c:ptCount val="6"/>
                <c:pt idx="0">
                  <c:v>1月</c:v>
                </c:pt>
                <c:pt idx="1">
                  <c:v>2月</c:v>
                </c:pt>
                <c:pt idx="2">
                  <c:v>3月</c:v>
                </c:pt>
                <c:pt idx="3">
                  <c:v>4月</c:v>
                </c:pt>
                <c:pt idx="4">
                  <c:v>5月</c:v>
                </c:pt>
                <c:pt idx="5">
                  <c:v>6月</c:v>
                </c:pt>
              </c:strCache>
            </c:strRef>
          </c:cat>
          <c:val>
            <c:numRef>
              <c:f>[2018年6月公司关联销售情况.xls]Sheet2!$C$13:$C$18</c:f>
              <c:numCache>
                <c:formatCode>0.00_ </c:formatCode>
                <c:ptCount val="6"/>
                <c:pt idx="0">
                  <c:v>2.29116136189278</c:v>
                </c:pt>
                <c:pt idx="1">
                  <c:v>2.30530315085423</c:v>
                </c:pt>
                <c:pt idx="2">
                  <c:v>2.23892667983334</c:v>
                </c:pt>
                <c:pt idx="3">
                  <c:v>2.28601350614801</c:v>
                </c:pt>
                <c:pt idx="4">
                  <c:v>2.43455076311335</c:v>
                </c:pt>
                <c:pt idx="5">
                  <c:v>2.40966500790553</c:v>
                </c:pt>
              </c:numCache>
            </c:numRef>
          </c:val>
          <c:smooth val="0"/>
        </c:ser>
        <c:dLbls>
          <c:showLegendKey val="0"/>
          <c:showVal val="0"/>
          <c:showCatName val="0"/>
          <c:showSerName val="0"/>
          <c:showPercent val="0"/>
          <c:showBubbleSize val="0"/>
        </c:dLbls>
        <c:marker val="1"/>
        <c:smooth val="0"/>
        <c:axId val="113923110"/>
        <c:axId val="248832413"/>
      </c:lineChart>
      <c:catAx>
        <c:axId val="113923110"/>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248832413"/>
        <c:crosses val="autoZero"/>
        <c:auto val="1"/>
        <c:lblAlgn val="ctr"/>
        <c:lblOffset val="100"/>
        <c:noMultiLvlLbl val="0"/>
      </c:catAx>
      <c:valAx>
        <c:axId val="248832413"/>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1392311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94851049379373"/>
          <c:y val="0.918976306530822"/>
          <c:w val="0.299909126766889"/>
          <c:h val="0.0758928571428571"/>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1F066D5C-B32B-4721-BB34-4BD018D6F731}"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3002F5F8-03A2-4C69-8228-C81BFA3B893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p:cNvSpPr>
          <p:nvPr>
            <p:ph type="sldImg"/>
          </p:nvPr>
        </p:nvSpPr>
        <p:spPr/>
      </p:sp>
      <p:sp>
        <p:nvSpPr>
          <p:cNvPr id="1126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p:nvPr>
            <p:ph type="sldImg"/>
          </p:nvPr>
        </p:nvSpPr>
        <p:spPr>
          <a:ln>
            <a:solidFill>
              <a:srgbClr val="000000"/>
            </a:solidFill>
          </a:ln>
        </p:spPr>
      </p:sp>
      <p:sp>
        <p:nvSpPr>
          <p:cNvPr id="12290" name="文本占位符 2"/>
          <p:cNvSpPr/>
          <p:nvPr>
            <p:ph type="body"/>
          </p:nvPr>
        </p:nvSpPr>
        <p:spPr>
          <a:noFill/>
          <a:ln>
            <a:noFill/>
          </a:ln>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fontAlgn="auto"/>
            <a:endParaRPr lang="en-GB" strike="noStrike" noProof="1" dirty="0"/>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fontAlgn="auto"/>
            <a:endParaRPr lang="en-GB" strike="noStrike" noProof="1" dirty="0"/>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fontAlgn="auto"/>
            <a:endParaRPr lang="en-GB"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fontAlgn="auto"/>
            <a:r>
              <a:rPr lang="en-US" strike="noStrike" noProof="1"/>
              <a:t>Click icon to add picture</a:t>
            </a:r>
            <a:endParaRPr lang="en-GB" strike="noStrike" noProof="1" dirty="0"/>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fontAlgn="auto"/>
            <a:r>
              <a:rPr lang="en-US" strike="noStrike" noProof="1"/>
              <a:t>Click icon to add picture</a:t>
            </a:r>
            <a:endParaRPr lang="en-GB" strike="noStrike" noProof="1" dirty="0"/>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fontAlgn="auto"/>
            <a:r>
              <a:rPr lang="en-US" strike="noStrike" noProof="1"/>
              <a:t>Click icon to add picture</a:t>
            </a:r>
            <a:endParaRPr lang="en-GB"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9"/>
            <a:ext cx="3645964" cy="2430312"/>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9"/>
            <a:ext cx="3645964" cy="2430312"/>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9"/>
            <a:ext cx="3645964" cy="2430312"/>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lvl1pPr algn="l" defTabSz="91440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a:ea typeface="微软雅黑" panose="020B0503020204020204" pitchFamily="34" charset="-122"/>
        </a:defRPr>
      </a:lvl9pPr>
    </p:titleStyle>
    <p:bodyStyle>
      <a:lvl1pPr marL="228600" indent="-226695" algn="l" defTabSz="9144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6695" algn="l" defTabSz="914400" rtl="0" eaLnBrk="0" fontAlgn="base" hangingPunct="0">
        <a:lnSpc>
          <a:spcPct val="90000"/>
        </a:lnSpc>
        <a:spcBef>
          <a:spcPts val="500"/>
        </a:spcBef>
        <a:spcAft>
          <a:spcPct val="0"/>
        </a:spcAft>
        <a:buFont typeface="Arial" panose="020B0604020202020204" pitchFamily="34" charset="0"/>
        <a:buChar char="•"/>
        <a:defRPr sz="3735" kern="1200">
          <a:solidFill>
            <a:schemeClr val="tx1"/>
          </a:solidFill>
          <a:latin typeface="+mn-lt"/>
          <a:ea typeface="+mn-ea"/>
          <a:cs typeface="+mn-cs"/>
        </a:defRPr>
      </a:lvl2pPr>
      <a:lvl3pPr marL="1143000" indent="-226695" algn="l" defTabSz="9144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6695" algn="l" defTabSz="914400" rtl="0" eaLnBrk="0" fontAlgn="base" hangingPunct="0">
        <a:lnSpc>
          <a:spcPct val="90000"/>
        </a:lnSpc>
        <a:spcBef>
          <a:spcPts val="500"/>
        </a:spcBef>
        <a:spcAft>
          <a:spcPct val="0"/>
        </a:spcAft>
        <a:buFont typeface="Arial" panose="020B0604020202020204" pitchFamily="34" charset="0"/>
        <a:buChar char="•"/>
        <a:defRPr sz="1865" kern="1200">
          <a:solidFill>
            <a:schemeClr val="tx1"/>
          </a:solidFill>
          <a:latin typeface="+mn-lt"/>
          <a:ea typeface="+mn-ea"/>
          <a:cs typeface="+mn-cs"/>
        </a:defRPr>
      </a:lvl4pPr>
      <a:lvl5pPr marL="2057400" indent="-226695" algn="l" defTabSz="914400" rtl="0" eaLnBrk="0" fontAlgn="base" hangingPunct="0">
        <a:lnSpc>
          <a:spcPct val="90000"/>
        </a:lnSpc>
        <a:spcBef>
          <a:spcPts val="500"/>
        </a:spcBef>
        <a:spcAft>
          <a:spcPct val="0"/>
        </a:spcAft>
        <a:buFont typeface="Arial" panose="020B0604020202020204" pitchFamily="34" charset="0"/>
        <a:buChar char="•"/>
        <a:defRPr sz="1865" kern="1200">
          <a:solidFill>
            <a:schemeClr val="tx1"/>
          </a:solidFill>
          <a:latin typeface="+mn-lt"/>
          <a:ea typeface="+mn-ea"/>
          <a:cs typeface="+mn-cs"/>
        </a:defRPr>
      </a:lvl5pPr>
      <a:lvl6pPr marL="2514600" indent="-227965"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7965"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7965"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7965"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21508;&#22823;&#20013;&#23567;&#31867;&#21333;&#21697;&#27611;&#21033;&#24773;&#20917;&#34920;.xls" TargetMode="Externa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45"/>
          <p:cNvSpPr txBox="1"/>
          <p:nvPr/>
        </p:nvSpPr>
        <p:spPr>
          <a:xfrm>
            <a:off x="991871" y="3992563"/>
            <a:ext cx="9735820" cy="2553335"/>
          </a:xfrm>
          <a:prstGeom prst="rect">
            <a:avLst/>
          </a:prstGeom>
          <a:noFill/>
          <a:ln w="9525">
            <a:noFill/>
          </a:ln>
        </p:spPr>
        <p:txBody>
          <a:bodyPr wrap="none" anchor="t">
            <a:spAutoFit/>
          </a:bodyPr>
          <a:p>
            <a:pPr algn="ctr"/>
            <a:r>
              <a:rPr lang="en-US" altLang="zh-CN" sz="6000" b="1" dirty="0">
                <a:solidFill>
                  <a:schemeClr val="tx2"/>
                </a:solidFill>
                <a:latin typeface="微软雅黑" panose="020B0503020204020204" pitchFamily="34" charset="-122"/>
                <a:ea typeface="微软雅黑" panose="020B0503020204020204" pitchFamily="34" charset="-122"/>
                <a:sym typeface="Calibri" panose="020F0502020204030204" charset="0"/>
              </a:rPr>
              <a:t>2018</a:t>
            </a:r>
            <a:r>
              <a:rPr lang="zh-CN" altLang="en-US" sz="6000" b="1" dirty="0">
                <a:solidFill>
                  <a:schemeClr val="tx2"/>
                </a:solidFill>
                <a:latin typeface="微软雅黑" panose="020B0503020204020204" pitchFamily="34" charset="-122"/>
                <a:ea typeface="微软雅黑" panose="020B0503020204020204" pitchFamily="34" charset="-122"/>
                <a:sym typeface="Calibri" panose="020F0502020204030204" charset="0"/>
              </a:rPr>
              <a:t>年</a:t>
            </a:r>
            <a:r>
              <a:rPr lang="en-US" altLang="zh-CN" sz="6000" b="1" dirty="0">
                <a:solidFill>
                  <a:schemeClr val="tx2"/>
                </a:solidFill>
                <a:latin typeface="微软雅黑" panose="020B0503020204020204" pitchFamily="34" charset="-122"/>
                <a:ea typeface="微软雅黑" panose="020B0503020204020204" pitchFamily="34" charset="-122"/>
                <a:sym typeface="Calibri" panose="020F0502020204030204" charset="0"/>
              </a:rPr>
              <a:t>1-6</a:t>
            </a:r>
            <a:r>
              <a:rPr lang="zh-CN" altLang="en-US" sz="6000" b="1" dirty="0">
                <a:solidFill>
                  <a:schemeClr val="tx2"/>
                </a:solidFill>
                <a:latin typeface="微软雅黑" panose="020B0503020204020204" pitchFamily="34" charset="-122"/>
                <a:ea typeface="微软雅黑" panose="020B0503020204020204" pitchFamily="34" charset="-122"/>
                <a:sym typeface="Calibri" panose="020F0502020204030204" charset="0"/>
              </a:rPr>
              <a:t>月经营数据分析</a:t>
            </a:r>
            <a:endParaRPr lang="zh-CN" altLang="en-US" sz="6000" b="1" dirty="0">
              <a:solidFill>
                <a:schemeClr val="tx2"/>
              </a:solidFill>
              <a:latin typeface="微软雅黑" panose="020B0503020204020204" pitchFamily="34" charset="-122"/>
              <a:ea typeface="微软雅黑" panose="020B0503020204020204" pitchFamily="34" charset="-122"/>
              <a:sym typeface="Calibri" panose="020F0502020204030204" charset="0"/>
            </a:endParaRPr>
          </a:p>
          <a:p>
            <a:pPr algn="ctr"/>
            <a:r>
              <a:rPr lang="zh-CN" altLang="en-US" sz="4400" b="1" dirty="0">
                <a:solidFill>
                  <a:schemeClr val="tx2"/>
                </a:solidFill>
                <a:latin typeface="Calibri" panose="020F0502020204030204" charset="0"/>
                <a:ea typeface="微软雅黑" panose="020B0503020204020204" pitchFamily="34" charset="-122"/>
                <a:sym typeface="Calibri" panose="020F0502020204030204" charset="0"/>
              </a:rPr>
              <a:t>              </a:t>
            </a:r>
            <a:r>
              <a:rPr lang="zh-CN" altLang="en-US" sz="2800" b="1" dirty="0">
                <a:solidFill>
                  <a:schemeClr val="tx2"/>
                </a:solidFill>
                <a:latin typeface="Calibri" panose="020F0502020204030204" charset="0"/>
                <a:ea typeface="微软雅黑" panose="020B0503020204020204" pitchFamily="34" charset="-122"/>
                <a:sym typeface="Calibri" panose="020F0502020204030204" charset="0"/>
              </a:rPr>
              <a:t> </a:t>
            </a:r>
            <a:endParaRPr lang="zh-CN" altLang="en-US" sz="2800" b="1" dirty="0">
              <a:solidFill>
                <a:schemeClr val="tx2"/>
              </a:solidFill>
              <a:latin typeface="Calibri" panose="020F0502020204030204" charset="0"/>
              <a:ea typeface="微软雅黑" panose="020B0503020204020204" pitchFamily="34" charset="-122"/>
              <a:sym typeface="Calibri" panose="020F0502020204030204" charset="0"/>
            </a:endParaRPr>
          </a:p>
          <a:p>
            <a:pPr algn="ctr"/>
            <a:endParaRPr lang="zh-CN" altLang="en-US" sz="2800" b="1" dirty="0">
              <a:solidFill>
                <a:schemeClr val="tx2"/>
              </a:solidFill>
              <a:latin typeface="Calibri" panose="020F0502020204030204" charset="0"/>
              <a:ea typeface="微软雅黑" panose="020B0503020204020204" pitchFamily="34" charset="-122"/>
              <a:sym typeface="Calibri" panose="020F0502020204030204" charset="0"/>
            </a:endParaRPr>
          </a:p>
          <a:p>
            <a:pPr algn="ctr"/>
            <a:r>
              <a:rPr lang="zh-CN" altLang="en-US" sz="2800" b="1" dirty="0">
                <a:solidFill>
                  <a:schemeClr val="tx2"/>
                </a:solidFill>
                <a:latin typeface="Calibri" panose="020F0502020204030204" charset="0"/>
                <a:ea typeface="微软雅黑" panose="020B0503020204020204" pitchFamily="34" charset="-122"/>
                <a:sym typeface="Calibri" panose="020F0502020204030204" charset="0"/>
              </a:rPr>
              <a:t>                                                                                       商品部     何莉莎</a:t>
            </a:r>
            <a:endParaRPr lang="zh-CN" altLang="en-US" sz="2800" b="1" dirty="0">
              <a:solidFill>
                <a:schemeClr val="tx2"/>
              </a:solidFill>
              <a:latin typeface="Calibri" panose="020F0502020204030204" charset="0"/>
              <a:ea typeface="微软雅黑" panose="020B0503020204020204" pitchFamily="34" charset="-122"/>
              <a:sym typeface="Calibri" panose="020F0502020204030204" charset="0"/>
            </a:endParaRPr>
          </a:p>
        </p:txBody>
      </p:sp>
      <p:pic>
        <p:nvPicPr>
          <p:cNvPr id="11269" name="图片 2"/>
          <p:cNvPicPr>
            <a:picLocks noChangeAspect="1"/>
          </p:cNvPicPr>
          <p:nvPr/>
        </p:nvPicPr>
        <p:blipFill>
          <a:blip r:embed="rId1"/>
          <a:stretch>
            <a:fillRect/>
          </a:stretch>
        </p:blipFill>
        <p:spPr>
          <a:xfrm>
            <a:off x="2598208" y="691092"/>
            <a:ext cx="5761567" cy="2997200"/>
          </a:xfrm>
          <a:prstGeom prst="rect">
            <a:avLst/>
          </a:prstGeom>
          <a:noFill/>
          <a:ln w="9525">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3175" y="482600"/>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1</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3314" name="文本框 2"/>
          <p:cNvSpPr txBox="1"/>
          <p:nvPr/>
        </p:nvSpPr>
        <p:spPr>
          <a:xfrm>
            <a:off x="2817813" y="754063"/>
            <a:ext cx="5453062" cy="64611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销售额</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3389" name="文本框 7"/>
          <p:cNvSpPr txBox="1"/>
          <p:nvPr/>
        </p:nvSpPr>
        <p:spPr>
          <a:xfrm>
            <a:off x="9035098" y="1101725"/>
            <a:ext cx="1474787"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a:t>
            </a:r>
            <a:endParaRPr lang="en-US" altLang="zh-CN" b="1">
              <a:latin typeface="微软雅黑" panose="020B0503020204020204" pitchFamily="34" charset="-122"/>
              <a:ea typeface="微软雅黑" panose="020B0503020204020204" pitchFamily="34" charset="-122"/>
            </a:endParaRPr>
          </a:p>
        </p:txBody>
      </p:sp>
      <p:sp>
        <p:nvSpPr>
          <p:cNvPr id="13390" name="文本框 6"/>
          <p:cNvSpPr txBox="1"/>
          <p:nvPr/>
        </p:nvSpPr>
        <p:spPr>
          <a:xfrm>
            <a:off x="774700" y="5625465"/>
            <a:ext cx="11216005" cy="119888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月会员销售额同比增长</a:t>
            </a:r>
            <a:r>
              <a:rPr lang="en-US" altLang="zh-CN" b="1">
                <a:solidFill>
                  <a:srgbClr val="FF0000"/>
                </a:solidFill>
                <a:latin typeface="微软雅黑" panose="020B0503020204020204" pitchFamily="34" charset="-122"/>
                <a:ea typeface="微软雅黑" panose="020B0503020204020204" pitchFamily="34" charset="-122"/>
              </a:rPr>
              <a:t>532.1</a:t>
            </a:r>
            <a:r>
              <a:rPr lang="zh-CN" altLang="en-US" b="1">
                <a:solidFill>
                  <a:srgbClr val="FF0000"/>
                </a:solidFill>
                <a:latin typeface="微软雅黑" panose="020B0503020204020204" pitchFamily="34" charset="-122"/>
                <a:ea typeface="微软雅黑" panose="020B0503020204020204" pitchFamily="34" charset="-122"/>
              </a:rPr>
              <a:t>万元</a:t>
            </a:r>
            <a:r>
              <a:rPr lang="zh-CN" altLang="en-US" b="1">
                <a:latin typeface="微软雅黑" panose="020B0503020204020204" pitchFamily="34" charset="-122"/>
                <a:ea typeface="微软雅黑" panose="020B0503020204020204" pitchFamily="34" charset="-122"/>
              </a:rPr>
              <a:t>、增幅</a:t>
            </a:r>
            <a:r>
              <a:rPr lang="en-US" altLang="zh-CN" b="1">
                <a:solidFill>
                  <a:srgbClr val="FF0000"/>
                </a:solidFill>
                <a:latin typeface="微软雅黑" panose="020B0503020204020204" pitchFamily="34" charset="-122"/>
                <a:ea typeface="微软雅黑" panose="020B0503020204020204" pitchFamily="34" charset="-122"/>
              </a:rPr>
              <a:t>68.1</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，环比增长：</a:t>
            </a:r>
            <a:r>
              <a:rPr lang="en-US" altLang="zh-CN" b="1">
                <a:solidFill>
                  <a:srgbClr val="FF0000"/>
                </a:solidFill>
                <a:latin typeface="微软雅黑" panose="020B0503020204020204" pitchFamily="34" charset="-122"/>
                <a:ea typeface="微软雅黑" panose="020B0503020204020204" pitchFamily="34" charset="-122"/>
              </a:rPr>
              <a:t>27.6</a:t>
            </a:r>
            <a:r>
              <a:rPr lang="zh-CN" altLang="en-US" b="1">
                <a:latin typeface="微软雅黑" panose="020B0503020204020204" pitchFamily="34" charset="-122"/>
                <a:ea typeface="微软雅黑" panose="020B0503020204020204" pitchFamily="34" charset="-122"/>
              </a:rPr>
              <a:t>万元。</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月会员销售额同比增长：</a:t>
            </a:r>
            <a:r>
              <a:rPr lang="en-US" altLang="zh-CN" b="1">
                <a:latin typeface="微软雅黑" panose="020B0503020204020204" pitchFamily="34" charset="-122"/>
                <a:ea typeface="微软雅黑" panose="020B0503020204020204" pitchFamily="34" charset="-122"/>
              </a:rPr>
              <a:t>3337.4</a:t>
            </a:r>
            <a:r>
              <a:rPr lang="zh-CN" altLang="en-US" b="1">
                <a:latin typeface="微软雅黑" panose="020B0503020204020204" pitchFamily="34" charset="-122"/>
                <a:ea typeface="微软雅黑" panose="020B0503020204020204" pitchFamily="34" charset="-122"/>
              </a:rPr>
              <a:t>万元，增幅达</a:t>
            </a:r>
            <a:r>
              <a:rPr lang="en-US" altLang="zh-CN" b="1">
                <a:latin typeface="微软雅黑" panose="020B0503020204020204" pitchFamily="34" charset="-122"/>
                <a:ea typeface="微软雅黑" panose="020B0503020204020204" pitchFamily="34" charset="-122"/>
              </a:rPr>
              <a:t>79.7%</a:t>
            </a:r>
            <a:r>
              <a:rPr lang="zh-CN" altLang="en-US" b="1">
                <a:latin typeface="微软雅黑" panose="020B0503020204020204" pitchFamily="34" charset="-122"/>
                <a:ea typeface="微软雅黑" panose="020B0503020204020204" pitchFamily="34" charset="-122"/>
              </a:rPr>
              <a:t>。目前公司</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月会员销售额环比略有回升，其中</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月环比及同比均在下滑的门店有：</a:t>
            </a:r>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家，分别为：沙河源店、清江东路</a:t>
            </a:r>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店、新津邓双店。上半年会员销售额同比下滑的门店有：</a:t>
            </a: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家，龙泉驿生店，需片长及营运部重点帮扶。</a:t>
            </a:r>
            <a:endParaRPr lang="zh-CN" altLang="en-US" b="1">
              <a:solidFill>
                <a:srgbClr val="FF000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1156335" y="1685290"/>
          <a:ext cx="4095115" cy="3887470"/>
        </p:xfrm>
        <a:graphic>
          <a:graphicData uri="http://schemas.openxmlformats.org/drawingml/2006/table">
            <a:tbl>
              <a:tblPr firstRow="1" bandRow="1">
                <a:tableStyleId>{5C22544A-7EE6-4342-B048-85BDC9FD1C3A}</a:tableStyleId>
              </a:tblPr>
              <a:tblGrid>
                <a:gridCol w="856615"/>
                <a:gridCol w="1057275"/>
                <a:gridCol w="1024890"/>
                <a:gridCol w="1156335"/>
              </a:tblGrid>
              <a:tr h="49593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4005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504.2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1274.5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152.8%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156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525.8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1031.1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96.1%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480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759.1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1335.3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75.9%</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894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768.4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1285.7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67.3%</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327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849.2</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1285.4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51.4%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730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780.9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1313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68.1%</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730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合计</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4187.6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7525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79.7%</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4" name="图片 3"/>
          <p:cNvPicPr>
            <a:picLocks noChangeAspect="1"/>
          </p:cNvPicPr>
          <p:nvPr/>
        </p:nvPicPr>
        <p:blipFill>
          <a:blip r:embed="rId1"/>
          <a:stretch>
            <a:fillRect/>
          </a:stretch>
        </p:blipFill>
        <p:spPr>
          <a:xfrm>
            <a:off x="5344795" y="1685290"/>
            <a:ext cx="6458585" cy="38868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3175" y="574675"/>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2</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4338" name="文本框 2"/>
          <p:cNvSpPr txBox="1"/>
          <p:nvPr/>
        </p:nvSpPr>
        <p:spPr>
          <a:xfrm>
            <a:off x="2817813" y="754063"/>
            <a:ext cx="5453062" cy="64611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毛利额</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3" name="文本框 7"/>
          <p:cNvSpPr txBox="1"/>
          <p:nvPr/>
        </p:nvSpPr>
        <p:spPr>
          <a:xfrm>
            <a:off x="8960803" y="1193800"/>
            <a:ext cx="1474787"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a:t>
            </a:r>
            <a:endParaRPr lang="en-US" altLang="zh-CN" b="1">
              <a:latin typeface="微软雅黑" panose="020B0503020204020204" pitchFamily="34" charset="-122"/>
              <a:ea typeface="微软雅黑" panose="020B0503020204020204" pitchFamily="34" charset="-122"/>
            </a:endParaRPr>
          </a:p>
        </p:txBody>
      </p:sp>
      <p:sp>
        <p:nvSpPr>
          <p:cNvPr id="14414" name="文本框 4"/>
          <p:cNvSpPr txBox="1"/>
          <p:nvPr/>
        </p:nvSpPr>
        <p:spPr>
          <a:xfrm>
            <a:off x="886460" y="5163820"/>
            <a:ext cx="11142980" cy="175323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月会员销售毛利额同比增长</a:t>
            </a:r>
            <a:r>
              <a:rPr lang="en-US" altLang="zh-CN" b="1">
                <a:solidFill>
                  <a:srgbClr val="FF0000"/>
                </a:solidFill>
                <a:latin typeface="微软雅黑" panose="020B0503020204020204" pitchFamily="34" charset="-122"/>
                <a:ea typeface="微软雅黑" panose="020B0503020204020204" pitchFamily="34" charset="-122"/>
              </a:rPr>
              <a:t>165.3</a:t>
            </a:r>
            <a:r>
              <a:rPr lang="zh-CN" altLang="en-US" b="1">
                <a:latin typeface="微软雅黑" panose="020B0503020204020204" pitchFamily="34" charset="-122"/>
                <a:ea typeface="微软雅黑" panose="020B0503020204020204" pitchFamily="34" charset="-122"/>
              </a:rPr>
              <a:t>万元，同比增幅</a:t>
            </a:r>
            <a:r>
              <a:rPr lang="en-US" altLang="zh-CN" b="1">
                <a:solidFill>
                  <a:srgbClr val="FF0000"/>
                </a:solidFill>
                <a:latin typeface="微软雅黑" panose="020B0503020204020204" pitchFamily="34" charset="-122"/>
                <a:ea typeface="微软雅黑" panose="020B0503020204020204" pitchFamily="34" charset="-122"/>
              </a:rPr>
              <a:t>72.8</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，环比减少</a:t>
            </a:r>
            <a:r>
              <a:rPr lang="en-US" altLang="zh-CN" b="1">
                <a:solidFill>
                  <a:srgbClr val="00B050"/>
                </a:solidFill>
                <a:latin typeface="微软雅黑" panose="020B0503020204020204" pitchFamily="34" charset="-122"/>
                <a:ea typeface="微软雅黑" panose="020B0503020204020204" pitchFamily="34" charset="-122"/>
              </a:rPr>
              <a:t>3.3</a:t>
            </a:r>
            <a:r>
              <a:rPr lang="zh-CN" altLang="en-US" b="1">
                <a:latin typeface="微软雅黑" panose="020B0503020204020204" pitchFamily="34" charset="-122"/>
                <a:ea typeface="微软雅黑" panose="020B0503020204020204" pitchFamily="34" charset="-122"/>
              </a:rPr>
              <a:t>万元，环比在下滑，提示会员的毛利率在下滑。</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月会员毛利额累计同比增长：</a:t>
            </a:r>
            <a:r>
              <a:rPr lang="en-US" altLang="zh-CN" b="1">
                <a:latin typeface="微软雅黑" panose="020B0503020204020204" pitchFamily="34" charset="-122"/>
                <a:ea typeface="微软雅黑" panose="020B0503020204020204" pitchFamily="34" charset="-122"/>
              </a:rPr>
              <a:t>1105.5</a:t>
            </a:r>
            <a:r>
              <a:rPr lang="zh-CN" altLang="en-US" b="1">
                <a:latin typeface="微软雅黑" panose="020B0503020204020204" pitchFamily="34" charset="-122"/>
                <a:ea typeface="微软雅黑" panose="020B0503020204020204" pitchFamily="34" charset="-122"/>
              </a:rPr>
              <a:t>万元，增幅：</a:t>
            </a:r>
            <a:r>
              <a:rPr lang="en-US" altLang="zh-CN" b="1">
                <a:solidFill>
                  <a:srgbClr val="FF0000"/>
                </a:solidFill>
                <a:latin typeface="微软雅黑" panose="020B0503020204020204" pitchFamily="34" charset="-122"/>
                <a:ea typeface="微软雅黑" panose="020B0503020204020204" pitchFamily="34" charset="-122"/>
              </a:rPr>
              <a:t>92.3</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。我司需重点关注环比变化情况。</a:t>
            </a:r>
            <a:endParaRPr lang="zh-CN" altLang="en-US" b="1">
              <a:latin typeface="微软雅黑" panose="020B0503020204020204" pitchFamily="34" charset="-122"/>
              <a:ea typeface="微软雅黑" panose="020B0503020204020204" pitchFamily="34" charset="-122"/>
            </a:endParaRPr>
          </a:p>
          <a:p>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原因：</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月毛利额环比继续呈现下降趋势，反映会员的折扣力度较大，更多的会员参与活动，如超低特价等。导致会员毛利不高，请营运部及片长重点关注会员毛利额</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月环比在下滑的</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家门店，还需分析会员超低特价及会员价情况！上半年同比</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家门店在负增长，龙泉驿生店。</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7" name="表格 6"/>
          <p:cNvGraphicFramePr/>
          <p:nvPr/>
        </p:nvGraphicFramePr>
        <p:xfrm>
          <a:off x="1273175" y="1707515"/>
          <a:ext cx="4179570" cy="3456305"/>
        </p:xfrm>
        <a:graphic>
          <a:graphicData uri="http://schemas.openxmlformats.org/drawingml/2006/table">
            <a:tbl>
              <a:tblPr firstRow="1" bandRow="1">
                <a:tableStyleId>{5C22544A-7EE6-4342-B048-85BDC9FD1C3A}</a:tableStyleId>
              </a:tblPr>
              <a:tblGrid>
                <a:gridCol w="877570"/>
                <a:gridCol w="1083310"/>
                <a:gridCol w="1112520"/>
                <a:gridCol w="1106170"/>
              </a:tblGrid>
              <a:tr h="48260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29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132.2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382.2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189.1%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9497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141.8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325.9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129.8%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8260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222.9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411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84.4%</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798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224.2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396.4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76.8%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9530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250</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395.8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58.3%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370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227.2</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392.5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72.8%</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8544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合计</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1198.3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2303.8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92.3%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5" name="图片 4"/>
          <p:cNvPicPr>
            <a:picLocks noChangeAspect="1"/>
          </p:cNvPicPr>
          <p:nvPr/>
        </p:nvPicPr>
        <p:blipFill>
          <a:blip r:embed="rId1"/>
          <a:stretch>
            <a:fillRect/>
          </a:stretch>
        </p:blipFill>
        <p:spPr>
          <a:xfrm>
            <a:off x="5546725" y="1707515"/>
            <a:ext cx="6294120" cy="35064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1115" y="430530"/>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3</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5362" name="文本框 2"/>
          <p:cNvSpPr txBox="1"/>
          <p:nvPr/>
        </p:nvSpPr>
        <p:spPr>
          <a:xfrm>
            <a:off x="2859723" y="514033"/>
            <a:ext cx="5453062" cy="679450"/>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客单价</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37" name="文本框 7"/>
          <p:cNvSpPr txBox="1"/>
          <p:nvPr/>
        </p:nvSpPr>
        <p:spPr>
          <a:xfrm>
            <a:off x="9192260" y="956945"/>
            <a:ext cx="1473200"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单位：元</a:t>
            </a:r>
            <a:endParaRPr lang="en-US" altLang="zh-CN" b="1">
              <a:latin typeface="微软雅黑" panose="020B0503020204020204" pitchFamily="34" charset="-122"/>
              <a:ea typeface="微软雅黑" panose="020B0503020204020204" pitchFamily="34" charset="-122"/>
            </a:endParaRPr>
          </a:p>
        </p:txBody>
      </p:sp>
      <p:sp>
        <p:nvSpPr>
          <p:cNvPr id="15438" name="文本框 5"/>
          <p:cNvSpPr txBox="1"/>
          <p:nvPr/>
        </p:nvSpPr>
        <p:spPr>
          <a:xfrm>
            <a:off x="1028700" y="5426710"/>
            <a:ext cx="10763250"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月会员客单价同比增长</a:t>
            </a:r>
            <a:r>
              <a:rPr lang="en-US" altLang="zh-CN" b="1">
                <a:solidFill>
                  <a:srgbClr val="FF0000"/>
                </a:solidFill>
                <a:latin typeface="微软雅黑" panose="020B0503020204020204" pitchFamily="34" charset="-122"/>
                <a:ea typeface="微软雅黑" panose="020B0503020204020204" pitchFamily="34" charset="-122"/>
              </a:rPr>
              <a:t>3.1</a:t>
            </a:r>
            <a:r>
              <a:rPr lang="zh-CN" altLang="en-US" b="1">
                <a:latin typeface="微软雅黑" panose="020B0503020204020204" pitchFamily="34" charset="-122"/>
                <a:ea typeface="微软雅黑" panose="020B0503020204020204" pitchFamily="34" charset="-122"/>
              </a:rPr>
              <a:t>元、增幅</a:t>
            </a:r>
            <a:r>
              <a:rPr lang="en-US" altLang="zh-CN" b="1">
                <a:latin typeface="微软雅黑" panose="020B0503020204020204" pitchFamily="34" charset="-122"/>
                <a:ea typeface="微软雅黑" panose="020B0503020204020204" pitchFamily="34" charset="-122"/>
              </a:rPr>
              <a:t>3.5</a:t>
            </a:r>
            <a:r>
              <a:rPr lang="en-US" altLang="zh-CN" b="1">
                <a:solidFill>
                  <a:srgbClr val="FF0000"/>
                </a:solidFill>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环比减少</a:t>
            </a:r>
            <a:r>
              <a:rPr lang="en-US" altLang="zh-CN" b="1">
                <a:solidFill>
                  <a:srgbClr val="00B050"/>
                </a:solidFill>
                <a:latin typeface="微软雅黑" panose="020B0503020204020204" pitchFamily="34" charset="-122"/>
                <a:ea typeface="微软雅黑" panose="020B0503020204020204" pitchFamily="34" charset="-122"/>
              </a:rPr>
              <a:t>0.8</a:t>
            </a:r>
            <a:r>
              <a:rPr lang="zh-CN" altLang="en-US" b="1">
                <a:solidFill>
                  <a:srgbClr val="00B050"/>
                </a:solidFill>
                <a:latin typeface="微软雅黑" panose="020B0503020204020204" pitchFamily="34" charset="-122"/>
                <a:ea typeface="微软雅黑" panose="020B0503020204020204" pitchFamily="34" charset="-122"/>
              </a:rPr>
              <a:t>元</a:t>
            </a:r>
            <a:r>
              <a:rPr lang="zh-CN" altLang="en-US" b="1">
                <a:latin typeface="微软雅黑" panose="020B0503020204020204" pitchFamily="34" charset="-122"/>
                <a:ea typeface="微软雅黑" panose="020B0503020204020204" pitchFamily="34" charset="-122"/>
              </a:rPr>
              <a:t>、降幅</a:t>
            </a:r>
            <a:r>
              <a:rPr lang="en-US" altLang="zh-CN" b="1">
                <a:solidFill>
                  <a:srgbClr val="00B050"/>
                </a:solidFill>
                <a:latin typeface="微软雅黑" panose="020B0503020204020204" pitchFamily="34" charset="-122"/>
                <a:ea typeface="微软雅黑" panose="020B0503020204020204" pitchFamily="34" charset="-122"/>
              </a:rPr>
              <a:t>0.9%</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月公司会员总体客单价为</a:t>
            </a:r>
            <a:r>
              <a:rPr lang="en-US" altLang="zh-CN" b="1">
                <a:solidFill>
                  <a:srgbClr val="FF0000"/>
                </a:solidFill>
                <a:latin typeface="微软雅黑" panose="020B0503020204020204" pitchFamily="34" charset="-122"/>
                <a:ea typeface="微软雅黑" panose="020B0503020204020204" pitchFamily="34" charset="-122"/>
              </a:rPr>
              <a:t>94.5</a:t>
            </a:r>
            <a:r>
              <a:rPr lang="zh-CN" altLang="en-US" b="1">
                <a:solidFill>
                  <a:srgbClr val="FF0000"/>
                </a:solidFill>
                <a:latin typeface="微软雅黑" panose="020B0503020204020204" pitchFamily="34" charset="-122"/>
                <a:ea typeface="微软雅黑" panose="020B0503020204020204" pitchFamily="34" charset="-122"/>
              </a:rPr>
              <a:t>元</a:t>
            </a:r>
            <a:r>
              <a:rPr lang="zh-CN" altLang="en-US" b="1">
                <a:latin typeface="微软雅黑" panose="020B0503020204020204" pitchFamily="34" charset="-122"/>
                <a:ea typeface="微软雅黑" panose="020B0503020204020204" pitchFamily="34" charset="-122"/>
              </a:rPr>
              <a:t>，同比增幅：</a:t>
            </a:r>
            <a:r>
              <a:rPr lang="en-US" altLang="zh-CN" b="1">
                <a:solidFill>
                  <a:srgbClr val="FF0000"/>
                </a:solidFill>
                <a:latin typeface="微软雅黑" panose="020B0503020204020204" pitchFamily="34" charset="-122"/>
                <a:ea typeface="微软雅黑" panose="020B0503020204020204" pitchFamily="34" charset="-122"/>
              </a:rPr>
              <a:t>8.1%</a:t>
            </a:r>
            <a:r>
              <a:rPr lang="zh-CN" altLang="en-US" b="1">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公司会员客单价同比波动不大，环比在呈下滑趋势，在接待会员顾客上，有可能销售人员一味推荐特价药品，而挖掘度不够，导致会员客单价偏低，需请营运部关注</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月未到达公司会员平均值的门店（</a:t>
            </a:r>
            <a:r>
              <a:rPr lang="en-US" altLang="zh-CN" b="1">
                <a:solidFill>
                  <a:srgbClr val="FF0000"/>
                </a:solidFill>
                <a:latin typeface="微软雅黑" panose="020B0503020204020204" pitchFamily="34" charset="-122"/>
                <a:ea typeface="微软雅黑" panose="020B0503020204020204" pitchFamily="34" charset="-122"/>
              </a:rPr>
              <a:t>61</a:t>
            </a:r>
            <a:r>
              <a:rPr lang="zh-CN" altLang="en-US" b="1">
                <a:solidFill>
                  <a:srgbClr val="FF0000"/>
                </a:solidFill>
                <a:latin typeface="微软雅黑" panose="020B0503020204020204" pitchFamily="34" charset="-122"/>
                <a:ea typeface="微软雅黑" panose="020B0503020204020204" pitchFamily="34" charset="-122"/>
              </a:rPr>
              <a:t>家）及虽然会员客单在增加，但是客流在下滑的门店（怀远店、奎光店、科华店等）</a:t>
            </a:r>
            <a:endParaRPr lang="zh-CN" altLang="en-US" b="1">
              <a:solidFill>
                <a:srgbClr val="FF0000"/>
              </a:solidFill>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1301115" y="1639570"/>
          <a:ext cx="4345940" cy="3641725"/>
        </p:xfrm>
        <a:graphic>
          <a:graphicData uri="http://schemas.openxmlformats.org/drawingml/2006/table">
            <a:tbl>
              <a:tblPr firstRow="1" bandRow="1">
                <a:tableStyleId>{5C22544A-7EE6-4342-B048-85BDC9FD1C3A}</a:tableStyleId>
              </a:tblPr>
              <a:tblGrid>
                <a:gridCol w="755650"/>
                <a:gridCol w="922655"/>
                <a:gridCol w="909955"/>
                <a:gridCol w="886460"/>
                <a:gridCol w="871220"/>
              </a:tblGrid>
              <a:tr h="50355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增减额</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60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81.9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93.5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11.6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14.2%</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267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84.5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97.8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15.7%</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86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87.3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95.2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9.0%</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29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89.8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94.4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5.1%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243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91.6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93.3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8069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89.4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92.5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3.5%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8069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87.4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94.5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8.1%</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8" name="图片 7"/>
          <p:cNvPicPr>
            <a:picLocks noChangeAspect="1"/>
          </p:cNvPicPr>
          <p:nvPr/>
        </p:nvPicPr>
        <p:blipFill>
          <a:blip r:embed="rId1"/>
          <a:stretch>
            <a:fillRect/>
          </a:stretch>
        </p:blipFill>
        <p:spPr>
          <a:xfrm>
            <a:off x="5743575" y="1639570"/>
            <a:ext cx="6237605" cy="3641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3175" y="574675"/>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4</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6386" name="文本框 2"/>
          <p:cNvSpPr txBox="1"/>
          <p:nvPr/>
        </p:nvSpPr>
        <p:spPr>
          <a:xfrm>
            <a:off x="2817813" y="754063"/>
            <a:ext cx="5453062" cy="679450"/>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毛利率</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6449" name="文本框 3"/>
          <p:cNvSpPr txBox="1"/>
          <p:nvPr/>
        </p:nvSpPr>
        <p:spPr>
          <a:xfrm>
            <a:off x="1056005" y="5471795"/>
            <a:ext cx="1049337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月会员毛利率同比增长</a:t>
            </a:r>
            <a:r>
              <a:rPr lang="en-US" altLang="zh-CN" b="1">
                <a:solidFill>
                  <a:srgbClr val="FF0000"/>
                </a:solidFill>
                <a:latin typeface="微软雅黑" panose="020B0503020204020204" pitchFamily="34" charset="-122"/>
                <a:ea typeface="微软雅黑" panose="020B0503020204020204" pitchFamily="34" charset="-122"/>
              </a:rPr>
              <a:t>0.8</a:t>
            </a:r>
            <a:r>
              <a:rPr lang="zh-CN" altLang="en-US" b="1">
                <a:latin typeface="微软雅黑" panose="020B0503020204020204" pitchFamily="34" charset="-122"/>
                <a:ea typeface="微软雅黑" panose="020B0503020204020204" pitchFamily="34" charset="-122"/>
              </a:rPr>
              <a:t>百分点，环比下滑</a:t>
            </a:r>
            <a:r>
              <a:rPr lang="en-US" altLang="zh-CN" b="1">
                <a:latin typeface="微软雅黑" panose="020B0503020204020204" pitchFamily="34" charset="-122"/>
                <a:ea typeface="微软雅黑" panose="020B0503020204020204" pitchFamily="34" charset="-122"/>
              </a:rPr>
              <a:t>0.9%</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月会员总体毛利率同比增长</a:t>
            </a:r>
            <a:r>
              <a:rPr lang="en-US" altLang="zh-CN" b="1">
                <a:latin typeface="微软雅黑" panose="020B0503020204020204" pitchFamily="34" charset="-122"/>
                <a:ea typeface="微软雅黑" panose="020B0503020204020204" pitchFamily="34" charset="-122"/>
              </a:rPr>
              <a:t>2.3</a:t>
            </a:r>
            <a:r>
              <a:rPr lang="zh-CN" altLang="en-US" b="1">
                <a:latin typeface="微软雅黑" panose="020B0503020204020204" pitchFamily="34" charset="-122"/>
                <a:ea typeface="微软雅黑" panose="020B0503020204020204" pitchFamily="34" charset="-122"/>
              </a:rPr>
              <a:t>个百分点，环比略有下滑波动。</a:t>
            </a:r>
            <a:r>
              <a:rPr lang="zh-CN" altLang="en-US" b="1">
                <a:solidFill>
                  <a:srgbClr val="FF0000"/>
                </a:solidFill>
                <a:latin typeface="微软雅黑" panose="020B0503020204020204" pitchFamily="34" charset="-122"/>
                <a:ea typeface="微软雅黑" panose="020B0503020204020204" pitchFamily="34" charset="-122"/>
              </a:rPr>
              <a:t>本月由于活动对毛利影响近</a:t>
            </a:r>
            <a:r>
              <a:rPr lang="en-US" altLang="zh-CN" b="1">
                <a:solidFill>
                  <a:srgbClr val="FF0000"/>
                </a:solidFill>
                <a:latin typeface="微软雅黑" panose="020B0503020204020204" pitchFamily="34" charset="-122"/>
                <a:ea typeface="微软雅黑" panose="020B0503020204020204" pitchFamily="34" charset="-122"/>
              </a:rPr>
              <a:t>0.4</a:t>
            </a:r>
            <a:r>
              <a:rPr lang="zh-CN" altLang="en-US" b="1">
                <a:solidFill>
                  <a:srgbClr val="FF0000"/>
                </a:solidFill>
                <a:latin typeface="微软雅黑" panose="020B0503020204020204" pitchFamily="34" charset="-122"/>
                <a:ea typeface="微软雅黑" panose="020B0503020204020204" pitchFamily="34" charset="-122"/>
              </a:rPr>
              <a:t>个百分点，基本体现在会员的毛利率上，本月会员毛利率与公司毛利基本持平，请营运部关注会员毛利率低于公司平均水平的门店（</a:t>
            </a:r>
            <a:r>
              <a:rPr lang="en-US" altLang="zh-CN" b="1">
                <a:solidFill>
                  <a:srgbClr val="FF0000"/>
                </a:solidFill>
                <a:latin typeface="微软雅黑" panose="020B0503020204020204" pitchFamily="34" charset="-122"/>
                <a:ea typeface="微软雅黑" panose="020B0503020204020204" pitchFamily="34" charset="-122"/>
              </a:rPr>
              <a:t>46</a:t>
            </a:r>
            <a:r>
              <a:rPr lang="zh-CN" altLang="en-US" b="1">
                <a:solidFill>
                  <a:srgbClr val="FF0000"/>
                </a:solidFill>
                <a:latin typeface="微软雅黑" panose="020B0503020204020204" pitchFamily="34" charset="-122"/>
                <a:ea typeface="微软雅黑" panose="020B0503020204020204" pitchFamily="34" charset="-122"/>
              </a:rPr>
              <a:t>家），需考虑新开门店对毛利有一定影响，门店新员工的接待能力及会员超低价及会员价的设定！对会员毛利率较低的门店重点关注。</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6450" name="文本框 7"/>
          <p:cNvSpPr txBox="1"/>
          <p:nvPr/>
        </p:nvSpPr>
        <p:spPr>
          <a:xfrm>
            <a:off x="9071610" y="1049338"/>
            <a:ext cx="1474788"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1273175" y="1797050"/>
          <a:ext cx="4291330" cy="3592195"/>
        </p:xfrm>
        <a:graphic>
          <a:graphicData uri="http://schemas.openxmlformats.org/drawingml/2006/table">
            <a:tbl>
              <a:tblPr firstRow="1" bandRow="1">
                <a:tableStyleId>{5C22544A-7EE6-4342-B048-85BDC9FD1C3A}</a:tableStyleId>
              </a:tblPr>
              <a:tblGrid>
                <a:gridCol w="900430"/>
                <a:gridCol w="1113155"/>
                <a:gridCol w="1142365"/>
                <a:gridCol w="1135380"/>
              </a:tblGrid>
              <a:tr h="45466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116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26.2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3.8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417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1435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29.4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1.4</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40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29.2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211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9085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0.8</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9085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28.4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5" name="图片 4"/>
          <p:cNvPicPr>
            <a:picLocks noChangeAspect="1"/>
          </p:cNvPicPr>
          <p:nvPr/>
        </p:nvPicPr>
        <p:blipFill>
          <a:blip r:embed="rId1"/>
          <a:stretch>
            <a:fillRect/>
          </a:stretch>
        </p:blipFill>
        <p:spPr>
          <a:xfrm>
            <a:off x="5703570" y="1797050"/>
            <a:ext cx="6369050" cy="3556000"/>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3175" y="574675"/>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5</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7410" name="文本框 2"/>
          <p:cNvSpPr txBox="1"/>
          <p:nvPr/>
        </p:nvSpPr>
        <p:spPr>
          <a:xfrm>
            <a:off x="2817813" y="754063"/>
            <a:ext cx="5757862" cy="64611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销售占比</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7473" name="文本框 3"/>
          <p:cNvSpPr txBox="1"/>
          <p:nvPr/>
        </p:nvSpPr>
        <p:spPr>
          <a:xfrm>
            <a:off x="936625" y="5668645"/>
            <a:ext cx="10986135" cy="92202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月会员销售占比同比增长</a:t>
            </a:r>
            <a:r>
              <a:rPr lang="en-US" altLang="zh-CN" b="1">
                <a:solidFill>
                  <a:srgbClr val="FF0000"/>
                </a:solidFill>
                <a:latin typeface="微软雅黑" panose="020B0503020204020204" pitchFamily="34" charset="-122"/>
                <a:ea typeface="微软雅黑" panose="020B0503020204020204" pitchFamily="34" charset="-122"/>
              </a:rPr>
              <a:t>17.5</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、环比增长</a:t>
            </a:r>
            <a:r>
              <a:rPr lang="en-US" altLang="zh-CN" b="1">
                <a:solidFill>
                  <a:srgbClr val="FF0000"/>
                </a:solidFill>
                <a:latin typeface="微软雅黑" panose="020B0503020204020204" pitchFamily="34" charset="-122"/>
                <a:ea typeface="微软雅黑" panose="020B0503020204020204" pitchFamily="34" charset="-122"/>
              </a:rPr>
              <a:t>0.6%</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月总体销售占比同比增长：</a:t>
            </a:r>
            <a:r>
              <a:rPr lang="en-US" altLang="zh-CN" b="1">
                <a:solidFill>
                  <a:srgbClr val="FF0000"/>
                </a:solidFill>
                <a:latin typeface="微软雅黑" panose="020B0503020204020204" pitchFamily="34" charset="-122"/>
                <a:ea typeface="微软雅黑" panose="020B0503020204020204" pitchFamily="34" charset="-122"/>
              </a:rPr>
              <a:t>20.4%</a:t>
            </a:r>
            <a:r>
              <a:rPr lang="zh-CN" altLang="en-US" b="1">
                <a:solidFill>
                  <a:srgbClr val="FF0000"/>
                </a:solidFill>
                <a:latin typeface="微软雅黑" panose="020B0503020204020204" pitchFamily="34" charset="-122"/>
                <a:ea typeface="微软雅黑" panose="020B0503020204020204" pitchFamily="34" charset="-122"/>
              </a:rPr>
              <a:t>。</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月销售占比同比在下滑</a:t>
            </a:r>
            <a:r>
              <a:rPr lang="zh-CN" altLang="en-US" b="1">
                <a:latin typeface="微软雅黑" panose="020B0503020204020204" pitchFamily="34" charset="-122"/>
                <a:ea typeface="微软雅黑" panose="020B0503020204020204" pitchFamily="34" charset="-122"/>
              </a:rPr>
              <a:t>的门店有</a:t>
            </a:r>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家（红星店、清江东路</a:t>
            </a:r>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店、龙泉驿生店）；</a:t>
            </a:r>
            <a:r>
              <a:rPr lang="zh-CN" altLang="en-US" b="1">
                <a:solidFill>
                  <a:srgbClr val="FF0000"/>
                </a:solidFill>
                <a:latin typeface="微软雅黑" panose="020B0503020204020204" pitchFamily="34" charset="-122"/>
                <a:ea typeface="微软雅黑" panose="020B0503020204020204" pitchFamily="34" charset="-122"/>
              </a:rPr>
              <a:t>请营运部接下来重点关注及帮扶。龙泉驿生店需片长重点关注。有几项指标都很危险。</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6450" name="文本框 7"/>
          <p:cNvSpPr txBox="1"/>
          <p:nvPr/>
        </p:nvSpPr>
        <p:spPr>
          <a:xfrm>
            <a:off x="9071610" y="1049338"/>
            <a:ext cx="1474788"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1273175" y="1731645"/>
          <a:ext cx="4447540" cy="3684905"/>
        </p:xfrm>
        <a:graphic>
          <a:graphicData uri="http://schemas.openxmlformats.org/drawingml/2006/table">
            <a:tbl>
              <a:tblPr firstRow="1" bandRow="1">
                <a:tableStyleId>{5C22544A-7EE6-4342-B048-85BDC9FD1C3A}</a:tableStyleId>
              </a:tblPr>
              <a:tblGrid>
                <a:gridCol w="935355"/>
                <a:gridCol w="1151255"/>
                <a:gridCol w="1183640"/>
                <a:gridCol w="1177290"/>
              </a:tblGrid>
              <a:tr h="45148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164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chemeClr val="tx1"/>
                          </a:solidFill>
                          <a:latin typeface="微软雅黑" panose="020B0503020204020204" pitchFamily="34" charset="-122"/>
                          <a:ea typeface="微软雅黑" panose="020B0503020204020204" pitchFamily="34" charset="-122"/>
                          <a:cs typeface="宋体" panose="02010600030101010101" pitchFamily="2" charset="-122"/>
                        </a:rPr>
                        <a:t>35.9</a:t>
                      </a:r>
                      <a:endParaRPr lang="en-US" altLang="zh-CN" sz="20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chemeClr val="tx1"/>
                          </a:solidFill>
                          <a:latin typeface="微软雅黑" panose="020B0503020204020204" pitchFamily="34" charset="-122"/>
                          <a:ea typeface="微软雅黑" panose="020B0503020204020204" pitchFamily="34" charset="-122"/>
                          <a:cs typeface="宋体" panose="02010600030101010101" pitchFamily="2" charset="-122"/>
                        </a:rPr>
                        <a:t>62</a:t>
                      </a:r>
                      <a:endParaRPr lang="en-US" altLang="zh-CN" sz="20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26.1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86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62.2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24.8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921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44.6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21.4</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78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49.7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66.6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16.9</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546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50.5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66.4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15.9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438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49.5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17.5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438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总体</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44.6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20.4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5" name="图片 4"/>
          <p:cNvPicPr>
            <a:picLocks noChangeAspect="1"/>
          </p:cNvPicPr>
          <p:nvPr/>
        </p:nvPicPr>
        <p:blipFill>
          <a:blip r:embed="rId1"/>
          <a:stretch>
            <a:fillRect/>
          </a:stretch>
        </p:blipFill>
        <p:spPr>
          <a:xfrm>
            <a:off x="5805170" y="1731645"/>
            <a:ext cx="6200775" cy="3684905"/>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3175" y="574675"/>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2.</a:t>
            </a:r>
            <a:r>
              <a:rPr lang="en-US" altLang="zh-CN" sz="2800" b="1" strike="noStrike" noProof="1" dirty="0" smtClean="0">
                <a:latin typeface="微软雅黑" panose="020B0503020204020204" pitchFamily="34" charset="-122"/>
                <a:ea typeface="微软雅黑" panose="020B0503020204020204" pitchFamily="34" charset="-122"/>
              </a:rPr>
              <a:t>6</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18434" name="文本框 2"/>
          <p:cNvSpPr txBox="1"/>
          <p:nvPr/>
        </p:nvSpPr>
        <p:spPr>
          <a:xfrm>
            <a:off x="2817813" y="754063"/>
            <a:ext cx="5757862" cy="679450"/>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客流</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占比</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8497" name="文本框 8"/>
          <p:cNvSpPr txBox="1"/>
          <p:nvPr/>
        </p:nvSpPr>
        <p:spPr>
          <a:xfrm>
            <a:off x="629920" y="5407660"/>
            <a:ext cx="11483975" cy="1476375"/>
          </a:xfrm>
          <a:prstGeom prst="rect">
            <a:avLst/>
          </a:prstGeom>
          <a:noFill/>
          <a:ln w="9525">
            <a:noFill/>
          </a:ln>
        </p:spPr>
        <p:txBody>
          <a:bodyPr wrap="square" anchor="t">
            <a:spAutoFit/>
          </a:bodyPr>
          <a:p>
            <a:r>
              <a:rPr lang="zh-CN" altLang="en-US" b="1">
                <a:latin typeface="微软雅黑" panose="020B0503020204020204" pitchFamily="34" charset="-122"/>
                <a:sym typeface="+mn-ea"/>
              </a:rPr>
              <a:t>分析：</a:t>
            </a:r>
            <a:r>
              <a:rPr lang="en-US" altLang="zh-CN" b="1">
                <a:latin typeface="微软雅黑" panose="020B0503020204020204" pitchFamily="34" charset="-122"/>
                <a:sym typeface="+mn-ea"/>
              </a:rPr>
              <a:t>2018</a:t>
            </a:r>
            <a:r>
              <a:rPr lang="zh-CN" altLang="en-US" b="1">
                <a:latin typeface="微软雅黑" panose="020B0503020204020204" pitchFamily="34" charset="-122"/>
                <a:sym typeface="+mn-ea"/>
              </a:rPr>
              <a:t>年</a:t>
            </a:r>
            <a:r>
              <a:rPr lang="en-US" altLang="zh-CN" b="1">
                <a:latin typeface="微软雅黑" panose="020B0503020204020204" pitchFamily="34" charset="-122"/>
                <a:sym typeface="+mn-ea"/>
              </a:rPr>
              <a:t>6</a:t>
            </a:r>
            <a:r>
              <a:rPr lang="zh-CN" altLang="en-US" b="1">
                <a:latin typeface="微软雅黑" panose="020B0503020204020204" pitchFamily="34" charset="-122"/>
                <a:sym typeface="+mn-ea"/>
              </a:rPr>
              <a:t>月会员客流占比同比增长</a:t>
            </a:r>
            <a:r>
              <a:rPr lang="en-US" altLang="zh-CN" b="1">
                <a:solidFill>
                  <a:srgbClr val="FF0000"/>
                </a:solidFill>
                <a:latin typeface="微软雅黑" panose="020B0503020204020204" pitchFamily="34" charset="-122"/>
                <a:sym typeface="+mn-ea"/>
              </a:rPr>
              <a:t>15</a:t>
            </a:r>
            <a:r>
              <a:rPr lang="en-US" altLang="zh-CN" b="1">
                <a:latin typeface="微软雅黑" panose="020B0503020204020204" pitchFamily="34" charset="-122"/>
                <a:sym typeface="+mn-ea"/>
              </a:rPr>
              <a:t>%</a:t>
            </a:r>
            <a:r>
              <a:rPr lang="zh-CN" altLang="en-US" b="1">
                <a:latin typeface="微软雅黑" panose="020B0503020204020204" pitchFamily="34" charset="-122"/>
                <a:sym typeface="+mn-ea"/>
              </a:rPr>
              <a:t>、环比减少</a:t>
            </a:r>
            <a:r>
              <a:rPr lang="en-US" altLang="zh-CN" b="1">
                <a:solidFill>
                  <a:srgbClr val="00B050"/>
                </a:solidFill>
                <a:latin typeface="微软雅黑" panose="020B0503020204020204" pitchFamily="34" charset="-122"/>
                <a:sym typeface="+mn-ea"/>
              </a:rPr>
              <a:t>0.6%</a:t>
            </a:r>
            <a:r>
              <a:rPr lang="zh-CN" altLang="en-US" b="1">
                <a:latin typeface="微软雅黑" panose="020B0503020204020204" pitchFamily="34" charset="-122"/>
                <a:sym typeface="+mn-ea"/>
              </a:rPr>
              <a:t>，</a:t>
            </a:r>
            <a:r>
              <a:rPr lang="en-US" altLang="zh-CN" b="1">
                <a:latin typeface="微软雅黑" panose="020B0503020204020204" pitchFamily="34" charset="-122"/>
                <a:sym typeface="+mn-ea"/>
              </a:rPr>
              <a:t>1-6</a:t>
            </a:r>
            <a:r>
              <a:rPr lang="zh-CN" altLang="en-US" b="1">
                <a:latin typeface="微软雅黑" panose="020B0503020204020204" pitchFamily="34" charset="-122"/>
                <a:sym typeface="+mn-ea"/>
              </a:rPr>
              <a:t>月会员客流占比均值为：</a:t>
            </a:r>
            <a:r>
              <a:rPr lang="en-US" altLang="zh-CN" b="1">
                <a:latin typeface="微软雅黑" panose="020B0503020204020204" pitchFamily="34" charset="-122"/>
                <a:sym typeface="+mn-ea"/>
              </a:rPr>
              <a:t>55.1%</a:t>
            </a:r>
            <a:r>
              <a:rPr lang="zh-CN" altLang="en-US" b="1">
                <a:latin typeface="微软雅黑" panose="020B0503020204020204" pitchFamily="34" charset="-122"/>
                <a:sym typeface="+mn-ea"/>
              </a:rPr>
              <a:t>，同比增幅：</a:t>
            </a:r>
            <a:r>
              <a:rPr lang="en-US" altLang="zh-CN" b="1">
                <a:latin typeface="微软雅黑" panose="020B0503020204020204" pitchFamily="34" charset="-122"/>
                <a:sym typeface="+mn-ea"/>
              </a:rPr>
              <a:t>15%</a:t>
            </a:r>
            <a:r>
              <a:rPr lang="zh-CN" altLang="en-US" b="1">
                <a:latin typeface="微软雅黑" panose="020B0503020204020204" pitchFamily="34" charset="-122"/>
                <a:sym typeface="+mn-ea"/>
              </a:rPr>
              <a:t>，</a:t>
            </a:r>
            <a:r>
              <a:rPr lang="en-US" altLang="zh-CN" b="1">
                <a:latin typeface="微软雅黑" panose="020B0503020204020204" pitchFamily="34" charset="-122"/>
                <a:sym typeface="+mn-ea"/>
              </a:rPr>
              <a:t>6</a:t>
            </a:r>
            <a:r>
              <a:rPr lang="zh-CN" altLang="en-US" b="1">
                <a:latin typeface="微软雅黑" panose="020B0503020204020204" pitchFamily="34" charset="-122"/>
                <a:sym typeface="+mn-ea"/>
              </a:rPr>
              <a:t>月同比增长低于公司平均增幅的门店</a:t>
            </a:r>
            <a:r>
              <a:rPr lang="en-US" altLang="zh-CN" b="1">
                <a:solidFill>
                  <a:srgbClr val="FF0000"/>
                </a:solidFill>
                <a:latin typeface="微软雅黑" panose="020B0503020204020204" pitchFamily="34" charset="-122"/>
                <a:sym typeface="+mn-ea"/>
              </a:rPr>
              <a:t>46</a:t>
            </a:r>
            <a:r>
              <a:rPr lang="zh-CN" altLang="en-US" b="1">
                <a:latin typeface="微软雅黑" panose="020B0503020204020204" pitchFamily="34" charset="-122"/>
                <a:sym typeface="+mn-ea"/>
              </a:rPr>
              <a:t>家；环比及同比客流占比均在下滑的门店</a:t>
            </a:r>
            <a:r>
              <a:rPr lang="en-US" altLang="zh-CN" b="1">
                <a:solidFill>
                  <a:srgbClr val="FF0000"/>
                </a:solidFill>
                <a:latin typeface="微软雅黑" panose="020B0503020204020204" pitchFamily="34" charset="-122"/>
                <a:sym typeface="+mn-ea"/>
              </a:rPr>
              <a:t>2</a:t>
            </a:r>
            <a:r>
              <a:rPr lang="zh-CN" altLang="en-US" b="1">
                <a:latin typeface="微软雅黑" panose="020B0503020204020204" pitchFamily="34" charset="-122"/>
                <a:sym typeface="+mn-ea"/>
              </a:rPr>
              <a:t>家（都江堰店、清江东路</a:t>
            </a:r>
            <a:r>
              <a:rPr lang="en-US" altLang="zh-CN" b="1">
                <a:latin typeface="微软雅黑" panose="020B0503020204020204" pitchFamily="34" charset="-122"/>
                <a:sym typeface="+mn-ea"/>
              </a:rPr>
              <a:t>2</a:t>
            </a:r>
            <a:r>
              <a:rPr lang="zh-CN" altLang="en-US" b="1">
                <a:latin typeface="微软雅黑" panose="020B0503020204020204" pitchFamily="34" charset="-122"/>
                <a:sym typeface="+mn-ea"/>
              </a:rPr>
              <a:t>店）；上半年同比增长低于公司平均增幅的门店有</a:t>
            </a:r>
            <a:r>
              <a:rPr lang="en-US" altLang="zh-CN" b="1">
                <a:latin typeface="微软雅黑" panose="020B0503020204020204" pitchFamily="34" charset="-122"/>
                <a:sym typeface="+mn-ea"/>
              </a:rPr>
              <a:t>39</a:t>
            </a:r>
            <a:r>
              <a:rPr lang="zh-CN" altLang="en-US" b="1">
                <a:latin typeface="微软雅黑" panose="020B0503020204020204" pitchFamily="34" charset="-122"/>
                <a:sym typeface="+mn-ea"/>
              </a:rPr>
              <a:t>家，</a:t>
            </a:r>
            <a:r>
              <a:rPr lang="zh-CN" altLang="en-US" b="1">
                <a:solidFill>
                  <a:srgbClr val="FF0000"/>
                </a:solidFill>
                <a:latin typeface="微软雅黑" panose="020B0503020204020204" pitchFamily="34" charset="-122"/>
                <a:ea typeface="微软雅黑" panose="020B0503020204020204" pitchFamily="34" charset="-122"/>
              </a:rPr>
              <a:t>请营运部及片长分析以上门店的会员各项数据。针对性地跟踪帮扶，客流占比下滑，反映会员客流没有增加或者是下滑，有几个方面关注：品种结构是否合理，周边是否有竞争对手开业、超低特价是否有吸引力等情况。均需分析到位。</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6450" name="文本框 7"/>
          <p:cNvSpPr txBox="1"/>
          <p:nvPr/>
        </p:nvSpPr>
        <p:spPr>
          <a:xfrm>
            <a:off x="9071610" y="1049338"/>
            <a:ext cx="1474788"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graphicFrame>
        <p:nvGraphicFramePr>
          <p:cNvPr id="5" name="表格 4"/>
          <p:cNvGraphicFramePr/>
          <p:nvPr/>
        </p:nvGraphicFramePr>
        <p:xfrm>
          <a:off x="1273175" y="1706245"/>
          <a:ext cx="4305935" cy="3573145"/>
        </p:xfrm>
        <a:graphic>
          <a:graphicData uri="http://schemas.openxmlformats.org/drawingml/2006/table">
            <a:tbl>
              <a:tblPr firstRow="1" bandRow="1">
                <a:tableStyleId>{5C22544A-7EE6-4342-B048-85BDC9FD1C3A}</a:tableStyleId>
              </a:tblPr>
              <a:tblGrid>
                <a:gridCol w="903605"/>
                <a:gridCol w="1128395"/>
                <a:gridCol w="1134110"/>
                <a:gridCol w="1139825"/>
              </a:tblGrid>
              <a:tr h="47942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98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34.1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52.6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18.5</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718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35.3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52.1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16.8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86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40.8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14.6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036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41.1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14.4</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03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42.1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57.7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15.6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6164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42.1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57.1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6101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总体</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39.3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55.1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15.8</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4" name="图片 3"/>
          <p:cNvPicPr>
            <a:picLocks noChangeAspect="1"/>
          </p:cNvPicPr>
          <p:nvPr/>
        </p:nvPicPr>
        <p:blipFill>
          <a:blip r:embed="rId1"/>
          <a:stretch>
            <a:fillRect/>
          </a:stretch>
        </p:blipFill>
        <p:spPr>
          <a:xfrm>
            <a:off x="5730240" y="1706245"/>
            <a:ext cx="6134100" cy="3573145"/>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2"/>
          <p:cNvGrpSpPr/>
          <p:nvPr/>
        </p:nvGrpSpPr>
        <p:grpSpPr>
          <a:xfrm>
            <a:off x="1871345" y="762000"/>
            <a:ext cx="5399088" cy="1050925"/>
            <a:chOff x="2822" y="2325"/>
            <a:chExt cx="8502" cy="1653"/>
          </a:xfrm>
        </p:grpSpPr>
        <p:sp>
          <p:nvSpPr>
            <p:cNvPr id="18" name="矩形 17"/>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5400" strike="noStrike" noProof="1" dirty="0"/>
                <a:t>3</a:t>
              </a:r>
              <a:endParaRPr lang="en-US" altLang="zh-CN" sz="5400" strike="noStrike" noProof="1" dirty="0"/>
            </a:p>
          </p:txBody>
        </p:sp>
        <p:sp>
          <p:nvSpPr>
            <p:cNvPr id="4" name="文本框 3"/>
            <p:cNvSpPr txBox="1"/>
            <p:nvPr/>
          </p:nvSpPr>
          <p:spPr>
            <a:xfrm>
              <a:off x="5276" y="2617"/>
              <a:ext cx="6048" cy="1069"/>
            </a:xfrm>
            <a:prstGeom prst="rect">
              <a:avLst/>
            </a:prstGeom>
            <a:noFill/>
          </p:spPr>
          <p:txBody>
            <a:bodyPr wrap="none" rtlCol="0">
              <a:spAutoFit/>
            </a:bodyPr>
            <a:lstStyle/>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endParaRPr lang="zh-CN" altLang="en-US" sz="3600" b="1" noProof="1" dirty="0">
                <a:solidFill>
                  <a:schemeClr val="accent6"/>
                </a:solidFill>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3429635" y="1965960"/>
            <a:ext cx="7505700" cy="44615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大类销售概况</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库存金额、销售金额同比趋势</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库存品规、销售品规同比趋势</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动销率</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存销比</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不动销商品数据</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2"/>
          <p:cNvGrpSpPr/>
          <p:nvPr/>
        </p:nvGrpSpPr>
        <p:grpSpPr>
          <a:xfrm>
            <a:off x="1237933" y="67628"/>
            <a:ext cx="10000413" cy="1003300"/>
            <a:chOff x="2117" y="1187"/>
            <a:chExt cx="15751" cy="1580"/>
          </a:xfrm>
        </p:grpSpPr>
        <p:sp>
          <p:nvSpPr>
            <p:cNvPr id="2" name="文本框 1"/>
            <p:cNvSpPr txBox="1"/>
            <p:nvPr/>
          </p:nvSpPr>
          <p:spPr>
            <a:xfrm>
              <a:off x="4366" y="1469"/>
              <a:ext cx="13502" cy="1016"/>
            </a:xfrm>
            <a:prstGeom prst="rect">
              <a:avLst/>
            </a:prstGeom>
            <a:noFill/>
          </p:spPr>
          <p:txBody>
            <a:bodyPr wrap="non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en-US" sz="2400" b="1" noProof="1" dirty="0">
                  <a:solidFill>
                    <a:srgbClr val="FF0000"/>
                  </a:solidFill>
                  <a:latin typeface="微软雅黑" panose="020B0503020204020204" pitchFamily="34" charset="-122"/>
                  <a:ea typeface="微软雅黑" panose="020B0503020204020204" pitchFamily="34" charset="-122"/>
                  <a:cs typeface="+mn-cs"/>
                  <a:sym typeface="+mn-ea"/>
                </a:rPr>
                <a:t>18</a:t>
              </a:r>
              <a:r>
                <a:rPr lang="zh-CN" altLang="en-US" sz="2400" b="1" noProof="1" dirty="0">
                  <a:solidFill>
                    <a:srgbClr val="FF0000"/>
                  </a:solidFill>
                  <a:latin typeface="微软雅黑" panose="020B0503020204020204" pitchFamily="34" charset="-122"/>
                  <a:ea typeface="微软雅黑" panose="020B0503020204020204" pitchFamily="34" charset="-122"/>
                  <a:cs typeface="+mn-cs"/>
                  <a:sym typeface="+mn-ea"/>
                </a:rPr>
                <a:t>年上半年大类销售同比概况</a:t>
              </a:r>
              <a:endParaRPr lang="zh-CN" altLang="en-US" sz="2400" b="1" noProof="1" dirty="0">
                <a:solidFill>
                  <a:srgbClr val="FF0000"/>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17" y="1187"/>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3.</a:t>
              </a:r>
              <a:r>
                <a:rPr lang="en-US" altLang="zh-CN" sz="2800" b="1" strike="noStrike" noProof="1" dirty="0" smtClean="0">
                  <a:latin typeface="微软雅黑" panose="020B0503020204020204" pitchFamily="34" charset="-122"/>
                  <a:ea typeface="微软雅黑" panose="020B0503020204020204" pitchFamily="34" charset="-122"/>
                </a:rPr>
                <a:t>1</a:t>
              </a:r>
              <a:endParaRPr lang="en-US" altLang="zh-CN" sz="2800" b="1" strike="noStrike" noProof="1" dirty="0" smtClean="0">
                <a:latin typeface="微软雅黑" panose="020B0503020204020204" pitchFamily="34" charset="-122"/>
                <a:ea typeface="微软雅黑" panose="020B0503020204020204" pitchFamily="34" charset="-122"/>
              </a:endParaRPr>
            </a:p>
          </p:txBody>
        </p:sp>
      </p:grpSp>
      <p:sp>
        <p:nvSpPr>
          <p:cNvPr id="20662" name="文本框 8"/>
          <p:cNvSpPr txBox="1"/>
          <p:nvPr/>
        </p:nvSpPr>
        <p:spPr>
          <a:xfrm>
            <a:off x="425450" y="5572125"/>
            <a:ext cx="11422380" cy="1568450"/>
          </a:xfrm>
          <a:prstGeom prst="rect">
            <a:avLst/>
          </a:prstGeom>
          <a:noFill/>
          <a:ln w="9525">
            <a:noFill/>
          </a:ln>
        </p:spPr>
        <p:txBody>
          <a:bodyPr wrap="square" anchor="t">
            <a:spAutoFit/>
          </a:bodyPr>
          <a:p>
            <a:r>
              <a:rPr lang="zh-CN" altLang="en-US" sz="1600" b="1">
                <a:latin typeface="微软雅黑" panose="020B0503020204020204" pitchFamily="34" charset="-122"/>
                <a:ea typeface="微软雅黑" panose="020B0503020204020204" pitchFamily="34" charset="-122"/>
              </a:rPr>
              <a:t>分析：上半年各大类销售数据情况见上表，</a:t>
            </a:r>
            <a:r>
              <a:rPr lang="zh-CN" altLang="en-US" sz="1600" b="1">
                <a:solidFill>
                  <a:srgbClr val="FF0000"/>
                </a:solidFill>
                <a:latin typeface="微软雅黑" panose="020B0503020204020204" pitchFamily="34" charset="-122"/>
                <a:ea typeface="微软雅黑" panose="020B0503020204020204" pitchFamily="34" charset="-122"/>
              </a:rPr>
              <a:t>其中毛利率同比去年在下滑的大类：中西成药、保健食品、医疗器械</a:t>
            </a:r>
            <a:r>
              <a:rPr lang="zh-CN" altLang="en-US" sz="1600" b="1">
                <a:latin typeface="微软雅黑" panose="020B0503020204020204" pitchFamily="34" charset="-122"/>
                <a:ea typeface="微软雅黑" panose="020B0503020204020204" pitchFamily="34" charset="-122"/>
              </a:rPr>
              <a:t>，有无占比前</a:t>
            </a:r>
            <a:r>
              <a:rPr lang="en-US" altLang="zh-CN" sz="1600" b="1">
                <a:latin typeface="微软雅黑" panose="020B0503020204020204" pitchFamily="34" charset="-122"/>
                <a:ea typeface="微软雅黑" panose="020B0503020204020204" pitchFamily="34" charset="-122"/>
              </a:rPr>
              <a:t>4</a:t>
            </a:r>
            <a:r>
              <a:rPr lang="zh-CN" altLang="en-US" sz="1600" b="1">
                <a:latin typeface="微软雅黑" panose="020B0503020204020204" pitchFamily="34" charset="-122"/>
                <a:ea typeface="微软雅黑" panose="020B0503020204020204" pitchFamily="34" charset="-122"/>
              </a:rPr>
              <a:t>位的品种有</a:t>
            </a:r>
            <a:r>
              <a:rPr lang="en-US" altLang="zh-CN" sz="1600" b="1">
                <a:latin typeface="微软雅黑" panose="020B0503020204020204" pitchFamily="34" charset="-122"/>
                <a:ea typeface="微软雅黑" panose="020B0503020204020204" pitchFamily="34" charset="-122"/>
              </a:rPr>
              <a:t>3</a:t>
            </a:r>
            <a:r>
              <a:rPr lang="zh-CN" altLang="en-US" sz="1600" b="1">
                <a:latin typeface="微软雅黑" panose="020B0503020204020204" pitchFamily="34" charset="-122"/>
                <a:ea typeface="微软雅黑" panose="020B0503020204020204" pitchFamily="34" charset="-122"/>
              </a:rPr>
              <a:t>个均出现下滑，所有上半年总体毛利率数据表现不佳，商品部需单独分析毛利率下滑大类的中类、小类、单品是那部分在下滑。客流较去年同期在增长，但客流占比中，中药客流占比同比出现下滑，需引起各部门关注，中西成药上半年销售品种数同比出现下滑，商品部需关注滞销品种的动销及培训情况。</a:t>
            </a:r>
            <a:r>
              <a:rPr lang="en-US" altLang="zh-CN" sz="1600" b="1">
                <a:solidFill>
                  <a:srgbClr val="FF0000"/>
                </a:solidFill>
                <a:latin typeface="微软雅黑" panose="020B0503020204020204" pitchFamily="34" charset="-122"/>
                <a:ea typeface="微软雅黑" panose="020B0503020204020204" pitchFamily="34" charset="-122"/>
              </a:rPr>
              <a:t>6</a:t>
            </a:r>
            <a:r>
              <a:rPr lang="zh-CN" altLang="en-US" sz="1600" b="1">
                <a:solidFill>
                  <a:srgbClr val="FF0000"/>
                </a:solidFill>
                <a:latin typeface="微软雅黑" panose="020B0503020204020204" pitchFamily="34" charset="-122"/>
                <a:ea typeface="微软雅黑" panose="020B0503020204020204" pitchFamily="34" charset="-122"/>
              </a:rPr>
              <a:t>月环比销售在下滑的品类：中药（</a:t>
            </a:r>
            <a:r>
              <a:rPr lang="en-US" altLang="zh-CN" sz="1600" b="1">
                <a:solidFill>
                  <a:srgbClr val="FF0000"/>
                </a:solidFill>
                <a:latin typeface="微软雅黑" panose="020B0503020204020204" pitchFamily="34" charset="-122"/>
                <a:ea typeface="微软雅黑" panose="020B0503020204020204" pitchFamily="34" charset="-122"/>
              </a:rPr>
              <a:t>12.7</a:t>
            </a:r>
            <a:r>
              <a:rPr lang="zh-CN" altLang="en-US" sz="1600" b="1">
                <a:solidFill>
                  <a:srgbClr val="FF0000"/>
                </a:solidFill>
                <a:latin typeface="微软雅黑" panose="020B0503020204020204" pitchFamily="34" charset="-122"/>
                <a:ea typeface="微软雅黑" panose="020B0503020204020204" pitchFamily="34" charset="-122"/>
              </a:rPr>
              <a:t>万元）、日用品（</a:t>
            </a:r>
            <a:r>
              <a:rPr lang="en-US" altLang="zh-CN" sz="1600" b="1">
                <a:solidFill>
                  <a:srgbClr val="FF0000"/>
                </a:solidFill>
                <a:latin typeface="微软雅黑" panose="020B0503020204020204" pitchFamily="34" charset="-122"/>
                <a:ea typeface="微软雅黑" panose="020B0503020204020204" pitchFamily="34" charset="-122"/>
              </a:rPr>
              <a:t>1.02</a:t>
            </a:r>
            <a:r>
              <a:rPr lang="zh-CN" altLang="en-US" sz="1600" b="1">
                <a:solidFill>
                  <a:srgbClr val="FF0000"/>
                </a:solidFill>
                <a:latin typeface="微软雅黑" panose="020B0503020204020204" pitchFamily="34" charset="-122"/>
                <a:ea typeface="微软雅黑" panose="020B0503020204020204" pitchFamily="34" charset="-122"/>
              </a:rPr>
              <a:t>万元）、医疗器械（</a:t>
            </a:r>
            <a:r>
              <a:rPr lang="en-US" altLang="zh-CN" sz="1600" b="1">
                <a:solidFill>
                  <a:srgbClr val="FF0000"/>
                </a:solidFill>
                <a:latin typeface="微软雅黑" panose="020B0503020204020204" pitchFamily="34" charset="-122"/>
                <a:ea typeface="微软雅黑" panose="020B0503020204020204" pitchFamily="34" charset="-122"/>
              </a:rPr>
              <a:t>0.76</a:t>
            </a:r>
            <a:r>
              <a:rPr lang="zh-CN" altLang="en-US" sz="1600" b="1">
                <a:solidFill>
                  <a:srgbClr val="FF0000"/>
                </a:solidFill>
                <a:latin typeface="微软雅黑" panose="020B0503020204020204" pitchFamily="34" charset="-122"/>
                <a:ea typeface="微软雅黑" panose="020B0503020204020204" pitchFamily="34" charset="-122"/>
              </a:rPr>
              <a:t>万元）</a:t>
            </a:r>
            <a:endParaRPr lang="zh-CN" altLang="en-US" sz="1600" b="1">
              <a:solidFill>
                <a:srgbClr val="FF0000"/>
              </a:solidFill>
              <a:latin typeface="微软雅黑" panose="020B0503020204020204" pitchFamily="34" charset="-122"/>
              <a:ea typeface="微软雅黑" panose="020B0503020204020204" pitchFamily="34" charset="-122"/>
            </a:endParaRPr>
          </a:p>
          <a:p>
            <a:endParaRPr lang="zh-CN" altLang="en-US" sz="1600" b="1">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425450" y="1177925"/>
          <a:ext cx="11322275" cy="4394200"/>
        </p:xfrm>
        <a:graphic>
          <a:graphicData uri="http://schemas.openxmlformats.org/drawingml/2006/table">
            <a:tbl>
              <a:tblPr firstRow="1" bandRow="1">
                <a:tableStyleId>{5C22544A-7EE6-4342-B048-85BDC9FD1C3A}</a:tableStyleId>
              </a:tblPr>
              <a:tblGrid>
                <a:gridCol w="988060"/>
                <a:gridCol w="620395"/>
                <a:gridCol w="648970"/>
                <a:gridCol w="668662"/>
                <a:gridCol w="757555"/>
                <a:gridCol w="625475"/>
                <a:gridCol w="661670"/>
                <a:gridCol w="770255"/>
                <a:gridCol w="652145"/>
                <a:gridCol w="752475"/>
                <a:gridCol w="680720"/>
                <a:gridCol w="762635"/>
                <a:gridCol w="610235"/>
                <a:gridCol w="738505"/>
                <a:gridCol w="706973"/>
                <a:gridCol w="677545"/>
              </a:tblGrid>
              <a:tr h="324485">
                <a:tc rowSpan="2">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大类</a:t>
                      </a:r>
                      <a:endPar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gridSpan="3">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销售额占比（上半年）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hMerge="1">
                  <a:tcPr/>
                </a:tc>
                <a:tc hMerge="1">
                  <a:tcPr/>
                </a:tc>
                <a:tc gridSpan="3">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毛利率（上半年）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hMerge="1">
                  <a:tcPr/>
                </a:tc>
                <a:tc hMerge="1">
                  <a:tcPr>
                    <a:solidFill>
                      <a:schemeClr val="accent1"/>
                    </a:solidFill>
                  </a:tcPr>
                </a:tc>
                <a:tc gridSpan="3">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客流量占比（上半年）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hMerge="1">
                  <a:tcPr marL="0" marR="0" marT="0" marB="0" vert="horz" anchor="ctr">
                    <a:solidFill>
                      <a:schemeClr val="accent1"/>
                    </a:solidFill>
                  </a:tcPr>
                </a:tc>
                <a:tc hMerge="1">
                  <a:tcPr/>
                </a:tc>
                <a:tc gridSpan="3">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库存商品数（上半年）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hMerge="1">
                  <a:tcPr marL="0" marR="0" marT="0" marB="0" vert="horz" anchor="ctr">
                    <a:solidFill>
                      <a:schemeClr val="accent1"/>
                    </a:solidFill>
                  </a:tcPr>
                </a:tc>
                <a:tc hMerge="1">
                  <a:tcPr marL="0" marR="0" marT="0" marB="0" vert="horz" anchor="ctr">
                    <a:solidFill>
                      <a:schemeClr val="accent1"/>
                    </a:solidFill>
                  </a:tcPr>
                </a:tc>
                <a:tc gridSpan="3">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销售品种数（上半年）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hMerge="1">
                  <a:tcPr/>
                </a:tc>
                <a:tc hMerge="1">
                  <a:tcPr marL="0" marR="0" marT="0" marB="0" vert="horz" anchor="ctr">
                    <a:solidFill>
                      <a:schemeClr val="accent1"/>
                    </a:solidFill>
                  </a:tcPr>
                </a:tc>
              </a:tr>
              <a:tr h="550545">
                <a:tc vMerge="1">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同比</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同比</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4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solidFill>
                      <a:schemeClr val="accent1"/>
                    </a:solidFill>
                  </a:tcPr>
                </a:tc>
                <a:tc>
                  <a:txBody>
                    <a:bodyPr/>
                    <a:p>
                      <a:pPr indent="0" algn="ctr">
                        <a:buNone/>
                      </a:pPr>
                      <a:r>
                        <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r>
              <a:tr h="62293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中西成药</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solidFill>
                      <a:srgbClr val="92D05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71.86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70.37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-1.49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26.39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25.59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FF0000"/>
                          </a:solidFill>
                          <a:latin typeface="微软雅黑" panose="020B0503020204020204" pitchFamily="34" charset="-122"/>
                          <a:ea typeface="微软雅黑" panose="020B0503020204020204" pitchFamily="34" charset="-122"/>
                        </a:rPr>
                        <a:t>-0.80</a:t>
                      </a:r>
                      <a:r>
                        <a:rPr lang="en-US" sz="1200" b="1">
                          <a:solidFill>
                            <a:srgbClr val="000000"/>
                          </a:solidFill>
                          <a:latin typeface="微软雅黑" panose="020B0503020204020204" pitchFamily="34" charset="-122"/>
                          <a:ea typeface="微软雅黑" panose="020B0503020204020204" pitchFamily="34" charset="-122"/>
                        </a:rPr>
                        <a:t>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69.11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69.00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-0.11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3493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3482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3320</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3231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-89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r>
              <a:tr h="44640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保健食品</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solidFill>
                      <a:srgbClr val="92D05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9.58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10.87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1.29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48.28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47.49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-0.79</a:t>
                      </a:r>
                      <a:r>
                        <a:rPr lang="en-US" sz="1200" b="1">
                          <a:solidFill>
                            <a:srgbClr val="FF0000"/>
                          </a:solidFill>
                          <a:latin typeface="微软雅黑" panose="020B0503020204020204" pitchFamily="34" charset="-122"/>
                          <a:ea typeface="微软雅黑" panose="020B0503020204020204" pitchFamily="34" charset="-122"/>
                        </a:rPr>
                        <a:t> </a:t>
                      </a:r>
                      <a:endParaRPr lang="en-US" altLang="en-US" sz="1200" b="1">
                        <a:solidFill>
                          <a:srgbClr val="FF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3.68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4.34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0.66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372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363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319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321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r>
              <a:tr h="474980">
                <a:tc>
                  <a:txBody>
                    <a:bodyPr/>
                    <a:p>
                      <a:pPr indent="0" algn="ctr">
                        <a:buNone/>
                      </a:pPr>
                      <a:r>
                        <a:rPr lang="zh-CN" sz="1100" b="1">
                          <a:solidFill>
                            <a:srgbClr val="000000"/>
                          </a:solidFill>
                          <a:latin typeface="微软雅黑" panose="020B0503020204020204" pitchFamily="34" charset="-122"/>
                          <a:ea typeface="微软雅黑" panose="020B0503020204020204" pitchFamily="34" charset="-122"/>
                        </a:rPr>
                        <a:t>中药材及中药饮片</a:t>
                      </a:r>
                      <a:endParaRPr lang="zh-CN" altLang="en-US" sz="1100" b="1">
                        <a:solidFill>
                          <a:srgbClr val="000000"/>
                        </a:solidFill>
                        <a:latin typeface="微软雅黑" panose="020B0503020204020204" pitchFamily="34" charset="-122"/>
                        <a:ea typeface="微软雅黑" panose="020B0503020204020204" pitchFamily="34" charset="-122"/>
                      </a:endParaRPr>
                    </a:p>
                  </a:txBody>
                  <a:tcPr vert="horz" anchor="ctr">
                    <a:solidFill>
                      <a:srgbClr val="92D05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8.02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7.60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-0.41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41.82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43.07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1.25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5.55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4.94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-0.61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660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2234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2295</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61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1984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2073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89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r>
              <a:tr h="46037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医疗器械</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solidFill>
                      <a:srgbClr val="92D050"/>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4.21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4.34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0.13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41.34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40.53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FF0000"/>
                          </a:solidFill>
                          <a:latin typeface="微软雅黑" panose="020B0503020204020204" pitchFamily="34" charset="-122"/>
                          <a:ea typeface="微软雅黑" panose="020B0503020204020204" pitchFamily="34" charset="-122"/>
                        </a:rPr>
                        <a:t>-0.81 </a:t>
                      </a:r>
                      <a:endParaRPr lang="en-US" altLang="en-US" sz="1200" b="1">
                        <a:solidFill>
                          <a:srgbClr val="FF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10.01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10.44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0.43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622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FF0000"/>
                          </a:solidFill>
                          <a:latin typeface="微软雅黑" panose="020B0503020204020204" pitchFamily="34" charset="-122"/>
                          <a:ea typeface="微软雅黑" panose="020B0503020204020204" pitchFamily="34" charset="-122"/>
                        </a:rPr>
                        <a:t>696</a:t>
                      </a:r>
                      <a:endParaRPr lang="en-US" altLang="en-US" sz="1200" b="1">
                        <a:solidFill>
                          <a:srgbClr val="FF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523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FF0000"/>
                          </a:solidFill>
                          <a:latin typeface="微软雅黑" panose="020B0503020204020204" pitchFamily="34" charset="-122"/>
                          <a:ea typeface="微软雅黑" panose="020B0503020204020204" pitchFamily="34" charset="-122"/>
                        </a:rPr>
                        <a:t>596</a:t>
                      </a:r>
                      <a:endParaRPr lang="en-US" altLang="en-US" sz="1200" b="1">
                        <a:solidFill>
                          <a:srgbClr val="FF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1">
                        <a:lumMod val="20000"/>
                        <a:lumOff val="80000"/>
                      </a:schemeClr>
                    </a:solidFill>
                  </a:tcPr>
                </a:tc>
              </a:tr>
              <a:tr h="40068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化妆品</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2.14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2.82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0.68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29.42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29.84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0.41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2.09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2.60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0.51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273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342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69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260</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335</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75</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r>
              <a:tr h="32194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普通食品</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2.67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2.44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-0.23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28.32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29.74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1.42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3.77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3.87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0.10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282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282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241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232</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6">
                        <a:lumMod val="20000"/>
                        <a:lumOff val="80000"/>
                      </a:schemeClr>
                    </a:solidFill>
                  </a:tcPr>
                </a:tc>
              </a:tr>
              <a:tr h="428625">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日用品</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0.89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0.81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-0.09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rgbClr val="FFFF00"/>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30.15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35.20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5.05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1.90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1.46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-0.44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81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96</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15</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74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88</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r>
              <a:tr h="363220">
                <a:tc>
                  <a:txBody>
                    <a:bodyPr/>
                    <a:p>
                      <a:pPr indent="0" algn="ctr">
                        <a:buNone/>
                      </a:pPr>
                      <a:r>
                        <a:rPr lang="zh-CN" sz="1400" b="1">
                          <a:solidFill>
                            <a:srgbClr val="000000"/>
                          </a:solidFill>
                          <a:latin typeface="微软雅黑" panose="020B0503020204020204" pitchFamily="34" charset="-122"/>
                          <a:ea typeface="微软雅黑" panose="020B0503020204020204" pitchFamily="34" charset="-122"/>
                        </a:rPr>
                        <a:t>消毒产品</a:t>
                      </a:r>
                      <a:endParaRPr lang="zh-CN" altLang="en-US" sz="1400" b="1">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0.62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0.74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0.12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40.53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chemeClr val="tx1"/>
                          </a:solidFill>
                          <a:latin typeface="微软雅黑" panose="020B0503020204020204" pitchFamily="34" charset="-122"/>
                          <a:ea typeface="微软雅黑" panose="020B0503020204020204" pitchFamily="34" charset="-122"/>
                        </a:rPr>
                        <a:t>39.08 </a:t>
                      </a:r>
                      <a:endParaRPr lang="en-US" altLang="en-US" sz="1200" b="1">
                        <a:solidFill>
                          <a:schemeClr val="tx1"/>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FF0000"/>
                          </a:solidFill>
                          <a:latin typeface="微软雅黑" panose="020B0503020204020204" pitchFamily="34" charset="-122"/>
                          <a:ea typeface="微软雅黑" panose="020B0503020204020204" pitchFamily="34" charset="-122"/>
                        </a:rPr>
                        <a:t>-1.45 </a:t>
                      </a:r>
                      <a:endParaRPr lang="en-US" altLang="en-US" sz="1200" b="1">
                        <a:solidFill>
                          <a:srgbClr val="FF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3.06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3.08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0.02 </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100</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121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21</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94</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113</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c>
                  <a:txBody>
                    <a:bodyPr/>
                    <a:p>
                      <a:pPr indent="0" algn="ctr">
                        <a:buNone/>
                      </a:pPr>
                      <a:r>
                        <a:rPr lang="en-US" sz="1200" b="1">
                          <a:solidFill>
                            <a:srgbClr val="000000"/>
                          </a:solidFill>
                          <a:latin typeface="微软雅黑" panose="020B0503020204020204" pitchFamily="34" charset="-122"/>
                          <a:ea typeface="微软雅黑" panose="020B0503020204020204" pitchFamily="34" charset="-122"/>
                        </a:rPr>
                        <a:t>19</a:t>
                      </a:r>
                      <a:endParaRPr lang="en-US" altLang="en-US" sz="1200" b="1">
                        <a:solidFill>
                          <a:srgbClr val="000000"/>
                        </a:solidFill>
                        <a:latin typeface="微软雅黑" panose="020B0503020204020204" pitchFamily="34" charset="-122"/>
                        <a:ea typeface="微软雅黑" panose="020B0503020204020204" pitchFamily="34" charset="-122"/>
                      </a:endParaRPr>
                    </a:p>
                  </a:txBody>
                  <a:tcPr vert="horz" anchor="ctr">
                    <a:solidFill>
                      <a:schemeClr val="accent2">
                        <a:lumMod val="20000"/>
                        <a:lumOff val="80000"/>
                      </a:schemeClr>
                    </a:solidFill>
                  </a:tcPr>
                </a:tc>
              </a:tr>
            </a:tbl>
          </a:graphicData>
        </a:graphic>
      </p:graphicFrame>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5" name="组合 2"/>
          <p:cNvGrpSpPr/>
          <p:nvPr/>
        </p:nvGrpSpPr>
        <p:grpSpPr>
          <a:xfrm>
            <a:off x="831533" y="554038"/>
            <a:ext cx="10059987" cy="1049337"/>
            <a:chOff x="2822" y="2325"/>
            <a:chExt cx="15842" cy="1653"/>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3.</a:t>
              </a:r>
              <a:r>
                <a:rPr lang="en-US" altLang="zh-CN" sz="2800" b="1" strike="noStrike" noProof="1" dirty="0">
                  <a:latin typeface="微软雅黑" panose="020B0503020204020204" pitchFamily="34" charset="-122"/>
                  <a:ea typeface="微软雅黑" panose="020B0503020204020204" pitchFamily="34" charset="-122"/>
                </a:rPr>
                <a:t>2</a:t>
              </a:r>
              <a:endParaRPr lang="en-US" altLang="zh-CN" sz="2800" b="1" strike="noStrike" noProof="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069" y="2617"/>
              <a:ext cx="13595" cy="1016"/>
            </a:xfrm>
            <a:prstGeom prst="rect">
              <a:avLst/>
            </a:prstGeom>
            <a:noFill/>
          </p:spPr>
          <p:txBody>
            <a:bodyPr wrap="squar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zh-CN" altLang="en-US" sz="2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库存成本、销售成本同比趋势</a:t>
              </a:r>
              <a:endParaRPr lang="zh-CN" altLang="en-US" sz="2400" b="1" noProof="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1634" name="文本框 7"/>
          <p:cNvSpPr txBox="1"/>
          <p:nvPr/>
        </p:nvSpPr>
        <p:spPr>
          <a:xfrm>
            <a:off x="9865043" y="354965"/>
            <a:ext cx="2260600"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单位：万元（考核价）</a:t>
            </a:r>
            <a:endParaRPr lang="en-US" altLang="zh-CN" b="1">
              <a:latin typeface="微软雅黑" panose="020B0503020204020204" pitchFamily="34" charset="-122"/>
              <a:ea typeface="微软雅黑" panose="020B0503020204020204" pitchFamily="34" charset="-122"/>
            </a:endParaRPr>
          </a:p>
        </p:txBody>
      </p:sp>
      <p:sp>
        <p:nvSpPr>
          <p:cNvPr id="21635" name="文本框 6"/>
          <p:cNvSpPr txBox="1"/>
          <p:nvPr/>
        </p:nvSpPr>
        <p:spPr>
          <a:xfrm>
            <a:off x="41910" y="5411470"/>
            <a:ext cx="1197673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月库存成本（含仓库）同比增幅</a:t>
            </a:r>
            <a:r>
              <a:rPr lang="en-US" altLang="zh-CN" b="1">
                <a:solidFill>
                  <a:srgbClr val="FF0000"/>
                </a:solidFill>
                <a:latin typeface="微软雅黑" panose="020B0503020204020204" pitchFamily="34" charset="-122"/>
                <a:ea typeface="微软雅黑" panose="020B0503020204020204" pitchFamily="34" charset="-122"/>
              </a:rPr>
              <a:t>5.1</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，环比减少：</a:t>
            </a:r>
            <a:r>
              <a:rPr lang="en-US" altLang="zh-CN" b="1">
                <a:solidFill>
                  <a:srgbClr val="FF0000"/>
                </a:solidFill>
                <a:latin typeface="微软雅黑" panose="020B0503020204020204" pitchFamily="34" charset="-122"/>
                <a:ea typeface="微软雅黑" panose="020B0503020204020204" pitchFamily="34" charset="-122"/>
              </a:rPr>
              <a:t>284.6</a:t>
            </a:r>
            <a:r>
              <a:rPr lang="zh-CN" altLang="en-US" b="1">
                <a:latin typeface="微软雅黑" panose="020B0503020204020204" pitchFamily="34" charset="-122"/>
                <a:ea typeface="微软雅黑" panose="020B0503020204020204" pitchFamily="34" charset="-122"/>
              </a:rPr>
              <a:t>万元，销售成本同比增幅：</a:t>
            </a:r>
            <a:r>
              <a:rPr lang="en-US" altLang="zh-CN" b="1">
                <a:solidFill>
                  <a:srgbClr val="FF0000"/>
                </a:solidFill>
                <a:latin typeface="微软雅黑" panose="020B0503020204020204" pitchFamily="34" charset="-122"/>
                <a:ea typeface="微软雅黑" panose="020B0503020204020204" pitchFamily="34" charset="-122"/>
              </a:rPr>
              <a:t>23.9</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，仓库月末库存成本金额为：</a:t>
            </a:r>
            <a:r>
              <a:rPr lang="en-US" altLang="zh-CN" b="1">
                <a:latin typeface="微软雅黑" panose="020B0503020204020204" pitchFamily="34" charset="-122"/>
                <a:ea typeface="微软雅黑" panose="020B0503020204020204" pitchFamily="34" charset="-122"/>
              </a:rPr>
              <a:t>764.2</a:t>
            </a:r>
            <a:r>
              <a:rPr lang="zh-CN" altLang="en-US" b="1">
                <a:latin typeface="微软雅黑" panose="020B0503020204020204" pitchFamily="34" charset="-122"/>
                <a:ea typeface="微软雅黑" panose="020B0503020204020204" pitchFamily="34" charset="-122"/>
              </a:rPr>
              <a:t>万元，环比</a:t>
            </a:r>
            <a:r>
              <a:rPr lang="zh-CN" altLang="en-US" b="1">
                <a:solidFill>
                  <a:srgbClr val="FF0000"/>
                </a:solidFill>
                <a:latin typeface="微软雅黑" panose="020B0503020204020204" pitchFamily="34" charset="-122"/>
                <a:ea typeface="微软雅黑" panose="020B0503020204020204" pitchFamily="34" charset="-122"/>
              </a:rPr>
              <a:t>减少</a:t>
            </a:r>
            <a:r>
              <a:rPr lang="zh-CN" altLang="en-US" b="1">
                <a:latin typeface="微软雅黑" panose="020B0503020204020204" pitchFamily="34" charset="-122"/>
                <a:ea typeface="微软雅黑" panose="020B0503020204020204" pitchFamily="34" charset="-122"/>
              </a:rPr>
              <a:t>：</a:t>
            </a:r>
            <a:r>
              <a:rPr lang="en-US" altLang="zh-CN" b="1">
                <a:solidFill>
                  <a:srgbClr val="FF0000"/>
                </a:solidFill>
                <a:latin typeface="微软雅黑" panose="020B0503020204020204" pitchFamily="34" charset="-122"/>
                <a:ea typeface="微软雅黑" panose="020B0503020204020204" pitchFamily="34" charset="-122"/>
              </a:rPr>
              <a:t>405.5</a:t>
            </a:r>
            <a:r>
              <a:rPr lang="zh-CN" altLang="en-US" b="1">
                <a:solidFill>
                  <a:schemeClr val="tx1"/>
                </a:solidFill>
                <a:latin typeface="微软雅黑" panose="020B0503020204020204" pitchFamily="34" charset="-122"/>
                <a:ea typeface="微软雅黑" panose="020B0503020204020204" pitchFamily="34" charset="-122"/>
              </a:rPr>
              <a:t>万元</a:t>
            </a:r>
            <a:r>
              <a:rPr lang="zh-CN" altLang="en-US" b="1">
                <a:latin typeface="微软雅黑" panose="020B0503020204020204" pitchFamily="34" charset="-122"/>
                <a:ea typeface="微软雅黑" panose="020B0503020204020204" pitchFamily="34" charset="-122"/>
              </a:rPr>
              <a:t>。门店月末库存为：</a:t>
            </a:r>
            <a:r>
              <a:rPr lang="en-US" altLang="zh-CN" b="1">
                <a:latin typeface="微软雅黑" panose="020B0503020204020204" pitchFamily="34" charset="-122"/>
                <a:ea typeface="微软雅黑" panose="020B0503020204020204" pitchFamily="34" charset="-122"/>
              </a:rPr>
              <a:t>3270.3</a:t>
            </a:r>
            <a:r>
              <a:rPr lang="zh-CN" altLang="en-US" b="1">
                <a:latin typeface="微软雅黑" panose="020B0503020204020204" pitchFamily="34" charset="-122"/>
                <a:ea typeface="微软雅黑" panose="020B0503020204020204" pitchFamily="34" charset="-122"/>
              </a:rPr>
              <a:t>万元，环比增长：</a:t>
            </a:r>
            <a:r>
              <a:rPr lang="en-US" altLang="zh-CN" b="1">
                <a:solidFill>
                  <a:srgbClr val="FF0000"/>
                </a:solidFill>
                <a:latin typeface="微软雅黑" panose="020B0503020204020204" pitchFamily="34" charset="-122"/>
                <a:ea typeface="微软雅黑" panose="020B0503020204020204" pitchFamily="34" charset="-122"/>
              </a:rPr>
              <a:t>123.8</a:t>
            </a:r>
            <a:r>
              <a:rPr lang="zh-CN" altLang="en-US" b="1">
                <a:latin typeface="微软雅黑" panose="020B0503020204020204" pitchFamily="34" charset="-122"/>
                <a:ea typeface="微软雅黑" panose="020B0503020204020204" pitchFamily="34" charset="-122"/>
              </a:rPr>
              <a:t>万元，其中新开门店增加库存：</a:t>
            </a:r>
            <a:r>
              <a:rPr lang="en-US" altLang="zh-CN" b="1">
                <a:latin typeface="微软雅黑" panose="020B0503020204020204" pitchFamily="34" charset="-122"/>
                <a:ea typeface="微软雅黑" panose="020B0503020204020204" pitchFamily="34" charset="-122"/>
              </a:rPr>
              <a:t>83.3</a:t>
            </a:r>
            <a:r>
              <a:rPr lang="zh-CN" altLang="en-US" b="1">
                <a:latin typeface="微软雅黑" panose="020B0503020204020204" pitchFamily="34" charset="-122"/>
                <a:ea typeface="微软雅黑" panose="020B0503020204020204" pitchFamily="34" charset="-122"/>
              </a:rPr>
              <a:t>万元。外销增加：</a:t>
            </a:r>
            <a:r>
              <a:rPr lang="en-US" altLang="zh-CN" b="1">
                <a:latin typeface="微软雅黑" panose="020B0503020204020204" pitchFamily="34" charset="-122"/>
                <a:ea typeface="微软雅黑" panose="020B0503020204020204" pitchFamily="34" charset="-122"/>
              </a:rPr>
              <a:t>26.5</a:t>
            </a:r>
            <a:r>
              <a:rPr lang="zh-CN" altLang="en-US" b="1">
                <a:latin typeface="微软雅黑" panose="020B0503020204020204" pitchFamily="34" charset="-122"/>
                <a:ea typeface="微软雅黑" panose="020B0503020204020204" pitchFamily="34" charset="-122"/>
              </a:rPr>
              <a:t>万元库存，存量门店库存增长前三名为：浆洗街、光华店、北东街店。</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月仓库控库工作，减少库存明显，需持续保持，</a:t>
            </a:r>
            <a:r>
              <a:rPr lang="en-US" altLang="zh-CN" b="1">
                <a:solidFill>
                  <a:srgbClr val="FF0000"/>
                </a:solidFill>
                <a:latin typeface="微软雅黑" panose="020B0503020204020204" pitchFamily="34" charset="-122"/>
                <a:ea typeface="微软雅黑" panose="020B0503020204020204" pitchFamily="34" charset="-122"/>
              </a:rPr>
              <a:t>7</a:t>
            </a:r>
            <a:r>
              <a:rPr lang="zh-CN" altLang="en-US" b="1">
                <a:solidFill>
                  <a:srgbClr val="FF0000"/>
                </a:solidFill>
                <a:latin typeface="微软雅黑" panose="020B0503020204020204" pitchFamily="34" charset="-122"/>
                <a:ea typeface="微软雅黑" panose="020B0503020204020204" pitchFamily="34" charset="-122"/>
              </a:rPr>
              <a:t>月重心将放在门店控库工作中，借年中大促消化库存，并开始存销比排名前</a:t>
            </a:r>
            <a:r>
              <a:rPr lang="en-US" altLang="zh-CN" b="1">
                <a:solidFill>
                  <a:srgbClr val="FF0000"/>
                </a:solidFill>
                <a:latin typeface="微软雅黑" panose="020B0503020204020204" pitchFamily="34" charset="-122"/>
                <a:ea typeface="微软雅黑" panose="020B0503020204020204" pitchFamily="34" charset="-122"/>
              </a:rPr>
              <a:t>10</a:t>
            </a:r>
            <a:r>
              <a:rPr lang="zh-CN" altLang="en-US" b="1">
                <a:solidFill>
                  <a:srgbClr val="FF0000"/>
                </a:solidFill>
                <a:latin typeface="微软雅黑" panose="020B0503020204020204" pitchFamily="34" charset="-122"/>
                <a:ea typeface="微软雅黑" panose="020B0503020204020204" pitchFamily="34" charset="-122"/>
              </a:rPr>
              <a:t>门店的库存调拨工作。</a:t>
            </a:r>
            <a:endParaRPr lang="zh-CN" altLang="en-US" b="1">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41910" y="1774825"/>
          <a:ext cx="7052310" cy="3574415"/>
        </p:xfrm>
        <a:graphic>
          <a:graphicData uri="http://schemas.openxmlformats.org/drawingml/2006/table">
            <a:tbl>
              <a:tblPr firstRow="1" bandRow="1">
                <a:tableStyleId>{5C22544A-7EE6-4342-B048-85BDC9FD1C3A}</a:tableStyleId>
              </a:tblPr>
              <a:tblGrid>
                <a:gridCol w="835025"/>
                <a:gridCol w="807085"/>
                <a:gridCol w="892175"/>
                <a:gridCol w="685165"/>
                <a:gridCol w="708025"/>
                <a:gridCol w="855980"/>
                <a:gridCol w="810260"/>
                <a:gridCol w="724535"/>
                <a:gridCol w="734060"/>
              </a:tblGrid>
              <a:tr h="295275">
                <a:tc rowSpan="2">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gridSpan="4">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月末成本金额</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a:tc>
                <a:tc hMerge="1">
                  <a:tcPr/>
                </a:tc>
                <a:tc hMerge="1">
                  <a:tcPr/>
                </a:tc>
                <a:tc gridSpan="4">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销售成本</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a:solidFill>
                      <a:schemeClr val="accent1"/>
                    </a:solidFill>
                  </a:tcPr>
                </a:tc>
                <a:tc hMerge="1">
                  <a:tcPr/>
                </a:tc>
                <a:tc hMerge="1">
                  <a:tcPr>
                    <a:solidFill>
                      <a:schemeClr val="accent1"/>
                    </a:solidFill>
                  </a:tcPr>
                </a:tc>
              </a:tr>
              <a:tr h="427990">
                <a:tc vMerge="1">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r>
              <a:tr h="35369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3704</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4383.7</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679.7</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18.4%</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979</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1434.3</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455.3</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46.5%</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83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3611.3</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4476.9</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865.6</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24.0%</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972.5</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1169</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196.5</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20.2%</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7084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3740.5</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4097.3</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356.8</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9.5%</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1168.4</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1399.6</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231.2</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19.8%</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886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4065.8</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4220.2</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154.4</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3.8%</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1071.2</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1342</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270.8</a:t>
                      </a:r>
                      <a:endParaRPr lang="en-US" altLang="zh-CN" sz="14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25.3%</a:t>
                      </a:r>
                      <a:endPar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52425">
                <a:tc>
                  <a:txBody>
                    <a:bodyPr/>
                    <a:p>
                      <a:pPr indent="0" algn="ctr">
                        <a:buNone/>
                      </a:pPr>
                      <a:r>
                        <a:rPr lang="zh-CN" sz="1800" b="0">
                          <a:solidFill>
                            <a:srgbClr val="000000"/>
                          </a:solidFill>
                          <a:latin typeface="+mn-ea"/>
                          <a:cs typeface="+mn-ea"/>
                        </a:rPr>
                        <a:t>5月</a:t>
                      </a:r>
                      <a:endParaRPr lang="zh-CN" altLang="en-US" sz="1800" b="0">
                        <a:solidFill>
                          <a:srgbClr val="000000"/>
                        </a:solidFill>
                        <a:latin typeface="+mn-ea"/>
                        <a:cs typeface="+mn-ea"/>
                      </a:endParaRPr>
                    </a:p>
                  </a:txBody>
                  <a:tcPr vert="horz" anchor="ctr"/>
                </a:tc>
                <a:tc>
                  <a:txBody>
                    <a:bodyPr/>
                    <a:p>
                      <a:pPr indent="0" algn="l">
                        <a:buNone/>
                      </a:pPr>
                      <a:r>
                        <a:rPr lang="en-US" sz="1400" b="0">
                          <a:solidFill>
                            <a:srgbClr val="000000"/>
                          </a:solidFill>
                          <a:latin typeface="+mn-ea"/>
                        </a:rPr>
                        <a:t>4025.8</a:t>
                      </a:r>
                      <a:endParaRPr lang="en-US" altLang="en-US" sz="1400" b="0">
                        <a:solidFill>
                          <a:srgbClr val="000000"/>
                        </a:solidFill>
                        <a:latin typeface="+mn-ea"/>
                      </a:endParaRPr>
                    </a:p>
                  </a:txBody>
                  <a:tcPr vert="horz" anchor="ctr"/>
                </a:tc>
                <a:tc>
                  <a:txBody>
                    <a:bodyPr/>
                    <a:p>
                      <a:pPr indent="0" algn="l">
                        <a:buNone/>
                      </a:pPr>
                      <a:r>
                        <a:rPr lang="en-US" sz="1400" b="0">
                          <a:solidFill>
                            <a:srgbClr val="000000"/>
                          </a:solidFill>
                          <a:latin typeface="+mn-ea"/>
                        </a:rPr>
                        <a:t>4322.9</a:t>
                      </a:r>
                      <a:endParaRPr lang="en-US" altLang="en-US" sz="1400" b="0">
                        <a:solidFill>
                          <a:srgbClr val="000000"/>
                        </a:solidFill>
                        <a:latin typeface="+mn-ea"/>
                      </a:endParaRPr>
                    </a:p>
                  </a:txBody>
                  <a:tcPr vert="horz" anchor="ctr"/>
                </a:tc>
                <a:tc>
                  <a:txBody>
                    <a:bodyPr/>
                    <a:p>
                      <a:pPr indent="0" algn="l">
                        <a:buNone/>
                      </a:pPr>
                      <a:r>
                        <a:rPr lang="en-US" sz="1400" b="0">
                          <a:solidFill>
                            <a:srgbClr val="000000"/>
                          </a:solidFill>
                          <a:latin typeface="+mn-ea"/>
                        </a:rPr>
                        <a:t>297.1</a:t>
                      </a:r>
                      <a:endParaRPr lang="en-US" altLang="en-US" sz="1400" b="0">
                        <a:solidFill>
                          <a:srgbClr val="000000"/>
                        </a:solidFill>
                        <a:latin typeface="+mn-ea"/>
                      </a:endParaRPr>
                    </a:p>
                  </a:txBody>
                  <a:tcPr vert="horz" anchor="ctr"/>
                </a:tc>
                <a:tc>
                  <a:txBody>
                    <a:bodyPr/>
                    <a:p>
                      <a:pPr indent="0" algn="ctr">
                        <a:buNone/>
                      </a:pPr>
                      <a:r>
                        <a:rPr lang="en-US" sz="1400" b="1">
                          <a:solidFill>
                            <a:srgbClr val="FF0000"/>
                          </a:solidFill>
                          <a:latin typeface="+mn-ea"/>
                        </a:rPr>
                        <a:t>7.4%</a:t>
                      </a:r>
                      <a:endParaRPr lang="en-US" altLang="en-US" sz="1400" b="1">
                        <a:solidFill>
                          <a:srgbClr val="FF0000"/>
                        </a:solidFill>
                        <a:latin typeface="+mn-ea"/>
                      </a:endParaRPr>
                    </a:p>
                  </a:txBody>
                  <a:tcPr vert="horz" anchor="ctr"/>
                </a:tc>
                <a:tc>
                  <a:txBody>
                    <a:bodyPr/>
                    <a:p>
                      <a:pPr indent="0" algn="ctr">
                        <a:buNone/>
                      </a:pPr>
                      <a:r>
                        <a:rPr lang="en-US" sz="1400" b="0">
                          <a:solidFill>
                            <a:srgbClr val="000000"/>
                          </a:solidFill>
                          <a:latin typeface="+mn-ea"/>
                        </a:rPr>
                        <a:t>1171</a:t>
                      </a:r>
                      <a:endParaRPr lang="en-US" altLang="en-US" sz="1400" b="0">
                        <a:solidFill>
                          <a:srgbClr val="000000"/>
                        </a:solidFill>
                        <a:latin typeface="+mn-ea"/>
                      </a:endParaRPr>
                    </a:p>
                  </a:txBody>
                  <a:tcPr vert="horz" anchor="ctr"/>
                </a:tc>
                <a:tc>
                  <a:txBody>
                    <a:bodyPr/>
                    <a:p>
                      <a:pPr indent="0" algn="ctr">
                        <a:buNone/>
                      </a:pPr>
                      <a:r>
                        <a:rPr lang="en-US" sz="1400" b="0">
                          <a:solidFill>
                            <a:srgbClr val="000000"/>
                          </a:solidFill>
                          <a:latin typeface="+mn-ea"/>
                        </a:rPr>
                        <a:t>1335.2</a:t>
                      </a:r>
                      <a:endParaRPr lang="en-US" altLang="en-US" sz="1400" b="0">
                        <a:solidFill>
                          <a:srgbClr val="000000"/>
                        </a:solidFill>
                        <a:latin typeface="+mn-ea"/>
                      </a:endParaRPr>
                    </a:p>
                  </a:txBody>
                  <a:tcPr vert="horz" anchor="ctr"/>
                </a:tc>
                <a:tc>
                  <a:txBody>
                    <a:bodyPr/>
                    <a:p>
                      <a:pPr indent="0" algn="ctr">
                        <a:buNone/>
                      </a:pPr>
                      <a:r>
                        <a:rPr lang="en-US" sz="1400" b="0">
                          <a:solidFill>
                            <a:srgbClr val="000000"/>
                          </a:solidFill>
                          <a:latin typeface="+mn-ea"/>
                        </a:rPr>
                        <a:t>164.2</a:t>
                      </a:r>
                      <a:endParaRPr lang="en-US" altLang="en-US" sz="1400" b="0">
                        <a:solidFill>
                          <a:srgbClr val="000000"/>
                        </a:solidFill>
                        <a:latin typeface="+mn-ea"/>
                      </a:endParaRPr>
                    </a:p>
                  </a:txBody>
                  <a:tcPr vert="horz" anchor="ctr"/>
                </a:tc>
                <a:tc>
                  <a:txBody>
                    <a:bodyPr/>
                    <a:p>
                      <a:pPr indent="0" algn="ctr">
                        <a:buNone/>
                      </a:pPr>
                      <a:r>
                        <a:rPr lang="en-US" altLang="zh-CN" sz="14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14.0%</a:t>
                      </a:r>
                      <a:endParaRPr lang="en-US" altLang="en-US" sz="1400" b="1">
                        <a:solidFill>
                          <a:srgbClr val="FF0000"/>
                        </a:solidFill>
                        <a:latin typeface="微软雅黑" panose="020B0503020204020204" pitchFamily="34" charset="-122"/>
                        <a:ea typeface="微软雅黑" panose="020B0503020204020204" pitchFamily="34" charset="-122"/>
                        <a:sym typeface="+mn-ea"/>
                      </a:endParaRPr>
                    </a:p>
                  </a:txBody>
                  <a:tcPr vert="horz" anchor="ctr"/>
                </a:tc>
              </a:tr>
              <a:tr h="445770">
                <a:tc>
                  <a:txBody>
                    <a:bodyPr/>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3841.5</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4038.3</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196.8</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5.1%</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1106.3</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1371.2</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FF0000"/>
                          </a:solidFill>
                          <a:latin typeface="微软雅黑" panose="020B0503020204020204" pitchFamily="34" charset="-122"/>
                          <a:ea typeface="微软雅黑" panose="020B0503020204020204" pitchFamily="34" charset="-122"/>
                        </a:rPr>
                        <a:t>264.9</a:t>
                      </a:r>
                      <a:endParaRPr lang="en-US" altLang="en-US" sz="1400" b="0">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23.9%</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r>
              <a:tr h="445770">
                <a:tc>
                  <a:txBody>
                    <a:bodyPr/>
                    <a:p>
                      <a:pPr indent="0" algn="ctr">
                        <a:buNone/>
                      </a:pPr>
                      <a:r>
                        <a:rPr lang="zh-CN" sz="1800" b="0">
                          <a:solidFill>
                            <a:srgbClr val="000000"/>
                          </a:solidFill>
                          <a:latin typeface="微软雅黑" panose="020B0503020204020204" pitchFamily="34" charset="-122"/>
                          <a:ea typeface="微软雅黑" panose="020B0503020204020204" pitchFamily="34" charset="-122"/>
                        </a:rPr>
                        <a:t>半年</a:t>
                      </a:r>
                      <a:endParaRPr lang="zh-CN"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3831.5</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4256.6</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425.1</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11.1%</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6468.3</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8051.5</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1583.2</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24.5%</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393" name="图表 1"/>
          <p:cNvGraphicFramePr/>
          <p:nvPr/>
        </p:nvGraphicFramePr>
        <p:xfrm>
          <a:off x="7178675" y="1774825"/>
          <a:ext cx="4906010" cy="35744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29" name="组合 2"/>
          <p:cNvGrpSpPr/>
          <p:nvPr/>
        </p:nvGrpSpPr>
        <p:grpSpPr>
          <a:xfrm>
            <a:off x="1185863" y="438150"/>
            <a:ext cx="10059987" cy="1050925"/>
            <a:chOff x="2822" y="2325"/>
            <a:chExt cx="15842" cy="1653"/>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3.</a:t>
              </a:r>
              <a:r>
                <a:rPr lang="en-US" altLang="zh-CN" sz="3200" strike="noStrike" noProof="1" dirty="0"/>
                <a:t>3</a:t>
              </a:r>
              <a:endParaRPr lang="en-US" altLang="zh-CN" sz="3200" b="1" strike="noStrike" noProof="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069" y="2617"/>
              <a:ext cx="13595" cy="1069"/>
            </a:xfrm>
            <a:prstGeom prst="rect">
              <a:avLst/>
            </a:prstGeom>
            <a:noFill/>
          </p:spPr>
          <p:txBody>
            <a:bodyPr wrap="squar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zh-CN" altLang="en-US" sz="2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库存品规、销售品规同比趋势</a:t>
              </a:r>
              <a:endParaRPr lang="zh-CN" altLang="en-US" sz="2400" b="1" noProof="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658" name="文本框 7"/>
          <p:cNvSpPr txBox="1"/>
          <p:nvPr/>
        </p:nvSpPr>
        <p:spPr>
          <a:xfrm>
            <a:off x="10217468" y="1104583"/>
            <a:ext cx="1173162"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单位：个</a:t>
            </a:r>
            <a:endParaRPr lang="en-US" altLang="zh-CN" b="1">
              <a:latin typeface="微软雅黑" panose="020B0503020204020204" pitchFamily="34" charset="-122"/>
              <a:ea typeface="微软雅黑" panose="020B0503020204020204" pitchFamily="34" charset="-122"/>
            </a:endParaRPr>
          </a:p>
        </p:txBody>
      </p:sp>
      <p:sp>
        <p:nvSpPr>
          <p:cNvPr id="22659" name="文本框 6"/>
          <p:cNvSpPr txBox="1"/>
          <p:nvPr/>
        </p:nvSpPr>
        <p:spPr>
          <a:xfrm>
            <a:off x="255905" y="4866640"/>
            <a:ext cx="11134725" cy="203009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月库存品规同比增加</a:t>
            </a:r>
            <a:r>
              <a:rPr lang="en-US" altLang="zh-CN" b="1">
                <a:solidFill>
                  <a:srgbClr val="FF0000"/>
                </a:solidFill>
                <a:latin typeface="微软雅黑" panose="020B0503020204020204" pitchFamily="34" charset="-122"/>
                <a:ea typeface="微软雅黑" panose="020B0503020204020204" pitchFamily="34" charset="-122"/>
              </a:rPr>
              <a:t>293</a:t>
            </a:r>
            <a:r>
              <a:rPr lang="zh-CN" altLang="en-US" b="1">
                <a:latin typeface="微软雅黑" panose="020B0503020204020204" pitchFamily="34" charset="-122"/>
                <a:ea typeface="微软雅黑" panose="020B0503020204020204" pitchFamily="34" charset="-122"/>
              </a:rPr>
              <a:t>个、环比</a:t>
            </a:r>
            <a:r>
              <a:rPr lang="zh-CN" altLang="en-US" b="1">
                <a:solidFill>
                  <a:srgbClr val="00B050"/>
                </a:solidFill>
                <a:latin typeface="微软雅黑" panose="020B0503020204020204" pitchFamily="34" charset="-122"/>
                <a:ea typeface="微软雅黑" panose="020B0503020204020204" pitchFamily="34" charset="-122"/>
              </a:rPr>
              <a:t>减少</a:t>
            </a:r>
            <a:r>
              <a:rPr lang="en-US" altLang="zh-CN" b="1">
                <a:solidFill>
                  <a:srgbClr val="00B050"/>
                </a:solidFill>
                <a:latin typeface="微软雅黑" panose="020B0503020204020204" pitchFamily="34" charset="-122"/>
                <a:ea typeface="微软雅黑" panose="020B0503020204020204" pitchFamily="34" charset="-122"/>
              </a:rPr>
              <a:t>8</a:t>
            </a:r>
            <a:r>
              <a:rPr lang="zh-CN" altLang="en-US" b="1">
                <a:latin typeface="微软雅黑" panose="020B0503020204020204" pitchFamily="34" charset="-122"/>
                <a:ea typeface="微软雅黑" panose="020B0503020204020204" pitchFamily="34" charset="-122"/>
              </a:rPr>
              <a:t>个；销售品规</a:t>
            </a:r>
            <a:r>
              <a:rPr lang="en-US"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月同比</a:t>
            </a:r>
            <a:r>
              <a:rPr lang="zh-CN" altLang="en-US" b="1">
                <a:solidFill>
                  <a:srgbClr val="00B050"/>
                </a:solidFill>
                <a:latin typeface="微软雅黑" panose="020B0503020204020204" pitchFamily="34" charset="-122"/>
                <a:ea typeface="微软雅黑" panose="020B0503020204020204" pitchFamily="34" charset="-122"/>
              </a:rPr>
              <a:t>减少</a:t>
            </a:r>
            <a:r>
              <a:rPr lang="en-US" altLang="zh-CN" b="1">
                <a:solidFill>
                  <a:srgbClr val="00B050"/>
                </a:solidFill>
                <a:latin typeface="微软雅黑" panose="020B0503020204020204" pitchFamily="34" charset="-122"/>
                <a:ea typeface="微软雅黑" panose="020B0503020204020204" pitchFamily="34" charset="-122"/>
              </a:rPr>
              <a:t>60</a:t>
            </a:r>
            <a:r>
              <a:rPr lang="zh-CN" altLang="en-US" b="1">
                <a:solidFill>
                  <a:srgbClr val="00B050"/>
                </a:solidFill>
                <a:latin typeface="微软雅黑" panose="020B0503020204020204" pitchFamily="34" charset="-122"/>
                <a:ea typeface="微软雅黑" panose="020B0503020204020204" pitchFamily="34" charset="-122"/>
              </a:rPr>
              <a:t>个</a:t>
            </a:r>
            <a:r>
              <a:rPr lang="zh-CN" altLang="en-US" b="1">
                <a:latin typeface="微软雅黑" panose="020B0503020204020204" pitchFamily="34" charset="-122"/>
                <a:ea typeface="微软雅黑" panose="020B0503020204020204" pitchFamily="34" charset="-122"/>
              </a:rPr>
              <a:t>、环比减少</a:t>
            </a:r>
            <a:r>
              <a:rPr lang="en-US" altLang="zh-CN" b="1">
                <a:solidFill>
                  <a:srgbClr val="00B050"/>
                </a:solidFill>
                <a:latin typeface="微软雅黑" panose="020B0503020204020204" pitchFamily="34" charset="-122"/>
                <a:ea typeface="微软雅黑" panose="020B0503020204020204" pitchFamily="34" charset="-122"/>
              </a:rPr>
              <a:t>45</a:t>
            </a:r>
            <a:r>
              <a:rPr lang="zh-CN" altLang="en-US" b="1">
                <a:latin typeface="微软雅黑" panose="020B0503020204020204" pitchFamily="34" charset="-122"/>
                <a:ea typeface="微软雅黑" panose="020B0503020204020204" pitchFamily="34" charset="-122"/>
              </a:rPr>
              <a:t>个；中西成药销售品种环比略有下滑，库存品种略有增长</a:t>
            </a:r>
            <a:r>
              <a:rPr lang="zh-CN" altLang="en-US" b="1">
                <a:solidFill>
                  <a:srgbClr val="FF0000"/>
                </a:solidFill>
                <a:latin typeface="微软雅黑" panose="020B0503020204020204" pitchFamily="34" charset="-122"/>
                <a:sym typeface="+mn-ea"/>
              </a:rPr>
              <a:t>（</a:t>
            </a:r>
            <a:r>
              <a:rPr lang="en-US" altLang="zh-CN" b="1">
                <a:solidFill>
                  <a:srgbClr val="FF0000"/>
                </a:solidFill>
                <a:latin typeface="微软雅黑" panose="020B0503020204020204" pitchFamily="34" charset="-122"/>
                <a:sym typeface="+mn-ea"/>
              </a:rPr>
              <a:t>6</a:t>
            </a:r>
            <a:r>
              <a:rPr lang="zh-CN" altLang="en-US" b="1">
                <a:solidFill>
                  <a:srgbClr val="FF0000"/>
                </a:solidFill>
                <a:latin typeface="微软雅黑" panose="020B0503020204020204" pitchFamily="34" charset="-122"/>
                <a:sym typeface="+mn-ea"/>
              </a:rPr>
              <a:t>月中西成药动销率</a:t>
            </a:r>
            <a:r>
              <a:rPr lang="en-US" altLang="zh-CN" b="1">
                <a:solidFill>
                  <a:srgbClr val="FF0000"/>
                </a:solidFill>
                <a:latin typeface="微软雅黑" panose="020B0503020204020204" pitchFamily="34" charset="-122"/>
                <a:sym typeface="+mn-ea"/>
              </a:rPr>
              <a:t>87.4%</a:t>
            </a:r>
            <a:r>
              <a:rPr lang="zh-CN" altLang="en-US" b="1">
                <a:solidFill>
                  <a:srgbClr val="FF0000"/>
                </a:solidFill>
                <a:latin typeface="微软雅黑" panose="020B0503020204020204" pitchFamily="34" charset="-122"/>
                <a:sym typeface="+mn-ea"/>
              </a:rPr>
              <a:t>）。说明增加的新品还未动销。</a:t>
            </a:r>
            <a:r>
              <a:rPr lang="zh-CN" altLang="en-US" b="1">
                <a:solidFill>
                  <a:schemeClr val="tx1"/>
                </a:solidFill>
                <a:latin typeface="微软雅黑" panose="020B0503020204020204" pitchFamily="34" charset="-122"/>
                <a:sym typeface="+mn-ea"/>
              </a:rPr>
              <a:t>半年数据不具有特别意义，需关注半年均未动销品种，主动淘汰清退。</a:t>
            </a:r>
            <a:endParaRPr lang="zh-CN" altLang="en-US" b="1">
              <a:latin typeface="微软雅黑" panose="020B0503020204020204" pitchFamily="34" charset="-122"/>
              <a:ea typeface="微软雅黑" panose="020B0503020204020204" pitchFamily="34" charset="-122"/>
            </a:endParaRPr>
          </a:p>
          <a:p>
            <a:r>
              <a:rPr lang="zh-CN" altLang="en-US" b="1">
                <a:solidFill>
                  <a:srgbClr val="FF0000"/>
                </a:solidFill>
                <a:latin typeface="微软雅黑" panose="020B0503020204020204" pitchFamily="34" charset="-122"/>
                <a:ea typeface="微软雅黑" panose="020B0503020204020204" pitchFamily="34" charset="-122"/>
              </a:rPr>
              <a:t>需关注</a:t>
            </a:r>
            <a:r>
              <a:rPr lang="en-US" altLang="zh-CN" b="1">
                <a:solidFill>
                  <a:srgbClr val="FF0000"/>
                </a:solidFill>
                <a:latin typeface="微软雅黑" panose="020B0503020204020204" pitchFamily="34" charset="-122"/>
                <a:ea typeface="微软雅黑" panose="020B0503020204020204" pitchFamily="34" charset="-122"/>
              </a:rPr>
              <a:t>:1</a:t>
            </a:r>
            <a:r>
              <a:rPr lang="zh-CN" altLang="zh-CN" b="1">
                <a:solidFill>
                  <a:srgbClr val="FF0000"/>
                </a:solidFill>
                <a:latin typeface="微软雅黑" panose="020B0503020204020204" pitchFamily="34" charset="-122"/>
                <a:ea typeface="微软雅黑" panose="020B0503020204020204" pitchFamily="34" charset="-122"/>
              </a:rPr>
              <a:t>、门店整体动销情况更有参考意义，目前考核门店动销对公司总动销影响不大，旨在推动门店的动销情况。</a:t>
            </a:r>
            <a:r>
              <a:rPr lang="en-US" altLang="zh-CN" b="1">
                <a:solidFill>
                  <a:srgbClr val="FF0000"/>
                </a:solidFill>
                <a:latin typeface="微软雅黑" panose="020B0503020204020204" pitchFamily="34" charset="-122"/>
                <a:ea typeface="微软雅黑" panose="020B0503020204020204" pitchFamily="34" charset="-122"/>
              </a:rPr>
              <a:t>2</a:t>
            </a:r>
            <a:r>
              <a:rPr lang="zh-CN" altLang="en-US" b="1">
                <a:solidFill>
                  <a:srgbClr val="FF0000"/>
                </a:solidFill>
                <a:latin typeface="微软雅黑" panose="020B0503020204020204" pitchFamily="34" charset="-122"/>
                <a:ea typeface="微软雅黑" panose="020B0503020204020204" pitchFamily="34" charset="-122"/>
              </a:rPr>
              <a:t>、新品动销情况，坚决对新品生命周期各阶段监控。</a:t>
            </a:r>
            <a:r>
              <a:rPr lang="en-US" altLang="zh-CN" b="1">
                <a:solidFill>
                  <a:srgbClr val="FF0000"/>
                </a:solidFill>
                <a:latin typeface="微软雅黑" panose="020B0503020204020204" pitchFamily="34" charset="-122"/>
                <a:ea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rPr>
              <a:t>、滞销品种主动淘汰。</a:t>
            </a:r>
            <a:endParaRPr lang="zh-CN" altLang="en-US" b="1">
              <a:solidFill>
                <a:srgbClr val="FF0000"/>
              </a:solidFill>
              <a:latin typeface="微软雅黑" panose="020B0503020204020204" pitchFamily="34" charset="-122"/>
              <a:ea typeface="微软雅黑" panose="020B0503020204020204" pitchFamily="34" charset="-122"/>
            </a:endParaRPr>
          </a:p>
          <a:p>
            <a:r>
              <a:rPr lang="zh-CN" altLang="en-US" b="1">
                <a:solidFill>
                  <a:srgbClr val="FF0000"/>
                </a:solidFill>
                <a:latin typeface="微软雅黑" panose="020B0503020204020204" pitchFamily="34" charset="-122"/>
                <a:ea typeface="微软雅黑" panose="020B0503020204020204" pitchFamily="34" charset="-122"/>
              </a:rPr>
              <a:t>措施： </a:t>
            </a:r>
            <a:r>
              <a:rPr lang="en-US" altLang="zh-CN" b="1">
                <a:solidFill>
                  <a:srgbClr val="FF0000"/>
                </a:solidFill>
                <a:latin typeface="微软雅黑" panose="020B0503020204020204" pitchFamily="34" charset="-122"/>
                <a:ea typeface="微软雅黑" panose="020B0503020204020204" pitchFamily="34" charset="-122"/>
              </a:rPr>
              <a:t>1</a:t>
            </a:r>
            <a:r>
              <a:rPr lang="zh-CN" altLang="en-US" b="1">
                <a:solidFill>
                  <a:srgbClr val="FF0000"/>
                </a:solidFill>
                <a:latin typeface="微软雅黑" panose="020B0503020204020204" pitchFamily="34" charset="-122"/>
                <a:ea typeface="微软雅黑" panose="020B0503020204020204" pitchFamily="34" charset="-122"/>
              </a:rPr>
              <a:t>、请商品、采购及营运关注新品及新开门店的动销情况。</a:t>
            </a:r>
            <a:r>
              <a:rPr lang="en-US" altLang="zh-CN" b="1">
                <a:solidFill>
                  <a:srgbClr val="FF0000"/>
                </a:solidFill>
                <a:latin typeface="微软雅黑" panose="020B0503020204020204" pitchFamily="34" charset="-122"/>
                <a:ea typeface="微软雅黑" panose="020B0503020204020204" pitchFamily="34" charset="-122"/>
              </a:rPr>
              <a:t>2</a:t>
            </a:r>
            <a:r>
              <a:rPr lang="zh-CN" altLang="en-US" b="1">
                <a:solidFill>
                  <a:srgbClr val="FF0000"/>
                </a:solidFill>
                <a:latin typeface="微软雅黑" panose="020B0503020204020204" pitchFamily="34" charset="-122"/>
                <a:ea typeface="微软雅黑" panose="020B0503020204020204" pitchFamily="34" charset="-122"/>
              </a:rPr>
              <a:t>、针对半年不动销及库存积压品种主动出击。</a:t>
            </a:r>
            <a:r>
              <a:rPr lang="en-US" altLang="zh-CN" b="1">
                <a:solidFill>
                  <a:srgbClr val="FF0000"/>
                </a:solidFill>
                <a:latin typeface="微软雅黑" panose="020B0503020204020204" pitchFamily="34" charset="-122"/>
                <a:ea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rPr>
              <a:t>、片长巡店时加强滞销品种的清理及指导销售。</a:t>
            </a:r>
            <a:endParaRPr lang="zh-CN" altLang="en-US" b="1">
              <a:solidFill>
                <a:srgbClr val="FF0000"/>
              </a:solidFill>
              <a:latin typeface="微软雅黑" panose="020B0503020204020204" pitchFamily="34" charset="-122"/>
              <a:ea typeface="微软雅黑" panose="020B0503020204020204" pitchFamily="34" charset="-122"/>
            </a:endParaRPr>
          </a:p>
        </p:txBody>
      </p:sp>
      <p:graphicFrame>
        <p:nvGraphicFramePr>
          <p:cNvPr id="8" name="表格 7"/>
          <p:cNvGraphicFramePr/>
          <p:nvPr/>
        </p:nvGraphicFramePr>
        <p:xfrm>
          <a:off x="358775" y="1489075"/>
          <a:ext cx="5598795" cy="3377565"/>
        </p:xfrm>
        <a:graphic>
          <a:graphicData uri="http://schemas.openxmlformats.org/drawingml/2006/table">
            <a:tbl>
              <a:tblPr firstRow="1" bandRow="1">
                <a:tableStyleId>{5C22544A-7EE6-4342-B048-85BDC9FD1C3A}</a:tableStyleId>
              </a:tblPr>
              <a:tblGrid>
                <a:gridCol w="971550"/>
                <a:gridCol w="875665"/>
                <a:gridCol w="836930"/>
                <a:gridCol w="668655"/>
                <a:gridCol w="797560"/>
                <a:gridCol w="809625"/>
                <a:gridCol w="638810"/>
              </a:tblGrid>
              <a:tr h="309880">
                <a:tc rowSpan="2">
                  <a:txBody>
                    <a:bodyPr/>
                    <a:p>
                      <a:pPr indent="0" algn="ctr">
                        <a:buNone/>
                      </a:pP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gridSpan="3">
                  <a:txBody>
                    <a:bodyPr/>
                    <a:p>
                      <a:pPr indent="0" algn="ctr">
                        <a:buNone/>
                      </a:pP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库存品种数</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a:tc>
                <a:tc hMerge="1">
                  <a:tcPr/>
                </a:tc>
                <a:tc gridSpan="3">
                  <a:txBody>
                    <a:bodyPr/>
                    <a:p>
                      <a:pPr indent="0" algn="ctr">
                        <a:buNone/>
                      </a:pP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销售品种数</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a:solidFill>
                      <a:schemeClr val="accent1"/>
                    </a:solidFill>
                  </a:tcPr>
                </a:tc>
                <a:tc hMerge="1">
                  <a:tcPr>
                    <a:solidFill>
                      <a:schemeClr val="accent1"/>
                    </a:solidFill>
                  </a:tcPr>
                </a:tc>
              </a:tr>
              <a:tr h="354965">
                <a:tc vMerge="1">
                  <a:tcPr/>
                </a:tc>
                <a:tc>
                  <a:txBody>
                    <a:bodyPr/>
                    <a:p>
                      <a:pPr indent="0" algn="ctr">
                        <a:buNone/>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6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r>
              <a:tr h="403860">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8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6957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7460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503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5266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5872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606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8940">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8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7004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7474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470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5517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5783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266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68935">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7021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7440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419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5661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5918 </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257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9735">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7076</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7460</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384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5702</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5933</a:t>
                      </a:r>
                      <a:endParaRPr lang="en-US" altLang="zh-CN" sz="18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231 </a:t>
                      </a:r>
                      <a:endParaRPr lang="en-US" altLang="zh-CN" sz="18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28295">
                <a:tc>
                  <a:txBody>
                    <a:bodyPr/>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7170</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7467</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297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5750</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5847</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97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r>
              <a:tr h="372745">
                <a:tc>
                  <a:txBody>
                    <a:bodyPr/>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7166</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7459</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293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5852</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5792</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-60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r>
              <a:tr h="372745">
                <a:tc>
                  <a:txBody>
                    <a:bodyPr/>
                    <a:p>
                      <a:pPr indent="0" algn="ctr">
                        <a:buNone/>
                      </a:pPr>
                      <a:r>
                        <a:rPr lang="zh-CN" sz="1800" b="0">
                          <a:solidFill>
                            <a:srgbClr val="000000"/>
                          </a:solidFill>
                          <a:latin typeface="微软雅黑" panose="020B0503020204020204" pitchFamily="34" charset="-122"/>
                          <a:ea typeface="微软雅黑" panose="020B0503020204020204" pitchFamily="34" charset="-122"/>
                        </a:rPr>
                        <a:t>半年</a:t>
                      </a:r>
                      <a:endParaRPr lang="zh-CN"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7595</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7862</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267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6828</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0">
                          <a:solidFill>
                            <a:srgbClr val="000000"/>
                          </a:solidFill>
                          <a:latin typeface="微软雅黑" panose="020B0503020204020204" pitchFamily="34" charset="-122"/>
                          <a:ea typeface="微软雅黑" panose="020B0503020204020204" pitchFamily="34" charset="-122"/>
                        </a:rPr>
                        <a:t>7004</a:t>
                      </a:r>
                      <a:endParaRPr lang="en-US" altLang="en-US" sz="18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800" b="1">
                          <a:solidFill>
                            <a:srgbClr val="FF0000"/>
                          </a:solidFill>
                          <a:latin typeface="微软雅黑" panose="020B0503020204020204" pitchFamily="34" charset="-122"/>
                          <a:ea typeface="微软雅黑" panose="020B0503020204020204" pitchFamily="34" charset="-122"/>
                        </a:rPr>
                        <a:t>176 </a:t>
                      </a:r>
                      <a:endParaRPr lang="en-US" altLang="en-US" sz="18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394" name="图表 2"/>
          <p:cNvGraphicFramePr/>
          <p:nvPr/>
        </p:nvGraphicFramePr>
        <p:xfrm>
          <a:off x="6077585" y="1489075"/>
          <a:ext cx="6064885" cy="3378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2"/>
          <p:cNvSpPr txBox="1"/>
          <p:nvPr/>
        </p:nvSpPr>
        <p:spPr>
          <a:xfrm>
            <a:off x="1187450" y="334963"/>
            <a:ext cx="1327150" cy="708025"/>
          </a:xfrm>
          <a:prstGeom prst="rect">
            <a:avLst/>
          </a:prstGeom>
          <a:noFill/>
          <a:ln w="9525">
            <a:noFill/>
          </a:ln>
        </p:spPr>
        <p:txBody>
          <a:bodyPr wrap="none" anchor="t">
            <a:spAutoFit/>
          </a:bodyPr>
          <a:p>
            <a:r>
              <a:rPr lang="zh-CN" altLang="en-US" sz="4000" b="1" dirty="0">
                <a:solidFill>
                  <a:schemeClr val="accent1"/>
                </a:solidFill>
                <a:latin typeface="Calibri" panose="020F0502020204030204" charset="0"/>
                <a:ea typeface="微软雅黑" panose="020B0503020204020204" pitchFamily="34" charset="-122"/>
              </a:rPr>
              <a:t>目 录</a:t>
            </a:r>
            <a:endParaRPr lang="zh-CN" altLang="en-US" sz="4000" b="1" dirty="0">
              <a:solidFill>
                <a:schemeClr val="accent1"/>
              </a:solidFill>
              <a:latin typeface="Calibri" panose="020F0502020204030204" charset="0"/>
              <a:ea typeface="微软雅黑" panose="020B0503020204020204" pitchFamily="34" charset="-122"/>
            </a:endParaRPr>
          </a:p>
        </p:txBody>
      </p:sp>
      <p:cxnSp>
        <p:nvCxnSpPr>
          <p:cNvPr id="4" name="直接连接符 3"/>
          <p:cNvCxnSpPr/>
          <p:nvPr/>
        </p:nvCxnSpPr>
        <p:spPr>
          <a:xfrm>
            <a:off x="0" y="712788"/>
            <a:ext cx="110648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123" name="组合 6"/>
          <p:cNvGrpSpPr/>
          <p:nvPr/>
        </p:nvGrpSpPr>
        <p:grpSpPr>
          <a:xfrm>
            <a:off x="1371600" y="1408113"/>
            <a:ext cx="4654550" cy="695325"/>
            <a:chOff x="1310186" y="3209142"/>
            <a:chExt cx="4653713" cy="696082"/>
          </a:xfrm>
        </p:grpSpPr>
        <p:sp>
          <p:nvSpPr>
            <p:cNvPr id="8" name="圆角矩形 7"/>
            <p:cNvSpPr/>
            <p:nvPr/>
          </p:nvSpPr>
          <p:spPr>
            <a:xfrm>
              <a:off x="1310186" y="3209189"/>
              <a:ext cx="696035"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400" strike="noStrike" noProof="1" dirty="0" smtClean="0">
                  <a:solidFill>
                    <a:schemeClr val="bg1"/>
                  </a:solidFill>
                </a:rPr>
                <a:t>1</a:t>
              </a:r>
              <a:endParaRPr lang="zh-CN" altLang="en-US" sz="2400" strike="noStrike" noProof="1" dirty="0">
                <a:solidFill>
                  <a:schemeClr val="bg1"/>
                </a:solidFill>
              </a:endParaRPr>
            </a:p>
          </p:txBody>
        </p:sp>
        <p:sp>
          <p:nvSpPr>
            <p:cNvPr id="5125" name="文本框 9"/>
            <p:cNvSpPr txBox="1"/>
            <p:nvPr/>
          </p:nvSpPr>
          <p:spPr>
            <a:xfrm>
              <a:off x="2123419" y="3209142"/>
              <a:ext cx="3840480" cy="678815"/>
            </a:xfrm>
            <a:prstGeom prst="rect">
              <a:avLst/>
            </a:prstGeom>
            <a:noFill/>
            <a:ln w="9525">
              <a:noFill/>
            </a:ln>
          </p:spPr>
          <p:txBody>
            <a:bodyPr wrap="none" anchor="t">
              <a:spAutoFit/>
            </a:bodyPr>
            <a:p>
              <a:r>
                <a:rPr lang="zh-CN" altLang="en-US" sz="3600" b="1" dirty="0">
                  <a:solidFill>
                    <a:schemeClr val="tx1"/>
                  </a:solidFill>
                  <a:latin typeface="Calibri" panose="020F0502020204030204" charset="0"/>
                  <a:ea typeface="微软雅黑" panose="020B0503020204020204" pitchFamily="34" charset="-122"/>
                </a:rPr>
                <a:t>公司经营主体数据</a:t>
              </a:r>
              <a:endParaRPr lang="zh-CN" altLang="en-US" sz="3600" b="1" dirty="0">
                <a:solidFill>
                  <a:schemeClr val="tx1"/>
                </a:solidFill>
                <a:latin typeface="Calibri" panose="020F0502020204030204" charset="0"/>
                <a:ea typeface="微软雅黑" panose="020B0503020204020204" pitchFamily="34" charset="-122"/>
              </a:endParaRPr>
            </a:p>
          </p:txBody>
        </p:sp>
      </p:grpSp>
      <p:grpSp>
        <p:nvGrpSpPr>
          <p:cNvPr id="5126" name="组合 16"/>
          <p:cNvGrpSpPr/>
          <p:nvPr/>
        </p:nvGrpSpPr>
        <p:grpSpPr>
          <a:xfrm>
            <a:off x="1371600" y="2541588"/>
            <a:ext cx="4654550" cy="696912"/>
            <a:chOff x="1310186" y="3192044"/>
            <a:chExt cx="4653903" cy="696098"/>
          </a:xfrm>
        </p:grpSpPr>
        <p:sp>
          <p:nvSpPr>
            <p:cNvPr id="18" name="圆角矩形 17"/>
            <p:cNvSpPr/>
            <p:nvPr/>
          </p:nvSpPr>
          <p:spPr>
            <a:xfrm>
              <a:off x="1310186" y="3192044"/>
              <a:ext cx="696035"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400" strike="noStrike" noProof="1" dirty="0" smtClean="0">
                  <a:solidFill>
                    <a:schemeClr val="bg1"/>
                  </a:solidFill>
                </a:rPr>
                <a:t>2</a:t>
              </a:r>
              <a:endParaRPr lang="zh-CN" altLang="en-US" sz="2400" strike="noStrike" noProof="1" dirty="0">
                <a:solidFill>
                  <a:schemeClr val="bg1"/>
                </a:solidFill>
              </a:endParaRPr>
            </a:p>
          </p:txBody>
        </p:sp>
        <p:sp>
          <p:nvSpPr>
            <p:cNvPr id="5128" name="文本框 19"/>
            <p:cNvSpPr txBox="1"/>
            <p:nvPr/>
          </p:nvSpPr>
          <p:spPr>
            <a:xfrm>
              <a:off x="2123609" y="3209327"/>
              <a:ext cx="3840480" cy="678815"/>
            </a:xfrm>
            <a:prstGeom prst="rect">
              <a:avLst/>
            </a:prstGeom>
            <a:noFill/>
            <a:ln w="9525">
              <a:noFill/>
            </a:ln>
          </p:spPr>
          <p:txBody>
            <a:bodyPr wrap="none" anchor="t">
              <a:spAutoFit/>
            </a:bodyPr>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会员经营主要数据</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29" name="组合 10"/>
          <p:cNvGrpSpPr/>
          <p:nvPr/>
        </p:nvGrpSpPr>
        <p:grpSpPr>
          <a:xfrm>
            <a:off x="1371600" y="3556000"/>
            <a:ext cx="4654550" cy="696913"/>
            <a:chOff x="2160" y="5704"/>
            <a:chExt cx="7329" cy="1096"/>
          </a:xfrm>
        </p:grpSpPr>
        <p:sp>
          <p:nvSpPr>
            <p:cNvPr id="5130" name="文本框 1"/>
            <p:cNvSpPr txBox="1"/>
            <p:nvPr/>
          </p:nvSpPr>
          <p:spPr>
            <a:xfrm>
              <a:off x="3441" y="5731"/>
              <a:ext cx="6048" cy="1069"/>
            </a:xfrm>
            <a:prstGeom prst="rect">
              <a:avLst/>
            </a:prstGeom>
            <a:noFill/>
            <a:ln w="9525">
              <a:noFill/>
            </a:ln>
          </p:spPr>
          <p:txBody>
            <a:bodyPr wrap="none" anchor="t">
              <a:spAutoFit/>
            </a:bodyPr>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商品经营主要数据</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a:xfrm>
              <a:off x="2160" y="5704"/>
              <a:ext cx="1096" cy="109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400" strike="noStrike" noProof="1" dirty="0">
                  <a:solidFill>
                    <a:schemeClr val="bg1"/>
                  </a:solidFill>
                </a:rPr>
                <a:t>3</a:t>
              </a:r>
              <a:endParaRPr lang="en-US" altLang="zh-CN" sz="2400" strike="noStrike" noProof="1" dirty="0">
                <a:solidFill>
                  <a:schemeClr val="bg1"/>
                </a:solidFill>
              </a:endParaRPr>
            </a:p>
          </p:txBody>
        </p:sp>
      </p:grpSp>
      <p:grpSp>
        <p:nvGrpSpPr>
          <p:cNvPr id="5132" name="组合 11"/>
          <p:cNvGrpSpPr/>
          <p:nvPr/>
        </p:nvGrpSpPr>
        <p:grpSpPr>
          <a:xfrm>
            <a:off x="1371600" y="4667250"/>
            <a:ext cx="4654550" cy="695325"/>
            <a:chOff x="2160" y="7432"/>
            <a:chExt cx="7329" cy="1096"/>
          </a:xfrm>
        </p:grpSpPr>
        <p:sp>
          <p:nvSpPr>
            <p:cNvPr id="6" name="圆角矩形 5"/>
            <p:cNvSpPr/>
            <p:nvPr/>
          </p:nvSpPr>
          <p:spPr>
            <a:xfrm>
              <a:off x="2160" y="7432"/>
              <a:ext cx="1096" cy="109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400" strike="noStrike" noProof="1" dirty="0">
                  <a:solidFill>
                    <a:schemeClr val="bg1"/>
                  </a:solidFill>
                </a:rPr>
                <a:t>4</a:t>
              </a:r>
              <a:endParaRPr lang="en-US" altLang="zh-CN" sz="2400" strike="noStrike" noProof="1" dirty="0">
                <a:solidFill>
                  <a:schemeClr val="bg1"/>
                </a:solidFill>
              </a:endParaRPr>
            </a:p>
          </p:txBody>
        </p:sp>
        <p:sp>
          <p:nvSpPr>
            <p:cNvPr id="5134" name="文本框 8"/>
            <p:cNvSpPr txBox="1"/>
            <p:nvPr/>
          </p:nvSpPr>
          <p:spPr>
            <a:xfrm>
              <a:off x="3441" y="7459"/>
              <a:ext cx="6048" cy="1069"/>
            </a:xfrm>
            <a:prstGeom prst="rect">
              <a:avLst/>
            </a:prstGeom>
            <a:noFill/>
            <a:ln w="9525">
              <a:noFill/>
            </a:ln>
          </p:spPr>
          <p:txBody>
            <a:bodyPr wrap="none" anchor="t">
              <a:spAutoFit/>
            </a:bodyPr>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人员技能评价数据</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1"/>
          <p:cNvGrpSpPr/>
          <p:nvPr/>
        </p:nvGrpSpPr>
        <p:grpSpPr>
          <a:xfrm>
            <a:off x="1371600" y="5642610"/>
            <a:ext cx="3739390" cy="695325"/>
            <a:chOff x="2160" y="7432"/>
            <a:chExt cx="5888" cy="1096"/>
          </a:xfrm>
        </p:grpSpPr>
        <p:sp>
          <p:nvSpPr>
            <p:cNvPr id="3" name="圆角矩形 2"/>
            <p:cNvSpPr/>
            <p:nvPr/>
          </p:nvSpPr>
          <p:spPr>
            <a:xfrm>
              <a:off x="2160" y="7432"/>
              <a:ext cx="1096" cy="109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400" strike="noStrike" noProof="1" dirty="0">
                  <a:solidFill>
                    <a:schemeClr val="bg1"/>
                  </a:solidFill>
                </a:rPr>
                <a:t>5</a:t>
              </a:r>
              <a:endParaRPr lang="en-US" altLang="zh-CN" sz="2400" strike="noStrike" noProof="1" dirty="0">
                <a:solidFill>
                  <a:schemeClr val="bg1"/>
                </a:solidFill>
              </a:endParaRPr>
            </a:p>
          </p:txBody>
        </p:sp>
        <p:sp>
          <p:nvSpPr>
            <p:cNvPr id="7" name="文本框 8"/>
            <p:cNvSpPr txBox="1"/>
            <p:nvPr/>
          </p:nvSpPr>
          <p:spPr>
            <a:xfrm>
              <a:off x="3441" y="7459"/>
              <a:ext cx="4607" cy="1017"/>
            </a:xfrm>
            <a:prstGeom prst="rect">
              <a:avLst/>
            </a:prstGeom>
            <a:noFill/>
            <a:ln w="9525">
              <a:noFill/>
            </a:ln>
          </p:spPr>
          <p:txBody>
            <a:bodyPr wrap="none" anchor="t">
              <a:spAutoFit/>
            </a:bodyPr>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其他问题分析</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3" name="组合 2"/>
          <p:cNvGrpSpPr/>
          <p:nvPr/>
        </p:nvGrpSpPr>
        <p:grpSpPr>
          <a:xfrm>
            <a:off x="1265238" y="405448"/>
            <a:ext cx="10059987" cy="1049337"/>
            <a:chOff x="2822" y="2325"/>
            <a:chExt cx="15842" cy="1653"/>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3.</a:t>
              </a:r>
              <a:r>
                <a:rPr lang="en-US" altLang="zh-CN" sz="2800" b="1" strike="noStrike" noProof="1" dirty="0">
                  <a:latin typeface="微软雅黑" panose="020B0503020204020204" pitchFamily="34" charset="-122"/>
                  <a:ea typeface="微软雅黑" panose="020B0503020204020204" pitchFamily="34" charset="-122"/>
                </a:rPr>
                <a:t>4</a:t>
              </a:r>
              <a:endParaRPr lang="en-US" altLang="zh-CN" sz="2800" b="1" strike="noStrike" noProof="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069" y="2617"/>
              <a:ext cx="13595" cy="1069"/>
            </a:xfrm>
            <a:prstGeom prst="rect">
              <a:avLst/>
            </a:prstGeom>
            <a:noFill/>
          </p:spPr>
          <p:txBody>
            <a:bodyPr wrap="squar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zh-CN" altLang="en-US" sz="2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动销率</a:t>
              </a:r>
              <a:endParaRPr lang="zh-CN" altLang="en-US" sz="2400" b="1" noProof="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3686" name="文本框 8"/>
          <p:cNvSpPr txBox="1"/>
          <p:nvPr/>
        </p:nvSpPr>
        <p:spPr>
          <a:xfrm>
            <a:off x="9240838" y="968375"/>
            <a:ext cx="1173162"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Calibri" panose="020F0502020204030204" charset="0"/>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sp>
        <p:nvSpPr>
          <p:cNvPr id="23687" name="文本框 9"/>
          <p:cNvSpPr txBox="1"/>
          <p:nvPr/>
        </p:nvSpPr>
        <p:spPr>
          <a:xfrm>
            <a:off x="899478" y="5291773"/>
            <a:ext cx="1121092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月公司月均动销率同比下降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4.01</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0.6</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月店均动销率同比增长</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、环比增长</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0.4%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月动销率低于店均水平的门店共计</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家（不包含</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家新开门店）。</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请营运部重点关注低于店均水平的</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家门店，本月门店动销情况略有增长，商品部还需每周通报店员动销任务完成情况，新进员工销售能力差。动销品种数低，还需人事部及店长多多培训。（备注：本月动销数据排除</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个月新开门店，本月动销率环比增长：</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47</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家，降低：</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37</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表格 5"/>
          <p:cNvGraphicFramePr/>
          <p:nvPr/>
        </p:nvGraphicFramePr>
        <p:xfrm>
          <a:off x="1046480" y="1453515"/>
          <a:ext cx="4973955" cy="3838575"/>
        </p:xfrm>
        <a:graphic>
          <a:graphicData uri="http://schemas.openxmlformats.org/drawingml/2006/table">
            <a:tbl>
              <a:tblPr firstRow="1" bandRow="1">
                <a:tableStyleId>{5C22544A-7EE6-4342-B048-85BDC9FD1C3A}</a:tableStyleId>
              </a:tblPr>
              <a:tblGrid>
                <a:gridCol w="628650"/>
                <a:gridCol w="750570"/>
                <a:gridCol w="786130"/>
                <a:gridCol w="708025"/>
                <a:gridCol w="657225"/>
                <a:gridCol w="669925"/>
                <a:gridCol w="773430"/>
              </a:tblGrid>
              <a:tr h="412750">
                <a:tc rowSpan="2">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rPr>
                        <a:t>年</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月</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gridSpan="3">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公司动销率</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marL="0" marR="0" marT="0" marB="0" vert="horz" anchor="ctr"/>
                </a:tc>
                <a:tc hMerge="1">
                  <a:tcPr marL="0" marR="0" marT="0" marB="0" vert="horz" anchor="ctr"/>
                </a:tc>
                <a:tc gridSpan="3">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店均动销率</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hMerge="1">
                  <a:tcPr marL="0" marR="0" marT="0" marB="0" vert="horz" anchor="ctr">
                    <a:solidFill>
                      <a:schemeClr val="accent1"/>
                    </a:solidFill>
                  </a:tcPr>
                </a:tc>
                <a:tc hMerge="1">
                  <a:tcPr marL="0" marR="0" marT="0" marB="0" vert="horz" anchor="ctr">
                    <a:solidFill>
                      <a:schemeClr val="accent1"/>
                    </a:solidFill>
                  </a:tcPr>
                </a:tc>
              </a:tr>
              <a:tr h="441960">
                <a:tc vMerge="1">
                  <a:tcPr marL="0" marR="0" marT="0" marB="0" vert="horz" anchor="ct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en-US" altLang="zh-CN"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c>
                  <a:txBody>
                    <a:bodyPr/>
                    <a:p>
                      <a:pPr indent="0" algn="ctr">
                        <a:buNone/>
                      </a:pPr>
                      <a:r>
                        <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1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solidFill>
                      <a:schemeClr val="accent1"/>
                    </a:solidFill>
                  </a:tcPr>
                </a:tc>
              </a:tr>
              <a:tr h="374650">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75.7</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78.7</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16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600" b="0">
                          <a:solidFill>
                            <a:schemeClr val="tx1"/>
                          </a:solidFill>
                          <a:latin typeface="微软雅黑" panose="020B0503020204020204" pitchFamily="34" charset="-122"/>
                          <a:ea typeface="微软雅黑" panose="020B0503020204020204" pitchFamily="34" charset="-122"/>
                          <a:cs typeface="宋体" panose="02010600030101010101" pitchFamily="2" charset="-122"/>
                        </a:rPr>
                        <a:t>47.8</a:t>
                      </a:r>
                      <a:endParaRPr lang="en-US" altLang="zh-CN" sz="16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chemeClr val="tx1"/>
                          </a:solidFill>
                          <a:latin typeface="微软雅黑" panose="020B0503020204020204" pitchFamily="34" charset="-122"/>
                          <a:ea typeface="微软雅黑" panose="020B0503020204020204" pitchFamily="34" charset="-122"/>
                          <a:cs typeface="宋体" panose="02010600030101010101" pitchFamily="2" charset="-122"/>
                        </a:rPr>
                        <a:t>48.6</a:t>
                      </a:r>
                      <a:endParaRPr lang="en-US" altLang="zh-CN" sz="16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0.8</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1955">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78.8</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77.4</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-1.4</a:t>
                      </a:r>
                      <a:endParaRPr lang="en-US" altLang="zh-CN" sz="16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47.1 </a:t>
                      </a:r>
                      <a:endParaRPr lang="en-US" altLang="zh-CN" sz="16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45.3 </a:t>
                      </a:r>
                      <a:endParaRPr lang="en-US" altLang="zh-CN" sz="16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63855">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80.6 </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79.5 </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-1.1 </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48.6</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48.4</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9905">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80.58 </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79.53 </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-1.05 </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47.8</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49.1</a:t>
                      </a:r>
                      <a:endParaRPr lang="en-US" altLang="zh-CN" sz="16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1.3</a:t>
                      </a:r>
                      <a:endParaRPr lang="en-US" altLang="zh-CN" sz="16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20675">
                <a:tc>
                  <a:txBody>
                    <a:bodyPr/>
                    <a:p>
                      <a:pPr indent="0" algn="ctr">
                        <a:buNone/>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80.20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78.30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1">
                          <a:solidFill>
                            <a:srgbClr val="FF0000"/>
                          </a:solidFill>
                          <a:latin typeface="微软雅黑" panose="020B0503020204020204" pitchFamily="34" charset="-122"/>
                          <a:ea typeface="微软雅黑" panose="020B0503020204020204" pitchFamily="34" charset="-122"/>
                        </a:rPr>
                        <a:t>-1.89 </a:t>
                      </a:r>
                      <a:endParaRPr lang="en-US" altLang="en-US" sz="16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47.5</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47.4</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altLang="en-US" sz="1600" b="1">
                          <a:solidFill>
                            <a:srgbClr val="FF0000"/>
                          </a:solidFill>
                          <a:latin typeface="微软雅黑" panose="020B0503020204020204" pitchFamily="34" charset="-122"/>
                          <a:ea typeface="微软雅黑" panose="020B0503020204020204" pitchFamily="34" charset="-122"/>
                        </a:rPr>
                        <a:t>-0.1</a:t>
                      </a:r>
                      <a:endParaRPr lang="en-US" altLang="en-US" sz="1600" b="1">
                        <a:solidFill>
                          <a:srgbClr val="FF0000"/>
                        </a:solidFill>
                        <a:latin typeface="微软雅黑" panose="020B0503020204020204" pitchFamily="34" charset="-122"/>
                        <a:ea typeface="微软雅黑" panose="020B0503020204020204" pitchFamily="34" charset="-122"/>
                      </a:endParaRPr>
                    </a:p>
                  </a:txBody>
                  <a:tcPr vert="horz" anchor="ctr"/>
                </a:tc>
              </a:tr>
              <a:tr h="445770">
                <a:tc>
                  <a:txBody>
                    <a:bodyPr/>
                    <a:p>
                      <a:pPr indent="0" algn="ctr">
                        <a:buNone/>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81.7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77.7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1">
                          <a:solidFill>
                            <a:srgbClr val="FF0000"/>
                          </a:solidFill>
                          <a:latin typeface="微软雅黑" panose="020B0503020204020204" pitchFamily="34" charset="-122"/>
                          <a:ea typeface="微软雅黑" panose="020B0503020204020204" pitchFamily="34" charset="-122"/>
                        </a:rPr>
                        <a:t>-4.01 </a:t>
                      </a:r>
                      <a:endParaRPr lang="en-US" altLang="en-US" sz="16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43.6 </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47.8 </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4.2</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r>
              <a:tr h="445770">
                <a:tc>
                  <a:txBody>
                    <a:bodyPr/>
                    <a:p>
                      <a:pPr indent="0" algn="ctr">
                        <a:buNone/>
                      </a:pPr>
                      <a:r>
                        <a:rPr lang="zh-CN" altLang="en-US" sz="1600" b="0">
                          <a:solidFill>
                            <a:srgbClr val="000000"/>
                          </a:solidFill>
                          <a:latin typeface="微软雅黑" panose="020B0503020204020204" pitchFamily="34" charset="-122"/>
                          <a:ea typeface="微软雅黑" panose="020B0503020204020204" pitchFamily="34" charset="-122"/>
                        </a:rPr>
                        <a:t>半年</a:t>
                      </a:r>
                      <a:endParaRPr lang="zh-CN"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89.9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0">
                          <a:solidFill>
                            <a:srgbClr val="000000"/>
                          </a:solidFill>
                          <a:latin typeface="微软雅黑" panose="020B0503020204020204" pitchFamily="34" charset="-122"/>
                          <a:ea typeface="微软雅黑" panose="020B0503020204020204" pitchFamily="34" charset="-122"/>
                        </a:rPr>
                        <a:t>89.1 </a:t>
                      </a:r>
                      <a:endParaRPr lang="en-US" altLang="en-US" sz="16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600" b="1">
                          <a:solidFill>
                            <a:srgbClr val="FF0000"/>
                          </a:solidFill>
                          <a:latin typeface="微软雅黑" panose="020B0503020204020204" pitchFamily="34" charset="-122"/>
                          <a:ea typeface="微软雅黑" panose="020B0503020204020204" pitchFamily="34" charset="-122"/>
                        </a:rPr>
                        <a:t>-0.81 </a:t>
                      </a:r>
                      <a:endParaRPr lang="en-US" altLang="en-US" sz="16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73.2</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80.2</a:t>
                      </a:r>
                      <a:endParaRPr lang="en-US" altLang="en-US" sz="14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1400" b="1">
                          <a:solidFill>
                            <a:srgbClr val="FF0000"/>
                          </a:solidFill>
                          <a:latin typeface="微软雅黑" panose="020B0503020204020204" pitchFamily="34" charset="-122"/>
                          <a:ea typeface="微软雅黑" panose="020B0503020204020204" pitchFamily="34" charset="-122"/>
                        </a:rPr>
                        <a:t>7</a:t>
                      </a:r>
                      <a:endParaRPr lang="en-US" altLang="en-US" sz="14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397" name="图表 1"/>
          <p:cNvGraphicFramePr/>
          <p:nvPr/>
        </p:nvGraphicFramePr>
        <p:xfrm>
          <a:off x="6107430" y="1454785"/>
          <a:ext cx="5929630" cy="38373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组合 2"/>
          <p:cNvGrpSpPr/>
          <p:nvPr/>
        </p:nvGrpSpPr>
        <p:grpSpPr>
          <a:xfrm>
            <a:off x="936943" y="374333"/>
            <a:ext cx="10059987" cy="1050925"/>
            <a:chOff x="2822" y="2325"/>
            <a:chExt cx="15842" cy="1653"/>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3.</a:t>
              </a:r>
              <a:r>
                <a:rPr lang="en-US" altLang="zh-CN" sz="2800" b="1" strike="noStrike" noProof="1" dirty="0">
                  <a:latin typeface="微软雅黑" panose="020B0503020204020204" pitchFamily="34" charset="-122"/>
                  <a:ea typeface="微软雅黑" panose="020B0503020204020204" pitchFamily="34" charset="-122"/>
                </a:rPr>
                <a:t>5</a:t>
              </a:r>
              <a:endParaRPr lang="en-US" altLang="zh-CN" sz="2800" b="1" strike="noStrike" noProof="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069" y="2617"/>
              <a:ext cx="13595" cy="1069"/>
            </a:xfrm>
            <a:prstGeom prst="rect">
              <a:avLst/>
            </a:prstGeom>
            <a:noFill/>
          </p:spPr>
          <p:txBody>
            <a:bodyPr wrap="squar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zh-CN" altLang="en-US" sz="2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en-US" sz="2400" b="1" noProof="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4580" name="文本框 9"/>
          <p:cNvSpPr txBox="1"/>
          <p:nvPr/>
        </p:nvSpPr>
        <p:spPr>
          <a:xfrm>
            <a:off x="578485" y="5053330"/>
            <a:ext cx="1145222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月公司周转率为</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34%</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相当于周转天数</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88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天，同比减少周转天数</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天</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月仓库周转率为：</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179.4%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，周转天数：</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17</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天，门店周转率为：</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41.9%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，周转天数：</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71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天，仓库控库工作明显，</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月环比增加</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3.1%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；相当于减少周转天数</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天</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月周转率低于门店平均周转率的共有 </a:t>
            </a:r>
            <a:r>
              <a:rPr 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57</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家</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。动销快、周转快，周转与销售密不可分！</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。措施：营运部及片长需分析客流下滑门店、销售下滑门店、及周转天数超</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71</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天的门店，重点分析。门店争取降到</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60</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天，调整要货上下限，合理调拨，周转天数前</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名，除新店外为：鱼凫店、都江堰店、新怡店、金沙店。</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51" name="文本框 8"/>
          <p:cNvSpPr txBox="1"/>
          <p:nvPr/>
        </p:nvSpPr>
        <p:spPr>
          <a:xfrm>
            <a:off x="9252268" y="855345"/>
            <a:ext cx="1173162"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Calibri" panose="020F0502020204030204" charset="0"/>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793750" y="1526540"/>
          <a:ext cx="4157980" cy="3396615"/>
        </p:xfrm>
        <a:graphic>
          <a:graphicData uri="http://schemas.openxmlformats.org/drawingml/2006/table">
            <a:tbl>
              <a:tblPr firstRow="1" bandRow="1">
                <a:tableStyleId>{5C22544A-7EE6-4342-B048-85BDC9FD1C3A}</a:tableStyleId>
              </a:tblPr>
              <a:tblGrid>
                <a:gridCol w="1039495"/>
                <a:gridCol w="997585"/>
                <a:gridCol w="1081405"/>
                <a:gridCol w="1039495"/>
              </a:tblGrid>
              <a:tr h="40513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4005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26.4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32.7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6.3</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3759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26.9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26.1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59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31.2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34.2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2.9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624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26.3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31.8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5.5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624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29.1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30.9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1.8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2100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28.8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34.0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5.2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6609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28.1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31.6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3.5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395" name="图表 3"/>
          <p:cNvGraphicFramePr/>
          <p:nvPr/>
        </p:nvGraphicFramePr>
        <p:xfrm>
          <a:off x="5019675" y="1525905"/>
          <a:ext cx="6680835" cy="33966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1" name="组合 2"/>
          <p:cNvGrpSpPr/>
          <p:nvPr/>
        </p:nvGrpSpPr>
        <p:grpSpPr>
          <a:xfrm>
            <a:off x="1066165" y="316865"/>
            <a:ext cx="10059988" cy="1050925"/>
            <a:chOff x="2822" y="2325"/>
            <a:chExt cx="15842" cy="1653"/>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3.</a:t>
              </a:r>
              <a:r>
                <a:rPr lang="en-US" altLang="zh-CN" sz="2800" b="1" strike="noStrike" noProof="1" dirty="0">
                  <a:latin typeface="微软雅黑" panose="020B0503020204020204" pitchFamily="34" charset="-122"/>
                  <a:ea typeface="微软雅黑" panose="020B0503020204020204" pitchFamily="34" charset="-122"/>
                </a:rPr>
                <a:t>6</a:t>
              </a:r>
              <a:endParaRPr lang="en-US" altLang="zh-CN" sz="2800" b="1" strike="noStrike" noProof="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069" y="2617"/>
              <a:ext cx="13595" cy="1069"/>
            </a:xfrm>
            <a:prstGeom prst="rect">
              <a:avLst/>
            </a:prstGeom>
            <a:noFill/>
          </p:spPr>
          <p:txBody>
            <a:bodyPr wrap="squar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商品经营主要数据</a:t>
              </a:r>
              <a:r>
                <a:rPr lang="en-US" altLang="zh-CN" sz="3600" b="1" noProof="1" dirty="0">
                  <a:solidFill>
                    <a:schemeClr val="tx2"/>
                  </a:solidFill>
                  <a:latin typeface="+mn-lt"/>
                  <a:ea typeface="+mn-ea"/>
                  <a:cs typeface="+mn-cs"/>
                  <a:sym typeface="+mn-ea"/>
                </a:rPr>
                <a:t>-----</a:t>
              </a:r>
              <a:r>
                <a:rPr lang="zh-CN" altLang="en-US" sz="2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存销比</a:t>
              </a:r>
              <a:endParaRPr lang="zh-CN" altLang="en-US" sz="2400" b="1" noProof="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5674" name="文本框 9"/>
          <p:cNvSpPr txBox="1"/>
          <p:nvPr/>
        </p:nvSpPr>
        <p:spPr>
          <a:xfrm>
            <a:off x="865188" y="5343208"/>
            <a:ext cx="1110932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月公司存销比为</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门店月均 存销比：</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（除新店）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月同比下降：</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0.5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，环比下降：</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0.3</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月门店由于新店及外销提货导致门店库存金额略有上涨，仓库控库工作明显，销售上涨，存销比环比下降。门店存销比高于门店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的有</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家。（除新店）其中前三名：鱼凫店、都江堰店、新怡店。</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请采购部及营运部重点关注存销比高于公司水平的门店：是否有库存积压，前三名基本为销售量低及销售下滑门店，需及时调整门店商品结构，避免更多效期产生，及时分析解决。新店单独分析。</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75" name="文本框 8"/>
          <p:cNvSpPr txBox="1"/>
          <p:nvPr/>
        </p:nvSpPr>
        <p:spPr>
          <a:xfrm>
            <a:off x="9314180" y="880428"/>
            <a:ext cx="2122488"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备注：考核价核算</a:t>
            </a:r>
            <a:endParaRPr lang="en-US" altLang="zh-CN" b="1">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1066165" y="1553845"/>
          <a:ext cx="3926840" cy="3447415"/>
        </p:xfrm>
        <a:graphic>
          <a:graphicData uri="http://schemas.openxmlformats.org/drawingml/2006/table">
            <a:tbl>
              <a:tblPr firstRow="1" bandRow="1">
                <a:tableStyleId>{5C22544A-7EE6-4342-B048-85BDC9FD1C3A}</a:tableStyleId>
              </a:tblPr>
              <a:tblGrid>
                <a:gridCol w="981710"/>
                <a:gridCol w="981710"/>
                <a:gridCol w="981710"/>
                <a:gridCol w="981710"/>
              </a:tblGrid>
              <a:tr h="41084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2016</a:t>
                      </a:r>
                      <a:endPar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endPar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3464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-0.7</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83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41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3.2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2.9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-0.3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4704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3.8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-0.7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7244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3.4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3.2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-0.2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49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-0.5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49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3.2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-0.4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396" name="图表 4"/>
          <p:cNvGraphicFramePr/>
          <p:nvPr/>
        </p:nvGraphicFramePr>
        <p:xfrm>
          <a:off x="5108575" y="1553845"/>
          <a:ext cx="6984365" cy="3378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
          <p:cNvGrpSpPr/>
          <p:nvPr/>
        </p:nvGrpSpPr>
        <p:grpSpPr>
          <a:xfrm>
            <a:off x="1924050" y="1001713"/>
            <a:ext cx="5665788" cy="1049337"/>
            <a:chOff x="2822" y="2325"/>
            <a:chExt cx="8923" cy="1652"/>
          </a:xfrm>
        </p:grpSpPr>
        <p:sp>
          <p:nvSpPr>
            <p:cNvPr id="2" name="矩形 1"/>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4</a:t>
              </a:r>
              <a:endParaRPr lang="en-US" altLang="zh-CN" sz="5400" strike="noStrike" noProof="1" dirty="0"/>
            </a:p>
          </p:txBody>
        </p:sp>
        <p:sp>
          <p:nvSpPr>
            <p:cNvPr id="9" name="文本框 8"/>
            <p:cNvSpPr txBox="1"/>
            <p:nvPr/>
          </p:nvSpPr>
          <p:spPr>
            <a:xfrm>
              <a:off x="5697" y="2617"/>
              <a:ext cx="6048" cy="1069"/>
            </a:xfrm>
            <a:prstGeom prst="rect">
              <a:avLst/>
            </a:prstGeom>
            <a:noFill/>
          </p:spPr>
          <p:txBody>
            <a:bodyPr wrap="none" rtlCol="0">
              <a:spAutoFit/>
            </a:bodyPr>
            <a:p>
              <a:pPr fontAlgn="auto"/>
              <a:r>
                <a:rPr lang="zh-CN" altLang="en-US" sz="3600" b="1" noProof="1" dirty="0">
                  <a:solidFill>
                    <a:schemeClr val="accent6"/>
                  </a:solidFill>
                  <a:latin typeface="微软雅黑" panose="020B0503020204020204" pitchFamily="34" charset="-122"/>
                  <a:ea typeface="微软雅黑" panose="020B0503020204020204" pitchFamily="34" charset="-122"/>
                  <a:cs typeface="+mn-cs"/>
                  <a:sym typeface="+mn-ea"/>
                </a:rPr>
                <a:t>人员技能评价数据</a:t>
              </a:r>
              <a:endParaRPr lang="zh-CN" altLang="en-US" sz="3600" b="1" noProof="1" dirty="0">
                <a:solidFill>
                  <a:schemeClr val="accent6"/>
                </a:solidFill>
                <a:latin typeface="微软雅黑" panose="020B0503020204020204" pitchFamily="34" charset="-122"/>
                <a:ea typeface="微软雅黑" panose="020B0503020204020204" pitchFamily="34" charset="-122"/>
                <a:sym typeface="+mn-ea"/>
              </a:endParaRPr>
            </a:p>
          </p:txBody>
        </p:sp>
      </p:grpSp>
      <p:sp>
        <p:nvSpPr>
          <p:cNvPr id="5" name="文本框 4"/>
          <p:cNvSpPr txBox="1"/>
          <p:nvPr/>
        </p:nvSpPr>
        <p:spPr>
          <a:xfrm>
            <a:off x="1924050" y="2709863"/>
            <a:ext cx="3168650" cy="25228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l" fontAlgn="auto">
              <a:spcBef>
                <a:spcPts val="1200"/>
              </a:spcBef>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人均销售额</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人均客流</a:t>
            </a: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人均销售品规</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客单价          </a:t>
            </a:r>
            <a:endParaRPr lang="zh-CN" altLang="en-US" sz="3200" b="1" strike="noStrike" noProof="1">
              <a:latin typeface="微软雅黑" panose="020B0503020204020204" pitchFamily="34" charset="-122"/>
              <a:ea typeface="微软雅黑" panose="020B0503020204020204" pitchFamily="34" charset="-122"/>
            </a:endParaRPr>
          </a:p>
        </p:txBody>
      </p:sp>
      <p:sp>
        <p:nvSpPr>
          <p:cNvPr id="26629" name="文本框 5"/>
          <p:cNvSpPr txBox="1"/>
          <p:nvPr/>
        </p:nvSpPr>
        <p:spPr>
          <a:xfrm>
            <a:off x="6005195" y="2805113"/>
            <a:ext cx="4756150" cy="2533650"/>
          </a:xfrm>
          <a:prstGeom prst="rect">
            <a:avLst/>
          </a:prstGeom>
          <a:noFill/>
          <a:ln w="9525">
            <a:noFill/>
          </a:ln>
        </p:spPr>
        <p:txBody>
          <a:bodyPr wrap="none" anchor="t">
            <a:spAutoFit/>
          </a:bodyPr>
          <a:p>
            <a:pPr>
              <a:spcBef>
                <a:spcPts val="1200"/>
              </a:spcBef>
            </a:pPr>
            <a:r>
              <a:rPr lang="zh-CN" altLang="en-US"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  中西成药客品数</a:t>
            </a:r>
            <a:endParaRPr lang="zh-CN" altLang="en-US" sz="3200" b="1">
              <a:latin typeface="微软雅黑" panose="020B0503020204020204" pitchFamily="34" charset="-122"/>
              <a:ea typeface="微软雅黑" panose="020B0503020204020204" pitchFamily="34" charset="-122"/>
              <a:sym typeface="微软雅黑" panose="020B0503020204020204" pitchFamily="34" charset="-122"/>
            </a:endParaRPr>
          </a:p>
          <a:p>
            <a:pPr>
              <a:spcBef>
                <a:spcPts val="1200"/>
              </a:spcBef>
            </a:pPr>
            <a:r>
              <a:rPr lang="zh-CN" altLang="en-US"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  中西成药关联用药</a:t>
            </a:r>
            <a:endParaRPr lang="zh-CN" altLang="en-US" sz="3200" b="1">
              <a:latin typeface="微软雅黑" panose="020B0503020204020204" pitchFamily="34" charset="-122"/>
              <a:ea typeface="微软雅黑" panose="020B0503020204020204" pitchFamily="34" charset="-122"/>
              <a:sym typeface="微软雅黑" panose="020B0503020204020204" pitchFamily="34" charset="-122"/>
            </a:endParaRPr>
          </a:p>
          <a:p>
            <a:pPr>
              <a:spcBef>
                <a:spcPts val="1200"/>
              </a:spcBef>
            </a:pPr>
            <a:r>
              <a:rPr lang="zh-CN" altLang="en-US"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  中西成药疗程用药</a:t>
            </a:r>
            <a:endParaRPr lang="zh-CN" altLang="en-US" sz="3200" b="1">
              <a:latin typeface="微软雅黑" panose="020B0503020204020204" pitchFamily="34" charset="-122"/>
              <a:ea typeface="微软雅黑" panose="020B0503020204020204" pitchFamily="34" charset="-122"/>
              <a:sym typeface="微软雅黑" panose="020B0503020204020204" pitchFamily="34" charset="-122"/>
            </a:endParaRPr>
          </a:p>
          <a:p>
            <a:pPr>
              <a:spcBef>
                <a:spcPts val="1200"/>
              </a:spcBef>
            </a:pPr>
            <a:r>
              <a:rPr lang="zh-CN" altLang="en-US"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  裸卖率（一单一品率）</a:t>
            </a:r>
            <a:endParaRPr lang="zh-CN" altLang="en-US" sz="3200">
              <a:latin typeface="Calibri" panose="020F0502020204030204" charset="0"/>
              <a:ea typeface="微软雅黑" panose="020B0503020204020204" pitchFamily="34" charset="-122"/>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026160" y="390525"/>
            <a:ext cx="9683750" cy="1003300"/>
            <a:chOff x="2005" y="896"/>
            <a:chExt cx="15250" cy="1580"/>
          </a:xfrm>
        </p:grpSpPr>
        <p:sp>
          <p:nvSpPr>
            <p:cNvPr id="2" name="矩形 1"/>
            <p:cNvSpPr/>
            <p:nvPr/>
          </p:nvSpPr>
          <p:spPr>
            <a:xfrm>
              <a:off x="2005" y="896"/>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1</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27650" name="文本框 2"/>
            <p:cNvSpPr txBox="1"/>
            <p:nvPr/>
          </p:nvSpPr>
          <p:spPr>
            <a:xfrm>
              <a:off x="3815" y="1178"/>
              <a:ext cx="13440" cy="1016"/>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人均销售额</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27651" name="文本框 8"/>
          <p:cNvSpPr txBox="1"/>
          <p:nvPr/>
        </p:nvSpPr>
        <p:spPr>
          <a:xfrm>
            <a:off x="9301480" y="917575"/>
            <a:ext cx="1408430" cy="368300"/>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a:t>
            </a:r>
            <a:endParaRPr lang="en-US" altLang="zh-CN" b="1">
              <a:latin typeface="微软雅黑" panose="020B0503020204020204" pitchFamily="34" charset="-122"/>
              <a:ea typeface="微软雅黑" panose="020B0503020204020204" pitchFamily="34" charset="-122"/>
            </a:endParaRPr>
          </a:p>
        </p:txBody>
      </p:sp>
      <p:sp>
        <p:nvSpPr>
          <p:cNvPr id="27726" name="文本框 6"/>
          <p:cNvSpPr txBox="1"/>
          <p:nvPr/>
        </p:nvSpPr>
        <p:spPr>
          <a:xfrm>
            <a:off x="662305" y="4902200"/>
            <a:ext cx="10991850" cy="196850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月公司人效</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5.24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17</a:t>
            </a: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年全年人均人效</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万元</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），同比增幅</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10.3%</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降低</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0.03</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万元。其低于公司</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月平均人效的员工共有</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220</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人（其中</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105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人为</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年内新员工）。其中旗舰店人效：</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5.74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A</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类门店：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7.2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B</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类门店：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C</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类门店：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3.89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请人事、营运分析未达</a:t>
            </a:r>
            <a:r>
              <a:rPr 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月各等级门店中未达到公司水平的员工，重点帮扶！（原因</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：本月新进员工</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人，个别老员工接新店，而新店客流还未起来，造成人效降低，原因</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：还需加强培训，提高销售能力，分等级培训）</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备注：核算员工不含医生、月动动销天低于10天人员，月接待客流低于20位且销售额低于1000元的人员；</a:t>
            </a:r>
            <a:r>
              <a:rPr lang="en-US" altLang="zh-CN" sz="1600"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月参与统计员工</a:t>
            </a:r>
            <a:r>
              <a:rPr lang="en-US" altLang="zh-CN" sz="1600" b="1">
                <a:latin typeface="微软雅黑" panose="020B0503020204020204" pitchFamily="34" charset="-122"/>
                <a:ea typeface="微软雅黑" panose="020B0503020204020204" pitchFamily="34" charset="-122"/>
                <a:sym typeface="微软雅黑" panose="020B0503020204020204" pitchFamily="34" charset="-122"/>
              </a:rPr>
              <a:t>365</a:t>
            </a: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人（比</a:t>
            </a:r>
            <a:r>
              <a:rPr lang="en-US" altLang="zh-CN" sz="1600" b="1">
                <a:latin typeface="微软雅黑" panose="020B0503020204020204" pitchFamily="34" charset="-122"/>
                <a:ea typeface="微软雅黑" panose="020B0503020204020204" pitchFamily="34" charset="-122"/>
                <a:sym typeface="微软雅黑" panose="020B0503020204020204" pitchFamily="34" charset="-122"/>
              </a:rPr>
              <a:t>17</a:t>
            </a: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年同期增长</a:t>
            </a:r>
            <a:r>
              <a:rPr lang="en-US" altLang="zh-CN" sz="1600" b="1">
                <a:latin typeface="微软雅黑" panose="020B0503020204020204" pitchFamily="34" charset="-122"/>
                <a:ea typeface="微软雅黑" panose="020B0503020204020204" pitchFamily="34" charset="-122"/>
                <a:sym typeface="微软雅黑" panose="020B0503020204020204" pitchFamily="34" charset="-122"/>
              </a:rPr>
              <a:t>41</a:t>
            </a: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人）</a:t>
            </a:r>
            <a:endParaRPr lang="zh-CN" altLang="en-US" sz="1600" b="1">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9" name="表格 8"/>
          <p:cNvGraphicFramePr/>
          <p:nvPr/>
        </p:nvGraphicFramePr>
        <p:xfrm>
          <a:off x="1026160" y="1523365"/>
          <a:ext cx="4424045" cy="3378835"/>
        </p:xfrm>
        <a:graphic>
          <a:graphicData uri="http://schemas.openxmlformats.org/drawingml/2006/table">
            <a:tbl>
              <a:tblPr firstRow="1" bandRow="1">
                <a:tableStyleId>{5C22544A-7EE6-4342-B048-85BDC9FD1C3A}</a:tableStyleId>
              </a:tblPr>
              <a:tblGrid>
                <a:gridCol w="796925"/>
                <a:gridCol w="929005"/>
                <a:gridCol w="924560"/>
                <a:gridCol w="796290"/>
                <a:gridCol w="977265"/>
              </a:tblGrid>
              <a:tr h="40449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增减额</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4513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4.5</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6.3</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1.8</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40.0%</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1021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4.2 </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4.9 </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0.7 </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15.6%</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r>
              <a:tr h="4432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5.0 </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5.9 </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0.9 </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18.0%</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r>
              <a:tr h="4013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4.74</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5.6</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0.9 </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18.1%</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r>
              <a:tr h="480695">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5.13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5.27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0.14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2.7%</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6875">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4.75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5.24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0.49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10.3%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687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4.7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0.8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16.5%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25" name="图表 2"/>
          <p:cNvGraphicFramePr/>
          <p:nvPr/>
        </p:nvGraphicFramePr>
        <p:xfrm>
          <a:off x="5550535" y="1547495"/>
          <a:ext cx="6103620" cy="33547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026160" y="390525"/>
            <a:ext cx="9683750" cy="1003300"/>
            <a:chOff x="2005" y="896"/>
            <a:chExt cx="15250" cy="1580"/>
          </a:xfrm>
        </p:grpSpPr>
        <p:sp>
          <p:nvSpPr>
            <p:cNvPr id="2" name="矩形 1"/>
            <p:cNvSpPr/>
            <p:nvPr/>
          </p:nvSpPr>
          <p:spPr>
            <a:xfrm>
              <a:off x="2005" y="896"/>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3600" strike="noStrike" noProof="1" dirty="0" smtClean="0"/>
                <a:t>2</a:t>
              </a:r>
              <a:endParaRPr lang="en-US" altLang="zh-CN" sz="3600" b="1" strike="noStrike" noProof="1" dirty="0" smtClean="0">
                <a:latin typeface="微软雅黑" panose="020B0503020204020204" pitchFamily="34" charset="-122"/>
                <a:ea typeface="微软雅黑" panose="020B0503020204020204" pitchFamily="34" charset="-122"/>
              </a:endParaRPr>
            </a:p>
          </p:txBody>
        </p:sp>
        <p:sp>
          <p:nvSpPr>
            <p:cNvPr id="27650" name="文本框 2"/>
            <p:cNvSpPr txBox="1"/>
            <p:nvPr/>
          </p:nvSpPr>
          <p:spPr>
            <a:xfrm>
              <a:off x="3815" y="1178"/>
              <a:ext cx="13440" cy="1017"/>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人均客流</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27651" name="文本框 8"/>
          <p:cNvSpPr txBox="1"/>
          <p:nvPr/>
        </p:nvSpPr>
        <p:spPr>
          <a:xfrm>
            <a:off x="9536748" y="917575"/>
            <a:ext cx="1173162"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单位：人</a:t>
            </a:r>
            <a:endParaRPr lang="en-US" altLang="zh-CN" b="1">
              <a:latin typeface="微软雅黑" panose="020B0503020204020204" pitchFamily="34" charset="-122"/>
              <a:ea typeface="微软雅黑" panose="020B0503020204020204" pitchFamily="34" charset="-122"/>
            </a:endParaRPr>
          </a:p>
        </p:txBody>
      </p:sp>
      <p:sp>
        <p:nvSpPr>
          <p:cNvPr id="27726" name="文本框 6"/>
          <p:cNvSpPr txBox="1"/>
          <p:nvPr/>
        </p:nvSpPr>
        <p:spPr>
          <a:xfrm>
            <a:off x="774065" y="5260340"/>
            <a:ext cx="10796588" cy="141478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月人均接待客流</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687</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17</a:t>
            </a: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年人均接待</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662</a:t>
            </a: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），同比增幅</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、环比增加人均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；低于</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月公司人均接待客流水平的员工有</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192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人（在职）、同比及环比接待客流下滑员工：</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56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名，</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需请人事、营运分析未达到人均接待客流的员工，重点分析、帮扶！虽本月新进员工</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人，但总客流上升，导致人均接待客流有回升，需重点关注负增长员工。</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latin typeface="微软雅黑" panose="020B0503020204020204" pitchFamily="34" charset="-122"/>
                <a:sym typeface="微软雅黑" panose="020B0503020204020204" pitchFamily="34" charset="-122"/>
              </a:rPr>
              <a:t>备注：</a:t>
            </a:r>
            <a:r>
              <a:rPr lang="zh-CN" altLang="en-US" sz="1400" b="1">
                <a:latin typeface="微软雅黑" panose="020B0503020204020204" pitchFamily="34" charset="-122"/>
                <a:sym typeface="微软雅黑" panose="020B0503020204020204" pitchFamily="34" charset="-122"/>
              </a:rPr>
              <a:t>核算员工不含医生、月动动销天低于10天人员，月接待客流低于20位且销售额低于1000元的人员；</a:t>
            </a:r>
            <a:r>
              <a:rPr lang="en-US" altLang="zh-CN" sz="1400" b="1">
                <a:latin typeface="微软雅黑" panose="020B0503020204020204" pitchFamily="34" charset="-122"/>
                <a:sym typeface="微软雅黑" panose="020B0503020204020204" pitchFamily="34" charset="-122"/>
              </a:rPr>
              <a:t>6</a:t>
            </a:r>
            <a:r>
              <a:rPr lang="zh-CN" altLang="en-US" sz="1400" b="1">
                <a:latin typeface="微软雅黑" panose="020B0503020204020204" pitchFamily="34" charset="-122"/>
                <a:sym typeface="微软雅黑" panose="020B0503020204020204" pitchFamily="34" charset="-122"/>
              </a:rPr>
              <a:t>月参与统计员工</a:t>
            </a:r>
            <a:r>
              <a:rPr lang="en-US" altLang="zh-CN" sz="1400" b="1">
                <a:latin typeface="微软雅黑" panose="020B0503020204020204" pitchFamily="34" charset="-122"/>
                <a:sym typeface="微软雅黑" panose="020B0503020204020204" pitchFamily="34" charset="-122"/>
              </a:rPr>
              <a:t>365</a:t>
            </a:r>
            <a:r>
              <a:rPr lang="zh-CN" altLang="en-US" sz="1400" b="1">
                <a:latin typeface="微软雅黑" panose="020B0503020204020204" pitchFamily="34" charset="-122"/>
                <a:sym typeface="微软雅黑" panose="020B0503020204020204" pitchFamily="34" charset="-122"/>
              </a:rPr>
              <a:t>人）</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0" name="表格 9"/>
          <p:cNvGraphicFramePr/>
          <p:nvPr/>
        </p:nvGraphicFramePr>
        <p:xfrm>
          <a:off x="858520" y="1514475"/>
          <a:ext cx="4630420" cy="3560445"/>
        </p:xfrm>
        <a:graphic>
          <a:graphicData uri="http://schemas.openxmlformats.org/drawingml/2006/table">
            <a:tbl>
              <a:tblPr firstRow="1" bandRow="1">
                <a:tableStyleId>{5C22544A-7EE6-4342-B048-85BDC9FD1C3A}</a:tableStyleId>
              </a:tblPr>
              <a:tblGrid>
                <a:gridCol w="764540"/>
                <a:gridCol w="968375"/>
                <a:gridCol w="1000760"/>
                <a:gridCol w="800100"/>
                <a:gridCol w="1096645"/>
              </a:tblGrid>
              <a:tr h="51943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增减额</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91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588</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811</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223</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37.9%</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0195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556</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609</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53</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9.5%</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97205">
                <a:tc>
                  <a:txBody>
                    <a:bodyPr/>
                    <a:p>
                      <a:pPr indent="0" algn="ctr">
                        <a:buNone/>
                      </a:pPr>
                      <a:r>
                        <a:rPr lang="en-US" altLang="zh-CN" sz="2000" b="0">
                          <a:solidFill>
                            <a:srgbClr val="000000"/>
                          </a:solidFill>
                          <a:latin typeface="+mn-ea"/>
                          <a:cs typeface="Arial" panose="020B0604020202020204" pitchFamily="34" charset="0"/>
                        </a:rPr>
                        <a:t>3</a:t>
                      </a:r>
                      <a:r>
                        <a:rPr lang="zh-CN" altLang="en-US" sz="2000" b="0">
                          <a:solidFill>
                            <a:srgbClr val="000000"/>
                          </a:solidFill>
                          <a:latin typeface="+mn-ea"/>
                          <a:cs typeface="宋体" panose="02010600030101010101" pitchFamily="2" charset="-122"/>
                        </a:rPr>
                        <a:t>月</a:t>
                      </a:r>
                      <a:endParaRPr lang="zh-CN" altLang="en-US"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mn-ea"/>
                          <a:cs typeface="Arial" panose="020B0604020202020204" pitchFamily="34" charset="0"/>
                        </a:rPr>
                        <a:t>672</a:t>
                      </a:r>
                      <a:endParaRPr lang="en-US" altLang="zh-CN"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mn-ea"/>
                          <a:cs typeface="Arial" panose="020B0604020202020204" pitchFamily="34" charset="0"/>
                        </a:rPr>
                        <a:t>756</a:t>
                      </a:r>
                      <a:endParaRPr lang="en-US" altLang="zh-CN"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mn-ea"/>
                          <a:cs typeface="Arial" panose="020B0604020202020204" pitchFamily="34" charset="0"/>
                        </a:rPr>
                        <a:t>81</a:t>
                      </a:r>
                      <a:endParaRPr lang="en-US" altLang="zh-CN" sz="2000" b="1">
                        <a:solidFill>
                          <a:srgbClr val="FF0000"/>
                        </a:solidFill>
                        <a:latin typeface="+mn-ea"/>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mn-ea"/>
                          <a:cs typeface="Arial" panose="020B0604020202020204" pitchFamily="34" charset="0"/>
                        </a:rPr>
                        <a:t>12.1%</a:t>
                      </a:r>
                      <a:endParaRPr lang="en-US" altLang="zh-CN" sz="2000" b="1">
                        <a:solidFill>
                          <a:srgbClr val="FF0000"/>
                        </a:solidFill>
                        <a:latin typeface="+mn-ea"/>
                        <a:cs typeface="Arial" panose="020B0604020202020204" pitchFamily="34" charset="0"/>
                      </a:endParaRPr>
                    </a:p>
                  </a:txBody>
                  <a:tcPr marL="0" marR="0" marT="0" marB="0" vert="horz" anchor="ctr"/>
                </a:tc>
              </a:tr>
              <a:tr h="40703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653</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724</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71</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10.9%</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56565">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694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674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-20</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21640">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643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687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44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6.8%</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751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634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710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76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12.0%</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26" name="图表 3"/>
          <p:cNvGraphicFramePr/>
          <p:nvPr/>
        </p:nvGraphicFramePr>
        <p:xfrm>
          <a:off x="5587365" y="1514475"/>
          <a:ext cx="6461760" cy="35610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026160" y="443230"/>
            <a:ext cx="9683750" cy="1003300"/>
            <a:chOff x="2005" y="905"/>
            <a:chExt cx="15250" cy="1580"/>
          </a:xfrm>
        </p:grpSpPr>
        <p:sp>
          <p:nvSpPr>
            <p:cNvPr id="2" name="矩形 1"/>
            <p:cNvSpPr/>
            <p:nvPr/>
          </p:nvSpPr>
          <p:spPr>
            <a:xfrm>
              <a:off x="2005" y="905"/>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3</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28674" name="文本框 2"/>
            <p:cNvSpPr txBox="1"/>
            <p:nvPr/>
          </p:nvSpPr>
          <p:spPr>
            <a:xfrm>
              <a:off x="3815" y="1188"/>
              <a:ext cx="13440" cy="1070"/>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人均销售品规</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28749" name="文本框 9"/>
          <p:cNvSpPr txBox="1"/>
          <p:nvPr/>
        </p:nvSpPr>
        <p:spPr>
          <a:xfrm>
            <a:off x="829945" y="4996815"/>
            <a:ext cx="10901045" cy="169164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月人均销售品规数</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679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个、同比增长</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38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个、环比减少</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个；</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月低于公司平均水平的员工有</a:t>
            </a:r>
            <a:r>
              <a:rPr lang="en-US" b="1">
                <a:latin typeface="微软雅黑" panose="020B0503020204020204" pitchFamily="34" charset="-122"/>
                <a:ea typeface="微软雅黑" panose="020B0503020204020204" pitchFamily="34" charset="-122"/>
                <a:sym typeface="微软雅黑" panose="020B0503020204020204" pitchFamily="34" charset="-122"/>
              </a:rPr>
              <a:t>169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人（在职）。同比及环比销售品规数负增长员工：</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名。动销考核本月较上月有略微改善，不过新店及新员工还是对动销品种数有一定影响，个别员工只销售提成品种也有一定影响，本月将继续加强考核的监督工作，尤其是门店滞销及效期品种。</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建议：请人事部，营运部分析那些员工未达到增长均值，重点帮扶培训拿药练习，商品知识学习，请片长严格监督店长是否将上月门店未动销品种组织店员学习。</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latin typeface="微软雅黑" panose="020B0503020204020204" pitchFamily="34" charset="-122"/>
                <a:sym typeface="微软雅黑" panose="020B0503020204020204" pitchFamily="34" charset="-122"/>
              </a:rPr>
              <a:t>备注：</a:t>
            </a:r>
            <a:r>
              <a:rPr lang="zh-CN" altLang="en-US" sz="1400" b="1">
                <a:latin typeface="微软雅黑" panose="020B0503020204020204" pitchFamily="34" charset="-122"/>
                <a:sym typeface="微软雅黑" panose="020B0503020204020204" pitchFamily="34" charset="-122"/>
              </a:rPr>
              <a:t>核算员工不含医生、月动动销天低于10天人员，月接待客流低于20位且销售额低于1000元的人员；</a:t>
            </a:r>
            <a:r>
              <a:rPr lang="en-US" altLang="zh-CN" sz="1400" b="1">
                <a:latin typeface="微软雅黑" panose="020B0503020204020204" pitchFamily="34" charset="-122"/>
                <a:sym typeface="微软雅黑" panose="020B0503020204020204" pitchFamily="34" charset="-122"/>
              </a:rPr>
              <a:t>6</a:t>
            </a:r>
            <a:r>
              <a:rPr lang="zh-CN" altLang="en-US" sz="1400" b="1">
                <a:latin typeface="微软雅黑" panose="020B0503020204020204" pitchFamily="34" charset="-122"/>
                <a:sym typeface="微软雅黑" panose="020B0503020204020204" pitchFamily="34" charset="-122"/>
              </a:rPr>
              <a:t>月参与统计员工</a:t>
            </a:r>
            <a:r>
              <a:rPr lang="en-US" altLang="zh-CN" sz="1400" b="1">
                <a:latin typeface="微软雅黑" panose="020B0503020204020204" pitchFamily="34" charset="-122"/>
                <a:sym typeface="微软雅黑" panose="020B0503020204020204" pitchFamily="34" charset="-122"/>
              </a:rPr>
              <a:t>365</a:t>
            </a:r>
            <a:r>
              <a:rPr lang="zh-CN" altLang="en-US" sz="1400" b="1">
                <a:latin typeface="微软雅黑" panose="020B0503020204020204" pitchFamily="34" charset="-122"/>
                <a:sym typeface="微软雅黑" panose="020B0503020204020204" pitchFamily="34" charset="-122"/>
              </a:rPr>
              <a:t>人</a:t>
            </a:r>
            <a:endPar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1" name="文本框 8"/>
          <p:cNvSpPr txBox="1"/>
          <p:nvPr/>
        </p:nvSpPr>
        <p:spPr>
          <a:xfrm>
            <a:off x="9536748" y="917575"/>
            <a:ext cx="1173162" cy="368300"/>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单位：个</a:t>
            </a:r>
            <a:endParaRPr lang="en-US" altLang="zh-CN" b="1">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1026160" y="1520825"/>
          <a:ext cx="4676775" cy="3402330"/>
        </p:xfrm>
        <a:graphic>
          <a:graphicData uri="http://schemas.openxmlformats.org/drawingml/2006/table">
            <a:tbl>
              <a:tblPr firstRow="1" bandRow="1">
                <a:tableStyleId>{5C22544A-7EE6-4342-B048-85BDC9FD1C3A}</a:tableStyleId>
              </a:tblPr>
              <a:tblGrid>
                <a:gridCol w="875665"/>
                <a:gridCol w="986790"/>
                <a:gridCol w="1030605"/>
                <a:gridCol w="793750"/>
                <a:gridCol w="989965"/>
              </a:tblGrid>
              <a:tr h="40513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增减额</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624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619</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764</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145</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23.4%</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1656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590</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653</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63</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10.7%</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525780">
                <a:tc>
                  <a:txBody>
                    <a:bodyPr/>
                    <a:p>
                      <a:pPr indent="0" algn="ctr">
                        <a:buNone/>
                      </a:pPr>
                      <a:r>
                        <a:rPr lang="en-US" altLang="zh-CN" sz="2000" b="0">
                          <a:solidFill>
                            <a:srgbClr val="000000"/>
                          </a:solidFill>
                          <a:latin typeface="+mn-ea"/>
                          <a:cs typeface="Arial" panose="020B0604020202020204" pitchFamily="34" charset="0"/>
                        </a:rPr>
                        <a:t>3</a:t>
                      </a:r>
                      <a:r>
                        <a:rPr lang="zh-CN" altLang="en-US" sz="2000" b="0">
                          <a:solidFill>
                            <a:srgbClr val="000000"/>
                          </a:solidFill>
                          <a:latin typeface="+mn-ea"/>
                          <a:cs typeface="宋体" panose="02010600030101010101" pitchFamily="2" charset="-122"/>
                        </a:rPr>
                        <a:t>月</a:t>
                      </a:r>
                      <a:endParaRPr lang="zh-CN" altLang="en-US"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mn-ea"/>
                          <a:cs typeface="Arial" panose="020B0604020202020204" pitchFamily="34" charset="0"/>
                        </a:rPr>
                        <a:t>662</a:t>
                      </a:r>
                      <a:endParaRPr lang="en-US" altLang="zh-CN"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mn-ea"/>
                          <a:cs typeface="Arial" panose="020B0604020202020204" pitchFamily="34" charset="0"/>
                        </a:rPr>
                        <a:t>732</a:t>
                      </a:r>
                      <a:endParaRPr lang="en-US" altLang="zh-CN" sz="2000" b="0">
                        <a:solidFill>
                          <a:srgbClr val="000000"/>
                        </a:solidFill>
                        <a:latin typeface="+mn-ea"/>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mn-ea"/>
                          <a:cs typeface="Arial" panose="020B0604020202020204" pitchFamily="34" charset="0"/>
                        </a:rPr>
                        <a:t>70</a:t>
                      </a:r>
                      <a:endParaRPr lang="en-US" altLang="zh-CN" sz="2000" b="1">
                        <a:solidFill>
                          <a:srgbClr val="FF0000"/>
                        </a:solidFill>
                        <a:latin typeface="+mn-ea"/>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mn-ea"/>
                          <a:cs typeface="Arial" panose="020B0604020202020204" pitchFamily="34" charset="0"/>
                        </a:rPr>
                        <a:t>10.6%</a:t>
                      </a:r>
                      <a:endParaRPr lang="en-US" altLang="zh-CN" sz="2000" b="1">
                        <a:solidFill>
                          <a:srgbClr val="FF0000"/>
                        </a:solidFill>
                        <a:latin typeface="+mn-ea"/>
                        <a:cs typeface="Arial" panose="020B0604020202020204" pitchFamily="34" charset="0"/>
                      </a:endParaRPr>
                    </a:p>
                  </a:txBody>
                  <a:tcPr marL="0" marR="0" marT="0" marB="0" vert="horz" anchor="ctr"/>
                </a:tc>
              </a:tr>
              <a:tr h="36639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645</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721</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76</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11.8%</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11480">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669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683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14</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2.1%</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60680">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641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679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38</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5.9%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4450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638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705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67</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10.5%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27" name="图表 4"/>
          <p:cNvGraphicFramePr/>
          <p:nvPr/>
        </p:nvGraphicFramePr>
        <p:xfrm>
          <a:off x="5797550" y="1520825"/>
          <a:ext cx="6054090" cy="34023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1089025" y="297815"/>
            <a:ext cx="9683750" cy="1003300"/>
            <a:chOff x="2005" y="905"/>
            <a:chExt cx="15250" cy="1580"/>
          </a:xfrm>
        </p:grpSpPr>
        <p:sp>
          <p:nvSpPr>
            <p:cNvPr id="2" name="矩形 1"/>
            <p:cNvSpPr/>
            <p:nvPr/>
          </p:nvSpPr>
          <p:spPr>
            <a:xfrm>
              <a:off x="2005" y="905"/>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4</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30722" name="文本框 2"/>
            <p:cNvSpPr txBox="1"/>
            <p:nvPr/>
          </p:nvSpPr>
          <p:spPr>
            <a:xfrm>
              <a:off x="3815" y="1188"/>
              <a:ext cx="13440" cy="1070"/>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客品数</a:t>
              </a:r>
              <a:r>
                <a:rPr lang="zh-CN" altLang="en-US" sz="2400" b="1" dirty="0">
                  <a:solidFill>
                    <a:schemeClr val="tx2"/>
                  </a:solidFill>
                  <a:latin typeface="Calibri" panose="020F0502020204030204" charset="0"/>
                  <a:ea typeface="微软雅黑" panose="020B0503020204020204" pitchFamily="34" charset="-122"/>
                  <a:sym typeface="微软雅黑" panose="020B0503020204020204" pitchFamily="34" charset="-122"/>
                </a:rPr>
                <a:t> </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（中西成药）  </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30723" name="文本框 9"/>
          <p:cNvSpPr txBox="1"/>
          <p:nvPr/>
        </p:nvSpPr>
        <p:spPr>
          <a:xfrm>
            <a:off x="991235" y="5565140"/>
            <a:ext cx="10209213" cy="119888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月中西成药客品数同比</a:t>
            </a:r>
            <a:r>
              <a:rPr lang="zh-CN" altLang="en-US"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0.19%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0.02%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；同比与环比均出现下滑，说明员工本月销售能力有下滑趋势，新进员工也对整体数据有一定影响，请人事部及营运部重点关注客品数小于公司平均水平的员工（</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274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人），同比及环比均在下滑的员工：</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名，达到行业水平的员工有：</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a:t>
            </a:r>
            <a:endParaRPr lang="zh-CN" altLang="en-US" b="1">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表格 4"/>
          <p:cNvGraphicFramePr/>
          <p:nvPr/>
        </p:nvGraphicFramePr>
        <p:xfrm>
          <a:off x="993775" y="1504950"/>
          <a:ext cx="4032885" cy="3808730"/>
        </p:xfrm>
        <a:graphic>
          <a:graphicData uri="http://schemas.openxmlformats.org/drawingml/2006/table">
            <a:tbl>
              <a:tblPr firstRow="1" bandRow="1">
                <a:tableStyleId>{5C22544A-7EE6-4342-B048-85BDC9FD1C3A}</a:tableStyleId>
              </a:tblPr>
              <a:tblGrid>
                <a:gridCol w="1025525"/>
                <a:gridCol w="1059180"/>
                <a:gridCol w="967740"/>
                <a:gridCol w="980440"/>
              </a:tblGrid>
              <a:tr h="44259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794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2.37</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2.29</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-0.08</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432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2.33</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2.31</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-0.02</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845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2.27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2.24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-0.03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6990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2.28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2.29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0.01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9149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2.55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2.43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-0.12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6863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2.60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2.41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-0.19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52895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上半年</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2.40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2.33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-0.08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33" name="图表 1"/>
          <p:cNvGraphicFramePr/>
          <p:nvPr/>
        </p:nvGraphicFramePr>
        <p:xfrm>
          <a:off x="5127625" y="1504950"/>
          <a:ext cx="6491605" cy="38087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076325" y="311150"/>
            <a:ext cx="9683750" cy="1003300"/>
            <a:chOff x="2005" y="905"/>
            <a:chExt cx="15250" cy="1580"/>
          </a:xfrm>
        </p:grpSpPr>
        <p:sp>
          <p:nvSpPr>
            <p:cNvPr id="2" name="矩形 1"/>
            <p:cNvSpPr/>
            <p:nvPr/>
          </p:nvSpPr>
          <p:spPr>
            <a:xfrm>
              <a:off x="2005" y="905"/>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5</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31746" name="文本框 2"/>
            <p:cNvSpPr txBox="1"/>
            <p:nvPr/>
          </p:nvSpPr>
          <p:spPr>
            <a:xfrm>
              <a:off x="3815" y="1188"/>
              <a:ext cx="13440" cy="1070"/>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关联用药（中西成药）</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31747" name="文本框 11"/>
          <p:cNvSpPr txBox="1"/>
          <p:nvPr/>
        </p:nvSpPr>
        <p:spPr>
          <a:xfrm>
            <a:off x="812165" y="5362575"/>
            <a:ext cx="10783570"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月关联用药（客品次）同比</a:t>
            </a:r>
            <a:r>
              <a:rPr lang="zh-CN" altLang="en-US"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0.03</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，环比下降</a:t>
            </a:r>
            <a:r>
              <a:rPr lang="zh-CN" altLang="en-US" b="1">
                <a:solidFill>
                  <a:srgbClr val="00B050"/>
                </a:solidFill>
                <a:latin typeface="微软雅黑" panose="020B0503020204020204" pitchFamily="34" charset="-122"/>
                <a:sym typeface="微软雅黑" panose="020B0503020204020204" pitchFamily="34" charset="-122"/>
              </a:rPr>
              <a:t>下降</a:t>
            </a:r>
            <a:r>
              <a:rPr lang="en-US" altLang="zh-CN" b="1">
                <a:solidFill>
                  <a:srgbClr val="00B050"/>
                </a:solidFill>
                <a:latin typeface="微软雅黑" panose="020B0503020204020204" pitchFamily="34" charset="-122"/>
                <a:sym typeface="微软雅黑" panose="020B0503020204020204" pitchFamily="34" charset="-122"/>
              </a:rPr>
              <a:t>0.02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月总体同比呈下滑波动趋势，说明员工对关联用药的掌握不好，新进员工的培训工作没有跟上，持续拉低平均水平，需加大力度培训加考核（如：加强收银八部曲及双手活动），低于</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月均值的员工有：</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220</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a:t>
            </a:r>
            <a:endParaRPr lang="zh-CN" altLang="en-US" b="1">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a:solidFill>
                  <a:srgbClr val="FF0000"/>
                </a:solidFill>
                <a:latin typeface="微软雅黑" panose="020B0503020204020204" pitchFamily="34" charset="-122"/>
                <a:sym typeface="微软雅黑" panose="020B0503020204020204" pitchFamily="34" charset="-122"/>
              </a:rPr>
              <a:t>措施：请营运部、人事部分析哪些员工、门店关联能力同比下降，结合拿药练习分析，重点培训、帮扶这些员工。</a:t>
            </a:r>
            <a:endParaRPr lang="zh-CN" altLang="en-US">
              <a:latin typeface="Calibri" panose="020F0502020204030204" charset="0"/>
              <a:ea typeface="微软雅黑" panose="020B0503020204020204" pitchFamily="34" charset="-122"/>
            </a:endParaRPr>
          </a:p>
        </p:txBody>
      </p:sp>
      <p:graphicFrame>
        <p:nvGraphicFramePr>
          <p:cNvPr id="5" name="表格 4"/>
          <p:cNvGraphicFramePr/>
          <p:nvPr/>
        </p:nvGraphicFramePr>
        <p:xfrm>
          <a:off x="812165" y="1577340"/>
          <a:ext cx="4062730" cy="3583305"/>
        </p:xfrm>
        <a:graphic>
          <a:graphicData uri="http://schemas.openxmlformats.org/drawingml/2006/table">
            <a:tbl>
              <a:tblPr firstRow="1" bandRow="1">
                <a:tableStyleId>{5C22544A-7EE6-4342-B048-85BDC9FD1C3A}</a:tableStyleId>
              </a:tblPr>
              <a:tblGrid>
                <a:gridCol w="1059180"/>
                <a:gridCol w="1035050"/>
                <a:gridCol w="977265"/>
                <a:gridCol w="991235"/>
              </a:tblGrid>
              <a:tr h="45402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33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1.81</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1.72</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-0.09</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7307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1.79</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1.78</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-0.01</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6926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1.73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1.70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-0.03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279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1.71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1.70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-0.01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1308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1.70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1.68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-0.02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243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1.68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1.66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-0.03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7211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上半年</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1.74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1.70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-0.03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34" name="图表 2"/>
          <p:cNvGraphicFramePr/>
          <p:nvPr/>
        </p:nvGraphicFramePr>
        <p:xfrm>
          <a:off x="4956810" y="1577340"/>
          <a:ext cx="6386830" cy="358267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16965" y="441960"/>
            <a:ext cx="9683750" cy="1003300"/>
            <a:chOff x="2005" y="905"/>
            <a:chExt cx="15250" cy="1580"/>
          </a:xfrm>
        </p:grpSpPr>
        <p:sp>
          <p:nvSpPr>
            <p:cNvPr id="2" name="矩形 1"/>
            <p:cNvSpPr/>
            <p:nvPr/>
          </p:nvSpPr>
          <p:spPr>
            <a:xfrm>
              <a:off x="2005" y="905"/>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6</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32770" name="文本框 2"/>
            <p:cNvSpPr txBox="1"/>
            <p:nvPr/>
          </p:nvSpPr>
          <p:spPr>
            <a:xfrm>
              <a:off x="3815" y="1188"/>
              <a:ext cx="13440" cy="1070"/>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疗程用药 （中西成药） </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32772" name="文本框 11"/>
          <p:cNvSpPr txBox="1"/>
          <p:nvPr/>
        </p:nvSpPr>
        <p:spPr>
          <a:xfrm>
            <a:off x="777875" y="5575300"/>
            <a:ext cx="11085195" cy="1198880"/>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月药品疗程用药同比下降</a:t>
            </a:r>
            <a:r>
              <a:rPr lang="en-US" altLang="zh-CN" b="1">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0.09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、环比持平；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月疗程用药数据表现无太大波动，呈现不稳不火的变化，夏季团购有使疗程用药数提升， </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请营运部及人事部分析低于公司平均水平的员工（</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281</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人），需重点培训帮扶！门店的疗程用药提示卡、店员双手活动是否到位？由于目前有很多新进员工及实习生，培训没有到位，是否有疗程意识？</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nvGraphicFramePr>
        <p:xfrm>
          <a:off x="883920" y="1718310"/>
          <a:ext cx="4170045" cy="3662045"/>
        </p:xfrm>
        <a:graphic>
          <a:graphicData uri="http://schemas.openxmlformats.org/drawingml/2006/table">
            <a:tbl>
              <a:tblPr firstRow="1" bandRow="1">
                <a:tableStyleId>{5C22544A-7EE6-4342-B048-85BDC9FD1C3A}</a:tableStyleId>
              </a:tblPr>
              <a:tblGrid>
                <a:gridCol w="1055370"/>
                <a:gridCol w="1072515"/>
                <a:gridCol w="1014730"/>
                <a:gridCol w="1027430"/>
              </a:tblGrid>
              <a:tr h="42735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228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1.31</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1.33</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0.02</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4286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1.30</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1.30</a:t>
                      </a:r>
                      <a:endPar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rPr>
                        <a:t>0</a:t>
                      </a:r>
                      <a:endParaRPr lang="en-US" altLang="zh-CN" sz="20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r>
              <a:tr h="500380">
                <a:tc>
                  <a:txBody>
                    <a:bodyPr/>
                    <a:p>
                      <a:pPr indent="0" algn="ctr">
                        <a:buNone/>
                      </a:pPr>
                      <a:r>
                        <a:rPr lang="en-US" altLang="zh-CN" sz="2000" b="0">
                          <a:solidFill>
                            <a:srgbClr val="000000"/>
                          </a:solidFill>
                          <a:latin typeface="+mn-ea"/>
                          <a:cs typeface="宋体" panose="02010600030101010101" pitchFamily="2" charset="-122"/>
                        </a:rPr>
                        <a:t>3</a:t>
                      </a:r>
                      <a:r>
                        <a:rPr lang="zh-CN" altLang="en-US" sz="2000" b="0">
                          <a:solidFill>
                            <a:srgbClr val="000000"/>
                          </a:solidFill>
                          <a:latin typeface="+mn-ea"/>
                          <a:cs typeface="宋体" panose="02010600030101010101" pitchFamily="2" charset="-122"/>
                        </a:rPr>
                        <a:t>月</a:t>
                      </a:r>
                      <a:endParaRPr lang="zh-CN" altLang="en-US" sz="2000" b="0">
                        <a:solidFill>
                          <a:srgbClr val="000000"/>
                        </a:solidFill>
                        <a:latin typeface="+mn-ea"/>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mn-ea"/>
                          <a:cs typeface="宋体" panose="02010600030101010101" pitchFamily="2" charset="-122"/>
                        </a:rPr>
                        <a:t>1.32 </a:t>
                      </a:r>
                      <a:endParaRPr lang="en-US" altLang="zh-CN" sz="2000" b="0">
                        <a:solidFill>
                          <a:srgbClr val="000000"/>
                        </a:solidFill>
                        <a:latin typeface="+mn-ea"/>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mn-ea"/>
                          <a:cs typeface="宋体" panose="02010600030101010101" pitchFamily="2" charset="-122"/>
                        </a:rPr>
                        <a:t>1.32 </a:t>
                      </a:r>
                      <a:endParaRPr lang="en-US" altLang="zh-CN" sz="2000" b="0">
                        <a:solidFill>
                          <a:srgbClr val="000000"/>
                        </a:solidFill>
                        <a:latin typeface="+mn-ea"/>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mn-ea"/>
                          <a:cs typeface="宋体" panose="02010600030101010101" pitchFamily="2" charset="-122"/>
                        </a:rPr>
                        <a:t>0</a:t>
                      </a:r>
                      <a:endParaRPr lang="en-US" altLang="zh-CN" sz="2000" b="1">
                        <a:solidFill>
                          <a:srgbClr val="FF0000"/>
                        </a:solidFill>
                        <a:latin typeface="+mn-ea"/>
                        <a:cs typeface="宋体" panose="02010600030101010101" pitchFamily="2" charset="-122"/>
                      </a:endParaRPr>
                    </a:p>
                  </a:txBody>
                  <a:tcPr marL="0" marR="0" marT="0" marB="0" vert="horz" anchor="ctr"/>
                </a:tc>
              </a:tr>
              <a:tr h="4051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1.33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1.34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0.01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2481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1.50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1.45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-0.05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243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1.55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1.45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-0.09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54102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上半年</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1.39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1.37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-0.02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35" name="图表 1"/>
          <p:cNvGraphicFramePr/>
          <p:nvPr/>
        </p:nvGraphicFramePr>
        <p:xfrm>
          <a:off x="5165725" y="1718310"/>
          <a:ext cx="6697980" cy="36620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5" name="组合 2"/>
          <p:cNvGrpSpPr/>
          <p:nvPr/>
        </p:nvGrpSpPr>
        <p:grpSpPr>
          <a:xfrm>
            <a:off x="1792288" y="1476375"/>
            <a:ext cx="5399087" cy="1049338"/>
            <a:chOff x="2822" y="2325"/>
            <a:chExt cx="8502" cy="1652"/>
          </a:xfrm>
        </p:grpSpPr>
        <p:sp>
          <p:nvSpPr>
            <p:cNvPr id="18" name="矩形 17"/>
            <p:cNvSpPr/>
            <p:nvPr/>
          </p:nvSpPr>
          <p:spPr>
            <a:xfrm>
              <a:off x="2822" y="2325"/>
              <a:ext cx="1829" cy="1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5400" strike="noStrike" noProof="1" dirty="0" smtClean="0"/>
                <a:t>1</a:t>
              </a:r>
              <a:endParaRPr lang="zh-CN" altLang="en-US" sz="5400" strike="noStrike" noProof="1" dirty="0"/>
            </a:p>
          </p:txBody>
        </p:sp>
        <p:sp>
          <p:nvSpPr>
            <p:cNvPr id="6147" name="文本框 3"/>
            <p:cNvSpPr txBox="1"/>
            <p:nvPr/>
          </p:nvSpPr>
          <p:spPr>
            <a:xfrm>
              <a:off x="5276" y="2617"/>
              <a:ext cx="6048" cy="1069"/>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endParaRPr lang="zh-CN" altLang="en-US" sz="3600" b="1" dirty="0">
                <a:solidFill>
                  <a:schemeClr val="tx2"/>
                </a:solidFill>
                <a:latin typeface="Calibri" panose="020F0502020204030204" charset="0"/>
                <a:ea typeface="微软雅黑" panose="020B0503020204020204" pitchFamily="34" charset="-122"/>
              </a:endParaRPr>
            </a:p>
          </p:txBody>
        </p:sp>
      </p:grpSp>
      <p:sp>
        <p:nvSpPr>
          <p:cNvPr id="2" name="文本框 1"/>
          <p:cNvSpPr txBox="1"/>
          <p:nvPr/>
        </p:nvSpPr>
        <p:spPr>
          <a:xfrm>
            <a:off x="3481388" y="2921000"/>
            <a:ext cx="3709988" cy="38150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rPr>
              <a:t> 销售额</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毛利额</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毛利率</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客流量</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 客单价</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endParaRPr lang="zh-CN" altLang="en-US" sz="3200" b="1" strike="noStrike" noProof="1">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组合 4"/>
          <p:cNvGrpSpPr/>
          <p:nvPr/>
        </p:nvGrpSpPr>
        <p:grpSpPr>
          <a:xfrm>
            <a:off x="1111250" y="363855"/>
            <a:ext cx="9683750" cy="1003300"/>
            <a:chOff x="2005" y="906"/>
            <a:chExt cx="15249" cy="1580"/>
          </a:xfrm>
        </p:grpSpPr>
        <p:sp>
          <p:nvSpPr>
            <p:cNvPr id="2" name="矩形 1"/>
            <p:cNvSpPr/>
            <p:nvPr/>
          </p:nvSpPr>
          <p:spPr>
            <a:xfrm>
              <a:off x="2005" y="906"/>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4.</a:t>
              </a:r>
              <a:r>
                <a:rPr lang="en-US" altLang="zh-CN" sz="2800" b="1" strike="noStrike" noProof="1" dirty="0" smtClean="0">
                  <a:latin typeface="微软雅黑" panose="020B0503020204020204" pitchFamily="34" charset="-122"/>
                  <a:ea typeface="微软雅黑" panose="020B0503020204020204" pitchFamily="34" charset="-122"/>
                </a:rPr>
                <a:t>7</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33795" name="文本框 2"/>
            <p:cNvSpPr txBox="1"/>
            <p:nvPr/>
          </p:nvSpPr>
          <p:spPr>
            <a:xfrm>
              <a:off x="3814" y="1188"/>
              <a:ext cx="13440" cy="1069"/>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人员技能评价数据-----</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裸卖率（中西成药）</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33858" name="文本框 8"/>
          <p:cNvSpPr txBox="1"/>
          <p:nvPr/>
        </p:nvSpPr>
        <p:spPr>
          <a:xfrm>
            <a:off x="457835" y="5064760"/>
            <a:ext cx="11657330" cy="175323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月公司中西成药裸卖率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50.6%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，同比上升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、环比上升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；上半年中西成药裸卖率：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48.1%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公司</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月总裸卖率：</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53.58%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），超过公司</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月中西成药裸卖率的员工有</a:t>
            </a:r>
            <a:r>
              <a:rPr lang="en-US" b="1">
                <a:latin typeface="微软雅黑" panose="020B0503020204020204" pitchFamily="34" charset="-122"/>
                <a:ea typeface="微软雅黑" panose="020B0503020204020204" pitchFamily="34" charset="-122"/>
                <a:sym typeface="微软雅黑" panose="020B0503020204020204" pitchFamily="34" charset="-122"/>
              </a:rPr>
              <a:t>188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人、同比环比裸卖率均在增长的员工有：</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184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名。超过公司</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月中西成药裸卖率的门店有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家（含</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家新开门店）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,47</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家门店同比环比的裸卖现象在增加。行业水平全品类为：小于</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，该指标直接反应员工的关联销售能力。公司的裸卖率连续走高与新进员工的加入及员工销售能力下降有一定关系。</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措施：营运部、人事部分析超过公司平均水平的门店及员工，进行重点关注及帮扶。</a:t>
            </a:r>
            <a:endParaRPr lang="zh-CN" altLang="en-US">
              <a:latin typeface="Calibri" panose="020F0502020204030204" charset="0"/>
              <a:ea typeface="微软雅黑" panose="020B0503020204020204" pitchFamily="34" charset="-122"/>
            </a:endParaRPr>
          </a:p>
        </p:txBody>
      </p:sp>
      <p:sp>
        <p:nvSpPr>
          <p:cNvPr id="29773" name="文本框 7"/>
          <p:cNvSpPr txBox="1"/>
          <p:nvPr/>
        </p:nvSpPr>
        <p:spPr>
          <a:xfrm>
            <a:off x="9602470" y="998855"/>
            <a:ext cx="1474788" cy="368300"/>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Calibri" panose="020F0502020204030204" charset="0"/>
                <a:ea typeface="微软雅黑" panose="020B0503020204020204" pitchFamily="34" charset="-122"/>
              </a:rPr>
              <a:t>%</a:t>
            </a:r>
            <a:endParaRPr lang="en-US" altLang="zh-CN" b="1">
              <a:latin typeface="Calibri" panose="020F0502020204030204" charset="0"/>
              <a:ea typeface="微软雅黑" panose="020B0503020204020204" pitchFamily="34" charset="-122"/>
            </a:endParaRPr>
          </a:p>
        </p:txBody>
      </p:sp>
      <p:graphicFrame>
        <p:nvGraphicFramePr>
          <p:cNvPr id="4" name="表格 3"/>
          <p:cNvGraphicFramePr/>
          <p:nvPr/>
        </p:nvGraphicFramePr>
        <p:xfrm>
          <a:off x="1111250" y="1531620"/>
          <a:ext cx="4089400" cy="3414395"/>
        </p:xfrm>
        <a:graphic>
          <a:graphicData uri="http://schemas.openxmlformats.org/drawingml/2006/table">
            <a:tbl>
              <a:tblPr firstRow="1" bandRow="1">
                <a:tableStyleId>{5C22544A-7EE6-4342-B048-85BDC9FD1C3A}</a:tableStyleId>
              </a:tblPr>
              <a:tblGrid>
                <a:gridCol w="925830"/>
                <a:gridCol w="1089025"/>
                <a:gridCol w="1030605"/>
                <a:gridCol w="1043940"/>
              </a:tblGrid>
              <a:tr h="38544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增减</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910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41.6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47.2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5.6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386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42.7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2.3</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67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47.0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48.2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1.2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416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47.4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48.4 </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1.0 </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65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46.6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49.0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2.4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053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47.6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50.6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2.9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3053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半年</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45.5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48.1 </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2.6 </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graphicFrame>
        <p:nvGraphicFramePr>
          <p:cNvPr id="1107" name="图表 1"/>
          <p:cNvGraphicFramePr/>
          <p:nvPr/>
        </p:nvGraphicFramePr>
        <p:xfrm>
          <a:off x="5443855" y="1489710"/>
          <a:ext cx="6581140" cy="34563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4"/>
          <p:cNvGrpSpPr/>
          <p:nvPr/>
        </p:nvGrpSpPr>
        <p:grpSpPr>
          <a:xfrm>
            <a:off x="1315085" y="267335"/>
            <a:ext cx="8564563" cy="1003300"/>
            <a:chOff x="2005" y="906"/>
            <a:chExt cx="13488" cy="1580"/>
          </a:xfrm>
        </p:grpSpPr>
        <p:sp>
          <p:nvSpPr>
            <p:cNvPr id="2" name="矩形 1"/>
            <p:cNvSpPr/>
            <p:nvPr/>
          </p:nvSpPr>
          <p:spPr>
            <a:xfrm>
              <a:off x="2005" y="906"/>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b="1" strike="noStrike" noProof="1" dirty="0" smtClean="0">
                  <a:latin typeface="微软雅黑" panose="020B0503020204020204" pitchFamily="34" charset="-122"/>
                  <a:ea typeface="微软雅黑" panose="020B0503020204020204" pitchFamily="34" charset="-122"/>
                </a:rPr>
                <a:t>5</a:t>
              </a:r>
              <a:endParaRPr lang="en-US" altLang="zh-CN" sz="5400" b="1" strike="noStrike" noProof="1" dirty="0" smtClean="0">
                <a:latin typeface="微软雅黑" panose="020B0503020204020204" pitchFamily="34" charset="-122"/>
                <a:ea typeface="微软雅黑" panose="020B0503020204020204" pitchFamily="34" charset="-122"/>
              </a:endParaRPr>
            </a:p>
          </p:txBody>
        </p:sp>
        <p:sp>
          <p:nvSpPr>
            <p:cNvPr id="34819" name="文本框 2"/>
            <p:cNvSpPr txBox="1"/>
            <p:nvPr/>
          </p:nvSpPr>
          <p:spPr>
            <a:xfrm>
              <a:off x="4747" y="1188"/>
              <a:ext cx="10746" cy="1069"/>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其 他 问 题</a:t>
              </a:r>
              <a:endPar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34820" name="文本框 9"/>
          <p:cNvSpPr txBox="1"/>
          <p:nvPr/>
        </p:nvSpPr>
        <p:spPr>
          <a:xfrm>
            <a:off x="756920" y="1270635"/>
            <a:ext cx="11221085" cy="2276475"/>
          </a:xfrm>
          <a:prstGeom prst="rect">
            <a:avLst/>
          </a:prstGeom>
          <a:noFill/>
          <a:ln w="9525">
            <a:noFill/>
          </a:ln>
        </p:spPr>
        <p:txBody>
          <a:bodyPr wrap="square" anchor="t">
            <a:spAutoFit/>
          </a:bodyPr>
          <a:p>
            <a:r>
              <a:rPr lang="en-US" altLang="zh-CN"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、不动销品种分析</a:t>
            </a:r>
            <a:endPar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截止到</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2018.7.5</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日，公司前</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天不动销商品共计</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577</a:t>
            </a: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个（不含新品</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39</a:t>
            </a: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，占公司库存品规的</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8.26%</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；库存金额</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115.8</a:t>
            </a: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万（较上月增加</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18.8</a:t>
            </a: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万，不含新品</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6.9</a:t>
            </a: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万元）</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、占公司库存金额的</a:t>
            </a:r>
            <a:r>
              <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。已淘汰品种：</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382</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个，库存金额：</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18.2</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万，在营品种：</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196</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个，库存金额：</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97.6</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万。新品还未铺货品种：</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个，库存金额：</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万元。（在营品种中中药免煎颗粒较多，已在</a:t>
            </a:r>
            <a:r>
              <a:rPr lang="en-US" altLang="zh-CN"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月做淘汰处理，仅给旗舰店备货）</a:t>
            </a:r>
            <a:endParaRPr lang="zh-CN" altLang="en-US" sz="16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其中</a:t>
            </a:r>
            <a:r>
              <a:rPr lang="en-US" altLang="zh-CN"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4-6</a:t>
            </a:r>
            <a:r>
              <a:rPr lang="zh-CN" alt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个月内新上柜品种</a:t>
            </a:r>
            <a:r>
              <a:rPr 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39</a:t>
            </a:r>
            <a:r>
              <a:rPr lang="zh-CN" alt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个，涉及库存金额 </a:t>
            </a:r>
            <a:r>
              <a:rPr 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6.9</a:t>
            </a:r>
            <a:r>
              <a:rPr lang="zh-CN" altLang="en-US" sz="1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万元。</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请采购部及时将未铺货新品及时铺货，已淘汰品种，是否能联系厂家退货，不能退货品种需及时促销（主要为中西成药），其中库存前</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名：制氧机（</a:t>
            </a:r>
            <a:r>
              <a:rPr lang="en-US"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9F-3)</a:t>
            </a:r>
            <a:r>
              <a:rPr lang="zh-CN"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、注射用地西他滨、血糖仪套包（拜耳）</a:t>
            </a:r>
            <a:endParaRPr lang="zh-CN" altLang="zh-CN"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nvGraphicFramePr>
        <p:xfrm>
          <a:off x="8395970" y="3510915"/>
          <a:ext cx="3582035" cy="3347720"/>
        </p:xfrm>
        <a:graphic>
          <a:graphicData uri="http://schemas.openxmlformats.org/drawingml/2006/table">
            <a:tbl>
              <a:tblPr firstRow="1" bandRow="1">
                <a:tableStyleId>{5C22544A-7EE6-4342-B048-85BDC9FD1C3A}</a:tableStyleId>
              </a:tblPr>
              <a:tblGrid>
                <a:gridCol w="2160905"/>
                <a:gridCol w="1421130"/>
              </a:tblGrid>
              <a:tr h="330200">
                <a:tc>
                  <a:txBody>
                    <a:bodyPr/>
                    <a:p>
                      <a:pPr indent="0">
                        <a:buNone/>
                      </a:pPr>
                      <a:r>
                        <a:rPr lang="zh-CN" altLang="en-US" sz="18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大类名（在营）</a:t>
                      </a:r>
                      <a:endParaRPr lang="zh-CN" altLang="en-US" sz="18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70C0"/>
                    </a:solidFill>
                  </a:tcPr>
                </a:tc>
                <a:tc>
                  <a:txBody>
                    <a:bodyPr/>
                    <a:p>
                      <a:pPr indent="0" algn="ctr">
                        <a:buNone/>
                      </a:pPr>
                      <a:r>
                        <a:rPr lang="zh-CN" altLang="en-US" sz="18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汇总</a:t>
                      </a:r>
                      <a:endParaRPr lang="zh-CN" altLang="en-US" sz="18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70C0"/>
                    </a:solid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保健食品</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rPr>
                        <a:t>8</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化妆品</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rPr>
                        <a:t>10</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普通食品</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18</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日用品</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3</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消毒产品</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3</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医疗器械</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25</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304800">
                <a:tc>
                  <a:txBody>
                    <a:bodyPr/>
                    <a:p>
                      <a:pPr indent="0">
                        <a:buNone/>
                      </a:pPr>
                      <a:r>
                        <a:rPr lang="zh-CN" altLang="en-US" sz="2000" b="1">
                          <a:solidFill>
                            <a:srgbClr val="000000"/>
                          </a:solidFill>
                          <a:latin typeface="Arial" panose="020B0604020202020204" pitchFamily="34" charset="0"/>
                          <a:cs typeface="Arial" panose="020B0604020202020204" pitchFamily="34" charset="0"/>
                        </a:rPr>
                        <a:t>中西成药</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44</a:t>
                      </a:r>
                      <a:endParaRPr lang="en-US" altLang="zh-CN" sz="2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609600">
                <a:tc>
                  <a:txBody>
                    <a:bodyPr/>
                    <a:p>
                      <a:pPr indent="0">
                        <a:buNone/>
                      </a:pPr>
                      <a:r>
                        <a:rPr lang="zh-CN" altLang="en-US" sz="2000" b="1">
                          <a:solidFill>
                            <a:srgbClr val="000000"/>
                          </a:solidFill>
                          <a:latin typeface="Arial" panose="020B0604020202020204" pitchFamily="34" charset="0"/>
                          <a:cs typeface="Arial" panose="020B0604020202020204" pitchFamily="34" charset="0"/>
                        </a:rPr>
                        <a:t>中药材及中药饮片</a:t>
                      </a:r>
                      <a:endParaRPr lang="zh-CN" altLang="en-US" sz="20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2000" b="0">
                          <a:solidFill>
                            <a:srgbClr val="000000"/>
                          </a:solidFill>
                          <a:latin typeface="Arial" panose="020B0604020202020204" pitchFamily="34" charset="0"/>
                          <a:cs typeface="Arial" panose="020B0604020202020204" pitchFamily="34" charset="0"/>
                        </a:rPr>
                        <a:t>123       </a:t>
                      </a:r>
                      <a:r>
                        <a:rPr lang="zh-CN" altLang="en-US" sz="2000" b="0">
                          <a:solidFill>
                            <a:srgbClr val="000000"/>
                          </a:solidFill>
                          <a:latin typeface="Arial" panose="020B0604020202020204" pitchFamily="34" charset="0"/>
                          <a:cs typeface="Arial" panose="020B0604020202020204" pitchFamily="34" charset="0"/>
                        </a:rPr>
                        <a:t>（贵细</a:t>
                      </a:r>
                      <a:r>
                        <a:rPr lang="en-US" altLang="zh-CN" sz="2000" b="0">
                          <a:solidFill>
                            <a:srgbClr val="000000"/>
                          </a:solidFill>
                          <a:latin typeface="Arial" panose="020B0604020202020204" pitchFamily="34" charset="0"/>
                          <a:cs typeface="Arial" panose="020B0604020202020204" pitchFamily="34" charset="0"/>
                        </a:rPr>
                        <a:t>44</a:t>
                      </a:r>
                      <a:r>
                        <a:rPr lang="zh-CN" altLang="en-US" sz="2000" b="0">
                          <a:solidFill>
                            <a:srgbClr val="000000"/>
                          </a:solidFill>
                          <a:latin typeface="Arial" panose="020B0604020202020204" pitchFamily="34" charset="0"/>
                          <a:cs typeface="Arial" panose="020B0604020202020204" pitchFamily="34" charset="0"/>
                        </a:rPr>
                        <a:t>）</a:t>
                      </a:r>
                      <a:endParaRPr lang="zh-CN" altLang="en-US" sz="2000" b="0">
                        <a:solidFill>
                          <a:srgbClr val="000000"/>
                        </a:solidFill>
                        <a:latin typeface="Arial" panose="020B0604020202020204" pitchFamily="34" charset="0"/>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226695">
                <a:tc>
                  <a:txBody>
                    <a:bodyPr/>
                    <a:p>
                      <a:pPr indent="0">
                        <a:buNone/>
                      </a:pPr>
                      <a:r>
                        <a:rPr lang="zh-CN" altLang="en-US" sz="1800" b="1">
                          <a:solidFill>
                            <a:srgbClr val="000000"/>
                          </a:solidFill>
                          <a:latin typeface="微软雅黑" panose="020B0503020204020204" pitchFamily="34" charset="-122"/>
                          <a:ea typeface="微软雅黑" panose="020B0503020204020204" pitchFamily="34" charset="-122"/>
                          <a:cs typeface="宋体" panose="02010600030101010101" pitchFamily="2" charset="-122"/>
                        </a:rPr>
                        <a:t>总计</a:t>
                      </a:r>
                      <a:endParaRPr lang="zh-CN" altLang="en-US" sz="1800" b="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800" b="1">
                          <a:solidFill>
                            <a:srgbClr val="000000"/>
                          </a:solidFill>
                          <a:latin typeface="微软雅黑" panose="020B0503020204020204" pitchFamily="34" charset="-122"/>
                          <a:ea typeface="微软雅黑" panose="020B0503020204020204" pitchFamily="34" charset="-122"/>
                          <a:cs typeface="Arial" panose="020B0604020202020204" pitchFamily="34" charset="0"/>
                        </a:rPr>
                        <a:t>234</a:t>
                      </a:r>
                      <a:endParaRPr lang="en-US" altLang="zh-CN" sz="1800" b="1">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3" name="图片 2"/>
          <p:cNvPicPr>
            <a:picLocks noChangeAspect="1"/>
          </p:cNvPicPr>
          <p:nvPr/>
        </p:nvPicPr>
        <p:blipFill>
          <a:blip r:embed="rId1"/>
          <a:stretch>
            <a:fillRect/>
          </a:stretch>
        </p:blipFill>
        <p:spPr>
          <a:xfrm>
            <a:off x="266700" y="3532505"/>
            <a:ext cx="8009255" cy="33045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4"/>
          <p:cNvGrpSpPr/>
          <p:nvPr/>
        </p:nvGrpSpPr>
        <p:grpSpPr>
          <a:xfrm>
            <a:off x="1272540" y="332105"/>
            <a:ext cx="8564563" cy="1003300"/>
            <a:chOff x="2005" y="906"/>
            <a:chExt cx="13488" cy="1580"/>
          </a:xfrm>
        </p:grpSpPr>
        <p:sp>
          <p:nvSpPr>
            <p:cNvPr id="2" name="矩形 1"/>
            <p:cNvSpPr/>
            <p:nvPr/>
          </p:nvSpPr>
          <p:spPr>
            <a:xfrm>
              <a:off x="2005" y="906"/>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b="1" strike="noStrike" noProof="1" dirty="0" smtClean="0">
                  <a:latin typeface="微软雅黑" panose="020B0503020204020204" pitchFamily="34" charset="-122"/>
                  <a:ea typeface="微软雅黑" panose="020B0503020204020204" pitchFamily="34" charset="-122"/>
                </a:rPr>
                <a:t>5</a:t>
              </a:r>
              <a:endParaRPr lang="en-US" altLang="zh-CN" sz="5400" b="1" strike="noStrike" noProof="1" dirty="0" smtClean="0">
                <a:latin typeface="微软雅黑" panose="020B0503020204020204" pitchFamily="34" charset="-122"/>
                <a:ea typeface="微软雅黑" panose="020B0503020204020204" pitchFamily="34" charset="-122"/>
              </a:endParaRPr>
            </a:p>
          </p:txBody>
        </p:sp>
        <p:sp>
          <p:nvSpPr>
            <p:cNvPr id="35843" name="文本框 2"/>
            <p:cNvSpPr txBox="1"/>
            <p:nvPr/>
          </p:nvSpPr>
          <p:spPr>
            <a:xfrm>
              <a:off x="4747" y="1188"/>
              <a:ext cx="10746" cy="1069"/>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其 他 问 题</a:t>
              </a:r>
              <a:endPar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10" name="文本框 9"/>
          <p:cNvSpPr txBox="1"/>
          <p:nvPr/>
        </p:nvSpPr>
        <p:spPr>
          <a:xfrm>
            <a:off x="878205" y="1335405"/>
            <a:ext cx="11094720" cy="2614930"/>
          </a:xfrm>
          <a:prstGeom prst="rect">
            <a:avLst/>
          </a:prstGeom>
          <a:noFill/>
        </p:spPr>
        <p:txBody>
          <a:bodyPr wrap="square" rtlCol="0">
            <a:spAutoFit/>
          </a:bodyPr>
          <a:p>
            <a:pPr fontAlgn="auto"/>
            <a:r>
              <a:rPr lang="en-US" altLang="zh-CN" sz="2400" b="1" noProof="1">
                <a:solidFill>
                  <a:srgbClr val="FF0000"/>
                </a:solidFill>
                <a:latin typeface="微软雅黑" panose="020B0503020204020204" pitchFamily="34" charset="-122"/>
                <a:ea typeface="微软雅黑" panose="020B0503020204020204" pitchFamily="34" charset="-122"/>
                <a:cs typeface="+mn-cs"/>
                <a:sym typeface="+mn-ea"/>
              </a:rPr>
              <a:t>2</a:t>
            </a:r>
            <a:r>
              <a:rPr lang="zh-CN" altLang="en-US" sz="2400" b="1" noProof="1">
                <a:solidFill>
                  <a:srgbClr val="FF0000"/>
                </a:solidFill>
                <a:latin typeface="微软雅黑" panose="020B0503020204020204" pitchFamily="34" charset="-122"/>
                <a:ea typeface="微软雅黑" panose="020B0503020204020204" pitchFamily="34" charset="-122"/>
                <a:cs typeface="+mn-cs"/>
                <a:sym typeface="+mn-ea"/>
              </a:rPr>
              <a:t>、公司价格成本分析：（可作为采购部参考）</a:t>
            </a:r>
            <a:endParaRPr lang="zh-CN" altLang="en-US" sz="2400" b="1" noProof="1">
              <a:solidFill>
                <a:srgbClr val="FF0000"/>
              </a:solidFill>
              <a:latin typeface="微软雅黑" panose="020B0503020204020204" pitchFamily="34" charset="-122"/>
              <a:ea typeface="微软雅黑" panose="020B0503020204020204" pitchFamily="34" charset="-122"/>
              <a:cs typeface="+mn-cs"/>
              <a:sym typeface="+mn-ea"/>
            </a:endParaRPr>
          </a:p>
          <a:p>
            <a:pPr fontAlgn="auto"/>
            <a:r>
              <a:rPr sz="1600" b="1" noProof="1">
                <a:solidFill>
                  <a:srgbClr val="FF0000"/>
                </a:solidFill>
                <a:latin typeface="微软雅黑" panose="020B0503020204020204" pitchFamily="34" charset="-122"/>
                <a:ea typeface="微软雅黑" panose="020B0503020204020204" pitchFamily="34" charset="-122"/>
                <a:sym typeface="+mn-ea"/>
              </a:rPr>
              <a:t>1、2018年</a:t>
            </a:r>
            <a:r>
              <a:rPr lang="en-US" sz="1600" b="1" noProof="1">
                <a:solidFill>
                  <a:srgbClr val="FF0000"/>
                </a:solidFill>
                <a:latin typeface="微软雅黑" panose="020B0503020204020204" pitchFamily="34" charset="-122"/>
                <a:ea typeface="微软雅黑" panose="020B0503020204020204" pitchFamily="34" charset="-122"/>
                <a:sym typeface="+mn-ea"/>
              </a:rPr>
              <a:t>6</a:t>
            </a:r>
            <a:r>
              <a:rPr sz="1600" b="1" noProof="1">
                <a:solidFill>
                  <a:srgbClr val="FF0000"/>
                </a:solidFill>
                <a:latin typeface="微软雅黑" panose="020B0503020204020204" pitchFamily="34" charset="-122"/>
                <a:ea typeface="微软雅黑" panose="020B0503020204020204" pitchFamily="34" charset="-122"/>
                <a:sym typeface="+mn-ea"/>
              </a:rPr>
              <a:t>月与2018年1-</a:t>
            </a:r>
            <a:r>
              <a:rPr lang="en-US" sz="1600" b="1" noProof="1">
                <a:solidFill>
                  <a:srgbClr val="FF0000"/>
                </a:solidFill>
                <a:latin typeface="微软雅黑" panose="020B0503020204020204" pitchFamily="34" charset="-122"/>
                <a:ea typeface="微软雅黑" panose="020B0503020204020204" pitchFamily="34" charset="-122"/>
                <a:sym typeface="+mn-ea"/>
              </a:rPr>
              <a:t>5</a:t>
            </a:r>
            <a:r>
              <a:rPr sz="1600" b="1" noProof="1">
                <a:solidFill>
                  <a:srgbClr val="FF0000"/>
                </a:solidFill>
                <a:latin typeface="微软雅黑" panose="020B0503020204020204" pitchFamily="34" charset="-122"/>
                <a:ea typeface="微软雅黑" panose="020B0503020204020204" pitchFamily="34" charset="-122"/>
                <a:sym typeface="+mn-ea"/>
              </a:rPr>
              <a:t>月对比够进相同品种数共计：</a:t>
            </a:r>
            <a:r>
              <a:rPr lang="en-US" sz="1600" b="1" noProof="1">
                <a:solidFill>
                  <a:srgbClr val="FF0000"/>
                </a:solidFill>
                <a:latin typeface="微软雅黑" panose="020B0503020204020204" pitchFamily="34" charset="-122"/>
                <a:ea typeface="微软雅黑" panose="020B0503020204020204" pitchFamily="34" charset="-122"/>
                <a:sym typeface="+mn-ea"/>
              </a:rPr>
              <a:t>2923</a:t>
            </a:r>
            <a:r>
              <a:rPr sz="1600" b="1" noProof="1">
                <a:solidFill>
                  <a:srgbClr val="FF0000"/>
                </a:solidFill>
                <a:latin typeface="微软雅黑" panose="020B0503020204020204" pitchFamily="34" charset="-122"/>
                <a:ea typeface="微软雅黑" panose="020B0503020204020204" pitchFamily="34" charset="-122"/>
                <a:sym typeface="+mn-ea"/>
              </a:rPr>
              <a:t>个。购进价上涨品种共计：</a:t>
            </a:r>
            <a:r>
              <a:rPr lang="en-US" sz="1600" b="1" noProof="1">
                <a:solidFill>
                  <a:srgbClr val="FF0000"/>
                </a:solidFill>
                <a:latin typeface="微软雅黑" panose="020B0503020204020204" pitchFamily="34" charset="-122"/>
                <a:ea typeface="微软雅黑" panose="020B0503020204020204" pitchFamily="34" charset="-122"/>
                <a:sym typeface="+mn-ea"/>
              </a:rPr>
              <a:t>791</a:t>
            </a:r>
            <a:r>
              <a:rPr sz="1600" b="1" noProof="1">
                <a:solidFill>
                  <a:srgbClr val="FF0000"/>
                </a:solidFill>
                <a:latin typeface="微软雅黑" panose="020B0503020204020204" pitchFamily="34" charset="-122"/>
                <a:ea typeface="微软雅黑" panose="020B0503020204020204" pitchFamily="34" charset="-122"/>
                <a:sym typeface="+mn-ea"/>
              </a:rPr>
              <a:t>个品种,采购成本共计</a:t>
            </a:r>
            <a:r>
              <a:rPr lang="en-US" sz="1600" b="1" noProof="1">
                <a:solidFill>
                  <a:srgbClr val="FF0000"/>
                </a:solidFill>
                <a:latin typeface="微软雅黑" panose="020B0503020204020204" pitchFamily="34" charset="-122"/>
                <a:ea typeface="微软雅黑" panose="020B0503020204020204" pitchFamily="34" charset="-122"/>
                <a:sym typeface="+mn-ea"/>
              </a:rPr>
              <a:t>266.47</a:t>
            </a:r>
            <a:r>
              <a:rPr sz="1600" b="1" noProof="1">
                <a:solidFill>
                  <a:srgbClr val="FF0000"/>
                </a:solidFill>
                <a:latin typeface="微软雅黑" panose="020B0503020204020204" pitchFamily="34" charset="-122"/>
                <a:ea typeface="微软雅黑" panose="020B0503020204020204" pitchFamily="34" charset="-122"/>
                <a:sym typeface="+mn-ea"/>
              </a:rPr>
              <a:t>W；采购成本增加：</a:t>
            </a:r>
            <a:r>
              <a:rPr lang="en-US" sz="1600" b="1" noProof="1">
                <a:solidFill>
                  <a:srgbClr val="FF0000"/>
                </a:solidFill>
                <a:latin typeface="微软雅黑" panose="020B0503020204020204" pitchFamily="34" charset="-122"/>
                <a:ea typeface="微软雅黑" panose="020B0503020204020204" pitchFamily="34" charset="-122"/>
                <a:sym typeface="+mn-ea"/>
              </a:rPr>
              <a:t>8.37</a:t>
            </a:r>
            <a:r>
              <a:rPr sz="1600" b="1" noProof="1">
                <a:solidFill>
                  <a:srgbClr val="FF0000"/>
                </a:solidFill>
                <a:latin typeface="微软雅黑" panose="020B0503020204020204" pitchFamily="34" charset="-122"/>
                <a:ea typeface="微软雅黑" panose="020B0503020204020204" pitchFamily="34" charset="-122"/>
                <a:sym typeface="+mn-ea"/>
              </a:rPr>
              <a:t>W；购进价下降品种共计</a:t>
            </a:r>
            <a:r>
              <a:rPr lang="en-US" sz="1600" b="1" noProof="1">
                <a:solidFill>
                  <a:srgbClr val="FF0000"/>
                </a:solidFill>
                <a:latin typeface="微软雅黑" panose="020B0503020204020204" pitchFamily="34" charset="-122"/>
                <a:ea typeface="微软雅黑" panose="020B0503020204020204" pitchFamily="34" charset="-122"/>
                <a:sym typeface="+mn-ea"/>
              </a:rPr>
              <a:t>799</a:t>
            </a:r>
            <a:r>
              <a:rPr sz="1600" b="1" noProof="1">
                <a:solidFill>
                  <a:srgbClr val="FF0000"/>
                </a:solidFill>
                <a:latin typeface="微软雅黑" panose="020B0503020204020204" pitchFamily="34" charset="-122"/>
                <a:ea typeface="微软雅黑" panose="020B0503020204020204" pitchFamily="34" charset="-122"/>
                <a:sym typeface="+mn-ea"/>
              </a:rPr>
              <a:t>个品种，采购成本共计：</a:t>
            </a:r>
            <a:r>
              <a:rPr lang="en-US" sz="1600" b="1" noProof="1">
                <a:solidFill>
                  <a:srgbClr val="FF0000"/>
                </a:solidFill>
                <a:latin typeface="微软雅黑" panose="020B0503020204020204" pitchFamily="34" charset="-122"/>
                <a:ea typeface="微软雅黑" panose="020B0503020204020204" pitchFamily="34" charset="-122"/>
                <a:sym typeface="+mn-ea"/>
              </a:rPr>
              <a:t>305.55</a:t>
            </a:r>
            <a:r>
              <a:rPr sz="1600" b="1" noProof="1">
                <a:solidFill>
                  <a:srgbClr val="FF0000"/>
                </a:solidFill>
                <a:latin typeface="微软雅黑" panose="020B0503020204020204" pitchFamily="34" charset="-122"/>
                <a:ea typeface="微软雅黑" panose="020B0503020204020204" pitchFamily="34" charset="-122"/>
                <a:sym typeface="+mn-ea"/>
              </a:rPr>
              <a:t>W。采购成本降低：</a:t>
            </a:r>
            <a:r>
              <a:rPr lang="en-US" sz="1600" b="1" noProof="1">
                <a:solidFill>
                  <a:srgbClr val="FF0000"/>
                </a:solidFill>
                <a:latin typeface="微软雅黑" panose="020B0503020204020204" pitchFamily="34" charset="-122"/>
                <a:ea typeface="微软雅黑" panose="020B0503020204020204" pitchFamily="34" charset="-122"/>
                <a:sym typeface="+mn-ea"/>
              </a:rPr>
              <a:t>13.35</a:t>
            </a:r>
            <a:r>
              <a:rPr sz="1600" b="1" noProof="1">
                <a:solidFill>
                  <a:srgbClr val="FF0000"/>
                </a:solidFill>
                <a:latin typeface="微软雅黑" panose="020B0503020204020204" pitchFamily="34" charset="-122"/>
                <a:ea typeface="微软雅黑" panose="020B0503020204020204" pitchFamily="34" charset="-122"/>
                <a:sym typeface="+mn-ea"/>
              </a:rPr>
              <a:t>W。 </a:t>
            </a:r>
            <a:r>
              <a:rPr lang="zh-CN" sz="1600" b="1" noProof="1">
                <a:solidFill>
                  <a:srgbClr val="0070C0"/>
                </a:solidFill>
                <a:latin typeface="微软雅黑" panose="020B0503020204020204" pitchFamily="34" charset="-122"/>
                <a:ea typeface="微软雅黑" panose="020B0503020204020204" pitchFamily="34" charset="-122"/>
                <a:sym typeface="+mn-ea"/>
              </a:rPr>
              <a:t>（其中强力天麻杜仲采购成本上涨：</a:t>
            </a:r>
            <a:r>
              <a:rPr lang="en-US" altLang="zh-CN" sz="1600" b="1" noProof="1">
                <a:solidFill>
                  <a:srgbClr val="0070C0"/>
                </a:solidFill>
                <a:latin typeface="微软雅黑" panose="020B0503020204020204" pitchFamily="34" charset="-122"/>
                <a:ea typeface="微软雅黑" panose="020B0503020204020204" pitchFamily="34" charset="-122"/>
                <a:sym typeface="+mn-ea"/>
              </a:rPr>
              <a:t>0.44</a:t>
            </a:r>
            <a:r>
              <a:rPr lang="zh-CN" altLang="en-US" sz="1600" b="1" noProof="1">
                <a:solidFill>
                  <a:srgbClr val="0070C0"/>
                </a:solidFill>
                <a:latin typeface="微软雅黑" panose="020B0503020204020204" pitchFamily="34" charset="-122"/>
                <a:ea typeface="微软雅黑" panose="020B0503020204020204" pitchFamily="34" charset="-122"/>
                <a:sym typeface="+mn-ea"/>
              </a:rPr>
              <a:t>万，艾拉成本上涨：</a:t>
            </a:r>
            <a:r>
              <a:rPr lang="en-US" altLang="zh-CN" sz="1600" b="1" noProof="1">
                <a:solidFill>
                  <a:srgbClr val="0070C0"/>
                </a:solidFill>
                <a:latin typeface="微软雅黑" panose="020B0503020204020204" pitchFamily="34" charset="-122"/>
                <a:ea typeface="微软雅黑" panose="020B0503020204020204" pitchFamily="34" charset="-122"/>
                <a:sym typeface="+mn-ea"/>
              </a:rPr>
              <a:t>0.3</a:t>
            </a:r>
            <a:r>
              <a:rPr lang="zh-CN" altLang="en-US" sz="1600" b="1" noProof="1">
                <a:solidFill>
                  <a:srgbClr val="0070C0"/>
                </a:solidFill>
                <a:latin typeface="微软雅黑" panose="020B0503020204020204" pitchFamily="34" charset="-122"/>
                <a:ea typeface="微软雅黑" panose="020B0503020204020204" pitchFamily="34" charset="-122"/>
                <a:sym typeface="+mn-ea"/>
              </a:rPr>
              <a:t>万元，人血白蛋白节约成本：</a:t>
            </a:r>
            <a:r>
              <a:rPr lang="en-US" altLang="zh-CN" sz="1600" b="1" noProof="1">
                <a:solidFill>
                  <a:srgbClr val="0070C0"/>
                </a:solidFill>
                <a:latin typeface="微软雅黑" panose="020B0503020204020204" pitchFamily="34" charset="-122"/>
                <a:ea typeface="微软雅黑" panose="020B0503020204020204" pitchFamily="34" charset="-122"/>
                <a:sym typeface="+mn-ea"/>
              </a:rPr>
              <a:t>2.8</a:t>
            </a:r>
            <a:r>
              <a:rPr lang="zh-CN" altLang="en-US" sz="1600" b="1" noProof="1">
                <a:solidFill>
                  <a:srgbClr val="0070C0"/>
                </a:solidFill>
                <a:latin typeface="微软雅黑" panose="020B0503020204020204" pitchFamily="34" charset="-122"/>
                <a:ea typeface="微软雅黑" panose="020B0503020204020204" pitchFamily="34" charset="-122"/>
                <a:sym typeface="+mn-ea"/>
              </a:rPr>
              <a:t>万，六味（中药二厂）低价供货，直接体现前台，节约：</a:t>
            </a:r>
            <a:r>
              <a:rPr lang="en-US" altLang="zh-CN" sz="1600" b="1" noProof="1">
                <a:solidFill>
                  <a:srgbClr val="0070C0"/>
                </a:solidFill>
                <a:latin typeface="微软雅黑" panose="020B0503020204020204" pitchFamily="34" charset="-122"/>
                <a:ea typeface="微软雅黑" panose="020B0503020204020204" pitchFamily="34" charset="-122"/>
                <a:sym typeface="+mn-ea"/>
              </a:rPr>
              <a:t>1.1</a:t>
            </a:r>
            <a:r>
              <a:rPr lang="zh-CN" altLang="en-US" sz="1600" b="1" noProof="1">
                <a:solidFill>
                  <a:srgbClr val="0070C0"/>
                </a:solidFill>
                <a:latin typeface="微软雅黑" panose="020B0503020204020204" pitchFamily="34" charset="-122"/>
                <a:ea typeface="微软雅黑" panose="020B0503020204020204" pitchFamily="34" charset="-122"/>
                <a:sym typeface="+mn-ea"/>
              </a:rPr>
              <a:t>万元、百合康维生素</a:t>
            </a:r>
            <a:r>
              <a:rPr lang="en-US" altLang="zh-CN" sz="1600" b="1" noProof="1">
                <a:solidFill>
                  <a:srgbClr val="0070C0"/>
                </a:solidFill>
                <a:latin typeface="微软雅黑" panose="020B0503020204020204" pitchFamily="34" charset="-122"/>
                <a:ea typeface="微软雅黑" panose="020B0503020204020204" pitchFamily="34" charset="-122"/>
                <a:sym typeface="+mn-ea"/>
              </a:rPr>
              <a:t>c</a:t>
            </a:r>
            <a:r>
              <a:rPr lang="zh-CN" altLang="en-US" sz="1600" b="1" noProof="1">
                <a:solidFill>
                  <a:srgbClr val="0070C0"/>
                </a:solidFill>
                <a:latin typeface="微软雅黑" panose="020B0503020204020204" pitchFamily="34" charset="-122"/>
                <a:ea typeface="微软雅黑" panose="020B0503020204020204" pitchFamily="34" charset="-122"/>
                <a:sym typeface="+mn-ea"/>
              </a:rPr>
              <a:t>低价供货活动，节约：</a:t>
            </a:r>
            <a:r>
              <a:rPr lang="en-US" altLang="zh-CN" sz="1600" b="1" noProof="1">
                <a:solidFill>
                  <a:srgbClr val="0070C0"/>
                </a:solidFill>
                <a:latin typeface="微软雅黑" panose="020B0503020204020204" pitchFamily="34" charset="-122"/>
                <a:ea typeface="微软雅黑" panose="020B0503020204020204" pitchFamily="34" charset="-122"/>
                <a:sym typeface="+mn-ea"/>
              </a:rPr>
              <a:t>0.99</a:t>
            </a:r>
            <a:r>
              <a:rPr lang="zh-CN" altLang="en-US" sz="1600" b="1" noProof="1">
                <a:solidFill>
                  <a:srgbClr val="0070C0"/>
                </a:solidFill>
                <a:latin typeface="微软雅黑" panose="020B0503020204020204" pitchFamily="34" charset="-122"/>
                <a:ea typeface="微软雅黑" panose="020B0503020204020204" pitchFamily="34" charset="-122"/>
                <a:sym typeface="+mn-ea"/>
              </a:rPr>
              <a:t>万元）</a:t>
            </a:r>
            <a:endParaRPr sz="1600" b="1" noProof="1">
              <a:solidFill>
                <a:srgbClr val="FF0000"/>
              </a:solidFill>
              <a:latin typeface="微软雅黑" panose="020B0503020204020204" pitchFamily="34" charset="-122"/>
              <a:ea typeface="微软雅黑" panose="020B0503020204020204" pitchFamily="34" charset="-122"/>
              <a:sym typeface="+mn-ea"/>
            </a:endParaRPr>
          </a:p>
          <a:p>
            <a:pPr fontAlgn="auto"/>
            <a:r>
              <a:rPr sz="1600" b="1" noProof="1">
                <a:solidFill>
                  <a:srgbClr val="FF0000"/>
                </a:solidFill>
                <a:latin typeface="微软雅黑" panose="020B0503020204020204" pitchFamily="34" charset="-122"/>
                <a:ea typeface="微软雅黑" panose="020B0503020204020204" pitchFamily="34" charset="-122"/>
                <a:sym typeface="+mn-ea"/>
              </a:rPr>
              <a:t>2、2018年</a:t>
            </a:r>
            <a:r>
              <a:rPr lang="en-US" sz="1600" b="1" noProof="1">
                <a:solidFill>
                  <a:srgbClr val="FF0000"/>
                </a:solidFill>
                <a:latin typeface="微软雅黑" panose="020B0503020204020204" pitchFamily="34" charset="-122"/>
                <a:ea typeface="微软雅黑" panose="020B0503020204020204" pitchFamily="34" charset="-122"/>
                <a:sym typeface="+mn-ea"/>
              </a:rPr>
              <a:t>6</a:t>
            </a:r>
            <a:r>
              <a:rPr sz="1600" b="1" noProof="1">
                <a:solidFill>
                  <a:srgbClr val="FF0000"/>
                </a:solidFill>
                <a:latin typeface="微软雅黑" panose="020B0503020204020204" pitchFamily="34" charset="-122"/>
                <a:ea typeface="微软雅黑" panose="020B0503020204020204" pitchFamily="34" charset="-122"/>
                <a:sym typeface="+mn-ea"/>
              </a:rPr>
              <a:t>月销售数量统计购进成本共计：</a:t>
            </a:r>
            <a:r>
              <a:rPr lang="en-US" sz="1600" b="1" noProof="1">
                <a:solidFill>
                  <a:srgbClr val="FF0000"/>
                </a:solidFill>
                <a:latin typeface="微软雅黑" panose="020B0503020204020204" pitchFamily="34" charset="-122"/>
                <a:ea typeface="微软雅黑" panose="020B0503020204020204" pitchFamily="34" charset="-122"/>
                <a:sym typeface="+mn-ea"/>
              </a:rPr>
              <a:t>1064.56</a:t>
            </a:r>
            <a:r>
              <a:rPr sz="1600" b="1" noProof="1">
                <a:solidFill>
                  <a:srgbClr val="FF0000"/>
                </a:solidFill>
                <a:latin typeface="微软雅黑" panose="020B0503020204020204" pitchFamily="34" charset="-122"/>
                <a:ea typeface="微软雅黑" panose="020B0503020204020204" pitchFamily="34" charset="-122"/>
                <a:sym typeface="+mn-ea"/>
              </a:rPr>
              <a:t>万；环比1-</a:t>
            </a:r>
            <a:r>
              <a:rPr lang="en-US" sz="1600" b="1" noProof="1">
                <a:solidFill>
                  <a:srgbClr val="FF0000"/>
                </a:solidFill>
                <a:latin typeface="微软雅黑" panose="020B0503020204020204" pitchFamily="34" charset="-122"/>
                <a:ea typeface="微软雅黑" panose="020B0503020204020204" pitchFamily="34" charset="-122"/>
                <a:sym typeface="+mn-ea"/>
              </a:rPr>
              <a:t>5</a:t>
            </a:r>
            <a:r>
              <a:rPr sz="1600" b="1" noProof="1">
                <a:solidFill>
                  <a:srgbClr val="FF0000"/>
                </a:solidFill>
                <a:latin typeface="微软雅黑" panose="020B0503020204020204" pitchFamily="34" charset="-122"/>
                <a:ea typeface="微软雅黑" panose="020B0503020204020204" pitchFamily="34" charset="-122"/>
                <a:sym typeface="+mn-ea"/>
              </a:rPr>
              <a:t>月采购成本总额下降</a:t>
            </a:r>
            <a:r>
              <a:rPr lang="en-US" sz="1600" b="1" noProof="1">
                <a:solidFill>
                  <a:srgbClr val="FF0000"/>
                </a:solidFill>
                <a:latin typeface="微软雅黑" panose="020B0503020204020204" pitchFamily="34" charset="-122"/>
                <a:ea typeface="微软雅黑" panose="020B0503020204020204" pitchFamily="34" charset="-122"/>
                <a:sym typeface="+mn-ea"/>
              </a:rPr>
              <a:t>5</a:t>
            </a:r>
            <a:r>
              <a:rPr sz="1600" b="1" noProof="1">
                <a:solidFill>
                  <a:srgbClr val="FF0000"/>
                </a:solidFill>
                <a:latin typeface="微软雅黑" panose="020B0503020204020204" pitchFamily="34" charset="-122"/>
                <a:ea typeface="微软雅黑" panose="020B0503020204020204" pitchFamily="34" charset="-122"/>
                <a:sym typeface="+mn-ea"/>
              </a:rPr>
              <a:t>万；环比1-</a:t>
            </a:r>
            <a:r>
              <a:rPr lang="en-US" sz="1600" b="1" noProof="1">
                <a:solidFill>
                  <a:srgbClr val="FF0000"/>
                </a:solidFill>
                <a:latin typeface="微软雅黑" panose="020B0503020204020204" pitchFamily="34" charset="-122"/>
                <a:ea typeface="微软雅黑" panose="020B0503020204020204" pitchFamily="34" charset="-122"/>
                <a:sym typeface="+mn-ea"/>
              </a:rPr>
              <a:t>5</a:t>
            </a:r>
            <a:r>
              <a:rPr sz="1600" b="1" noProof="1">
                <a:solidFill>
                  <a:srgbClr val="FF0000"/>
                </a:solidFill>
                <a:latin typeface="微软雅黑" panose="020B0503020204020204" pitchFamily="34" charset="-122"/>
                <a:ea typeface="微软雅黑" panose="020B0503020204020204" pitchFamily="34" charset="-122"/>
                <a:sym typeface="+mn-ea"/>
              </a:rPr>
              <a:t>月采购成本总额下降0.4</a:t>
            </a:r>
            <a:r>
              <a:rPr lang="en-US" sz="1600" b="1" noProof="1">
                <a:solidFill>
                  <a:srgbClr val="FF0000"/>
                </a:solidFill>
                <a:latin typeface="微软雅黑" panose="020B0503020204020204" pitchFamily="34" charset="-122"/>
                <a:ea typeface="微软雅黑" panose="020B0503020204020204" pitchFamily="34" charset="-122"/>
                <a:sym typeface="+mn-ea"/>
              </a:rPr>
              <a:t>7</a:t>
            </a:r>
            <a:r>
              <a:rPr sz="1600" b="1" noProof="1">
                <a:solidFill>
                  <a:srgbClr val="FF0000"/>
                </a:solidFill>
                <a:latin typeface="微软雅黑" panose="020B0503020204020204" pitchFamily="34" charset="-122"/>
                <a:ea typeface="微软雅黑" panose="020B0503020204020204" pitchFamily="34" charset="-122"/>
                <a:sym typeface="+mn-ea"/>
              </a:rPr>
              <a:t>%；其中</a:t>
            </a:r>
            <a:r>
              <a:rPr lang="en-US" sz="1600" b="1" noProof="1">
                <a:solidFill>
                  <a:srgbClr val="FF0000"/>
                </a:solidFill>
                <a:latin typeface="微软雅黑" panose="020B0503020204020204" pitchFamily="34" charset="-122"/>
                <a:ea typeface="微软雅黑" panose="020B0503020204020204" pitchFamily="34" charset="-122"/>
                <a:sym typeface="+mn-ea"/>
              </a:rPr>
              <a:t>6.1-6.31</a:t>
            </a:r>
            <a:r>
              <a:rPr sz="1600" b="1" noProof="1">
                <a:solidFill>
                  <a:srgbClr val="FF0000"/>
                </a:solidFill>
                <a:latin typeface="微软雅黑" panose="020B0503020204020204" pitchFamily="34" charset="-122"/>
                <a:ea typeface="微软雅黑" panose="020B0503020204020204" pitchFamily="34" charset="-122"/>
                <a:sym typeface="+mn-ea"/>
              </a:rPr>
              <a:t>日共调价3</a:t>
            </a:r>
            <a:r>
              <a:rPr lang="en-US" sz="1600" b="1" noProof="1">
                <a:solidFill>
                  <a:srgbClr val="FF0000"/>
                </a:solidFill>
                <a:latin typeface="微软雅黑" panose="020B0503020204020204" pitchFamily="34" charset="-122"/>
                <a:ea typeface="微软雅黑" panose="020B0503020204020204" pitchFamily="34" charset="-122"/>
                <a:sym typeface="+mn-ea"/>
              </a:rPr>
              <a:t>5</a:t>
            </a:r>
            <a:r>
              <a:rPr sz="1600" b="1" noProof="1">
                <a:solidFill>
                  <a:srgbClr val="FF0000"/>
                </a:solidFill>
                <a:latin typeface="微软雅黑" panose="020B0503020204020204" pitchFamily="34" charset="-122"/>
                <a:ea typeface="微软雅黑" panose="020B0503020204020204" pitchFamily="34" charset="-122"/>
                <a:sym typeface="+mn-ea"/>
              </a:rPr>
              <a:t>个品种，  供货价上涨，厂家维价：1</a:t>
            </a:r>
            <a:r>
              <a:rPr lang="en-US" sz="1600" b="1" noProof="1">
                <a:solidFill>
                  <a:srgbClr val="FF0000"/>
                </a:solidFill>
                <a:latin typeface="微软雅黑" panose="020B0503020204020204" pitchFamily="34" charset="-122"/>
                <a:ea typeface="微软雅黑" panose="020B0503020204020204" pitchFamily="34" charset="-122"/>
                <a:sym typeface="+mn-ea"/>
              </a:rPr>
              <a:t>4</a:t>
            </a:r>
            <a:r>
              <a:rPr sz="1600" b="1" noProof="1">
                <a:solidFill>
                  <a:srgbClr val="FF0000"/>
                </a:solidFill>
                <a:latin typeface="微软雅黑" panose="020B0503020204020204" pitchFamily="34" charset="-122"/>
                <a:ea typeface="微软雅黑" panose="020B0503020204020204" pitchFamily="34" charset="-122"/>
                <a:sym typeface="+mn-ea"/>
              </a:rPr>
              <a:t>个；供货上涨，保证毛利调价：</a:t>
            </a:r>
            <a:r>
              <a:rPr lang="en-US" sz="1600" b="1" noProof="1">
                <a:solidFill>
                  <a:srgbClr val="FF0000"/>
                </a:solidFill>
                <a:latin typeface="微软雅黑" panose="020B0503020204020204" pitchFamily="34" charset="-122"/>
                <a:ea typeface="微软雅黑" panose="020B0503020204020204" pitchFamily="34" charset="-122"/>
                <a:sym typeface="+mn-ea"/>
              </a:rPr>
              <a:t>14</a:t>
            </a:r>
            <a:r>
              <a:rPr sz="1600" b="1" noProof="1">
                <a:solidFill>
                  <a:srgbClr val="FF0000"/>
                </a:solidFill>
                <a:latin typeface="微软雅黑" panose="020B0503020204020204" pitchFamily="34" charset="-122"/>
                <a:ea typeface="微软雅黑" panose="020B0503020204020204" pitchFamily="34" charset="-122"/>
                <a:sym typeface="+mn-ea"/>
              </a:rPr>
              <a:t>个；市场反馈，</a:t>
            </a:r>
            <a:r>
              <a:rPr lang="zh-CN" sz="1600" b="1" noProof="1">
                <a:solidFill>
                  <a:srgbClr val="FF0000"/>
                </a:solidFill>
                <a:latin typeface="微软雅黑" panose="020B0503020204020204" pitchFamily="34" charset="-122"/>
                <a:ea typeface="微软雅黑" panose="020B0503020204020204" pitchFamily="34" charset="-122"/>
                <a:sym typeface="+mn-ea"/>
              </a:rPr>
              <a:t>调价：</a:t>
            </a:r>
            <a:r>
              <a:rPr lang="en-US" altLang="zh-CN" sz="1600" b="1" noProof="1">
                <a:solidFill>
                  <a:srgbClr val="FF0000"/>
                </a:solidFill>
                <a:latin typeface="微软雅黑" panose="020B0503020204020204" pitchFamily="34" charset="-122"/>
                <a:ea typeface="微软雅黑" panose="020B0503020204020204" pitchFamily="34" charset="-122"/>
                <a:sym typeface="+mn-ea"/>
              </a:rPr>
              <a:t>7</a:t>
            </a:r>
            <a:r>
              <a:rPr sz="1600" b="1" noProof="1">
                <a:solidFill>
                  <a:srgbClr val="FF0000"/>
                </a:solidFill>
                <a:latin typeface="微软雅黑" panose="020B0503020204020204" pitchFamily="34" charset="-122"/>
                <a:ea typeface="微软雅黑" panose="020B0503020204020204" pitchFamily="34" charset="-122"/>
                <a:sym typeface="+mn-ea"/>
              </a:rPr>
              <a:t>个。这部分调价品种成本变动总额上涨：0.</a:t>
            </a:r>
            <a:r>
              <a:rPr lang="en-US" sz="1600" b="1" noProof="1">
                <a:solidFill>
                  <a:srgbClr val="FF0000"/>
                </a:solidFill>
                <a:latin typeface="微软雅黑" panose="020B0503020204020204" pitchFamily="34" charset="-122"/>
                <a:ea typeface="微软雅黑" panose="020B0503020204020204" pitchFamily="34" charset="-122"/>
                <a:sym typeface="+mn-ea"/>
              </a:rPr>
              <a:t>24</a:t>
            </a:r>
            <a:r>
              <a:rPr sz="1600" b="1" noProof="1">
                <a:solidFill>
                  <a:srgbClr val="FF0000"/>
                </a:solidFill>
                <a:latin typeface="微软雅黑" panose="020B0503020204020204" pitchFamily="34" charset="-122"/>
                <a:ea typeface="微软雅黑" panose="020B0503020204020204" pitchFamily="34" charset="-122"/>
                <a:sym typeface="+mn-ea"/>
              </a:rPr>
              <a:t>万</a:t>
            </a:r>
            <a:endParaRPr sz="1600" b="1" noProof="1">
              <a:solidFill>
                <a:srgbClr val="FF0000"/>
              </a:solidFill>
              <a:latin typeface="微软雅黑" panose="020B0503020204020204" pitchFamily="34" charset="-122"/>
              <a:ea typeface="微软雅黑" panose="020B0503020204020204" pitchFamily="34" charset="-122"/>
              <a:sym typeface="+mn-ea"/>
            </a:endParaRPr>
          </a:p>
          <a:p>
            <a:pPr fontAlgn="auto"/>
            <a:r>
              <a:rPr lang="zh-CN" altLang="en-US" sz="1400" b="1" noProof="1">
                <a:solidFill>
                  <a:schemeClr val="tx1"/>
                </a:solidFill>
                <a:latin typeface="微软雅黑" panose="020B0503020204020204" pitchFamily="34" charset="-122"/>
                <a:ea typeface="微软雅黑" panose="020B0503020204020204" pitchFamily="34" charset="-122"/>
                <a:sym typeface="+mn-ea"/>
              </a:rPr>
              <a:t>3、 采购额=</a:t>
            </a:r>
            <a:r>
              <a:rPr lang="en-US" altLang="zh-CN" sz="1400" b="1" noProof="1">
                <a:solidFill>
                  <a:schemeClr val="tx1"/>
                </a:solidFill>
                <a:latin typeface="微软雅黑" panose="020B0503020204020204" pitchFamily="34" charset="-122"/>
                <a:ea typeface="微软雅黑" panose="020B0503020204020204" pitchFamily="34" charset="-122"/>
                <a:sym typeface="+mn-ea"/>
              </a:rPr>
              <a:t>6</a:t>
            </a:r>
            <a:r>
              <a:rPr lang="zh-CN" altLang="en-US" sz="1400" b="1" noProof="1">
                <a:solidFill>
                  <a:schemeClr val="tx1"/>
                </a:solidFill>
                <a:latin typeface="微软雅黑" panose="020B0503020204020204" pitchFamily="34" charset="-122"/>
                <a:ea typeface="微软雅黑" panose="020B0503020204020204" pitchFamily="34" charset="-122"/>
                <a:sym typeface="+mn-ea"/>
              </a:rPr>
              <a:t>月采购单价均价X</a:t>
            </a:r>
            <a:r>
              <a:rPr lang="en-US" altLang="zh-CN" sz="1400" b="1" noProof="1">
                <a:solidFill>
                  <a:schemeClr val="tx1"/>
                </a:solidFill>
                <a:latin typeface="微软雅黑" panose="020B0503020204020204" pitchFamily="34" charset="-122"/>
                <a:ea typeface="微软雅黑" panose="020B0503020204020204" pitchFamily="34" charset="-122"/>
                <a:sym typeface="+mn-ea"/>
              </a:rPr>
              <a:t>6</a:t>
            </a:r>
            <a:r>
              <a:rPr lang="zh-CN" altLang="en-US" sz="1400" b="1" noProof="1">
                <a:solidFill>
                  <a:schemeClr val="tx1"/>
                </a:solidFill>
                <a:latin typeface="微软雅黑" panose="020B0503020204020204" pitchFamily="34" charset="-122"/>
                <a:ea typeface="微软雅黑" panose="020B0503020204020204" pitchFamily="34" charset="-122"/>
                <a:sym typeface="+mn-ea"/>
              </a:rPr>
              <a:t>月销售数量，公司价格成本分析仅仅作为公司前台账面的分析，未包含后台返利等特殊因素，针对变动成本增加前20位品种，采购可以参考分析 。    </a:t>
            </a:r>
            <a:endParaRPr lang="zh-CN" altLang="en-US" sz="1400" b="1" noProof="1">
              <a:solidFill>
                <a:schemeClr val="tx1"/>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895985" y="3805555"/>
            <a:ext cx="10807065" cy="30397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4"/>
          <p:cNvGrpSpPr/>
          <p:nvPr/>
        </p:nvGrpSpPr>
        <p:grpSpPr>
          <a:xfrm>
            <a:off x="1272540" y="332105"/>
            <a:ext cx="8564563" cy="1003300"/>
            <a:chOff x="2005" y="906"/>
            <a:chExt cx="13488" cy="1580"/>
          </a:xfrm>
        </p:grpSpPr>
        <p:sp>
          <p:nvSpPr>
            <p:cNvPr id="2" name="矩形 1"/>
            <p:cNvSpPr/>
            <p:nvPr/>
          </p:nvSpPr>
          <p:spPr>
            <a:xfrm>
              <a:off x="2005" y="906"/>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b="1" strike="noStrike" noProof="1" dirty="0" smtClean="0">
                  <a:latin typeface="微软雅黑" panose="020B0503020204020204" pitchFamily="34" charset="-122"/>
                  <a:ea typeface="微软雅黑" panose="020B0503020204020204" pitchFamily="34" charset="-122"/>
                </a:rPr>
                <a:t>5</a:t>
              </a:r>
              <a:endParaRPr lang="en-US" altLang="zh-CN" sz="5400" b="1" strike="noStrike" noProof="1" dirty="0" smtClean="0">
                <a:latin typeface="微软雅黑" panose="020B0503020204020204" pitchFamily="34" charset="-122"/>
                <a:ea typeface="微软雅黑" panose="020B0503020204020204" pitchFamily="34" charset="-122"/>
              </a:endParaRPr>
            </a:p>
          </p:txBody>
        </p:sp>
        <p:sp>
          <p:nvSpPr>
            <p:cNvPr id="35843" name="文本框 2"/>
            <p:cNvSpPr txBox="1"/>
            <p:nvPr/>
          </p:nvSpPr>
          <p:spPr>
            <a:xfrm>
              <a:off x="4747" y="1188"/>
              <a:ext cx="10746" cy="1069"/>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其 他 问 题</a:t>
              </a:r>
              <a:endPar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endParaRPr>
            </a:p>
          </p:txBody>
        </p:sp>
      </p:grpSp>
      <p:sp>
        <p:nvSpPr>
          <p:cNvPr id="10" name="文本框 9"/>
          <p:cNvSpPr txBox="1"/>
          <p:nvPr/>
        </p:nvSpPr>
        <p:spPr>
          <a:xfrm>
            <a:off x="878205" y="1335405"/>
            <a:ext cx="11094720" cy="460375"/>
          </a:xfrm>
          <a:prstGeom prst="rect">
            <a:avLst/>
          </a:prstGeom>
          <a:noFill/>
        </p:spPr>
        <p:txBody>
          <a:bodyPr wrap="square" rtlCol="0">
            <a:spAutoFit/>
          </a:bodyPr>
          <a:p>
            <a:pPr fontAlgn="auto"/>
            <a:r>
              <a:rPr lang="en-US" altLang="zh-CN" sz="2400" b="1" noProof="1">
                <a:solidFill>
                  <a:srgbClr val="FF0000"/>
                </a:solidFill>
                <a:latin typeface="微软雅黑" panose="020B0503020204020204" pitchFamily="34" charset="-122"/>
                <a:ea typeface="微软雅黑" panose="020B0503020204020204" pitchFamily="34" charset="-122"/>
                <a:cs typeface="+mn-cs"/>
                <a:sym typeface="+mn-ea"/>
              </a:rPr>
              <a:t>3</a:t>
            </a:r>
            <a:r>
              <a:rPr lang="zh-CN" altLang="en-US" sz="2400" b="1" noProof="1">
                <a:solidFill>
                  <a:srgbClr val="FF0000"/>
                </a:solidFill>
                <a:latin typeface="微软雅黑" panose="020B0503020204020204" pitchFamily="34" charset="-122"/>
                <a:ea typeface="微软雅黑" panose="020B0503020204020204" pitchFamily="34" charset="-122"/>
                <a:cs typeface="+mn-cs"/>
                <a:sym typeface="+mn-ea"/>
              </a:rPr>
              <a:t>、各大中小类及单品毛利下滑品种分析：</a:t>
            </a:r>
            <a:endParaRPr lang="zh-CN" altLang="en-US" sz="1400" b="1" noProof="1">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042670" y="1795780"/>
            <a:ext cx="8456930" cy="2371725"/>
          </a:xfrm>
          <a:prstGeom prst="rect">
            <a:avLst/>
          </a:prstGeom>
        </p:spPr>
      </p:pic>
      <p:graphicFrame>
        <p:nvGraphicFramePr>
          <p:cNvPr id="7" name="表格 6"/>
          <p:cNvGraphicFramePr/>
          <p:nvPr/>
        </p:nvGraphicFramePr>
        <p:xfrm>
          <a:off x="1042670" y="4167505"/>
          <a:ext cx="10768330" cy="2286000"/>
        </p:xfrm>
        <a:graphic>
          <a:graphicData uri="http://schemas.openxmlformats.org/drawingml/2006/table">
            <a:tbl>
              <a:tblPr firstRow="1" bandRow="1">
                <a:tableStyleId>{5C22544A-7EE6-4342-B048-85BDC9FD1C3A}</a:tableStyleId>
              </a:tblPr>
              <a:tblGrid>
                <a:gridCol w="1548130"/>
                <a:gridCol w="2311400"/>
                <a:gridCol w="3300095"/>
                <a:gridCol w="3608705"/>
              </a:tblGrid>
              <a:tr h="365760">
                <a:tc>
                  <a:txBody>
                    <a:bodyPr/>
                    <a:p>
                      <a:pPr algn="ctr">
                        <a:buNone/>
                      </a:pPr>
                      <a:r>
                        <a:rPr lang="zh-CN" altLang="en-US"/>
                        <a:t>大类</a:t>
                      </a:r>
                      <a:endParaRPr lang="zh-CN" altLang="en-US"/>
                    </a:p>
                  </a:txBody>
                  <a:tcPr/>
                </a:tc>
                <a:tc>
                  <a:txBody>
                    <a:bodyPr/>
                    <a:p>
                      <a:pPr algn="ctr">
                        <a:buNone/>
                      </a:pPr>
                      <a:r>
                        <a:rPr lang="zh-CN" altLang="en-US"/>
                        <a:t>中类</a:t>
                      </a:r>
                      <a:endParaRPr lang="zh-CN" altLang="en-US"/>
                    </a:p>
                  </a:txBody>
                  <a:tcPr/>
                </a:tc>
                <a:tc>
                  <a:txBody>
                    <a:bodyPr/>
                    <a:p>
                      <a:pPr algn="ctr">
                        <a:buNone/>
                      </a:pPr>
                      <a:r>
                        <a:rPr lang="zh-CN" altLang="en-US"/>
                        <a:t>小类</a:t>
                      </a:r>
                      <a:endParaRPr lang="zh-CN" altLang="en-US"/>
                    </a:p>
                  </a:txBody>
                  <a:tcPr/>
                </a:tc>
                <a:tc>
                  <a:txBody>
                    <a:bodyPr/>
                    <a:p>
                      <a:pPr algn="ctr">
                        <a:buNone/>
                      </a:pPr>
                      <a:r>
                        <a:rPr lang="zh-CN" altLang="en-US"/>
                        <a:t>代表单品</a:t>
                      </a:r>
                      <a:endParaRPr lang="zh-CN" altLang="en-US"/>
                    </a:p>
                  </a:txBody>
                  <a:tcPr/>
                </a:tc>
              </a:tr>
              <a:tr h="347345">
                <a:tc>
                  <a:txBody>
                    <a:bodyPr/>
                    <a:p>
                      <a:pPr algn="ctr">
                        <a:buNone/>
                      </a:pPr>
                      <a:r>
                        <a:rPr lang="zh-CN" altLang="en-US"/>
                        <a:t>中西成药</a:t>
                      </a:r>
                      <a:endParaRPr lang="zh-CN" altLang="en-US"/>
                    </a:p>
                    <a:p>
                      <a:pPr algn="ctr">
                        <a:buNone/>
                      </a:pPr>
                      <a:endParaRPr lang="zh-CN" altLang="en-US"/>
                    </a:p>
                  </a:txBody>
                  <a:tcPr/>
                </a:tc>
                <a:tc>
                  <a:txBody>
                    <a:bodyPr/>
                    <a:p>
                      <a:pPr algn="ctr">
                        <a:buNone/>
                      </a:pPr>
                      <a:r>
                        <a:rPr lang="en-US" altLang="zh-CN"/>
                        <a:t>30</a:t>
                      </a:r>
                      <a:r>
                        <a:rPr lang="zh-CN" altLang="en-US"/>
                        <a:t>个中类在下滑</a:t>
                      </a:r>
                      <a:endParaRPr lang="zh-CN" altLang="en-US"/>
                    </a:p>
                  </a:txBody>
                  <a:tcPr/>
                </a:tc>
                <a:tc>
                  <a:txBody>
                    <a:bodyPr/>
                    <a:p>
                      <a:pPr algn="l">
                        <a:buNone/>
                      </a:pPr>
                      <a:r>
                        <a:rPr lang="en-US" altLang="zh-CN"/>
                        <a:t>30</a:t>
                      </a:r>
                      <a:r>
                        <a:rPr lang="zh-CN" altLang="en-US"/>
                        <a:t>个下滑的中类中有</a:t>
                      </a:r>
                      <a:r>
                        <a:rPr lang="en-US" altLang="zh-CN"/>
                        <a:t>75</a:t>
                      </a:r>
                      <a:r>
                        <a:rPr lang="zh-CN" altLang="en-US"/>
                        <a:t>个小类的毛利同比下滑</a:t>
                      </a:r>
                      <a:endParaRPr lang="zh-CN" altLang="en-US"/>
                    </a:p>
                  </a:txBody>
                  <a:tcPr/>
                </a:tc>
                <a:tc rowSpan="3">
                  <a:txBody>
                    <a:bodyPr/>
                    <a:p>
                      <a:pPr algn="ctr">
                        <a:buNone/>
                      </a:pPr>
                      <a:endParaRPr lang="zh-CN" altLang="en-US"/>
                    </a:p>
                    <a:p>
                      <a:pPr algn="ctr">
                        <a:buNone/>
                      </a:pPr>
                      <a:r>
                        <a:rPr lang="zh-CN" altLang="en-US"/>
                        <a:t>具体明细见附表，其中天胶毛利下滑，销售下滑，利润减少</a:t>
                      </a:r>
                      <a:r>
                        <a:rPr lang="en-US" altLang="zh-CN"/>
                        <a:t>28.1</a:t>
                      </a:r>
                      <a:r>
                        <a:rPr lang="zh-CN" altLang="en-US"/>
                        <a:t>万元，云南白药系列、陕西步长系列、桐君阁系列的毛利均在下滑，需沟通厂家处理。</a:t>
                      </a:r>
                      <a:endParaRPr lang="zh-CN" altLang="en-US"/>
                    </a:p>
                    <a:p>
                      <a:pPr algn="ctr">
                        <a:buNone/>
                      </a:pPr>
                      <a:endParaRPr lang="zh-CN" altLang="en-US"/>
                    </a:p>
                  </a:txBody>
                  <a:tcPr/>
                </a:tc>
              </a:tr>
              <a:tr h="350520">
                <a:tc>
                  <a:txBody>
                    <a:bodyPr/>
                    <a:p>
                      <a:pPr algn="ctr">
                        <a:buNone/>
                      </a:pPr>
                      <a:r>
                        <a:rPr lang="zh-CN" altLang="en-US" sz="1800">
                          <a:sym typeface="+mn-ea"/>
                        </a:rPr>
                        <a:t>保健食品</a:t>
                      </a:r>
                      <a:endParaRPr lang="zh-CN" altLang="en-US" sz="1800">
                        <a:sym typeface="+mn-ea"/>
                      </a:endParaRPr>
                    </a:p>
                    <a:p>
                      <a:pPr algn="ctr">
                        <a:buNone/>
                      </a:pPr>
                      <a:endParaRPr lang="zh-CN" altLang="en-US"/>
                    </a:p>
                  </a:txBody>
                  <a:tcPr/>
                </a:tc>
                <a:tc>
                  <a:txBody>
                    <a:bodyPr/>
                    <a:p>
                      <a:pPr algn="ctr">
                        <a:buNone/>
                      </a:pPr>
                      <a:r>
                        <a:rPr lang="en-US" altLang="zh-CN"/>
                        <a:t>7</a:t>
                      </a:r>
                      <a:r>
                        <a:rPr lang="zh-CN" altLang="en-US"/>
                        <a:t>个中类在下滑</a:t>
                      </a:r>
                      <a:endParaRPr lang="zh-CN" altLang="en-US"/>
                    </a:p>
                  </a:txBody>
                  <a:tcPr/>
                </a:tc>
                <a:tc>
                  <a:txBody>
                    <a:bodyPr/>
                    <a:p>
                      <a:pPr algn="l">
                        <a:buNone/>
                      </a:pPr>
                      <a:r>
                        <a:rPr lang="en-US" altLang="zh-CN"/>
                        <a:t>7</a:t>
                      </a:r>
                      <a:r>
                        <a:rPr lang="zh-CN" altLang="en-US"/>
                        <a:t>个中类</a:t>
                      </a:r>
                      <a:r>
                        <a:rPr lang="en-US" altLang="zh-CN"/>
                        <a:t>18</a:t>
                      </a:r>
                      <a:r>
                        <a:rPr lang="zh-CN" altLang="en-US"/>
                        <a:t>个小类毛利同比下滑</a:t>
                      </a:r>
                      <a:endParaRPr lang="zh-CN" altLang="en-US"/>
                    </a:p>
                  </a:txBody>
                  <a:tcPr/>
                </a:tc>
                <a:tc vMerge="1">
                  <a:tcPr/>
                </a:tc>
              </a:tr>
              <a:tr h="363855">
                <a:tc>
                  <a:txBody>
                    <a:bodyPr/>
                    <a:p>
                      <a:pPr algn="ctr">
                        <a:buNone/>
                      </a:pPr>
                      <a:r>
                        <a:rPr lang="zh-CN" altLang="en-US" sz="1800">
                          <a:sym typeface="+mn-ea"/>
                        </a:rPr>
                        <a:t>医疗器械</a:t>
                      </a:r>
                      <a:endParaRPr lang="zh-CN" altLang="en-US" sz="1800">
                        <a:sym typeface="+mn-ea"/>
                      </a:endParaRPr>
                    </a:p>
                    <a:p>
                      <a:pPr algn="ctr">
                        <a:buNone/>
                      </a:pPr>
                      <a:endParaRPr lang="zh-CN" altLang="en-US"/>
                    </a:p>
                  </a:txBody>
                  <a:tcPr/>
                </a:tc>
                <a:tc>
                  <a:txBody>
                    <a:bodyPr/>
                    <a:p>
                      <a:pPr algn="ctr">
                        <a:buNone/>
                      </a:pPr>
                      <a:r>
                        <a:rPr lang="en-US" altLang="zh-CN"/>
                        <a:t>5</a:t>
                      </a:r>
                      <a:r>
                        <a:rPr lang="zh-CN" altLang="en-US"/>
                        <a:t>个中类在下滑</a:t>
                      </a:r>
                      <a:endParaRPr lang="zh-CN" altLang="en-US"/>
                    </a:p>
                    <a:p>
                      <a:pPr algn="ctr">
                        <a:buNone/>
                      </a:pPr>
                      <a:endParaRPr lang="zh-CN" altLang="en-US"/>
                    </a:p>
                  </a:txBody>
                  <a:tcPr/>
                </a:tc>
                <a:tc>
                  <a:txBody>
                    <a:bodyPr/>
                    <a:p>
                      <a:pPr algn="l">
                        <a:buNone/>
                      </a:pPr>
                      <a:r>
                        <a:rPr lang="en-US" altLang="zh-CN"/>
                        <a:t>5</a:t>
                      </a:r>
                      <a:r>
                        <a:rPr lang="zh-CN" altLang="en-US"/>
                        <a:t>个中类中</a:t>
                      </a:r>
                      <a:r>
                        <a:rPr lang="en-US" altLang="zh-CN"/>
                        <a:t>15</a:t>
                      </a:r>
                      <a:r>
                        <a:rPr lang="zh-CN" altLang="en-US"/>
                        <a:t>个小类出现下滑</a:t>
                      </a:r>
                      <a:endParaRPr lang="zh-CN" altLang="en-US"/>
                    </a:p>
                  </a:txBody>
                  <a:tcPr/>
                </a:tc>
                <a:tc vMerge="1">
                  <a:tcPr/>
                </a:tc>
              </a:tr>
            </a:tbl>
          </a:graphicData>
        </a:graphic>
      </p:graphicFrame>
      <p:sp>
        <p:nvSpPr>
          <p:cNvPr id="3" name="文本框 2">
            <a:hlinkClick r:id="rId2" tooltip="" action="ppaction://hlinkfile"/>
          </p:cNvPr>
          <p:cNvSpPr txBox="1"/>
          <p:nvPr/>
        </p:nvSpPr>
        <p:spPr>
          <a:xfrm>
            <a:off x="1042670" y="6544945"/>
            <a:ext cx="5883275" cy="368300"/>
          </a:xfrm>
          <a:prstGeom prst="rect">
            <a:avLst/>
          </a:prstGeom>
          <a:noFill/>
        </p:spPr>
        <p:txBody>
          <a:bodyPr wrap="square" rtlCol="0">
            <a:spAutoFit/>
          </a:bodyPr>
          <a:p>
            <a:r>
              <a:rPr lang="zh-CN" altLang="en-US"/>
              <a:t>备注：</a:t>
            </a:r>
            <a:r>
              <a:rPr lang="zh-CN" altLang="en-US">
                <a:hlinkClick r:id="rId2" tooltip="" action="ppaction://hlinkfile"/>
              </a:rPr>
              <a:t>各大中小类单品毛利情况表.xls</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A000220150319D81PPIC"/>
          <p:cNvPicPr>
            <a:picLocks noChangeAspect="1"/>
          </p:cNvPicPr>
          <p:nvPr/>
        </p:nvPicPr>
        <p:blipFill>
          <a:blip r:embed="rId1"/>
          <a:stretch>
            <a:fillRect/>
          </a:stretch>
        </p:blipFill>
        <p:spPr>
          <a:xfrm>
            <a:off x="90170" y="94615"/>
            <a:ext cx="12121515" cy="6668770"/>
          </a:xfrm>
          <a:prstGeom prst="rect">
            <a:avLst/>
          </a:prstGeom>
        </p:spPr>
      </p:pic>
      <p:grpSp>
        <p:nvGrpSpPr>
          <p:cNvPr id="7" name="组合 6"/>
          <p:cNvGrpSpPr/>
          <p:nvPr/>
        </p:nvGrpSpPr>
        <p:grpSpPr>
          <a:xfrm>
            <a:off x="4026535" y="2508885"/>
            <a:ext cx="3684905" cy="4254500"/>
            <a:chOff x="6255" y="4070"/>
            <a:chExt cx="5803" cy="6700"/>
          </a:xfrm>
        </p:grpSpPr>
        <p:grpSp>
          <p:nvGrpSpPr>
            <p:cNvPr id="2" name="组合 1"/>
            <p:cNvGrpSpPr/>
            <p:nvPr/>
          </p:nvGrpSpPr>
          <p:grpSpPr>
            <a:xfrm>
              <a:off x="6255" y="4070"/>
              <a:ext cx="5803" cy="6700"/>
              <a:chOff x="6255" y="4070"/>
              <a:chExt cx="5803" cy="6700"/>
            </a:xfrm>
          </p:grpSpPr>
          <p:pic>
            <p:nvPicPr>
              <p:cNvPr id="5" name="图片 4" descr="A000220150318D71PPIC"/>
              <p:cNvPicPr>
                <a:picLocks noChangeAspect="1"/>
              </p:cNvPicPr>
              <p:nvPr/>
            </p:nvPicPr>
            <p:blipFill>
              <a:blip r:embed="rId2"/>
              <a:stretch>
                <a:fillRect/>
              </a:stretch>
            </p:blipFill>
            <p:spPr>
              <a:xfrm>
                <a:off x="7143" y="5350"/>
                <a:ext cx="4915" cy="5420"/>
              </a:xfrm>
              <a:prstGeom prst="rect">
                <a:avLst/>
              </a:prstGeom>
            </p:spPr>
          </p:pic>
          <p:pic>
            <p:nvPicPr>
              <p:cNvPr id="11269" name="图片 2"/>
              <p:cNvPicPr>
                <a:picLocks noChangeAspect="1"/>
              </p:cNvPicPr>
              <p:nvPr/>
            </p:nvPicPr>
            <p:blipFill>
              <a:blip r:embed="rId3"/>
              <a:stretch>
                <a:fillRect/>
              </a:stretch>
            </p:blipFill>
            <p:spPr>
              <a:xfrm>
                <a:off x="6255" y="4070"/>
                <a:ext cx="5439" cy="2897"/>
              </a:xfrm>
              <a:prstGeom prst="rect">
                <a:avLst/>
              </a:prstGeom>
              <a:noFill/>
              <a:ln w="9525">
                <a:noFill/>
              </a:ln>
            </p:spPr>
          </p:pic>
        </p:grpSp>
        <p:sp>
          <p:nvSpPr>
            <p:cNvPr id="3" name="文本框 2"/>
            <p:cNvSpPr txBox="1"/>
            <p:nvPr/>
          </p:nvSpPr>
          <p:spPr>
            <a:xfrm rot="20880000">
              <a:off x="8169" y="8307"/>
              <a:ext cx="3437" cy="1210"/>
            </a:xfrm>
            <a:prstGeom prst="rect">
              <a:avLst/>
            </a:prstGeom>
            <a:noFill/>
          </p:spPr>
          <p:txBody>
            <a:bodyPr wrap="square" rtlCol="0">
              <a:spAutoFit/>
            </a:bodyPr>
            <a:p>
              <a:r>
                <a:rPr lang="en-US" altLang="zh-CN" sz="4000" b="1">
                  <a:latin typeface="微软雅黑" panose="020B0503020204020204" pitchFamily="34" charset="-122"/>
                </a:rPr>
                <a:t> </a:t>
              </a:r>
              <a:r>
                <a:rPr lang="zh-CN" altLang="en-US" sz="4400" b="1">
                  <a:solidFill>
                    <a:schemeClr val="bg1"/>
                  </a:solidFill>
                  <a:latin typeface="微软雅黑" panose="020B0503020204020204" pitchFamily="34" charset="-122"/>
                </a:rPr>
                <a:t>谢  谢 </a:t>
              </a:r>
              <a:endParaRPr lang="zh-CN" altLang="en-US" sz="4400" b="1">
                <a:solidFill>
                  <a:schemeClr val="bg1"/>
                </a:solidFill>
                <a:latin typeface="微软雅黑" panose="020B0503020204020204" pitchFamily="34" charset="-122"/>
              </a:endParaRPr>
            </a:p>
          </p:txBody>
        </p:sp>
      </p:gr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 name="矩形 17"/>
          <p:cNvSpPr/>
          <p:nvPr/>
        </p:nvSpPr>
        <p:spPr>
          <a:xfrm>
            <a:off x="1225550" y="592138"/>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5400" strike="noStrike" noProof="1" dirty="0" smtClean="0"/>
              <a:t>1.</a:t>
            </a:r>
            <a:r>
              <a:rPr lang="en-US" altLang="zh-CN" sz="2400" b="1" strike="noStrike" noProof="1" dirty="0" smtClean="0">
                <a:latin typeface="微软雅黑" panose="020B0503020204020204" pitchFamily="34" charset="-122"/>
                <a:ea typeface="微软雅黑" panose="020B0503020204020204" pitchFamily="34" charset="-122"/>
              </a:rPr>
              <a:t>1</a:t>
            </a:r>
            <a:endParaRPr lang="en-US" altLang="zh-CN" sz="2400" b="1" strike="noStrike" noProof="1" dirty="0" smtClean="0">
              <a:latin typeface="微软雅黑" panose="020B0503020204020204" pitchFamily="34" charset="-122"/>
              <a:ea typeface="微软雅黑" panose="020B0503020204020204" pitchFamily="34" charset="-122"/>
            </a:endParaRPr>
          </a:p>
        </p:txBody>
      </p:sp>
      <p:sp>
        <p:nvSpPr>
          <p:cNvPr id="7171" name="文本框 3"/>
          <p:cNvSpPr txBox="1"/>
          <p:nvPr/>
        </p:nvSpPr>
        <p:spPr>
          <a:xfrm>
            <a:off x="2771775" y="592138"/>
            <a:ext cx="5453063" cy="67786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销售额</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7172" name="文本框 4"/>
          <p:cNvSpPr txBox="1"/>
          <p:nvPr/>
        </p:nvSpPr>
        <p:spPr>
          <a:xfrm>
            <a:off x="9017953" y="1211263"/>
            <a:ext cx="1474787" cy="384175"/>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a:t>
            </a:r>
            <a:endParaRPr lang="zh-CN" altLang="en-US" b="1">
              <a:latin typeface="Calibri" panose="020F0502020204030204" charset="0"/>
              <a:ea typeface="微软雅黑" panose="020B0503020204020204" pitchFamily="34" charset="-122"/>
            </a:endParaRPr>
          </a:p>
        </p:txBody>
      </p:sp>
      <p:sp>
        <p:nvSpPr>
          <p:cNvPr id="7247" name="文本框 7"/>
          <p:cNvSpPr txBox="1"/>
          <p:nvPr/>
        </p:nvSpPr>
        <p:spPr>
          <a:xfrm>
            <a:off x="431800" y="5063490"/>
            <a:ext cx="11622405" cy="203009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sym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年</a:t>
            </a:r>
            <a:r>
              <a:rPr lang="en-US"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月销售额同比增长</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381.1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万元、增幅</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24.2%</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，环比增长：</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24.1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月累计销售：</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1.16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亿元，同比增长：</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24%</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月销售有所回升，本月存量门店（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81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家）销售：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1785.8</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万元，同比增长：</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15.77%</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，新开   家门店</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家，销售：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150.1</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 万元，其中</a:t>
            </a:r>
            <a:r>
              <a:rPr lang="zh-CN" altLang="en-US" b="1">
                <a:latin typeface="微软雅黑" panose="020B0503020204020204" pitchFamily="34" charset="-122"/>
                <a:sym typeface="微软雅黑" panose="020B0503020204020204" pitchFamily="34" charset="-122"/>
              </a:rPr>
              <a:t>本月</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同比有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 门店下滑，环比 </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49</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家门店均出现下滑，半年数据同比有：</a:t>
            </a:r>
            <a:r>
              <a:rPr lang="en-US" altLang="zh-CN" b="1">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家门店负增长，其中都江堰店、龙泉驿生店、庆云南街店等 </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需营运部重点关注</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（备注：</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月英克总销售：</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1960.2</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万元，其中未分类的赠品销售：</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1.62</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万元，这部分销售未计入瑞商中，总销售除开这部分外，数据准确无误，</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月英克总销售：</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1.157</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亿元，同比增长</a:t>
            </a:r>
            <a:r>
              <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24.1%</a:t>
            </a:r>
            <a:r>
              <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表格 2"/>
          <p:cNvGraphicFramePr/>
          <p:nvPr/>
        </p:nvGraphicFramePr>
        <p:xfrm>
          <a:off x="1197610" y="1753235"/>
          <a:ext cx="4555490" cy="3309620"/>
        </p:xfrm>
        <a:graphic>
          <a:graphicData uri="http://schemas.openxmlformats.org/drawingml/2006/table">
            <a:tbl>
              <a:tblPr firstRow="1" bandRow="1">
                <a:tableStyleId>{5C22544A-7EE6-4342-B048-85BDC9FD1C3A}</a:tableStyleId>
              </a:tblPr>
              <a:tblGrid>
                <a:gridCol w="1139190"/>
                <a:gridCol w="1263650"/>
                <a:gridCol w="1170940"/>
                <a:gridCol w="981710"/>
              </a:tblGrid>
              <a:tr h="50609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924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1404.2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2054.2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46.3%</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211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1404.4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1658.5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9624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1703.8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2022.7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18.7%</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576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1546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1930.5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24.9%</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449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1683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1934.5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14.9%</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30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1577.5</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1958.6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24.2%</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306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合计</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9318.9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11559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24.0%</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6" name="图片 5"/>
          <p:cNvPicPr>
            <a:picLocks noChangeAspect="1"/>
          </p:cNvPicPr>
          <p:nvPr/>
        </p:nvPicPr>
        <p:blipFill>
          <a:blip r:embed="rId1"/>
          <a:stretch>
            <a:fillRect/>
          </a:stretch>
        </p:blipFill>
        <p:spPr>
          <a:xfrm>
            <a:off x="5843270" y="1753235"/>
            <a:ext cx="5558155" cy="3310255"/>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4"/>
          <p:cNvSpPr txBox="1"/>
          <p:nvPr/>
        </p:nvSpPr>
        <p:spPr>
          <a:xfrm>
            <a:off x="9348788" y="1130935"/>
            <a:ext cx="1474787" cy="385763"/>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单位：万元</a:t>
            </a:r>
            <a:endParaRPr lang="zh-CN" altLang="en-US" b="1">
              <a:latin typeface="Calibri" panose="020F0502020204030204" charset="0"/>
              <a:ea typeface="微软雅黑" panose="020B0503020204020204" pitchFamily="34" charset="-122"/>
            </a:endParaRPr>
          </a:p>
        </p:txBody>
      </p:sp>
      <p:grpSp>
        <p:nvGrpSpPr>
          <p:cNvPr id="8194" name="组合 2"/>
          <p:cNvGrpSpPr/>
          <p:nvPr/>
        </p:nvGrpSpPr>
        <p:grpSpPr>
          <a:xfrm>
            <a:off x="1292860" y="675323"/>
            <a:ext cx="6946900" cy="1003300"/>
            <a:chOff x="2034" y="1187"/>
            <a:chExt cx="10942" cy="1580"/>
          </a:xfrm>
        </p:grpSpPr>
        <p:sp>
          <p:nvSpPr>
            <p:cNvPr id="8195" name="文本框 3"/>
            <p:cNvSpPr txBox="1"/>
            <p:nvPr/>
          </p:nvSpPr>
          <p:spPr>
            <a:xfrm>
              <a:off x="4388" y="1443"/>
              <a:ext cx="8588" cy="1069"/>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毛利额</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2" name="矩形 1"/>
            <p:cNvSpPr/>
            <p:nvPr/>
          </p:nvSpPr>
          <p:spPr>
            <a:xfrm>
              <a:off x="2034" y="1187"/>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1.</a:t>
              </a:r>
              <a:r>
                <a:rPr lang="en-US" altLang="zh-CN" sz="3200" b="1" strike="noStrike" noProof="1" dirty="0" smtClean="0">
                  <a:latin typeface="微软雅黑" panose="020B0503020204020204" pitchFamily="34" charset="-122"/>
                  <a:ea typeface="微软雅黑" panose="020B0503020204020204" pitchFamily="34" charset="-122"/>
                </a:rPr>
                <a:t>2</a:t>
              </a:r>
              <a:endParaRPr lang="en-US" altLang="zh-CN" sz="3200" b="1" strike="noStrike" noProof="1" dirty="0" smtClean="0">
                <a:latin typeface="微软雅黑" panose="020B0503020204020204" pitchFamily="34" charset="-122"/>
                <a:ea typeface="微软雅黑" panose="020B0503020204020204" pitchFamily="34" charset="-122"/>
              </a:endParaRPr>
            </a:p>
          </p:txBody>
        </p:sp>
      </p:grpSp>
      <p:sp>
        <p:nvSpPr>
          <p:cNvPr id="8271" name="文本框 6"/>
          <p:cNvSpPr txBox="1"/>
          <p:nvPr/>
        </p:nvSpPr>
        <p:spPr>
          <a:xfrm>
            <a:off x="812800" y="5391785"/>
            <a:ext cx="11233150"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月公司前台毛利额同比增长</a:t>
            </a:r>
            <a:r>
              <a:rPr lang="en-US" altLang="zh-CN" b="1">
                <a:solidFill>
                  <a:srgbClr val="FF0000"/>
                </a:solidFill>
                <a:latin typeface="微软雅黑" panose="020B0503020204020204" pitchFamily="34" charset="-122"/>
                <a:ea typeface="微软雅黑" panose="020B0503020204020204" pitchFamily="34" charset="-122"/>
              </a:rPr>
              <a:t>116.1</a:t>
            </a:r>
            <a:r>
              <a:rPr lang="zh-CN" altLang="en-US" b="1">
                <a:latin typeface="微软雅黑" panose="020B0503020204020204" pitchFamily="34" charset="-122"/>
                <a:ea typeface="微软雅黑" panose="020B0503020204020204" pitchFamily="34" charset="-122"/>
              </a:rPr>
              <a:t>万元、增幅</a:t>
            </a:r>
            <a:r>
              <a:rPr lang="en-US" altLang="zh-CN" b="1">
                <a:solidFill>
                  <a:srgbClr val="FF0000"/>
                </a:solidFill>
                <a:latin typeface="微软雅黑" panose="020B0503020204020204" pitchFamily="34" charset="-122"/>
                <a:ea typeface="微软雅黑" panose="020B0503020204020204" pitchFamily="34" charset="-122"/>
              </a:rPr>
              <a:t>24.6</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；环比</a:t>
            </a:r>
            <a:r>
              <a:rPr lang="zh-CN" altLang="en-US" b="1">
                <a:solidFill>
                  <a:srgbClr val="00B050"/>
                </a:solidFill>
                <a:latin typeface="微软雅黑" panose="020B0503020204020204" pitchFamily="34" charset="-122"/>
                <a:ea typeface="微软雅黑" panose="020B0503020204020204" pitchFamily="34" charset="-122"/>
              </a:rPr>
              <a:t>减少</a:t>
            </a:r>
            <a:r>
              <a:rPr lang="en-US" altLang="zh-CN" b="1">
                <a:solidFill>
                  <a:srgbClr val="00B050"/>
                </a:solidFill>
                <a:latin typeface="微软雅黑" panose="020B0503020204020204" pitchFamily="34" charset="-122"/>
                <a:ea typeface="微软雅黑" panose="020B0503020204020204" pitchFamily="34" charset="-122"/>
              </a:rPr>
              <a:t>11.9</a:t>
            </a:r>
            <a:r>
              <a:rPr lang="zh-CN" altLang="en-US" b="1">
                <a:latin typeface="微软雅黑" panose="020B0503020204020204" pitchFamily="34" charset="-122"/>
                <a:ea typeface="微软雅黑" panose="020B0503020204020204" pitchFamily="34" charset="-122"/>
              </a:rPr>
              <a:t>万元，降幅</a:t>
            </a:r>
            <a:r>
              <a:rPr lang="en-US" altLang="zh-CN" b="1">
                <a:solidFill>
                  <a:srgbClr val="00B050"/>
                </a:solidFill>
                <a:latin typeface="微软雅黑" panose="020B0503020204020204" pitchFamily="34" charset="-122"/>
                <a:ea typeface="微软雅黑" panose="020B0503020204020204" pitchFamily="34" charset="-122"/>
              </a:rPr>
              <a:t>0.2%</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个月累计增长：</a:t>
            </a:r>
            <a:r>
              <a:rPr lang="en-US" altLang="zh-CN" b="1">
                <a:solidFill>
                  <a:srgbClr val="FF0000"/>
                </a:solidFill>
                <a:latin typeface="微软雅黑" panose="020B0503020204020204" pitchFamily="34" charset="-122"/>
                <a:ea typeface="微软雅黑" panose="020B0503020204020204" pitchFamily="34" charset="-122"/>
              </a:rPr>
              <a:t>656.9</a:t>
            </a:r>
            <a:r>
              <a:rPr lang="zh-CN" altLang="en-US" b="1">
                <a:latin typeface="微软雅黑" panose="020B0503020204020204" pitchFamily="34" charset="-122"/>
                <a:ea typeface="微软雅黑" panose="020B0503020204020204" pitchFamily="34" charset="-122"/>
              </a:rPr>
              <a:t>万元，增幅：</a:t>
            </a:r>
            <a:r>
              <a:rPr lang="en-US" altLang="zh-CN" b="1">
                <a:solidFill>
                  <a:srgbClr val="FF0000"/>
                </a:solidFill>
                <a:latin typeface="微软雅黑" panose="020B0503020204020204" pitchFamily="34" charset="-122"/>
                <a:ea typeface="微软雅黑" panose="020B0503020204020204" pitchFamily="34" charset="-122"/>
              </a:rPr>
              <a:t>23</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请营运部重点关注 </a:t>
            </a:r>
            <a:r>
              <a:rPr lang="en-US" altLang="zh-CN" b="1">
                <a:solidFill>
                  <a:srgbClr val="FF0000"/>
                </a:solidFill>
                <a:latin typeface="微软雅黑" panose="020B0503020204020204" pitchFamily="34" charset="-122"/>
                <a:ea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rPr>
              <a:t> 家</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月环比及同比均在下滑的门店：府城店、景中店、交大三店，上半年毛利额负增长门店：</a:t>
            </a:r>
            <a:r>
              <a:rPr lang="en-US" altLang="zh-CN" b="1">
                <a:solidFill>
                  <a:srgbClr val="FF0000"/>
                </a:solidFill>
                <a:latin typeface="微软雅黑" panose="020B0503020204020204" pitchFamily="34" charset="-122"/>
                <a:ea typeface="微软雅黑" panose="020B0503020204020204" pitchFamily="34" charset="-122"/>
              </a:rPr>
              <a:t>14</a:t>
            </a:r>
            <a:r>
              <a:rPr lang="zh-CN" altLang="en-US" b="1">
                <a:solidFill>
                  <a:srgbClr val="FF0000"/>
                </a:solidFill>
                <a:latin typeface="微软雅黑" panose="020B0503020204020204" pitchFamily="34" charset="-122"/>
                <a:ea typeface="微软雅黑" panose="020B0503020204020204" pitchFamily="34" charset="-122"/>
              </a:rPr>
              <a:t>家门店，需重点帮扶指导，商品部重点分析各大中小类毛利减少情况。</a:t>
            </a:r>
            <a:r>
              <a:rPr lang="zh-CN" altLang="en-US" b="1">
                <a:solidFill>
                  <a:srgbClr val="0070C0"/>
                </a:solidFill>
                <a:latin typeface="微软雅黑" panose="020B0503020204020204" pitchFamily="34" charset="-122"/>
                <a:ea typeface="微软雅黑" panose="020B0503020204020204" pitchFamily="34" charset="-122"/>
              </a:rPr>
              <a:t>（备注：</a:t>
            </a:r>
            <a:r>
              <a:rPr lang="en-US" altLang="zh-CN" b="1">
                <a:solidFill>
                  <a:srgbClr val="0070C0"/>
                </a:solidFill>
                <a:latin typeface="微软雅黑" panose="020B0503020204020204" pitchFamily="34" charset="-122"/>
                <a:ea typeface="微软雅黑" panose="020B0503020204020204" pitchFamily="34" charset="-122"/>
              </a:rPr>
              <a:t>6</a:t>
            </a:r>
            <a:r>
              <a:rPr lang="zh-CN" altLang="en-US" b="1">
                <a:solidFill>
                  <a:srgbClr val="0070C0"/>
                </a:solidFill>
                <a:latin typeface="微软雅黑" panose="020B0503020204020204" pitchFamily="34" charset="-122"/>
                <a:ea typeface="微软雅黑" panose="020B0503020204020204" pitchFamily="34" charset="-122"/>
              </a:rPr>
              <a:t>月英克系统毛利额为：</a:t>
            </a:r>
            <a:r>
              <a:rPr lang="en-US" altLang="zh-CN" b="1">
                <a:solidFill>
                  <a:srgbClr val="0070C0"/>
                </a:solidFill>
                <a:latin typeface="微软雅黑" panose="020B0503020204020204" pitchFamily="34" charset="-122"/>
                <a:ea typeface="微软雅黑" panose="020B0503020204020204" pitchFamily="34" charset="-122"/>
              </a:rPr>
              <a:t>589</a:t>
            </a:r>
            <a:r>
              <a:rPr lang="zh-CN" altLang="en-US" b="1">
                <a:solidFill>
                  <a:srgbClr val="0070C0"/>
                </a:solidFill>
                <a:latin typeface="微软雅黑" panose="020B0503020204020204" pitchFamily="34" charset="-122"/>
                <a:ea typeface="微软雅黑" panose="020B0503020204020204" pitchFamily="34" charset="-122"/>
              </a:rPr>
              <a:t>万元，其中赠品毛利额为：</a:t>
            </a:r>
            <a:r>
              <a:rPr lang="en-US" altLang="zh-CN" b="1">
                <a:solidFill>
                  <a:srgbClr val="0070C0"/>
                </a:solidFill>
                <a:latin typeface="微软雅黑" panose="020B0503020204020204" pitchFamily="34" charset="-122"/>
                <a:ea typeface="微软雅黑" panose="020B0503020204020204" pitchFamily="34" charset="-122"/>
              </a:rPr>
              <a:t>1.62</a:t>
            </a:r>
            <a:r>
              <a:rPr lang="zh-CN" altLang="en-US" b="1">
                <a:solidFill>
                  <a:srgbClr val="0070C0"/>
                </a:solidFill>
                <a:latin typeface="微软雅黑" panose="020B0503020204020204" pitchFamily="34" charset="-122"/>
                <a:ea typeface="微软雅黑" panose="020B0503020204020204" pitchFamily="34" charset="-122"/>
              </a:rPr>
              <a:t>万元，未计入瑞商，</a:t>
            </a:r>
            <a:r>
              <a:rPr lang="en-US" altLang="zh-CN" b="1">
                <a:solidFill>
                  <a:srgbClr val="0070C0"/>
                </a:solidFill>
                <a:latin typeface="微软雅黑" panose="020B0503020204020204" pitchFamily="34" charset="-122"/>
                <a:ea typeface="微软雅黑" panose="020B0503020204020204" pitchFamily="34" charset="-122"/>
              </a:rPr>
              <a:t>1-6</a:t>
            </a:r>
            <a:r>
              <a:rPr lang="zh-CN" altLang="en-US" b="1">
                <a:solidFill>
                  <a:srgbClr val="0070C0"/>
                </a:solidFill>
                <a:latin typeface="微软雅黑" panose="020B0503020204020204" pitchFamily="34" charset="-122"/>
                <a:ea typeface="微软雅黑" panose="020B0503020204020204" pitchFamily="34" charset="-122"/>
              </a:rPr>
              <a:t>月总毛利额：</a:t>
            </a:r>
            <a:r>
              <a:rPr lang="en-US" altLang="zh-CN" b="1">
                <a:solidFill>
                  <a:srgbClr val="0070C0"/>
                </a:solidFill>
                <a:latin typeface="微软雅黑" panose="020B0503020204020204" pitchFamily="34" charset="-122"/>
                <a:ea typeface="微软雅黑" panose="020B0503020204020204" pitchFamily="34" charset="-122"/>
              </a:rPr>
              <a:t>3525.5</a:t>
            </a:r>
            <a:r>
              <a:rPr lang="zh-CN" altLang="en-US" b="1">
                <a:solidFill>
                  <a:srgbClr val="0070C0"/>
                </a:solidFill>
                <a:latin typeface="微软雅黑" panose="020B0503020204020204" pitchFamily="34" charset="-122"/>
                <a:ea typeface="微软雅黑" panose="020B0503020204020204" pitchFamily="34" charset="-122"/>
              </a:rPr>
              <a:t>万元，同比增长：</a:t>
            </a:r>
            <a:r>
              <a:rPr lang="en-US" altLang="zh-CN" b="1">
                <a:solidFill>
                  <a:srgbClr val="0070C0"/>
                </a:solidFill>
                <a:latin typeface="微软雅黑" panose="020B0503020204020204" pitchFamily="34" charset="-122"/>
                <a:ea typeface="微软雅黑" panose="020B0503020204020204" pitchFamily="34" charset="-122"/>
              </a:rPr>
              <a:t>23.4%</a:t>
            </a:r>
            <a:r>
              <a:rPr lang="zh-CN" altLang="en-US" b="1">
                <a:solidFill>
                  <a:srgbClr val="0070C0"/>
                </a:solidFill>
                <a:latin typeface="微软雅黑" panose="020B0503020204020204" pitchFamily="34" charset="-122"/>
                <a:ea typeface="微软雅黑" panose="020B0503020204020204" pitchFamily="34" charset="-122"/>
              </a:rPr>
              <a:t>）</a:t>
            </a:r>
            <a:endParaRPr lang="zh-CN" altLang="en-US" b="1">
              <a:solidFill>
                <a:srgbClr val="0070C0"/>
              </a:solidFill>
              <a:latin typeface="微软雅黑" panose="020B0503020204020204" pitchFamily="34" charset="-122"/>
              <a:ea typeface="微软雅黑" panose="020B0503020204020204" pitchFamily="34" charset="-122"/>
            </a:endParaRPr>
          </a:p>
        </p:txBody>
      </p:sp>
      <p:graphicFrame>
        <p:nvGraphicFramePr>
          <p:cNvPr id="6" name="表格 5"/>
          <p:cNvGraphicFramePr/>
          <p:nvPr/>
        </p:nvGraphicFramePr>
        <p:xfrm>
          <a:off x="975360" y="1791970"/>
          <a:ext cx="4483735" cy="3599180"/>
        </p:xfrm>
        <a:graphic>
          <a:graphicData uri="http://schemas.openxmlformats.org/drawingml/2006/table">
            <a:tbl>
              <a:tblPr firstRow="1" bandRow="1">
                <a:tableStyleId>{5C22544A-7EE6-4342-B048-85BDC9FD1C3A}</a:tableStyleId>
              </a:tblPr>
              <a:tblGrid>
                <a:gridCol w="1083945"/>
                <a:gridCol w="1202690"/>
                <a:gridCol w="1143635"/>
                <a:gridCol w="1053465"/>
              </a:tblGrid>
              <a:tr h="44958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878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425.2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619.8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45.8%</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973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431.9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489.5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13.3%</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295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535.4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623.1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16.4%</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2164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474.9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588.5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23.9%</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593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512</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599.3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17.1%</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4196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471.3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587.4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24.6%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4196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合计</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2850.7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3507.6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23.0%</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7" name="图片 6"/>
          <p:cNvPicPr>
            <a:picLocks noChangeAspect="1"/>
          </p:cNvPicPr>
          <p:nvPr/>
        </p:nvPicPr>
        <p:blipFill>
          <a:blip r:embed="rId1"/>
          <a:stretch>
            <a:fillRect/>
          </a:stretch>
        </p:blipFill>
        <p:spPr>
          <a:xfrm>
            <a:off x="5551805" y="1791970"/>
            <a:ext cx="6224270" cy="3599815"/>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2"/>
          <p:cNvGrpSpPr/>
          <p:nvPr/>
        </p:nvGrpSpPr>
        <p:grpSpPr>
          <a:xfrm>
            <a:off x="1292225" y="754063"/>
            <a:ext cx="6946900" cy="1003300"/>
            <a:chOff x="2034" y="1187"/>
            <a:chExt cx="10942" cy="1580"/>
          </a:xfrm>
        </p:grpSpPr>
        <p:sp>
          <p:nvSpPr>
            <p:cNvPr id="10242" name="文本框 1"/>
            <p:cNvSpPr txBox="1"/>
            <p:nvPr/>
          </p:nvSpPr>
          <p:spPr>
            <a:xfrm>
              <a:off x="4388" y="1187"/>
              <a:ext cx="8588" cy="1069"/>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毛利率</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5" name="矩形 4"/>
            <p:cNvSpPr/>
            <p:nvPr/>
          </p:nvSpPr>
          <p:spPr>
            <a:xfrm>
              <a:off x="2034" y="1187"/>
              <a:ext cx="1809"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1.</a:t>
              </a:r>
              <a:r>
                <a:rPr lang="en-US" altLang="zh-CN" sz="2800" b="1" strike="noStrike" noProof="1" dirty="0" smtClean="0">
                  <a:latin typeface="微软雅黑" panose="020B0503020204020204" pitchFamily="34" charset="-122"/>
                  <a:ea typeface="微软雅黑" panose="020B0503020204020204" pitchFamily="34" charset="-122"/>
                </a:rPr>
                <a:t>3</a:t>
              </a:r>
              <a:endParaRPr lang="en-US" altLang="zh-CN" sz="2800" b="1" strike="noStrike" noProof="1" dirty="0" smtClean="0">
                <a:latin typeface="微软雅黑" panose="020B0503020204020204" pitchFamily="34" charset="-122"/>
                <a:ea typeface="微软雅黑" panose="020B0503020204020204" pitchFamily="34" charset="-122"/>
              </a:endParaRPr>
            </a:p>
          </p:txBody>
        </p:sp>
      </p:grpSp>
      <p:sp>
        <p:nvSpPr>
          <p:cNvPr id="10306" name="文本框 6"/>
          <p:cNvSpPr txBox="1"/>
          <p:nvPr/>
        </p:nvSpPr>
        <p:spPr>
          <a:xfrm>
            <a:off x="801370" y="5304155"/>
            <a:ext cx="1133665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月毛利率同比上升</a:t>
            </a:r>
            <a:r>
              <a:rPr lang="en-US" altLang="zh-CN" b="1">
                <a:solidFill>
                  <a:srgbClr val="FF0000"/>
                </a:solidFill>
                <a:latin typeface="微软雅黑" panose="020B0503020204020204" pitchFamily="34" charset="-122"/>
                <a:ea typeface="微软雅黑" panose="020B0503020204020204" pitchFamily="34" charset="-122"/>
              </a:rPr>
              <a:t>0.1</a:t>
            </a:r>
            <a:r>
              <a:rPr lang="zh-CN" altLang="en-US" b="1">
                <a:latin typeface="微软雅黑" panose="020B0503020204020204" pitchFamily="34" charset="-122"/>
                <a:ea typeface="微软雅黑" panose="020B0503020204020204" pitchFamily="34" charset="-122"/>
              </a:rPr>
              <a:t>个百分点、环比下降</a:t>
            </a:r>
            <a:r>
              <a:rPr lang="en-US" altLang="zh-CN" b="1">
                <a:solidFill>
                  <a:srgbClr val="00B050"/>
                </a:solidFill>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个百分点；</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月平均毛利率同比下滑</a:t>
            </a:r>
            <a:r>
              <a:rPr lang="en-US" altLang="zh-CN" b="1">
                <a:solidFill>
                  <a:srgbClr val="00B050"/>
                </a:solidFill>
                <a:latin typeface="微软雅黑" panose="020B0503020204020204" pitchFamily="34" charset="-122"/>
                <a:ea typeface="微软雅黑" panose="020B0503020204020204" pitchFamily="34" charset="-122"/>
              </a:rPr>
              <a:t>0.3</a:t>
            </a:r>
            <a:r>
              <a:rPr lang="zh-CN" altLang="en-US" b="1">
                <a:latin typeface="微软雅黑" panose="020B0503020204020204" pitchFamily="34" charset="-122"/>
                <a:ea typeface="微软雅黑" panose="020B0503020204020204" pitchFamily="34" charset="-122"/>
              </a:rPr>
              <a:t>个百分点，</a:t>
            </a:r>
            <a:r>
              <a:rPr lang="en-US" altLang="zh-CN" b="1">
                <a:solidFill>
                  <a:schemeClr val="tx1"/>
                </a:solidFill>
                <a:latin typeface="微软雅黑" panose="020B0503020204020204" pitchFamily="34" charset="-122"/>
                <a:ea typeface="微软雅黑" panose="020B0503020204020204" pitchFamily="34" charset="-122"/>
              </a:rPr>
              <a:t>6</a:t>
            </a:r>
            <a:r>
              <a:rPr lang="zh-CN" altLang="en-US" b="1">
                <a:solidFill>
                  <a:schemeClr val="tx1"/>
                </a:solidFill>
                <a:latin typeface="微软雅黑" panose="020B0503020204020204" pitchFamily="34" charset="-122"/>
                <a:ea typeface="微软雅黑" panose="020B0503020204020204" pitchFamily="34" charset="-122"/>
              </a:rPr>
              <a:t>月毛利率环比有所下滑，本月开展</a:t>
            </a:r>
            <a:r>
              <a:rPr lang="en-US" altLang="zh-CN" b="1">
                <a:solidFill>
                  <a:schemeClr val="tx1"/>
                </a:solidFill>
                <a:latin typeface="微软雅黑" panose="020B0503020204020204" pitchFamily="34" charset="-122"/>
                <a:ea typeface="微软雅黑" panose="020B0503020204020204" pitchFamily="34" charset="-122"/>
              </a:rPr>
              <a:t>4</a:t>
            </a:r>
            <a:r>
              <a:rPr lang="zh-CN" altLang="en-US" b="1">
                <a:solidFill>
                  <a:schemeClr val="tx1"/>
                </a:solidFill>
                <a:latin typeface="微软雅黑" panose="020B0503020204020204" pitchFamily="34" charset="-122"/>
                <a:ea typeface="微软雅黑" panose="020B0503020204020204" pitchFamily="34" charset="-122"/>
              </a:rPr>
              <a:t>天父亲节送礼活动，活动期间销售：</a:t>
            </a:r>
            <a:r>
              <a:rPr lang="en-US" altLang="zh-CN" b="1">
                <a:solidFill>
                  <a:srgbClr val="FF0000"/>
                </a:solidFill>
                <a:latin typeface="微软雅黑" panose="020B0503020204020204" pitchFamily="34" charset="-122"/>
                <a:ea typeface="微软雅黑" panose="020B0503020204020204" pitchFamily="34" charset="-122"/>
              </a:rPr>
              <a:t>327.16</a:t>
            </a:r>
            <a:r>
              <a:rPr lang="zh-CN" altLang="en-US" b="1">
                <a:solidFill>
                  <a:schemeClr val="tx1"/>
                </a:solidFill>
                <a:latin typeface="微软雅黑" panose="020B0503020204020204" pitchFamily="34" charset="-122"/>
                <a:ea typeface="微软雅黑" panose="020B0503020204020204" pitchFamily="34" charset="-122"/>
              </a:rPr>
              <a:t>万元，平均毛利：</a:t>
            </a:r>
            <a:r>
              <a:rPr lang="en-US" altLang="zh-CN" b="1">
                <a:solidFill>
                  <a:srgbClr val="FF0000"/>
                </a:solidFill>
                <a:latin typeface="微软雅黑" panose="020B0503020204020204" pitchFamily="34" charset="-122"/>
                <a:ea typeface="微软雅黑" panose="020B0503020204020204" pitchFamily="34" charset="-122"/>
              </a:rPr>
              <a:t>27.05</a:t>
            </a:r>
            <a:r>
              <a:rPr lang="en-US" altLang="zh-CN" b="1">
                <a:solidFill>
                  <a:schemeClr val="tx1"/>
                </a:solidFill>
                <a:latin typeface="微软雅黑" panose="020B0503020204020204" pitchFamily="34" charset="-122"/>
                <a:ea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rPr>
              <a:t>，同期毛利下滑</a:t>
            </a:r>
            <a:r>
              <a:rPr lang="en-US" altLang="zh-CN" b="1">
                <a:solidFill>
                  <a:srgbClr val="00B050"/>
                </a:solidFill>
                <a:latin typeface="微软雅黑" panose="020B0503020204020204" pitchFamily="34" charset="-122"/>
                <a:ea typeface="微软雅黑" panose="020B0503020204020204" pitchFamily="34" charset="-122"/>
              </a:rPr>
              <a:t>3.12%</a:t>
            </a:r>
            <a:r>
              <a:rPr lang="zh-CN" altLang="en-US" b="1">
                <a:solidFill>
                  <a:schemeClr val="tx1"/>
                </a:solidFill>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对毛利略有影响。请营运部及片长分析毛利率</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月环比及同比均在下滑（ </a:t>
            </a:r>
            <a:r>
              <a:rPr lang="en-US" altLang="zh-CN" b="1">
                <a:solidFill>
                  <a:srgbClr val="FF0000"/>
                </a:solidFill>
                <a:latin typeface="微软雅黑" panose="020B0503020204020204" pitchFamily="34" charset="-122"/>
                <a:ea typeface="微软雅黑" panose="020B0503020204020204" pitchFamily="34" charset="-122"/>
              </a:rPr>
              <a:t>29</a:t>
            </a:r>
            <a:r>
              <a:rPr lang="zh-CN" altLang="en-US" b="1">
                <a:solidFill>
                  <a:srgbClr val="FF0000"/>
                </a:solidFill>
                <a:latin typeface="微软雅黑" panose="020B0503020204020204" pitchFamily="34" charset="-122"/>
                <a:ea typeface="微软雅黑" panose="020B0503020204020204" pitchFamily="34" charset="-122"/>
              </a:rPr>
              <a:t> 家门店）上半年</a:t>
            </a:r>
            <a:r>
              <a:rPr lang="en-US" altLang="zh-CN" b="1">
                <a:solidFill>
                  <a:srgbClr val="FF0000"/>
                </a:solidFill>
                <a:latin typeface="微软雅黑" panose="020B0503020204020204" pitchFamily="34" charset="-122"/>
                <a:ea typeface="微软雅黑" panose="020B0503020204020204" pitchFamily="34" charset="-122"/>
              </a:rPr>
              <a:t>46</a:t>
            </a:r>
            <a:r>
              <a:rPr lang="zh-CN" altLang="en-US" b="1">
                <a:solidFill>
                  <a:srgbClr val="FF0000"/>
                </a:solidFill>
                <a:latin typeface="微软雅黑" panose="020B0503020204020204" pitchFamily="34" charset="-122"/>
                <a:ea typeface="微软雅黑" panose="020B0503020204020204" pitchFamily="34" charset="-122"/>
              </a:rPr>
              <a:t>家门店毛利率负增长。需重点关注帮扶。商品部除关注引进品种的同时，</a:t>
            </a:r>
            <a:r>
              <a:rPr lang="en-US" b="1">
                <a:solidFill>
                  <a:srgbClr val="FF0000"/>
                </a:solidFill>
                <a:latin typeface="微软雅黑" panose="020B0503020204020204" pitchFamily="34" charset="-122"/>
                <a:ea typeface="微软雅黑" panose="020B0503020204020204" pitchFamily="34" charset="-122"/>
              </a:rPr>
              <a:t>7</a:t>
            </a:r>
            <a:r>
              <a:rPr lang="zh-CN" altLang="en-US" b="1">
                <a:solidFill>
                  <a:srgbClr val="FF0000"/>
                </a:solidFill>
                <a:latin typeface="微软雅黑" panose="020B0503020204020204" pitchFamily="34" charset="-122"/>
                <a:ea typeface="微软雅黑" panose="020B0503020204020204" pitchFamily="34" charset="-122"/>
              </a:rPr>
              <a:t>月调整天天会员价，重点检核毛利变化情况</a:t>
            </a:r>
            <a:r>
              <a:rPr lang="en-US" altLang="zh-CN" b="1">
                <a:solidFill>
                  <a:srgbClr val="FF0000"/>
                </a:solidFill>
                <a:latin typeface="微软雅黑" panose="020B0503020204020204" pitchFamily="34" charset="-122"/>
                <a:ea typeface="微软雅黑" panose="020B0503020204020204" pitchFamily="34" charset="-122"/>
              </a:rPr>
              <a:t>.</a:t>
            </a:r>
            <a:endParaRPr lang="en-US" altLang="zh-CN" b="1">
              <a:solidFill>
                <a:srgbClr val="FF0000"/>
              </a:solidFill>
              <a:latin typeface="微软雅黑" panose="020B0503020204020204" pitchFamily="34" charset="-122"/>
              <a:ea typeface="微软雅黑" panose="020B0503020204020204" pitchFamily="34" charset="-122"/>
            </a:endParaRPr>
          </a:p>
        </p:txBody>
      </p:sp>
      <p:sp>
        <p:nvSpPr>
          <p:cNvPr id="10307" name="文本框 7"/>
          <p:cNvSpPr txBox="1"/>
          <p:nvPr/>
        </p:nvSpPr>
        <p:spPr>
          <a:xfrm>
            <a:off x="8853805" y="1062990"/>
            <a:ext cx="1474788" cy="385763"/>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1292225" y="1921510"/>
          <a:ext cx="4221480" cy="3310255"/>
        </p:xfrm>
        <a:graphic>
          <a:graphicData uri="http://schemas.openxmlformats.org/drawingml/2006/table">
            <a:tbl>
              <a:tblPr firstRow="1" bandRow="1">
                <a:tableStyleId>{5C22544A-7EE6-4342-B048-85BDC9FD1C3A}</a:tableStyleId>
              </a:tblPr>
              <a:tblGrid>
                <a:gridCol w="1104900"/>
                <a:gridCol w="1136015"/>
                <a:gridCol w="1102995"/>
                <a:gridCol w="877570"/>
              </a:tblGrid>
              <a:tr h="464185">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7465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9116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29.5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-1.3</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053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31.4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30.8</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651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1338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39941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29.9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0.1</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7180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30.3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-0.3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3" name="图片 2"/>
          <p:cNvPicPr>
            <a:picLocks noChangeAspect="1"/>
          </p:cNvPicPr>
          <p:nvPr/>
        </p:nvPicPr>
        <p:blipFill>
          <a:blip r:embed="rId1"/>
          <a:stretch>
            <a:fillRect/>
          </a:stretch>
        </p:blipFill>
        <p:spPr>
          <a:xfrm>
            <a:off x="5600065" y="1921510"/>
            <a:ext cx="6358255" cy="3382645"/>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框 1"/>
          <p:cNvSpPr txBox="1"/>
          <p:nvPr/>
        </p:nvSpPr>
        <p:spPr>
          <a:xfrm>
            <a:off x="2800350" y="754063"/>
            <a:ext cx="5453063" cy="67786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客流量</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5" name="矩形 4"/>
          <p:cNvSpPr/>
          <p:nvPr/>
        </p:nvSpPr>
        <p:spPr>
          <a:xfrm>
            <a:off x="1305560" y="591503"/>
            <a:ext cx="1149350"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1.</a:t>
            </a:r>
            <a:r>
              <a:rPr lang="en-US" altLang="zh-CN" sz="2800" b="1" strike="noStrike" noProof="1" dirty="0" smtClean="0">
                <a:latin typeface="微软雅黑" panose="020B0503020204020204" pitchFamily="34" charset="-122"/>
                <a:ea typeface="微软雅黑" panose="020B0503020204020204" pitchFamily="34" charset="-122"/>
              </a:rPr>
              <a:t>4</a:t>
            </a:r>
            <a:endParaRPr lang="en-US" altLang="zh-CN" sz="2800" b="1" strike="noStrike" noProof="1" dirty="0" smtClean="0">
              <a:latin typeface="微软雅黑" panose="020B0503020204020204" pitchFamily="34" charset="-122"/>
              <a:ea typeface="微软雅黑" panose="020B0503020204020204" pitchFamily="34" charset="-122"/>
            </a:endParaRPr>
          </a:p>
        </p:txBody>
      </p:sp>
      <p:sp>
        <p:nvSpPr>
          <p:cNvPr id="9293" name="文本框 6"/>
          <p:cNvSpPr txBox="1"/>
          <p:nvPr/>
        </p:nvSpPr>
        <p:spPr>
          <a:xfrm>
            <a:off x="868045" y="5320665"/>
            <a:ext cx="10955020"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月客流同比增长近</a:t>
            </a:r>
            <a:r>
              <a:rPr lang="en-US" altLang="zh-CN" b="1">
                <a:solidFill>
                  <a:srgbClr val="FF0000"/>
                </a:solidFill>
                <a:latin typeface="微软雅黑" panose="020B0503020204020204" pitchFamily="34" charset="-122"/>
                <a:ea typeface="微软雅黑" panose="020B0503020204020204" pitchFamily="34" charset="-122"/>
              </a:rPr>
              <a:t>4.1</a:t>
            </a:r>
            <a:r>
              <a:rPr lang="zh-CN" altLang="en-US" b="1">
                <a:latin typeface="微软雅黑" panose="020B0503020204020204" pitchFamily="34" charset="-122"/>
                <a:ea typeface="微软雅黑" panose="020B0503020204020204" pitchFamily="34" charset="-122"/>
              </a:rPr>
              <a:t>万笔，增幅</a:t>
            </a:r>
            <a:r>
              <a:rPr lang="en-US" altLang="zh-CN" b="1">
                <a:solidFill>
                  <a:srgbClr val="FF0000"/>
                </a:solidFill>
                <a:latin typeface="微软雅黑" panose="020B0503020204020204" pitchFamily="34" charset="-122"/>
                <a:ea typeface="微软雅黑" panose="020B0503020204020204" pitchFamily="34" charset="-122"/>
              </a:rPr>
              <a:t>19.8%</a:t>
            </a:r>
            <a:r>
              <a:rPr lang="zh-CN" altLang="en-US" b="1">
                <a:latin typeface="微软雅黑" panose="020B0503020204020204" pitchFamily="34" charset="-122"/>
                <a:ea typeface="微软雅黑" panose="020B0503020204020204" pitchFamily="34" charset="-122"/>
              </a:rPr>
              <a:t>；环比增长</a:t>
            </a:r>
            <a:r>
              <a:rPr lang="en-US" altLang="zh-CN" b="1">
                <a:solidFill>
                  <a:srgbClr val="FF0000"/>
                </a:solidFill>
                <a:latin typeface="微软雅黑" panose="020B0503020204020204" pitchFamily="34" charset="-122"/>
                <a:ea typeface="微软雅黑" panose="020B0503020204020204" pitchFamily="34" charset="-122"/>
              </a:rPr>
              <a:t>1.02</a:t>
            </a:r>
            <a:r>
              <a:rPr lang="zh-CN" altLang="en-US" b="1">
                <a:latin typeface="微软雅黑" panose="020B0503020204020204" pitchFamily="34" charset="-122"/>
                <a:ea typeface="微软雅黑" panose="020B0503020204020204" pitchFamily="34" charset="-122"/>
              </a:rPr>
              <a:t>万笔，增幅</a:t>
            </a:r>
            <a:r>
              <a:rPr lang="en-US" altLang="zh-CN" b="1">
                <a:solidFill>
                  <a:srgbClr val="FF0000"/>
                </a:solidFill>
                <a:latin typeface="微软雅黑" panose="020B0503020204020204" pitchFamily="34" charset="-122"/>
                <a:ea typeface="微软雅黑" panose="020B0503020204020204" pitchFamily="34" charset="-122"/>
              </a:rPr>
              <a:t>4.29%</a:t>
            </a:r>
            <a:r>
              <a:rPr lang="zh-CN" altLang="en-US" b="1">
                <a:solidFill>
                  <a:srgbClr val="FF0000"/>
                </a:solidFill>
                <a:latin typeface="微软雅黑" panose="020B0503020204020204" pitchFamily="34" charset="-122"/>
                <a:ea typeface="微软雅黑" panose="020B0503020204020204" pitchFamily="34" charset="-122"/>
              </a:rPr>
              <a:t>。</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月日均客流保持在</a:t>
            </a:r>
            <a:r>
              <a:rPr lang="en-US" altLang="zh-CN" b="1">
                <a:solidFill>
                  <a:srgbClr val="FF0000"/>
                </a:solidFill>
                <a:latin typeface="微软雅黑" panose="020B0503020204020204" pitchFamily="34" charset="-122"/>
                <a:ea typeface="微软雅黑" panose="020B0503020204020204" pitchFamily="34" charset="-122"/>
              </a:rPr>
              <a:t>8000</a:t>
            </a:r>
            <a:r>
              <a:rPr lang="zh-CN" altLang="en-US" b="1">
                <a:solidFill>
                  <a:srgbClr val="FF0000"/>
                </a:solidFill>
                <a:latin typeface="微软雅黑" panose="020B0503020204020204" pitchFamily="34" charset="-122"/>
                <a:ea typeface="微软雅黑" panose="020B0503020204020204" pitchFamily="34" charset="-122"/>
              </a:rPr>
              <a:t>笔以上。</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月累计客流同比增长</a:t>
            </a:r>
            <a:r>
              <a:rPr lang="en-US" altLang="zh-CN" b="1">
                <a:solidFill>
                  <a:srgbClr val="FF0000"/>
                </a:solidFill>
                <a:latin typeface="微软雅黑" panose="020B0503020204020204" pitchFamily="34" charset="-122"/>
                <a:ea typeface="微软雅黑" panose="020B0503020204020204" pitchFamily="34" charset="-122"/>
              </a:rPr>
              <a:t>24.09</a:t>
            </a:r>
            <a:r>
              <a:rPr lang="zh-CN" altLang="en-US" b="1">
                <a:latin typeface="微软雅黑" panose="020B0503020204020204" pitchFamily="34" charset="-122"/>
                <a:ea typeface="微软雅黑" panose="020B0503020204020204" pitchFamily="34" charset="-122"/>
              </a:rPr>
              <a:t>万笔，增幅：</a:t>
            </a:r>
            <a:r>
              <a:rPr lang="en-US" altLang="zh-CN" b="1">
                <a:solidFill>
                  <a:srgbClr val="FF0000"/>
                </a:solidFill>
                <a:latin typeface="微软雅黑" panose="020B0503020204020204" pitchFamily="34" charset="-122"/>
                <a:ea typeface="微软雅黑" panose="020B0503020204020204" pitchFamily="34" charset="-122"/>
              </a:rPr>
              <a:t>20.0</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月中旬开展</a:t>
            </a:r>
            <a:r>
              <a:rPr lang="en-US" altLang="zh-CN" b="1">
                <a:latin typeface="微软雅黑" panose="020B0503020204020204" pitchFamily="34" charset="-122"/>
                <a:ea typeface="微软雅黑" panose="020B0503020204020204" pitchFamily="34" charset="-122"/>
              </a:rPr>
              <a:t>k2</a:t>
            </a:r>
            <a:r>
              <a:rPr lang="zh-CN" altLang="en-US" b="1">
                <a:latin typeface="微软雅黑" panose="020B0503020204020204" pitchFamily="34" charset="-122"/>
                <a:ea typeface="微软雅黑" panose="020B0503020204020204" pitchFamily="34" charset="-122"/>
              </a:rPr>
              <a:t>换购，基本每日客流均在</a:t>
            </a:r>
            <a:r>
              <a:rPr lang="en-US" altLang="zh-CN" b="1">
                <a:latin typeface="微软雅黑" panose="020B0503020204020204" pitchFamily="34" charset="-122"/>
                <a:ea typeface="微软雅黑" panose="020B0503020204020204" pitchFamily="34" charset="-122"/>
              </a:rPr>
              <a:t>8000</a:t>
            </a:r>
            <a:r>
              <a:rPr lang="zh-CN" altLang="en-US" b="1">
                <a:latin typeface="微软雅黑" panose="020B0503020204020204" pitchFamily="34" charset="-122"/>
                <a:ea typeface="微软雅黑" panose="020B0503020204020204" pitchFamily="34" charset="-122"/>
              </a:rPr>
              <a:t>笔以上，期间所举行的</a:t>
            </a: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天活动，日均客流均在</a:t>
            </a:r>
            <a:r>
              <a:rPr lang="en-US" altLang="zh-CN" b="1">
                <a:latin typeface="微软雅黑" panose="020B0503020204020204" pitchFamily="34" charset="-122"/>
                <a:ea typeface="微软雅黑" panose="020B0503020204020204" pitchFamily="34" charset="-122"/>
              </a:rPr>
              <a:t>9000</a:t>
            </a:r>
            <a:r>
              <a:rPr lang="zh-CN" altLang="en-US" b="1">
                <a:latin typeface="微软雅黑" panose="020B0503020204020204" pitchFamily="34" charset="-122"/>
                <a:ea typeface="微软雅黑" panose="020B0503020204020204" pitchFamily="34" charset="-122"/>
              </a:rPr>
              <a:t>笔以上。</a:t>
            </a:r>
            <a:r>
              <a:rPr lang="zh-CN" altLang="en-US" b="1">
                <a:solidFill>
                  <a:srgbClr val="FF0000"/>
                </a:solidFill>
                <a:latin typeface="微软雅黑" panose="020B0503020204020204" pitchFamily="34" charset="-122"/>
                <a:ea typeface="微软雅黑" panose="020B0503020204020204" pitchFamily="34" charset="-122"/>
              </a:rPr>
              <a:t>请营运重点关注</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月同比及环比均在下滑的门店进行帮助指导（</a:t>
            </a:r>
            <a:r>
              <a:rPr lang="en-US" altLang="zh-CN" b="1">
                <a:solidFill>
                  <a:srgbClr val="FF0000"/>
                </a:solidFill>
                <a:latin typeface="微软雅黑" panose="020B0503020204020204" pitchFamily="34" charset="-122"/>
                <a:ea typeface="微软雅黑" panose="020B0503020204020204" pitchFamily="34" charset="-122"/>
              </a:rPr>
              <a:t>18</a:t>
            </a:r>
            <a:r>
              <a:rPr lang="zh-CN" altLang="en-US" b="1">
                <a:solidFill>
                  <a:srgbClr val="FF0000"/>
                </a:solidFill>
                <a:latin typeface="微软雅黑" panose="020B0503020204020204" pitchFamily="34" charset="-122"/>
                <a:ea typeface="微软雅黑" panose="020B0503020204020204" pitchFamily="34" charset="-122"/>
              </a:rPr>
              <a:t> 家门店）浆洗街店、新乐中街店、水杉街店、庆云南街店等客流下滑门店，商品部将重点分析。上半年</a:t>
            </a:r>
            <a:r>
              <a:rPr lang="en-US" altLang="zh-CN" b="1">
                <a:solidFill>
                  <a:srgbClr val="FF0000"/>
                </a:solidFill>
                <a:latin typeface="微软雅黑" panose="020B0503020204020204" pitchFamily="34" charset="-122"/>
                <a:ea typeface="微软雅黑" panose="020B0503020204020204" pitchFamily="34" charset="-122"/>
              </a:rPr>
              <a:t>17</a:t>
            </a:r>
            <a:r>
              <a:rPr lang="zh-CN" altLang="en-US" b="1">
                <a:solidFill>
                  <a:srgbClr val="FF0000"/>
                </a:solidFill>
                <a:latin typeface="微软雅黑" panose="020B0503020204020204" pitchFamily="34" charset="-122"/>
                <a:ea typeface="微软雅黑" panose="020B0503020204020204" pitchFamily="34" charset="-122"/>
              </a:rPr>
              <a:t>家门店的客流同比均负增长。</a:t>
            </a:r>
            <a:endPar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94" name="文本框 7"/>
          <p:cNvSpPr txBox="1"/>
          <p:nvPr/>
        </p:nvSpPr>
        <p:spPr>
          <a:xfrm>
            <a:off x="9222740" y="1209040"/>
            <a:ext cx="1474788" cy="385763"/>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单位：人</a:t>
            </a:r>
            <a:endParaRPr lang="en-US" altLang="zh-CN" b="1">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1101090" y="1711325"/>
          <a:ext cx="4822190" cy="3608705"/>
        </p:xfrm>
        <a:graphic>
          <a:graphicData uri="http://schemas.openxmlformats.org/drawingml/2006/table">
            <a:tbl>
              <a:tblPr firstRow="1" bandRow="1">
                <a:tableStyleId>{5C22544A-7EE6-4342-B048-85BDC9FD1C3A}</a:tableStyleId>
              </a:tblPr>
              <a:tblGrid>
                <a:gridCol w="1065530"/>
                <a:gridCol w="1304925"/>
                <a:gridCol w="1280160"/>
                <a:gridCol w="1171575"/>
              </a:tblGrid>
              <a:tr h="53340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2018</a:t>
                      </a: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同比</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9370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180644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259194</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43.5%</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5402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176270</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202495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14.9%</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7879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213310</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253285</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18.7%</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0703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208421</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245206</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17.6%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7180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220299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238571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8.3%</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7244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207668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248797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19.8%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r>
              <a:tr h="39751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合计</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1206612</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1447548</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20.0%</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3" name="图片 2"/>
          <p:cNvPicPr>
            <a:picLocks noChangeAspect="1"/>
          </p:cNvPicPr>
          <p:nvPr/>
        </p:nvPicPr>
        <p:blipFill>
          <a:blip r:embed="rId1"/>
          <a:stretch>
            <a:fillRect/>
          </a:stretch>
        </p:blipFill>
        <p:spPr>
          <a:xfrm>
            <a:off x="6040755" y="1711325"/>
            <a:ext cx="5927090" cy="3609340"/>
          </a:xfrm>
          <a:prstGeom prst="rect">
            <a:avLst/>
          </a:prstGeom>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72" name="文本框 6"/>
          <p:cNvSpPr txBox="1"/>
          <p:nvPr/>
        </p:nvSpPr>
        <p:spPr>
          <a:xfrm>
            <a:off x="487680" y="5262880"/>
            <a:ext cx="11383645" cy="1476375"/>
          </a:xfrm>
          <a:prstGeom prst="rect">
            <a:avLst/>
          </a:prstGeom>
          <a:noFill/>
          <a:ln w="9525">
            <a:noFill/>
          </a:ln>
        </p:spPr>
        <p:txBody>
          <a:bodyPr wrap="square" anchor="t">
            <a:spAutoFit/>
          </a:bodyPr>
          <a:p>
            <a:r>
              <a:rPr lang="zh-CN" altLang="en-US" b="1">
                <a:latin typeface="微软雅黑" panose="020B0503020204020204" pitchFamily="34" charset="-122"/>
                <a:ea typeface="微软雅黑" panose="020B0503020204020204" pitchFamily="34" charset="-122"/>
              </a:rPr>
              <a:t>分析：</a:t>
            </a:r>
            <a:r>
              <a:rPr lang="en-US" altLang="zh-CN" b="1">
                <a:latin typeface="微软雅黑" panose="020B0503020204020204" pitchFamily="34" charset="-122"/>
                <a:ea typeface="微软雅黑" panose="020B0503020204020204" pitchFamily="34" charset="-122"/>
              </a:rPr>
              <a:t>2018</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月公司客单价同比增加</a:t>
            </a:r>
            <a:r>
              <a:rPr lang="en-US" altLang="zh-CN" b="1">
                <a:solidFill>
                  <a:srgbClr val="FF0000"/>
                </a:solidFill>
                <a:latin typeface="微软雅黑" panose="020B0503020204020204" pitchFamily="34" charset="-122"/>
                <a:ea typeface="微软雅黑" panose="020B0503020204020204" pitchFamily="34" charset="-122"/>
              </a:rPr>
              <a:t>2.7</a:t>
            </a:r>
            <a:r>
              <a:rPr lang="zh-CN" altLang="en-US" b="1">
                <a:solidFill>
                  <a:srgbClr val="FF0000"/>
                </a:solidFill>
                <a:latin typeface="微软雅黑" panose="020B0503020204020204" pitchFamily="34" charset="-122"/>
                <a:ea typeface="微软雅黑" panose="020B0503020204020204" pitchFamily="34" charset="-122"/>
              </a:rPr>
              <a:t>元</a:t>
            </a:r>
            <a:r>
              <a:rPr lang="zh-CN" altLang="en-US" b="1">
                <a:latin typeface="微软雅黑" panose="020B0503020204020204" pitchFamily="34" charset="-122"/>
                <a:ea typeface="微软雅黑" panose="020B0503020204020204" pitchFamily="34" charset="-122"/>
              </a:rPr>
              <a:t>，环比减少</a:t>
            </a:r>
            <a:r>
              <a:rPr lang="en-US" altLang="zh-CN" b="1">
                <a:solidFill>
                  <a:srgbClr val="00B050"/>
                </a:solidFill>
                <a:latin typeface="微软雅黑" panose="020B0503020204020204" pitchFamily="34" charset="-122"/>
                <a:ea typeface="微软雅黑" panose="020B0503020204020204" pitchFamily="34" charset="-122"/>
              </a:rPr>
              <a:t>2.4</a:t>
            </a:r>
            <a:r>
              <a:rPr lang="zh-CN" altLang="en-US" b="1">
                <a:solidFill>
                  <a:srgbClr val="00B050"/>
                </a:solidFill>
                <a:latin typeface="微软雅黑" panose="020B0503020204020204" pitchFamily="34" charset="-122"/>
                <a:ea typeface="微软雅黑" panose="020B0503020204020204" pitchFamily="34" charset="-122"/>
              </a:rPr>
              <a:t>元</a:t>
            </a:r>
            <a:r>
              <a:rPr lang="zh-CN" altLang="en-US" b="1">
                <a:solidFill>
                  <a:srgbClr val="FF0000"/>
                </a:solidFill>
                <a:latin typeface="微软雅黑" panose="020B0503020204020204" pitchFamily="34" charset="-122"/>
                <a:ea typeface="微软雅黑" panose="020B0503020204020204" pitchFamily="34" charset="-122"/>
              </a:rPr>
              <a:t>，同比增幅：</a:t>
            </a:r>
            <a:r>
              <a:rPr lang="en-US" altLang="zh-CN" b="1">
                <a:solidFill>
                  <a:srgbClr val="FF0000"/>
                </a:solidFill>
                <a:latin typeface="微软雅黑" panose="020B0503020204020204" pitchFamily="34" charset="-122"/>
                <a:ea typeface="微软雅黑" panose="020B0503020204020204" pitchFamily="34" charset="-122"/>
              </a:rPr>
              <a:t>3.55%</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1-6</a:t>
            </a:r>
            <a:r>
              <a:rPr lang="zh-CN" altLang="en-US" b="1">
                <a:latin typeface="微软雅黑" panose="020B0503020204020204" pitchFamily="34" charset="-122"/>
                <a:ea typeface="微软雅黑" panose="020B0503020204020204" pitchFamily="34" charset="-122"/>
              </a:rPr>
              <a:t>月公司客单价均值为：</a:t>
            </a:r>
            <a:r>
              <a:rPr lang="en-US" altLang="zh-CN" b="1">
                <a:solidFill>
                  <a:srgbClr val="FF0000"/>
                </a:solidFill>
                <a:latin typeface="微软雅黑" panose="020B0503020204020204" pitchFamily="34" charset="-122"/>
                <a:ea typeface="微软雅黑" panose="020B0503020204020204" pitchFamily="34" charset="-122"/>
              </a:rPr>
              <a:t>79.9</a:t>
            </a:r>
            <a:r>
              <a:rPr lang="zh-CN" altLang="en-US" b="1">
                <a:solidFill>
                  <a:srgbClr val="FF0000"/>
                </a:solidFill>
                <a:latin typeface="微软雅黑" panose="020B0503020204020204" pitchFamily="34" charset="-122"/>
                <a:ea typeface="微软雅黑" panose="020B0503020204020204" pitchFamily="34" charset="-122"/>
              </a:rPr>
              <a:t>元</a:t>
            </a: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月公司客单价除开团购为： </a:t>
            </a:r>
            <a:r>
              <a:rPr lang="en-US" altLang="zh-CN" b="1">
                <a:latin typeface="微软雅黑" panose="020B0503020204020204" pitchFamily="34" charset="-122"/>
                <a:ea typeface="微软雅黑" panose="020B0503020204020204" pitchFamily="34" charset="-122"/>
              </a:rPr>
              <a:t>77.8</a:t>
            </a:r>
            <a:r>
              <a:rPr lang="zh-CN" altLang="en-US" b="1">
                <a:latin typeface="微软雅黑" panose="020B0503020204020204" pitchFamily="34" charset="-122"/>
                <a:ea typeface="微软雅黑" panose="020B0503020204020204" pitchFamily="34" charset="-122"/>
              </a:rPr>
              <a:t>元，低于</a:t>
            </a:r>
            <a:r>
              <a:rPr lang="en-US" altLang="zh-CN" b="1">
                <a:latin typeface="微软雅黑" panose="020B0503020204020204" pitchFamily="34" charset="-122"/>
                <a:ea typeface="微软雅黑" panose="020B0503020204020204" pitchFamily="34" charset="-122"/>
              </a:rPr>
              <a:t>77.8</a:t>
            </a:r>
            <a:r>
              <a:rPr lang="zh-CN" altLang="en-US" b="1">
                <a:latin typeface="微软雅黑" panose="020B0503020204020204" pitchFamily="34" charset="-122"/>
                <a:ea typeface="微软雅黑" panose="020B0503020204020204" pitchFamily="34" charset="-122"/>
              </a:rPr>
              <a:t> 元的门店有  </a:t>
            </a:r>
            <a:r>
              <a:rPr lang="en-US" altLang="zh-CN" b="1">
                <a:latin typeface="微软雅黑" panose="020B0503020204020204" pitchFamily="34" charset="-122"/>
                <a:ea typeface="微软雅黑" panose="020B0503020204020204" pitchFamily="34" charset="-122"/>
              </a:rPr>
              <a:t>37</a:t>
            </a:r>
            <a:r>
              <a:rPr lang="zh-CN" altLang="en-US" b="1">
                <a:latin typeface="微软雅黑" panose="020B0503020204020204" pitchFamily="34" charset="-122"/>
                <a:ea typeface="微软雅黑" panose="020B0503020204020204" pitchFamily="34" charset="-122"/>
              </a:rPr>
              <a:t> 家，低于      元的员工有：     人。</a:t>
            </a:r>
            <a:endParaRPr lang="zh-CN" altLang="en-US" b="1">
              <a:latin typeface="微软雅黑" panose="020B0503020204020204" pitchFamily="34" charset="-122"/>
              <a:ea typeface="微软雅黑" panose="020B0503020204020204" pitchFamily="34" charset="-122"/>
            </a:endParaRPr>
          </a:p>
          <a:p>
            <a:r>
              <a:rPr lang="zh-CN" altLang="en-US" b="1">
                <a:solidFill>
                  <a:srgbClr val="FF0000"/>
                </a:solidFill>
                <a:latin typeface="微软雅黑" panose="020B0503020204020204" pitchFamily="34" charset="-122"/>
                <a:ea typeface="微软雅黑" panose="020B0503020204020204" pitchFamily="34" charset="-122"/>
              </a:rPr>
              <a:t>原因：请营运部、人事部分析低于公司平均水平的员工以及超过公司水平过多的门店，还需结合客流指标分析。客单过低的员工，客品数指标是否正常，培训是否到位？客单过高门店若有客流下滑现象，恐有伤客现象。商品部重点分析各品类客单价变化情况。大批新员工的入职，也有可能拉低我司客单价的指标。</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29773" name="文本框 7"/>
          <p:cNvSpPr txBox="1"/>
          <p:nvPr/>
        </p:nvSpPr>
        <p:spPr>
          <a:xfrm>
            <a:off x="9339580" y="1045845"/>
            <a:ext cx="1474788" cy="385763"/>
          </a:xfrm>
          <a:prstGeom prst="rect">
            <a:avLst/>
          </a:prstGeom>
          <a:noFill/>
          <a:ln w="9525">
            <a:noFill/>
          </a:ln>
        </p:spPr>
        <p:txBody>
          <a:bodyPr wrap="square" anchor="t">
            <a:spAutoFit/>
          </a:bodyPr>
          <a:p>
            <a:r>
              <a:rPr lang="zh-CN" altLang="en-US" b="1">
                <a:latin typeface="Calibri" panose="020F0502020204030204" charset="0"/>
                <a:ea typeface="微软雅黑" panose="020B0503020204020204" pitchFamily="34" charset="-122"/>
              </a:rPr>
              <a:t>单位：元</a:t>
            </a:r>
            <a:endParaRPr lang="en-US" altLang="zh-CN"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1002030" y="428625"/>
            <a:ext cx="9422130" cy="1003300"/>
            <a:chOff x="2158" y="933"/>
            <a:chExt cx="10817" cy="1580"/>
          </a:xfrm>
        </p:grpSpPr>
        <p:sp>
          <p:nvSpPr>
            <p:cNvPr id="29697" name="文本框 1"/>
            <p:cNvSpPr txBox="1"/>
            <p:nvPr/>
          </p:nvSpPr>
          <p:spPr>
            <a:xfrm>
              <a:off x="4390" y="1188"/>
              <a:ext cx="8585" cy="1016"/>
            </a:xfrm>
            <a:prstGeom prst="rect">
              <a:avLst/>
            </a:prstGeom>
            <a:noFill/>
            <a:ln w="9525">
              <a:noFill/>
            </a:ln>
          </p:spPr>
          <p:txBody>
            <a:bodyPr wrap="squar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公司经营主体数据</a:t>
              </a:r>
              <a:r>
                <a:rPr lang="en-US" altLang="zh-CN" sz="3600" b="1" dirty="0">
                  <a:solidFill>
                    <a:schemeClr val="tx2"/>
                  </a:solidFill>
                  <a:latin typeface="Calibri" panose="020F0502020204030204" charset="0"/>
                  <a:ea typeface="微软雅黑" panose="020B0503020204020204" pitchFamily="34" charset="-122"/>
                  <a:sym typeface="微软雅黑" panose="020B0503020204020204" pitchFamily="34" charset="-122"/>
                </a:rPr>
                <a:t>-----</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客单价</a:t>
              </a:r>
              <a:endPar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2" name="矩形 1"/>
            <p:cNvSpPr/>
            <p:nvPr/>
          </p:nvSpPr>
          <p:spPr>
            <a:xfrm>
              <a:off x="2158" y="933"/>
              <a:ext cx="1810" cy="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smtClean="0"/>
                <a:t>1.</a:t>
              </a:r>
              <a:r>
                <a:rPr lang="en-US" altLang="zh-CN" sz="3200" strike="noStrike" noProof="1" dirty="0" smtClean="0"/>
                <a:t>5</a:t>
              </a:r>
              <a:endParaRPr lang="en-US" altLang="zh-CN" sz="3200" b="1" strike="noStrike" noProof="1" dirty="0" smtClean="0">
                <a:latin typeface="微软雅黑" panose="020B0503020204020204" pitchFamily="34" charset="-122"/>
                <a:ea typeface="微软雅黑" panose="020B0503020204020204" pitchFamily="34" charset="-122"/>
              </a:endParaRPr>
            </a:p>
          </p:txBody>
        </p:sp>
      </p:grpSp>
      <p:graphicFrame>
        <p:nvGraphicFramePr>
          <p:cNvPr id="5" name="表格 4"/>
          <p:cNvGraphicFramePr/>
          <p:nvPr/>
        </p:nvGraphicFramePr>
        <p:xfrm>
          <a:off x="929640" y="1553845"/>
          <a:ext cx="4737735" cy="3522345"/>
        </p:xfrm>
        <a:graphic>
          <a:graphicData uri="http://schemas.openxmlformats.org/drawingml/2006/table">
            <a:tbl>
              <a:tblPr firstRow="1" bandRow="1">
                <a:tableStyleId>{5C22544A-7EE6-4342-B048-85BDC9FD1C3A}</a:tableStyleId>
              </a:tblPr>
              <a:tblGrid>
                <a:gridCol w="869315"/>
                <a:gridCol w="1022985"/>
                <a:gridCol w="967740"/>
                <a:gridCol w="855345"/>
                <a:gridCol w="1022350"/>
              </a:tblGrid>
              <a:tr h="454660">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月份</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2018</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增额</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增幅</a:t>
                      </a:r>
                      <a:endParaRPr lang="zh-CN" alt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292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77.7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79.3</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1.6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2.06%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2735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2000" b="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81.9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2.2</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2.76%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509270">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79.9</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376555">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月</a:t>
                      </a:r>
                      <a:endParaRPr lang="zh-CN" altLang="en-US"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74.2</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78.7</a:t>
                      </a:r>
                      <a:endParaRPr lang="en-US" altLang="zh-CN" sz="20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4.5</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c>
                  <a:txBody>
                    <a:bodyPr/>
                    <a:p>
                      <a:pPr indent="0" algn="ctr">
                        <a:buNone/>
                      </a:pPr>
                      <a:r>
                        <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6.06%</a:t>
                      </a:r>
                      <a:endParaRPr lang="en-US" altLang="zh-CN" sz="20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tc>
              </a:tr>
              <a:tr h="43370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76.4</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81.1</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4.7</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6.15%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421640">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6月</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76</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78.7</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2.7</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3.55%</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r h="288925">
                <a:tc>
                  <a:txBody>
                    <a:bodyPr/>
                    <a:p>
                      <a:pPr indent="0" algn="ctr">
                        <a:buNone/>
                      </a:pPr>
                      <a:r>
                        <a:rPr lang="zh-CN" sz="2000" b="0">
                          <a:solidFill>
                            <a:srgbClr val="000000"/>
                          </a:solidFill>
                          <a:latin typeface="微软雅黑" panose="020B0503020204020204" pitchFamily="34" charset="-122"/>
                          <a:ea typeface="微软雅黑" panose="020B0503020204020204" pitchFamily="34" charset="-122"/>
                        </a:rPr>
                        <a:t>均值</a:t>
                      </a:r>
                      <a:endParaRPr lang="zh-CN"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77.3</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0">
                          <a:solidFill>
                            <a:srgbClr val="000000"/>
                          </a:solidFill>
                          <a:latin typeface="微软雅黑" panose="020B0503020204020204" pitchFamily="34" charset="-122"/>
                          <a:ea typeface="微软雅黑" panose="020B0503020204020204" pitchFamily="34" charset="-122"/>
                        </a:rPr>
                        <a:t>79.9</a:t>
                      </a:r>
                      <a:endParaRPr lang="en-US" altLang="en-US" sz="2000" b="0">
                        <a:solidFill>
                          <a:srgbClr val="00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2.6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c>
                  <a:txBody>
                    <a:bodyPr/>
                    <a:p>
                      <a:pPr indent="0" algn="ctr">
                        <a:buNone/>
                      </a:pPr>
                      <a:r>
                        <a:rPr lang="en-US" sz="2000" b="1">
                          <a:solidFill>
                            <a:srgbClr val="FF0000"/>
                          </a:solidFill>
                          <a:latin typeface="微软雅黑" panose="020B0503020204020204" pitchFamily="34" charset="-122"/>
                          <a:ea typeface="微软雅黑" panose="020B0503020204020204" pitchFamily="34" charset="-122"/>
                        </a:rPr>
                        <a:t>3.36%</a:t>
                      </a:r>
                      <a:endParaRPr lang="en-US" altLang="en-US" sz="2000" b="1">
                        <a:solidFill>
                          <a:srgbClr val="FF0000"/>
                        </a:solidFill>
                        <a:latin typeface="微软雅黑" panose="020B0503020204020204" pitchFamily="34" charset="-122"/>
                        <a:ea typeface="微软雅黑" panose="020B0503020204020204" pitchFamily="34" charset="-122"/>
                      </a:endParaRPr>
                    </a:p>
                  </a:txBody>
                  <a:tcPr vert="horz" anchor="ctr"/>
                </a:tc>
              </a:tr>
            </a:tbl>
          </a:graphicData>
        </a:graphic>
      </p:graphicFrame>
      <p:pic>
        <p:nvPicPr>
          <p:cNvPr id="4" name="图片 3"/>
          <p:cNvPicPr>
            <a:picLocks noChangeAspect="1"/>
          </p:cNvPicPr>
          <p:nvPr/>
        </p:nvPicPr>
        <p:blipFill>
          <a:blip r:embed="rId1"/>
          <a:stretch>
            <a:fillRect/>
          </a:stretch>
        </p:blipFill>
        <p:spPr>
          <a:xfrm>
            <a:off x="5796915" y="1553845"/>
            <a:ext cx="6074410" cy="3522980"/>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92288" y="1476375"/>
            <a:ext cx="1160463" cy="1049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5400" strike="noStrike" noProof="1" dirty="0"/>
              <a:t>2</a:t>
            </a:r>
            <a:endParaRPr lang="en-US" altLang="zh-CN" sz="5400" strike="noStrike" noProof="1" dirty="0"/>
          </a:p>
        </p:txBody>
      </p:sp>
      <p:sp>
        <p:nvSpPr>
          <p:cNvPr id="12290" name="文本框 2"/>
          <p:cNvSpPr txBox="1"/>
          <p:nvPr/>
        </p:nvSpPr>
        <p:spPr>
          <a:xfrm>
            <a:off x="3417888" y="1677988"/>
            <a:ext cx="3840162" cy="646112"/>
          </a:xfrm>
          <a:prstGeom prst="rect">
            <a:avLst/>
          </a:prstGeom>
          <a:noFill/>
          <a:ln w="9525">
            <a:noFill/>
          </a:ln>
        </p:spPr>
        <p:txBody>
          <a:bodyPr wrap="none" anchor="t">
            <a:spAutoFit/>
          </a:bodyPr>
          <a:p>
            <a:r>
              <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rPr>
              <a:t>会员经营主体数据</a:t>
            </a:r>
            <a:endParaRPr lang="zh-CN" altLang="en-US" sz="3600" b="1" dirty="0">
              <a:solidFill>
                <a:schemeClr val="tx2"/>
              </a:solidFill>
              <a:latin typeface="Calibri" panose="020F0502020204030204" charset="0"/>
              <a:ea typeface="微软雅黑" panose="020B0503020204020204" pitchFamily="34" charset="-122"/>
              <a:sym typeface="微软雅黑" panose="020B0503020204020204" pitchFamily="34" charset="-122"/>
            </a:endParaRPr>
          </a:p>
        </p:txBody>
      </p:sp>
      <p:sp>
        <p:nvSpPr>
          <p:cNvPr id="5" name="文本框 4"/>
          <p:cNvSpPr txBox="1"/>
          <p:nvPr/>
        </p:nvSpPr>
        <p:spPr>
          <a:xfrm>
            <a:off x="3482975" y="2525713"/>
            <a:ext cx="3709988" cy="38147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rPr>
              <a:t> 销售额</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毛利额</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客单价</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毛利率</a:t>
            </a:r>
            <a:endParaRPr lang="zh-CN" altLang="en-US" sz="32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销售占比</a:t>
            </a:r>
            <a:endPar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spcBef>
                <a:spcPts val="1200"/>
              </a:spcBef>
            </a:pPr>
            <a:r>
              <a:rPr lang="zh-CN" altLang="en-US" sz="3200" b="1" strike="noStrike"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strike="noStrike" noProof="1">
                <a:latin typeface="微软雅黑" panose="020B0503020204020204" pitchFamily="34" charset="-122"/>
                <a:ea typeface="微软雅黑" panose="020B0503020204020204" pitchFamily="34" charset="-122"/>
                <a:cs typeface="微软雅黑" panose="020B0503020204020204" pitchFamily="34" charset="-122"/>
                <a:sym typeface="+mn-ea"/>
              </a:rPr>
              <a:t>  客流占比</a:t>
            </a:r>
            <a:endParaRPr lang="zh-CN" altLang="en-US" sz="3200" b="1" strike="noStrike" noProof="1">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12113</Words>
  <Application>WPS 演示</Application>
  <PresentationFormat>自定义</PresentationFormat>
  <Paragraphs>2464</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34</vt:i4>
      </vt:variant>
    </vt:vector>
  </HeadingPairs>
  <TitlesOfParts>
    <vt:vector size="44" baseType="lpstr">
      <vt:lpstr>Arial</vt:lpstr>
      <vt:lpstr>宋体</vt:lpstr>
      <vt:lpstr>Wingdings</vt:lpstr>
      <vt:lpstr>Calibri</vt:lpstr>
      <vt:lpstr>微软雅黑</vt:lpstr>
      <vt:lpstr>Calibri Light</vt:lpstr>
      <vt:lpstr>Arial Unicode MS</vt:lpstr>
      <vt:lpstr>等线</vt:lpstr>
      <vt:lpstr>BUZZIER</vt:lpstr>
      <vt:lpstr>1_BUZZIER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何莉莎</cp:lastModifiedBy>
  <cp:revision>1042</cp:revision>
  <dcterms:created xsi:type="dcterms:W3CDTF">2016-12-13T08:41:00Z</dcterms:created>
  <dcterms:modified xsi:type="dcterms:W3CDTF">2018-07-18T02:40:25Z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