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0" r:id="rId3"/>
    <p:sldId id="298" r:id="rId5"/>
    <p:sldId id="299" r:id="rId6"/>
    <p:sldId id="303" r:id="rId7"/>
    <p:sldId id="300" r:id="rId8"/>
    <p:sldId id="301" r:id="rId9"/>
    <p:sldId id="302" r:id="rId10"/>
    <p:sldId id="281" r:id="rId11"/>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2EB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3732" autoAdjust="0"/>
    <p:restoredTop sz="94660"/>
  </p:normalViewPr>
  <p:slideViewPr>
    <p:cSldViewPr snapToGrid="0" showGuides="1">
      <p:cViewPr>
        <p:scale>
          <a:sx n="75" d="100"/>
          <a:sy n="75" d="100"/>
        </p:scale>
        <p:origin x="-542" y="-235"/>
      </p:cViewPr>
      <p:guideLst>
        <p:guide orient="horz" pos="2160"/>
        <p:guide pos="3840"/>
      </p:guideLst>
    </p:cSldViewPr>
  </p:slid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algn="r" fontAlgn="base"/>
            <a:fld id="{9A0DB2DC-4C9A-4742-B13C-FB6460FD3503}" type="slidenum">
              <a:rPr lang="zh-CN" altLang="en-US" sz="1200" strike="noStrike" noProof="1" dirty="0">
                <a:latin typeface="等线"/>
                <a:ea typeface="等线"/>
                <a:cs typeface="+mn-cs"/>
              </a:rPr>
            </a:fld>
            <a:endParaRPr lang="zh-CN" altLang="en-US" sz="1200" strike="noStrike" noProof="1">
              <a:latin typeface="等线"/>
              <a:ea typeface="等线"/>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567724" y="2093305"/>
            <a:ext cx="3106352"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Picture Placeholder 2"/>
          <p:cNvSpPr>
            <a:spLocks noGrp="1"/>
          </p:cNvSpPr>
          <p:nvPr>
            <p:ph type="pic" sz="quarter" idx="11"/>
          </p:nvPr>
        </p:nvSpPr>
        <p:spPr>
          <a:xfrm>
            <a:off x="4671004" y="2093305"/>
            <a:ext cx="2964292"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Picture Placeholder 2"/>
          <p:cNvSpPr>
            <a:spLocks noGrp="1"/>
          </p:cNvSpPr>
          <p:nvPr>
            <p:ph type="pic" sz="quarter" idx="12"/>
          </p:nvPr>
        </p:nvSpPr>
        <p:spPr>
          <a:xfrm>
            <a:off x="8617692" y="2093305"/>
            <a:ext cx="3021116"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1_Title Slide">
    <p:bg>
      <p:bgPr>
        <a:solidFill>
          <a:schemeClr val="bg1"/>
        </a:solidFill>
        <a:effectLst/>
      </p:bgPr>
    </p:bg>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a:xfrm>
            <a:off x="3418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icture Placeholder 8"/>
          <p:cNvSpPr>
            <a:spLocks noGrp="1"/>
          </p:cNvSpPr>
          <p:nvPr>
            <p:ph type="pic" sz="quarter" idx="14"/>
          </p:nvPr>
        </p:nvSpPr>
        <p:spPr>
          <a:xfrm>
            <a:off x="42280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Picture Placeholder 8"/>
          <p:cNvSpPr>
            <a:spLocks noGrp="1"/>
          </p:cNvSpPr>
          <p:nvPr>
            <p:ph type="pic" sz="quarter" idx="15"/>
          </p:nvPr>
        </p:nvSpPr>
        <p:spPr>
          <a:xfrm>
            <a:off x="81142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wipe dir="r"/>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图片 1" descr="太极医药城A区照片"/>
          <p:cNvPicPr>
            <a:picLocks noChangeAspect="1"/>
          </p:cNvPicPr>
          <p:nvPr/>
        </p:nvPicPr>
        <p:blipFill>
          <a:blip r:embed="rId1"/>
          <a:stretch>
            <a:fillRect/>
          </a:stretch>
        </p:blipFill>
        <p:spPr>
          <a:xfrm>
            <a:off x="4841875" y="1466850"/>
            <a:ext cx="7353300" cy="3924300"/>
          </a:xfrm>
          <a:prstGeom prst="rect">
            <a:avLst/>
          </a:prstGeom>
          <a:noFill/>
          <a:ln w="9525">
            <a:noFill/>
          </a:ln>
        </p:spPr>
      </p:pic>
      <p:sp>
        <p:nvSpPr>
          <p:cNvPr id="18" name="任意多边形: 形状 17"/>
          <p:cNvSpPr/>
          <p:nvPr/>
        </p:nvSpPr>
        <p:spPr>
          <a:xfrm>
            <a:off x="0" y="1466850"/>
            <a:ext cx="6130925"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形状 32"/>
          <p:cNvSpPr/>
          <p:nvPr/>
        </p:nvSpPr>
        <p:spPr>
          <a:xfrm>
            <a:off x="5070475" y="1466850"/>
            <a:ext cx="1198563" cy="392430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511175" y="0"/>
            <a:ext cx="1355725"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511175" y="123825"/>
            <a:ext cx="1355725" cy="606425"/>
          </a:xfrm>
          <a:prstGeom prst="rect">
            <a:avLst/>
          </a:prstGeom>
          <a:solidFill>
            <a:srgbClr val="C60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02" name="文本框 40"/>
          <p:cNvSpPr txBox="1"/>
          <p:nvPr/>
        </p:nvSpPr>
        <p:spPr>
          <a:xfrm>
            <a:off x="438150" y="98425"/>
            <a:ext cx="1530350" cy="646113"/>
          </a:xfrm>
          <a:prstGeom prst="rect">
            <a:avLst/>
          </a:prstGeom>
          <a:solidFill>
            <a:srgbClr val="2EB0BD"/>
          </a:solidFill>
          <a:ln w="9525">
            <a:noFill/>
          </a:ln>
        </p:spPr>
        <p:txBody>
          <a:bodyPr anchor="t">
            <a:spAutoFit/>
          </a:bodyPr>
          <a:lstStyle/>
          <a:p>
            <a:pPr algn="ctr"/>
            <a:r>
              <a:rPr lang="en-US" altLang="zh-CN" b="1" dirty="0">
                <a:solidFill>
                  <a:schemeClr val="bg1"/>
                </a:solidFill>
                <a:latin typeface="Arial" panose="020B0604020202020204" pitchFamily="34" charset="0"/>
                <a:ea typeface="微软雅黑" panose="020B0503020204020204" pitchFamily="34" charset="-122"/>
              </a:rPr>
              <a:t>TAIJI </a:t>
            </a:r>
            <a:endParaRPr lang="en-US" altLang="zh-CN" b="1" dirty="0">
              <a:solidFill>
                <a:schemeClr val="bg1"/>
              </a:solidFill>
              <a:latin typeface="Arial" panose="020B0604020202020204" pitchFamily="34" charset="0"/>
              <a:ea typeface="微软雅黑" panose="020B0503020204020204" pitchFamily="34" charset="-122"/>
            </a:endParaRPr>
          </a:p>
          <a:p>
            <a:pPr algn="ctr"/>
            <a:r>
              <a:rPr lang="zh-CN" altLang="en-US" b="1" dirty="0">
                <a:solidFill>
                  <a:schemeClr val="bg1"/>
                </a:solidFill>
                <a:latin typeface="Arial" panose="020B0604020202020204" pitchFamily="34" charset="0"/>
                <a:ea typeface="微软雅黑" panose="020B0503020204020204" pitchFamily="34" charset="-122"/>
              </a:rPr>
              <a:t>太极集团</a:t>
            </a:r>
            <a:endParaRPr lang="en-US" altLang="zh-CN" sz="4800" b="1" dirty="0">
              <a:solidFill>
                <a:schemeClr val="bg1"/>
              </a:solidFill>
              <a:latin typeface="Arial" panose="020B0604020202020204" pitchFamily="34" charset="0"/>
              <a:ea typeface="Arial" panose="020B0604020202020204" pitchFamily="34" charset="0"/>
            </a:endParaRPr>
          </a:p>
        </p:txBody>
      </p:sp>
      <p:sp>
        <p:nvSpPr>
          <p:cNvPr id="4103" name="文本框 57"/>
          <p:cNvSpPr txBox="1"/>
          <p:nvPr/>
        </p:nvSpPr>
        <p:spPr>
          <a:xfrm>
            <a:off x="1565275" y="3336925"/>
            <a:ext cx="3471863" cy="768350"/>
          </a:xfrm>
          <a:prstGeom prst="rect">
            <a:avLst/>
          </a:prstGeom>
          <a:noFill/>
          <a:ln w="9525">
            <a:noFill/>
          </a:ln>
        </p:spPr>
        <p:txBody>
          <a:bodyPr anchor="t">
            <a:spAutoFit/>
          </a:bodyPr>
          <a:lstStyle/>
          <a:p>
            <a:r>
              <a:rPr lang="zh-CN" altLang="en-US" sz="4400" dirty="0">
                <a:solidFill>
                  <a:schemeClr val="bg1"/>
                </a:solidFill>
                <a:latin typeface="微软雅黑" panose="020B0503020204020204" pitchFamily="34" charset="-122"/>
                <a:ea typeface="微软雅黑" panose="020B0503020204020204" pitchFamily="34" charset="-122"/>
              </a:rPr>
              <a:t>工作计划</a:t>
            </a:r>
            <a:endParaRPr lang="zh-CN" altLang="en-US" sz="4400" dirty="0">
              <a:solidFill>
                <a:schemeClr val="bg1"/>
              </a:solidFill>
              <a:latin typeface="微软雅黑" panose="020B0503020204020204" pitchFamily="34" charset="-122"/>
              <a:ea typeface="微软雅黑" panose="020B0503020204020204" pitchFamily="34" charset="-122"/>
            </a:endParaRPr>
          </a:p>
        </p:txBody>
      </p:sp>
      <p:grpSp>
        <p:nvGrpSpPr>
          <p:cNvPr id="4104" name="组合 58"/>
          <p:cNvGrpSpPr/>
          <p:nvPr/>
        </p:nvGrpSpPr>
        <p:grpSpPr>
          <a:xfrm>
            <a:off x="390525" y="4621213"/>
            <a:ext cx="3789363" cy="373062"/>
            <a:chOff x="4096056" y="4216417"/>
            <a:chExt cx="3788628" cy="373665"/>
          </a:xfrm>
        </p:grpSpPr>
        <p:sp>
          <p:nvSpPr>
            <p:cNvPr id="4105" name="文本框 6"/>
            <p:cNvSpPr/>
            <p:nvPr/>
          </p:nvSpPr>
          <p:spPr>
            <a:xfrm>
              <a:off x="4096056" y="4216417"/>
              <a:ext cx="1853764" cy="373665"/>
            </a:xfrm>
            <a:prstGeom prst="roundRect">
              <a:avLst>
                <a:gd name="adj" fmla="val 16667"/>
              </a:avLst>
            </a:prstGeom>
            <a:noFill/>
            <a:ln w="9525">
              <a:noFill/>
            </a:ln>
          </p:spPr>
          <p:txBody>
            <a:bodyPr anchor="t">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汇报人：</a:t>
              </a:r>
              <a:r>
                <a:rPr lang="en-US" altLang="zh-CN"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4106" name="文本框 7"/>
            <p:cNvSpPr/>
            <p:nvPr/>
          </p:nvSpPr>
          <p:spPr>
            <a:xfrm>
              <a:off x="6030920" y="4216417"/>
              <a:ext cx="1853764" cy="373665"/>
            </a:xfrm>
            <a:prstGeom prst="roundRect">
              <a:avLst>
                <a:gd name="adj" fmla="val 16667"/>
              </a:avLst>
            </a:prstGeom>
            <a:noFill/>
            <a:ln w="9525">
              <a:noFill/>
            </a:ln>
          </p:spPr>
          <p:txBody>
            <a:bodyPr anchor="t">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部门：</a:t>
              </a:r>
              <a:r>
                <a:rPr lang="en-US" altLang="zh-CN"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
        <p:nvSpPr>
          <p:cNvPr id="4107" name="文本框 61"/>
          <p:cNvSpPr txBox="1"/>
          <p:nvPr/>
        </p:nvSpPr>
        <p:spPr>
          <a:xfrm>
            <a:off x="700088" y="1584325"/>
            <a:ext cx="3963987" cy="1860550"/>
          </a:xfrm>
          <a:prstGeom prst="rect">
            <a:avLst/>
          </a:prstGeom>
          <a:noFill/>
          <a:ln w="9525">
            <a:noFill/>
          </a:ln>
        </p:spPr>
        <p:txBody>
          <a:bodyPr anchor="t">
            <a:spAutoFit/>
          </a:bodyPr>
          <a:lstStyle/>
          <a:p>
            <a:r>
              <a:rPr lang="en-US" altLang="zh-CN" sz="11500" dirty="0">
                <a:solidFill>
                  <a:schemeClr val="bg1"/>
                </a:solidFill>
                <a:latin typeface="Impact" panose="020B0806030902050204" pitchFamily="34" charset="0"/>
                <a:ea typeface="微软雅黑 Light"/>
              </a:rPr>
              <a:t>2018</a:t>
            </a:r>
            <a:endParaRPr lang="zh-CN" altLang="en-US" sz="11500" dirty="0">
              <a:solidFill>
                <a:schemeClr val="bg1"/>
              </a:solidFill>
              <a:latin typeface="Impact" panose="020B0806030902050204" pitchFamily="34" charset="0"/>
              <a:ea typeface="微软雅黑 Light"/>
            </a:endParaRPr>
          </a:p>
        </p:txBody>
      </p:sp>
      <p:sp>
        <p:nvSpPr>
          <p:cNvPr id="4108" name="文本框 2"/>
          <p:cNvSpPr txBox="1"/>
          <p:nvPr/>
        </p:nvSpPr>
        <p:spPr>
          <a:xfrm>
            <a:off x="9471025" y="4994275"/>
            <a:ext cx="2724150" cy="368300"/>
          </a:xfrm>
          <a:prstGeom prst="rect">
            <a:avLst/>
          </a:prstGeom>
          <a:noFill/>
          <a:ln w="9525">
            <a:noFill/>
          </a:ln>
        </p:spPr>
        <p:txBody>
          <a:bodyPr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太极藿香正气液生产基地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109" name="图片 3" descr="太极医药城A区照片"/>
          <p:cNvPicPr>
            <a:picLocks noChangeAspect="1"/>
          </p:cNvPicPr>
          <p:nvPr/>
        </p:nvPicPr>
        <p:blipFill>
          <a:blip r:embed="rId1"/>
          <a:stretch>
            <a:fillRect/>
          </a:stretch>
        </p:blipFill>
        <p:spPr>
          <a:xfrm>
            <a:off x="4832350" y="1466850"/>
            <a:ext cx="7353300" cy="3924300"/>
          </a:xfrm>
          <a:prstGeom prst="rect">
            <a:avLst/>
          </a:prstGeom>
          <a:noFill/>
          <a:ln w="9525">
            <a:noFill/>
          </a:ln>
        </p:spPr>
      </p:pic>
      <p:sp>
        <p:nvSpPr>
          <p:cNvPr id="5" name="任意多边形: 形状 17"/>
          <p:cNvSpPr/>
          <p:nvPr/>
        </p:nvSpPr>
        <p:spPr>
          <a:xfrm>
            <a:off x="-9525" y="1466850"/>
            <a:ext cx="6130925"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任意多边形: 形状 32"/>
          <p:cNvSpPr/>
          <p:nvPr/>
        </p:nvSpPr>
        <p:spPr>
          <a:xfrm>
            <a:off x="5060950" y="1466850"/>
            <a:ext cx="1198563" cy="392430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12" name="文本框 6"/>
          <p:cNvSpPr txBox="1"/>
          <p:nvPr/>
        </p:nvSpPr>
        <p:spPr>
          <a:xfrm>
            <a:off x="193675" y="3336925"/>
            <a:ext cx="5289550" cy="706755"/>
          </a:xfrm>
          <a:prstGeom prst="rect">
            <a:avLst/>
          </a:prstGeom>
          <a:noFill/>
          <a:ln w="9525">
            <a:noFill/>
          </a:ln>
        </p:spPr>
        <p:txBody>
          <a:bodyPr wrap="square" anchor="t">
            <a:spAutoFit/>
          </a:bodyPr>
          <a:lstStyle/>
          <a:p>
            <a:r>
              <a:rPr lang="zh-CN" altLang="en-US" sz="4000" dirty="0" smtClean="0">
                <a:solidFill>
                  <a:schemeClr val="bg1"/>
                </a:solidFill>
                <a:latin typeface="微软雅黑" panose="020B0503020204020204" pitchFamily="34" charset="-122"/>
                <a:ea typeface="微软雅黑" panose="020B0503020204020204" pitchFamily="34" charset="-122"/>
              </a:rPr>
              <a:t>五津西路团购分享</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4113" name="文本框 6"/>
          <p:cNvSpPr/>
          <p:nvPr/>
        </p:nvSpPr>
        <p:spPr>
          <a:xfrm>
            <a:off x="2323322" y="4679950"/>
            <a:ext cx="2108978" cy="442674"/>
          </a:xfrm>
          <a:prstGeom prst="roundRect">
            <a:avLst>
              <a:gd name="adj" fmla="val 16667"/>
            </a:avLst>
          </a:prstGeom>
          <a:noFill/>
          <a:ln w="9525">
            <a:noFill/>
          </a:ln>
        </p:spPr>
        <p:txBody>
          <a:bodyPr wrap="square" anchor="t">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汇报人</a:t>
            </a:r>
            <a:r>
              <a:rPr lang="zh-CN" altLang="en-US" sz="2000" dirty="0" smtClean="0">
                <a:solidFill>
                  <a:schemeClr val="bg1"/>
                </a:solidFill>
                <a:latin typeface="微软雅黑" panose="020B0503020204020204" pitchFamily="34" charset="-122"/>
                <a:ea typeface="微软雅黑" panose="020B0503020204020204" pitchFamily="34" charset="-122"/>
              </a:rPr>
              <a:t>：王燕丽</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114" name="文本框 10"/>
          <p:cNvSpPr txBox="1"/>
          <p:nvPr/>
        </p:nvSpPr>
        <p:spPr>
          <a:xfrm>
            <a:off x="690563" y="1481138"/>
            <a:ext cx="3963987" cy="1860550"/>
          </a:xfrm>
          <a:prstGeom prst="rect">
            <a:avLst/>
          </a:prstGeom>
          <a:noFill/>
          <a:ln w="9525">
            <a:noFill/>
          </a:ln>
        </p:spPr>
        <p:txBody>
          <a:bodyPr anchor="t">
            <a:spAutoFit/>
          </a:bodyPr>
          <a:lstStyle/>
          <a:p>
            <a:r>
              <a:rPr lang="en-US" altLang="zh-CN" sz="11500" dirty="0">
                <a:solidFill>
                  <a:schemeClr val="bg1"/>
                </a:solidFill>
                <a:latin typeface="Impact" panose="020B0806030902050204" pitchFamily="34" charset="0"/>
                <a:ea typeface="微软雅黑 Light"/>
              </a:rPr>
              <a:t>2018</a:t>
            </a:r>
            <a:endParaRPr lang="zh-CN" altLang="en-US" sz="11500" dirty="0">
              <a:solidFill>
                <a:schemeClr val="bg1"/>
              </a:solidFill>
              <a:latin typeface="Impact" panose="020B0806030902050204" pitchFamily="34" charset="0"/>
              <a:ea typeface="微软雅黑 Light"/>
            </a:endParaRPr>
          </a:p>
        </p:txBody>
      </p:sp>
      <p:sp>
        <p:nvSpPr>
          <p:cNvPr id="4115" name="文本框 11"/>
          <p:cNvSpPr txBox="1"/>
          <p:nvPr/>
        </p:nvSpPr>
        <p:spPr>
          <a:xfrm>
            <a:off x="9366250" y="4994275"/>
            <a:ext cx="2768600" cy="368300"/>
          </a:xfrm>
          <a:prstGeom prst="rect">
            <a:avLst/>
          </a:prstGeom>
          <a:noFill/>
          <a:ln w="9525">
            <a:noFill/>
          </a:ln>
        </p:spPr>
        <p:txBody>
          <a:bodyPr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太极藿香正气液生产基地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1" name="图片 3" descr="太极医药城A区照片"/>
          <p:cNvPicPr>
            <a:picLocks noChangeAspect="1"/>
          </p:cNvPicPr>
          <p:nvPr/>
        </p:nvPicPr>
        <p:blipFill>
          <a:blip r:embed="rId1"/>
          <a:stretch>
            <a:fillRect/>
          </a:stretch>
        </p:blipFill>
        <p:spPr>
          <a:xfrm>
            <a:off x="5076185" y="1520890"/>
            <a:ext cx="7115815" cy="3797559"/>
          </a:xfrm>
          <a:prstGeom prst="rect">
            <a:avLst/>
          </a:prstGeom>
          <a:noFill/>
          <a:ln w="9525">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073" name="Rectangle 1"/>
          <p:cNvSpPr>
            <a:spLocks noChangeArrowheads="1"/>
          </p:cNvSpPr>
          <p:nvPr/>
        </p:nvSpPr>
        <p:spPr bwMode="auto">
          <a:xfrm>
            <a:off x="550505" y="858415"/>
            <a:ext cx="9843795" cy="130888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mn-ea"/>
                <a:ea typeface="+mn-ea"/>
                <a:cs typeface="宋体" panose="02010600030101010101" pitchFamily="2" charset="-122"/>
              </a:rPr>
              <a:t>一、</a:t>
            </a:r>
            <a:r>
              <a:rPr kumimoji="0" lang="zh-CN" sz="2800" b="1" i="0" u="none" strike="noStrike" cap="none" normalizeH="0" baseline="0" dirty="0" smtClean="0">
                <a:ln>
                  <a:noFill/>
                </a:ln>
                <a:solidFill>
                  <a:schemeClr val="tx1"/>
                </a:solidFill>
                <a:effectLst/>
                <a:latin typeface="+mn-ea"/>
                <a:ea typeface="+mn-ea"/>
                <a:cs typeface="宋体" panose="02010600030101010101" pitchFamily="2" charset="-122"/>
              </a:rPr>
              <a:t>团购定义：</a:t>
            </a:r>
            <a:r>
              <a:rPr kumimoji="0" lang="zh-CN" sz="2600" b="0" i="0" u="none" strike="noStrike" cap="none" normalizeH="0" baseline="0" dirty="0" smtClean="0">
                <a:ln>
                  <a:noFill/>
                </a:ln>
                <a:solidFill>
                  <a:schemeClr val="tx1"/>
                </a:solidFill>
                <a:effectLst/>
                <a:latin typeface="+mn-ea"/>
                <a:ea typeface="+mn-ea"/>
                <a:cs typeface="宋体" panose="02010600030101010101" pitchFamily="2" charset="-122"/>
              </a:rPr>
              <a:t>夏季团购目录里面品种或者其余清凉解暑品种</a:t>
            </a:r>
            <a:endParaRPr kumimoji="0" lang="en-US" altLang="zh-CN" sz="2600" b="0" i="0" u="none" strike="noStrike" cap="none" normalizeH="0" baseline="0" dirty="0" smtClean="0">
              <a:ln>
                <a:noFill/>
              </a:ln>
              <a:solidFill>
                <a:schemeClr val="tx1"/>
              </a:solidFill>
              <a:effectLst/>
              <a:latin typeface="+mn-ea"/>
              <a:ea typeface="+mn-ea"/>
              <a:cs typeface="宋体" panose="02010600030101010101" pitchFamily="2" charset="-122"/>
            </a:endParaRPr>
          </a:p>
          <a:p>
            <a:pPr marL="0" marR="0" lvl="0" indent="0" algn="l" defTabSz="914400" rtl="0" eaLnBrk="1" fontAlgn="base" latinLnBrk="0" hangingPunct="1">
              <a:lnSpc>
                <a:spcPct val="150000"/>
              </a:lnSpc>
              <a:spcBef>
                <a:spcPct val="0"/>
              </a:spcBef>
              <a:spcAft>
                <a:spcPct val="0"/>
              </a:spcAft>
              <a:buClrTx/>
              <a:buSzTx/>
              <a:buFontTx/>
              <a:buNone/>
            </a:pPr>
            <a:r>
              <a:rPr kumimoji="0" lang="en-US" altLang="zh-CN" sz="2600" b="0" i="0" u="none" strike="noStrike" cap="none" normalizeH="0" baseline="0" dirty="0" smtClean="0">
                <a:ln>
                  <a:noFill/>
                </a:ln>
                <a:solidFill>
                  <a:schemeClr val="tx1"/>
                </a:solidFill>
                <a:effectLst/>
                <a:latin typeface="+mn-ea"/>
                <a:ea typeface="+mn-ea"/>
                <a:cs typeface="宋体" panose="02010600030101010101" pitchFamily="2" charset="-122"/>
              </a:rPr>
              <a:t>       </a:t>
            </a:r>
            <a:r>
              <a:rPr kumimoji="0" lang="zh-CN" sz="2600" b="0" i="0" u="none" strike="noStrike" cap="none" normalizeH="0" baseline="0" dirty="0" smtClean="0">
                <a:ln>
                  <a:noFill/>
                </a:ln>
                <a:solidFill>
                  <a:schemeClr val="tx1"/>
                </a:solidFill>
                <a:effectLst/>
                <a:latin typeface="+mn-ea"/>
                <a:ea typeface="+mn-ea"/>
                <a:cs typeface="宋体" panose="02010600030101010101" pitchFamily="2" charset="-122"/>
              </a:rPr>
              <a:t>单位团购或者个人购买</a:t>
            </a:r>
            <a:r>
              <a:rPr kumimoji="0" lang="en-US" altLang="zh-CN" sz="2600" b="0" i="0" u="none" strike="noStrike" cap="none" normalizeH="0" baseline="0" dirty="0" smtClean="0">
                <a:ln>
                  <a:noFill/>
                </a:ln>
                <a:solidFill>
                  <a:schemeClr val="tx1"/>
                </a:solidFill>
                <a:effectLst/>
                <a:latin typeface="+mn-ea"/>
                <a:ea typeface="+mn-ea"/>
                <a:cs typeface="宋体" panose="02010600030101010101" pitchFamily="2" charset="-122"/>
              </a:rPr>
              <a:t>2000</a:t>
            </a:r>
            <a:r>
              <a:rPr kumimoji="0" lang="zh-CN" altLang="en-US" sz="2600" b="0" i="0" u="none" strike="noStrike" cap="none" normalizeH="0" baseline="0" dirty="0" smtClean="0">
                <a:ln>
                  <a:noFill/>
                </a:ln>
                <a:solidFill>
                  <a:schemeClr val="tx1"/>
                </a:solidFill>
                <a:effectLst/>
                <a:latin typeface="+mn-ea"/>
                <a:ea typeface="+mn-ea"/>
                <a:cs typeface="宋体" panose="02010600030101010101" pitchFamily="2" charset="-122"/>
              </a:rPr>
              <a:t>元以上即为团购。</a:t>
            </a:r>
            <a:endParaRPr kumimoji="0" lang="zh-CN" altLang="en-US" sz="2600" b="0" i="0" u="none" strike="noStrike" cap="none" normalizeH="0" baseline="0" dirty="0" smtClean="0">
              <a:ln>
                <a:noFill/>
              </a:ln>
              <a:solidFill>
                <a:schemeClr val="tx1"/>
              </a:solidFill>
              <a:effectLst/>
              <a:latin typeface="+mn-ea"/>
              <a:ea typeface="+mn-ea"/>
              <a:cs typeface="宋体" panose="02010600030101010101" pitchFamily="2" charset="-122"/>
            </a:endParaRPr>
          </a:p>
        </p:txBody>
      </p:sp>
      <p:sp>
        <p:nvSpPr>
          <p:cNvPr id="3074" name="Rectangle 2"/>
          <p:cNvSpPr>
            <a:spLocks noChangeArrowheads="1"/>
          </p:cNvSpPr>
          <p:nvPr/>
        </p:nvSpPr>
        <p:spPr bwMode="auto">
          <a:xfrm>
            <a:off x="606489" y="2118048"/>
            <a:ext cx="8341567" cy="3739485"/>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150000"/>
              </a:lnSpc>
            </a:pPr>
            <a:r>
              <a:rPr lang="zh-CN" altLang="en-US" sz="2800" b="1" dirty="0" smtClean="0">
                <a:latin typeface="+mn-ea"/>
                <a:ea typeface="+mn-ea"/>
                <a:cs typeface="宋体" panose="02010600030101010101" pitchFamily="2" charset="-122"/>
              </a:rPr>
              <a:t>二、</a:t>
            </a:r>
            <a:r>
              <a:rPr lang="zh-CN" sz="2800" b="1" dirty="0" smtClean="0">
                <a:latin typeface="+mn-ea"/>
                <a:ea typeface="+mn-ea"/>
                <a:cs typeface="宋体" panose="02010600030101010101" pitchFamily="2" charset="-122"/>
              </a:rPr>
              <a:t>发展团购目标单位</a:t>
            </a:r>
            <a:r>
              <a:rPr lang="zh-CN" altLang="en-US" sz="2800" b="1" dirty="0" smtClean="0">
                <a:latin typeface="+mn-ea"/>
                <a:ea typeface="+mn-ea"/>
                <a:cs typeface="宋体" panose="02010600030101010101" pitchFamily="2" charset="-122"/>
              </a:rPr>
              <a:t>：</a:t>
            </a:r>
            <a:endParaRPr lang="zh-CN" sz="2800" b="1" dirty="0" smtClean="0">
              <a:latin typeface="+mn-ea"/>
              <a:ea typeface="+mn-ea"/>
              <a:cs typeface="宋体" panose="02010600030101010101" pitchFamily="2" charset="-122"/>
            </a:endParaRPr>
          </a:p>
          <a:p>
            <a:pPr>
              <a:lnSpc>
                <a:spcPct val="150000"/>
              </a:lnSpc>
            </a:pPr>
            <a:r>
              <a:rPr lang="zh-CN" altLang="en-US" sz="2600" dirty="0" smtClean="0">
                <a:latin typeface="+mn-ea"/>
                <a:ea typeface="+mn-ea"/>
                <a:cs typeface="宋体" panose="02010600030101010101" pitchFamily="2" charset="-122"/>
              </a:rPr>
              <a:t> </a:t>
            </a:r>
            <a:r>
              <a:rPr lang="en-US" altLang="zh-CN" sz="2600" dirty="0" smtClean="0">
                <a:latin typeface="+mn-ea"/>
                <a:ea typeface="+mn-ea"/>
                <a:cs typeface="宋体" panose="02010600030101010101" pitchFamily="2" charset="-122"/>
              </a:rPr>
              <a:t>1</a:t>
            </a:r>
            <a:r>
              <a:rPr lang="zh-CN" altLang="en-US" sz="2600" dirty="0" smtClean="0">
                <a:latin typeface="+mn-ea"/>
                <a:ea typeface="+mn-ea"/>
                <a:cs typeface="宋体" panose="02010600030101010101" pitchFamily="2" charset="-122"/>
              </a:rPr>
              <a:t>、出租车公司和公交系统</a:t>
            </a:r>
            <a:endParaRPr lang="zh-CN" altLang="en-US" sz="2600" dirty="0" smtClean="0">
              <a:latin typeface="+mn-ea"/>
              <a:ea typeface="+mn-ea"/>
              <a:cs typeface="宋体" panose="02010600030101010101" pitchFamily="2" charset="-122"/>
            </a:endParaRPr>
          </a:p>
          <a:p>
            <a:pPr>
              <a:lnSpc>
                <a:spcPct val="150000"/>
              </a:lnSpc>
            </a:pPr>
            <a:r>
              <a:rPr lang="zh-CN" altLang="en-US" sz="2600" dirty="0" smtClean="0">
                <a:latin typeface="+mn-ea"/>
                <a:ea typeface="+mn-ea"/>
                <a:cs typeface="宋体" panose="02010600030101010101" pitchFamily="2" charset="-122"/>
              </a:rPr>
              <a:t> </a:t>
            </a:r>
            <a:r>
              <a:rPr lang="en-US" altLang="zh-CN" sz="2600" dirty="0" smtClean="0">
                <a:latin typeface="+mn-ea"/>
                <a:ea typeface="+mn-ea"/>
                <a:cs typeface="宋体" panose="02010600030101010101" pitchFamily="2" charset="-122"/>
              </a:rPr>
              <a:t>2</a:t>
            </a:r>
            <a:r>
              <a:rPr lang="zh-CN" altLang="en-US" sz="2600" dirty="0" smtClean="0">
                <a:latin typeface="+mn-ea"/>
                <a:ea typeface="+mn-ea"/>
                <a:cs typeface="宋体" panose="02010600030101010101" pitchFamily="2" charset="-122"/>
              </a:rPr>
              <a:t>、工地           </a:t>
            </a:r>
            <a:r>
              <a:rPr lang="en-US" altLang="zh-CN" sz="2600" dirty="0" smtClean="0">
                <a:latin typeface="+mn-ea"/>
                <a:ea typeface="+mn-ea"/>
                <a:cs typeface="宋体" panose="02010600030101010101" pitchFamily="2" charset="-122"/>
              </a:rPr>
              <a:t>3</a:t>
            </a:r>
            <a:r>
              <a:rPr lang="zh-CN" altLang="en-US" sz="2600" dirty="0" smtClean="0">
                <a:latin typeface="+mn-ea"/>
                <a:ea typeface="+mn-ea"/>
                <a:cs typeface="宋体" panose="02010600030101010101" pitchFamily="2" charset="-122"/>
              </a:rPr>
              <a:t>、物管公司  </a:t>
            </a:r>
            <a:endParaRPr lang="zh-CN" altLang="en-US" sz="2600" dirty="0" smtClean="0">
              <a:latin typeface="+mn-ea"/>
              <a:ea typeface="+mn-ea"/>
              <a:cs typeface="宋体" panose="02010600030101010101" pitchFamily="2" charset="-122"/>
            </a:endParaRPr>
          </a:p>
          <a:p>
            <a:pPr>
              <a:lnSpc>
                <a:spcPct val="150000"/>
              </a:lnSpc>
            </a:pPr>
            <a:r>
              <a:rPr lang="en-US" altLang="zh-CN" sz="2600" dirty="0" smtClean="0">
                <a:latin typeface="+mn-ea"/>
                <a:ea typeface="+mn-ea"/>
                <a:cs typeface="宋体" panose="02010600030101010101" pitchFamily="2" charset="-122"/>
              </a:rPr>
              <a:t> 4</a:t>
            </a:r>
            <a:r>
              <a:rPr lang="zh-CN" altLang="en-US" sz="2600" dirty="0" smtClean="0">
                <a:latin typeface="+mn-ea"/>
                <a:ea typeface="+mn-ea"/>
                <a:cs typeface="宋体" panose="02010600030101010101" pitchFamily="2" charset="-122"/>
              </a:rPr>
              <a:t>、建筑单位    </a:t>
            </a:r>
            <a:r>
              <a:rPr lang="en-US" altLang="zh-CN" sz="2600" dirty="0" smtClean="0">
                <a:latin typeface="+mn-ea"/>
                <a:ea typeface="+mn-ea"/>
                <a:cs typeface="宋体" panose="02010600030101010101" pitchFamily="2" charset="-122"/>
              </a:rPr>
              <a:t>5</a:t>
            </a:r>
            <a:r>
              <a:rPr lang="zh-CN" altLang="en-US" sz="2600" dirty="0" smtClean="0">
                <a:latin typeface="+mn-ea"/>
                <a:ea typeface="+mn-ea"/>
                <a:cs typeface="宋体" panose="02010600030101010101" pitchFamily="2" charset="-122"/>
              </a:rPr>
              <a:t>、工厂、厂矿  </a:t>
            </a:r>
            <a:endParaRPr lang="zh-CN" altLang="en-US" sz="2600" dirty="0" smtClean="0">
              <a:latin typeface="+mn-ea"/>
              <a:ea typeface="+mn-ea"/>
              <a:cs typeface="宋体" panose="02010600030101010101" pitchFamily="2" charset="-122"/>
            </a:endParaRPr>
          </a:p>
          <a:p>
            <a:pPr>
              <a:lnSpc>
                <a:spcPct val="150000"/>
              </a:lnSpc>
            </a:pPr>
            <a:r>
              <a:rPr lang="en-US" altLang="zh-CN" sz="2600" dirty="0" smtClean="0">
                <a:latin typeface="+mn-ea"/>
                <a:ea typeface="+mn-ea"/>
                <a:cs typeface="宋体" panose="02010600030101010101" pitchFamily="2" charset="-122"/>
              </a:rPr>
              <a:t> 6</a:t>
            </a:r>
            <a:r>
              <a:rPr lang="zh-CN" altLang="en-US" sz="2600" dirty="0" smtClean="0">
                <a:latin typeface="+mn-ea"/>
                <a:ea typeface="+mn-ea"/>
                <a:cs typeface="宋体" panose="02010600030101010101" pitchFamily="2" charset="-122"/>
              </a:rPr>
              <a:t>、企事业单位</a:t>
            </a:r>
            <a:endParaRPr lang="zh-CN" altLang="en-US" sz="2600" dirty="0" smtClean="0">
              <a:latin typeface="+mn-ea"/>
              <a:ea typeface="+mn-ea"/>
              <a:cs typeface="宋体" panose="02010600030101010101" pitchFamily="2" charset="-122"/>
            </a:endParaRPr>
          </a:p>
          <a:p>
            <a:pPr>
              <a:lnSpc>
                <a:spcPct val="150000"/>
              </a:lnSpc>
            </a:pPr>
            <a:r>
              <a:rPr lang="en-US" altLang="zh-CN" sz="2600" dirty="0" smtClean="0">
                <a:latin typeface="+mn-ea"/>
                <a:ea typeface="+mn-ea"/>
                <a:cs typeface="宋体" panose="02010600030101010101" pitchFamily="2" charset="-122"/>
              </a:rPr>
              <a:t> 7</a:t>
            </a:r>
            <a:r>
              <a:rPr lang="zh-CN" altLang="en-US" sz="2600" dirty="0" smtClean="0">
                <a:latin typeface="+mn-ea"/>
                <a:ea typeface="+mn-ea"/>
                <a:cs typeface="宋体" panose="02010600030101010101" pitchFamily="2" charset="-122"/>
              </a:rPr>
              <a:t>、街道办</a:t>
            </a:r>
            <a:endParaRPr lang="zh-CN" altLang="en-US" sz="2600" dirty="0" smtClean="0">
              <a:latin typeface="+mn-ea"/>
              <a:ea typeface="+mn-ea"/>
              <a:cs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074" name="Rectangle 2"/>
          <p:cNvSpPr>
            <a:spLocks noChangeArrowheads="1"/>
          </p:cNvSpPr>
          <p:nvPr/>
        </p:nvSpPr>
        <p:spPr bwMode="auto">
          <a:xfrm>
            <a:off x="662473" y="942391"/>
            <a:ext cx="8341567" cy="2954655"/>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150000"/>
              </a:lnSpc>
            </a:pPr>
            <a:r>
              <a:rPr lang="zh-CN" altLang="en-US" sz="2800" b="1" dirty="0" smtClean="0">
                <a:latin typeface="+mn-ea"/>
                <a:ea typeface="+mn-ea"/>
                <a:cs typeface="宋体" panose="02010600030101010101" pitchFamily="2" charset="-122"/>
              </a:rPr>
              <a:t>三、怎样发掘团购客户</a:t>
            </a:r>
            <a:endParaRPr lang="en-US" altLang="zh-CN" sz="2800" b="1" dirty="0" smtClean="0">
              <a:latin typeface="+mn-ea"/>
              <a:ea typeface="+mn-ea"/>
              <a:cs typeface="宋体" panose="02010600030101010101" pitchFamily="2" charset="-122"/>
            </a:endParaRPr>
          </a:p>
          <a:p>
            <a:pPr>
              <a:lnSpc>
                <a:spcPct val="150000"/>
              </a:lnSpc>
            </a:pPr>
            <a:r>
              <a:rPr lang="en-US" altLang="zh-CN" sz="2400" dirty="0" smtClean="0">
                <a:latin typeface="+mn-ea"/>
                <a:ea typeface="+mn-ea"/>
                <a:cs typeface="宋体" panose="02010600030101010101" pitchFamily="2" charset="-122"/>
              </a:rPr>
              <a:t>1.</a:t>
            </a:r>
            <a:r>
              <a:rPr lang="zh-CN" altLang="en-US" sz="2400" dirty="0" smtClean="0">
                <a:latin typeface="+mn-ea"/>
                <a:ea typeface="+mn-ea"/>
                <a:cs typeface="宋体" panose="02010600030101010101" pitchFamily="2" charset="-122"/>
              </a:rPr>
              <a:t>充分发动家人</a:t>
            </a:r>
            <a:endParaRPr lang="en-US" altLang="zh-CN" sz="2400" dirty="0" smtClean="0">
              <a:latin typeface="+mn-ea"/>
              <a:ea typeface="+mn-ea"/>
              <a:cs typeface="宋体" panose="02010600030101010101" pitchFamily="2" charset="-122"/>
            </a:endParaRPr>
          </a:p>
          <a:p>
            <a:pPr>
              <a:lnSpc>
                <a:spcPct val="150000"/>
              </a:lnSpc>
            </a:pPr>
            <a:r>
              <a:rPr lang="en-US" altLang="zh-CN" sz="2400" dirty="0" smtClean="0">
                <a:latin typeface="+mn-ea"/>
                <a:ea typeface="+mn-ea"/>
                <a:cs typeface="宋体" panose="02010600030101010101" pitchFamily="2" charset="-122"/>
              </a:rPr>
              <a:t>2.</a:t>
            </a:r>
            <a:r>
              <a:rPr lang="zh-CN" altLang="en-US" sz="2400" dirty="0" smtClean="0">
                <a:latin typeface="+mn-ea"/>
                <a:ea typeface="+mn-ea"/>
                <a:cs typeface="宋体" panose="02010600030101010101" pitchFamily="2" charset="-122"/>
              </a:rPr>
              <a:t>充分运用朋友关系（朋友微信圈扩散团购优惠和电话联系）</a:t>
            </a:r>
            <a:r>
              <a:rPr lang="en-US" altLang="zh-CN" sz="2400" dirty="0" smtClean="0">
                <a:latin typeface="+mn-ea"/>
                <a:ea typeface="+mn-ea"/>
                <a:cs typeface="宋体" panose="02010600030101010101" pitchFamily="2" charset="-122"/>
              </a:rPr>
              <a:t>3.</a:t>
            </a:r>
            <a:r>
              <a:rPr lang="zh-CN" altLang="en-US" sz="2400" dirty="0" smtClean="0">
                <a:latin typeface="+mn-ea"/>
                <a:ea typeface="+mn-ea"/>
                <a:cs typeface="宋体" panose="02010600030101010101" pitchFamily="2" charset="-122"/>
              </a:rPr>
              <a:t>主动上门拜访客户（尽早）</a:t>
            </a:r>
            <a:endParaRPr lang="en-US" altLang="zh-CN" sz="2400" dirty="0" smtClean="0">
              <a:latin typeface="+mn-ea"/>
              <a:ea typeface="+mn-ea"/>
              <a:cs typeface="宋体" panose="02010600030101010101" pitchFamily="2" charset="-122"/>
            </a:endParaRPr>
          </a:p>
          <a:p>
            <a:pPr>
              <a:lnSpc>
                <a:spcPct val="150000"/>
              </a:lnSpc>
            </a:pPr>
            <a:r>
              <a:rPr lang="en-US" altLang="zh-CN" sz="2400" dirty="0" smtClean="0">
                <a:latin typeface="+mn-ea"/>
                <a:ea typeface="+mn-ea"/>
                <a:cs typeface="宋体" panose="02010600030101010101" pitchFamily="2" charset="-122"/>
              </a:rPr>
              <a:t>4.</a:t>
            </a:r>
            <a:r>
              <a:rPr lang="zh-CN" altLang="en-US" sz="2400" dirty="0" smtClean="0">
                <a:latin typeface="+mn-ea"/>
                <a:ea typeface="+mn-ea"/>
                <a:cs typeface="宋体" panose="02010600030101010101" pitchFamily="2" charset="-122"/>
              </a:rPr>
              <a:t>充分发掘顾客</a:t>
            </a:r>
            <a:endParaRPr lang="en-US" altLang="zh-CN" sz="2400" dirty="0" smtClean="0">
              <a:latin typeface="+mn-ea"/>
              <a:ea typeface="+mn-ea"/>
              <a:cs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074" name="Rectangle 2"/>
          <p:cNvSpPr>
            <a:spLocks noChangeArrowheads="1"/>
          </p:cNvSpPr>
          <p:nvPr/>
        </p:nvSpPr>
        <p:spPr bwMode="auto">
          <a:xfrm>
            <a:off x="662473" y="709126"/>
            <a:ext cx="8341567" cy="6832640"/>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150000"/>
              </a:lnSpc>
            </a:pPr>
            <a:r>
              <a:rPr lang="zh-CN" altLang="en-US" sz="2400" b="1" dirty="0" smtClean="0">
                <a:latin typeface="+mn-ea"/>
                <a:ea typeface="+mn-ea"/>
                <a:cs typeface="宋体" panose="02010600030101010101" pitchFamily="2" charset="-122"/>
              </a:rPr>
              <a:t>四、团购优势</a:t>
            </a:r>
            <a:endParaRPr lang="en-US" altLang="zh-CN" sz="2400" b="1" dirty="0" smtClean="0">
              <a:latin typeface="+mn-ea"/>
              <a:ea typeface="+mn-ea"/>
              <a:cs typeface="宋体" panose="02010600030101010101" pitchFamily="2" charset="-122"/>
            </a:endParaRPr>
          </a:p>
          <a:p>
            <a:pPr>
              <a:lnSpc>
                <a:spcPct val="150000"/>
              </a:lnSpc>
            </a:pPr>
            <a:r>
              <a:rPr lang="en-US" altLang="zh-CN" sz="2400" dirty="0" smtClean="0">
                <a:latin typeface="+mn-ea"/>
                <a:ea typeface="+mn-ea"/>
                <a:cs typeface="宋体" panose="02010600030101010101" pitchFamily="2" charset="-122"/>
              </a:rPr>
              <a:t>1.</a:t>
            </a:r>
            <a:r>
              <a:rPr lang="zh-CN" altLang="en-US" sz="2400" dirty="0" smtClean="0">
                <a:latin typeface="+mn-ea"/>
                <a:ea typeface="+mn-ea"/>
                <a:cs typeface="宋体" panose="02010600030101010101" pitchFamily="2" charset="-122"/>
              </a:rPr>
              <a:t>品牌，品质保证</a:t>
            </a:r>
            <a:endParaRPr lang="en-US" altLang="zh-CN" sz="2400" dirty="0" smtClean="0">
              <a:latin typeface="+mn-ea"/>
              <a:ea typeface="+mn-ea"/>
              <a:cs typeface="宋体" panose="02010600030101010101" pitchFamily="2" charset="-122"/>
            </a:endParaRPr>
          </a:p>
          <a:p>
            <a:pPr>
              <a:lnSpc>
                <a:spcPct val="150000"/>
              </a:lnSpc>
            </a:pPr>
            <a:r>
              <a:rPr lang="en-US" altLang="zh-CN" sz="2400" dirty="0" smtClean="0">
                <a:latin typeface="+mn-ea"/>
                <a:ea typeface="+mn-ea"/>
                <a:cs typeface="宋体" panose="02010600030101010101" pitchFamily="2" charset="-122"/>
              </a:rPr>
              <a:t>2.</a:t>
            </a:r>
            <a:r>
              <a:rPr lang="zh-CN" altLang="en-US" sz="2400" dirty="0" smtClean="0">
                <a:latin typeface="+mn-ea"/>
                <a:ea typeface="+mn-ea"/>
                <a:cs typeface="宋体" panose="02010600030101010101" pitchFamily="2" charset="-122"/>
              </a:rPr>
              <a:t>价格优势（团购价更低）</a:t>
            </a:r>
            <a:endParaRPr lang="en-US" altLang="zh-CN" sz="2400" dirty="0" smtClean="0">
              <a:latin typeface="+mn-ea"/>
              <a:ea typeface="+mn-ea"/>
              <a:cs typeface="宋体" panose="02010600030101010101" pitchFamily="2" charset="-122"/>
            </a:endParaRPr>
          </a:p>
          <a:p>
            <a:pPr>
              <a:lnSpc>
                <a:spcPct val="150000"/>
              </a:lnSpc>
            </a:pPr>
            <a:r>
              <a:rPr lang="en-US" altLang="zh-CN" sz="2400" dirty="0" smtClean="0">
                <a:latin typeface="+mn-ea"/>
                <a:ea typeface="+mn-ea"/>
                <a:cs typeface="宋体" panose="02010600030101010101" pitchFamily="2" charset="-122"/>
              </a:rPr>
              <a:t>3</a:t>
            </a:r>
            <a:r>
              <a:rPr lang="zh-CN" altLang="en-US" sz="2400" dirty="0" smtClean="0">
                <a:latin typeface="+mn-ea"/>
                <a:ea typeface="+mn-ea"/>
                <a:cs typeface="宋体" panose="02010600030101010101" pitchFamily="2" charset="-122"/>
              </a:rPr>
              <a:t>送货上门</a:t>
            </a:r>
            <a:endParaRPr lang="en-US" altLang="zh-CN" sz="2400" dirty="0" smtClean="0">
              <a:latin typeface="+mn-ea"/>
              <a:ea typeface="+mn-ea"/>
              <a:cs typeface="宋体" panose="02010600030101010101" pitchFamily="2" charset="-122"/>
            </a:endParaRPr>
          </a:p>
          <a:p>
            <a:pPr>
              <a:lnSpc>
                <a:spcPct val="150000"/>
              </a:lnSpc>
            </a:pPr>
            <a:r>
              <a:rPr lang="en-US" altLang="zh-CN" sz="2400" dirty="0" smtClean="0">
                <a:latin typeface="+mn-ea"/>
                <a:ea typeface="+mn-ea"/>
                <a:cs typeface="宋体" panose="02010600030101010101" pitchFamily="2" charset="-122"/>
              </a:rPr>
              <a:t>4.</a:t>
            </a:r>
            <a:r>
              <a:rPr lang="zh-CN" altLang="en-US" sz="2400" dirty="0" smtClean="0">
                <a:latin typeface="+mn-ea"/>
                <a:ea typeface="+mn-ea"/>
                <a:cs typeface="宋体" panose="02010600030101010101" pitchFamily="2" charset="-122"/>
              </a:rPr>
              <a:t>提供正式发票（卷式和增值税发票）和送票上门</a:t>
            </a:r>
            <a:endParaRPr lang="en-US" altLang="zh-CN" sz="2400" dirty="0" smtClean="0">
              <a:latin typeface="+mn-ea"/>
              <a:ea typeface="+mn-ea"/>
              <a:cs typeface="宋体" panose="02010600030101010101" pitchFamily="2" charset="-122"/>
            </a:endParaRPr>
          </a:p>
          <a:p>
            <a:pPr>
              <a:lnSpc>
                <a:spcPct val="150000"/>
              </a:lnSpc>
            </a:pPr>
            <a:r>
              <a:rPr lang="zh-CN" altLang="en-US" sz="2400" b="1" dirty="0" smtClean="0">
                <a:latin typeface="+mn-ea"/>
                <a:ea typeface="+mn-ea"/>
                <a:cs typeface="宋体" panose="02010600030101010101" pitchFamily="2" charset="-122"/>
              </a:rPr>
              <a:t>五</a:t>
            </a:r>
            <a:r>
              <a:rPr lang="en-US" altLang="zh-CN" sz="2400" b="1" dirty="0" smtClean="0">
                <a:latin typeface="+mn-ea"/>
                <a:ea typeface="+mn-ea"/>
                <a:cs typeface="宋体" panose="02010600030101010101" pitchFamily="2" charset="-122"/>
              </a:rPr>
              <a:t>.</a:t>
            </a:r>
            <a:r>
              <a:rPr lang="zh-CN" altLang="en-US" sz="2400" b="1" dirty="0" smtClean="0">
                <a:latin typeface="+mn-ea"/>
                <a:ea typeface="+mn-ea"/>
                <a:cs typeface="宋体" panose="02010600030101010101" pitchFamily="2" charset="-122"/>
              </a:rPr>
              <a:t>团购注意事项</a:t>
            </a:r>
            <a:endParaRPr lang="en-US" altLang="zh-CN" sz="2400" b="1" dirty="0" smtClean="0">
              <a:latin typeface="+mn-ea"/>
              <a:ea typeface="+mn-ea"/>
              <a:cs typeface="宋体" panose="02010600030101010101" pitchFamily="2" charset="-122"/>
            </a:endParaRPr>
          </a:p>
          <a:p>
            <a:pPr>
              <a:lnSpc>
                <a:spcPct val="150000"/>
              </a:lnSpc>
            </a:pPr>
            <a:r>
              <a:rPr lang="en-US" altLang="zh-CN" sz="2400" dirty="0" smtClean="0">
                <a:latin typeface="+mn-ea"/>
                <a:ea typeface="+mn-ea"/>
                <a:cs typeface="宋体" panose="02010600030101010101" pitchFamily="2" charset="-122"/>
              </a:rPr>
              <a:t>1.</a:t>
            </a:r>
            <a:r>
              <a:rPr lang="zh-CN" altLang="en-US" sz="2400" dirty="0" smtClean="0">
                <a:latin typeface="+mn-ea"/>
                <a:ea typeface="+mn-ea"/>
                <a:cs typeface="宋体" panose="02010600030101010101" pitchFamily="2" charset="-122"/>
              </a:rPr>
              <a:t>携带名片，证明自己身份</a:t>
            </a:r>
            <a:endParaRPr lang="en-US" altLang="zh-CN" sz="2400" dirty="0" smtClean="0">
              <a:latin typeface="+mn-ea"/>
              <a:ea typeface="+mn-ea"/>
              <a:cs typeface="宋体" panose="02010600030101010101" pitchFamily="2" charset="-122"/>
            </a:endParaRPr>
          </a:p>
          <a:p>
            <a:pPr>
              <a:lnSpc>
                <a:spcPct val="150000"/>
              </a:lnSpc>
            </a:pPr>
            <a:r>
              <a:rPr lang="en-US" altLang="zh-CN" sz="2400" dirty="0" smtClean="0">
                <a:latin typeface="+mn-ea"/>
                <a:ea typeface="+mn-ea"/>
                <a:cs typeface="宋体" panose="02010600030101010101" pitchFamily="2" charset="-122"/>
              </a:rPr>
              <a:t>2.</a:t>
            </a:r>
            <a:r>
              <a:rPr lang="zh-CN" altLang="en-US" sz="2400" dirty="0" smtClean="0">
                <a:latin typeface="+mn-ea"/>
                <a:ea typeface="+mn-ea"/>
                <a:cs typeface="宋体" panose="02010600030101010101" pitchFamily="2" charset="-122"/>
              </a:rPr>
              <a:t>仪容仪表，代表公司形象</a:t>
            </a:r>
            <a:endParaRPr lang="en-US" altLang="zh-CN" sz="2400" dirty="0" smtClean="0">
              <a:latin typeface="+mn-ea"/>
              <a:ea typeface="+mn-ea"/>
              <a:cs typeface="宋体" panose="02010600030101010101" pitchFamily="2" charset="-122"/>
            </a:endParaRPr>
          </a:p>
          <a:p>
            <a:pPr>
              <a:lnSpc>
                <a:spcPct val="150000"/>
              </a:lnSpc>
            </a:pPr>
            <a:r>
              <a:rPr lang="en-US" altLang="zh-CN" sz="2400" dirty="0" smtClean="0">
                <a:latin typeface="+mn-ea"/>
                <a:ea typeface="+mn-ea"/>
                <a:cs typeface="宋体" panose="02010600030101010101" pitchFamily="2" charset="-122"/>
              </a:rPr>
              <a:t>3.</a:t>
            </a:r>
            <a:r>
              <a:rPr lang="zh-CN" altLang="en-US" sz="2400" dirty="0" smtClean="0">
                <a:latin typeface="+mn-ea"/>
                <a:ea typeface="+mn-ea"/>
                <a:cs typeface="宋体" panose="02010600030101010101" pitchFamily="2" charset="-122"/>
              </a:rPr>
              <a:t>携带团购手册，了解商品目录和价格</a:t>
            </a:r>
            <a:endParaRPr lang="en-US" altLang="zh-CN" sz="2400" dirty="0" smtClean="0">
              <a:latin typeface="+mn-ea"/>
              <a:ea typeface="+mn-ea"/>
              <a:cs typeface="宋体" panose="02010600030101010101" pitchFamily="2" charset="-122"/>
            </a:endParaRPr>
          </a:p>
          <a:p>
            <a:pPr>
              <a:lnSpc>
                <a:spcPct val="150000"/>
              </a:lnSpc>
            </a:pPr>
            <a:r>
              <a:rPr lang="en-US" altLang="zh-CN" sz="2400" dirty="0" smtClean="0">
                <a:latin typeface="+mn-ea"/>
                <a:ea typeface="+mn-ea"/>
                <a:cs typeface="宋体" panose="02010600030101010101" pitchFamily="2" charset="-122"/>
              </a:rPr>
              <a:t>4.</a:t>
            </a:r>
            <a:r>
              <a:rPr lang="zh-CN" altLang="en-US" sz="2400" dirty="0" smtClean="0">
                <a:latin typeface="+mn-ea"/>
                <a:ea typeface="+mn-ea"/>
                <a:cs typeface="宋体" panose="02010600030101010101" pitchFamily="2" charset="-122"/>
              </a:rPr>
              <a:t>一定要留下对方的微信和电话。</a:t>
            </a:r>
            <a:endParaRPr lang="en-US" altLang="zh-CN" sz="2400" dirty="0" smtClean="0">
              <a:latin typeface="+mn-ea"/>
              <a:ea typeface="+mn-ea"/>
              <a:cs typeface="宋体" panose="02010600030101010101" pitchFamily="2" charset="-122"/>
            </a:endParaRPr>
          </a:p>
          <a:p>
            <a:pPr>
              <a:lnSpc>
                <a:spcPct val="150000"/>
              </a:lnSpc>
            </a:pPr>
            <a:endParaRPr lang="en-US" altLang="zh-CN" sz="2400" b="1" dirty="0" smtClean="0">
              <a:latin typeface="+mn-ea"/>
              <a:ea typeface="+mn-ea"/>
              <a:cs typeface="宋体" panose="02010600030101010101" pitchFamily="2" charset="-122"/>
            </a:endParaRPr>
          </a:p>
          <a:p>
            <a:pPr>
              <a:lnSpc>
                <a:spcPct val="150000"/>
              </a:lnSpc>
            </a:pPr>
            <a:endParaRPr lang="zh-CN" sz="2800" b="1" dirty="0" smtClean="0">
              <a:latin typeface="+mn-ea"/>
              <a:ea typeface="+mn-ea"/>
              <a:cs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Rectangle 2"/>
          <p:cNvSpPr>
            <a:spLocks noChangeArrowheads="1"/>
          </p:cNvSpPr>
          <p:nvPr/>
        </p:nvSpPr>
        <p:spPr bwMode="auto">
          <a:xfrm>
            <a:off x="709126" y="1026366"/>
            <a:ext cx="8341567" cy="4708981"/>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150000"/>
              </a:lnSpc>
            </a:pPr>
            <a:r>
              <a:rPr lang="zh-CN" altLang="en-US" sz="2800" b="1" dirty="0" smtClean="0">
                <a:latin typeface="+mn-ea"/>
                <a:ea typeface="+mn-ea"/>
                <a:cs typeface="宋体" panose="02010600030101010101" pitchFamily="2" charset="-122"/>
              </a:rPr>
              <a:t>六、案列分享</a:t>
            </a:r>
            <a:endParaRPr lang="en-US" altLang="zh-CN" sz="2800" b="1" dirty="0" smtClean="0">
              <a:latin typeface="+mn-ea"/>
              <a:ea typeface="+mn-ea"/>
              <a:cs typeface="宋体" panose="02010600030101010101" pitchFamily="2" charset="-122"/>
            </a:endParaRPr>
          </a:p>
          <a:p>
            <a:pPr>
              <a:lnSpc>
                <a:spcPct val="150000"/>
              </a:lnSpc>
            </a:pPr>
            <a:r>
              <a:rPr lang="zh-CN" altLang="en-US" sz="2400" dirty="0" smtClean="0">
                <a:latin typeface="+mn-ea"/>
                <a:ea typeface="+mn-ea"/>
                <a:cs typeface="宋体" panose="02010600030101010101" pitchFamily="2" charset="-122"/>
              </a:rPr>
              <a:t>       今年</a:t>
            </a:r>
            <a:r>
              <a:rPr lang="en-US" altLang="zh-CN" sz="2400" dirty="0" smtClean="0">
                <a:latin typeface="+mn-ea"/>
                <a:ea typeface="+mn-ea"/>
                <a:cs typeface="宋体" panose="02010600030101010101" pitchFamily="2" charset="-122"/>
              </a:rPr>
              <a:t>3</a:t>
            </a:r>
            <a:r>
              <a:rPr lang="zh-CN" altLang="en-US" sz="2400" dirty="0" smtClean="0">
                <a:latin typeface="+mn-ea"/>
                <a:ea typeface="+mn-ea"/>
                <a:cs typeface="宋体" panose="02010600030101010101" pitchFamily="2" charset="-122"/>
              </a:rPr>
              <a:t>月份，我在菜市场购买水果时发现市场对面新建了一个中铁十六局的工程项目部，我想修地铁的，夏天一定要用藿香正气液吧。于是</a:t>
            </a:r>
            <a:r>
              <a:rPr lang="en-US" altLang="zh-CN" sz="2400" dirty="0" smtClean="0">
                <a:latin typeface="+mn-ea"/>
                <a:ea typeface="+mn-ea"/>
                <a:cs typeface="宋体" panose="02010600030101010101" pitchFamily="2" charset="-122"/>
              </a:rPr>
              <a:t>4</a:t>
            </a:r>
            <a:r>
              <a:rPr lang="zh-CN" altLang="en-US" sz="2400" dirty="0" smtClean="0">
                <a:latin typeface="+mn-ea"/>
                <a:ea typeface="+mn-ea"/>
                <a:cs typeface="宋体" panose="02010600030101010101" pitchFamily="2" charset="-122"/>
              </a:rPr>
              <a:t>月中旬，我便带着名片和团购手册登门拜访。通过一番交谈，我们互相留下了微信和电话。在</a:t>
            </a:r>
            <a:r>
              <a:rPr lang="en-US" altLang="zh-CN" sz="2400" dirty="0" smtClean="0">
                <a:latin typeface="+mn-ea"/>
                <a:ea typeface="+mn-ea"/>
                <a:cs typeface="宋体" panose="02010600030101010101" pitchFamily="2" charset="-122"/>
              </a:rPr>
              <a:t>5</a:t>
            </a:r>
            <a:r>
              <a:rPr lang="zh-CN" altLang="en-US" sz="2400" dirty="0" smtClean="0">
                <a:latin typeface="+mn-ea"/>
                <a:ea typeface="+mn-ea"/>
                <a:cs typeface="宋体" panose="02010600030101010101" pitchFamily="2" charset="-122"/>
              </a:rPr>
              <a:t>月初主动联系询问有无采购计划，并发送我们的消暑产品清单。截止</a:t>
            </a:r>
            <a:r>
              <a:rPr lang="en-US" altLang="zh-CN" sz="2400" dirty="0" smtClean="0">
                <a:latin typeface="+mn-ea"/>
                <a:ea typeface="+mn-ea"/>
                <a:cs typeface="宋体" panose="02010600030101010101" pitchFamily="2" charset="-122"/>
              </a:rPr>
              <a:t>6</a:t>
            </a:r>
            <a:r>
              <a:rPr lang="zh-CN" altLang="en-US" sz="2400" dirty="0" smtClean="0">
                <a:latin typeface="+mn-ea"/>
                <a:ea typeface="+mn-ea"/>
                <a:cs typeface="宋体" panose="02010600030101010101" pitchFamily="2" charset="-122"/>
              </a:rPr>
              <a:t>月</a:t>
            </a:r>
            <a:r>
              <a:rPr lang="en-US" altLang="zh-CN" sz="2400" dirty="0" smtClean="0">
                <a:latin typeface="+mn-ea"/>
                <a:ea typeface="+mn-ea"/>
                <a:cs typeface="宋体" panose="02010600030101010101" pitchFamily="2" charset="-122"/>
              </a:rPr>
              <a:t>5</a:t>
            </a:r>
            <a:r>
              <a:rPr lang="zh-CN" altLang="en-US" sz="2400" dirty="0" smtClean="0">
                <a:latin typeface="+mn-ea"/>
                <a:ea typeface="+mn-ea"/>
                <a:cs typeface="宋体" panose="02010600030101010101" pitchFamily="2" charset="-122"/>
              </a:rPr>
              <a:t>日，对方已经采购</a:t>
            </a:r>
            <a:r>
              <a:rPr lang="en-US" altLang="zh-CN" sz="2400" dirty="0" smtClean="0">
                <a:latin typeface="+mn-ea"/>
                <a:ea typeface="+mn-ea"/>
                <a:cs typeface="宋体" panose="02010600030101010101" pitchFamily="2" charset="-122"/>
              </a:rPr>
              <a:t>5</a:t>
            </a:r>
            <a:r>
              <a:rPr lang="zh-CN" altLang="en-US" sz="2400" dirty="0" smtClean="0">
                <a:latin typeface="+mn-ea"/>
                <a:ea typeface="+mn-ea"/>
                <a:cs typeface="宋体" panose="02010600030101010101" pitchFamily="2" charset="-122"/>
              </a:rPr>
              <a:t>件藿香，</a:t>
            </a:r>
            <a:r>
              <a:rPr lang="en-US" altLang="zh-CN" sz="2400" dirty="0" smtClean="0">
                <a:latin typeface="+mn-ea"/>
                <a:ea typeface="+mn-ea"/>
                <a:cs typeface="宋体" panose="02010600030101010101" pitchFamily="2" charset="-122"/>
              </a:rPr>
              <a:t>50</a:t>
            </a:r>
            <a:r>
              <a:rPr lang="zh-CN" altLang="en-US" sz="2400" dirty="0" smtClean="0">
                <a:latin typeface="+mn-ea"/>
                <a:ea typeface="+mn-ea"/>
                <a:cs typeface="宋体" panose="02010600030101010101" pitchFamily="2" charset="-122"/>
              </a:rPr>
              <a:t>听菊花。</a:t>
            </a:r>
            <a:endParaRPr lang="en-US" altLang="zh-CN" sz="2400" dirty="0" smtClean="0">
              <a:latin typeface="+mn-ea"/>
              <a:ea typeface="+mn-ea"/>
              <a:cs typeface="宋体" panose="02010600030101010101" pitchFamily="2" charset="-122"/>
            </a:endParaRPr>
          </a:p>
          <a:p>
            <a:pPr>
              <a:lnSpc>
                <a:spcPct val="150000"/>
              </a:lnSpc>
            </a:pPr>
            <a:endParaRPr lang="zh-CN" sz="2800" b="1" dirty="0" smtClean="0">
              <a:latin typeface="+mn-ea"/>
              <a:ea typeface="+mn-ea"/>
              <a:cs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911291" y="2523347"/>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5504641" y="2556685"/>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988453" y="2483660"/>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Rectangle 2"/>
          <p:cNvSpPr>
            <a:spLocks noChangeArrowheads="1"/>
          </p:cNvSpPr>
          <p:nvPr/>
        </p:nvSpPr>
        <p:spPr bwMode="auto">
          <a:xfrm>
            <a:off x="686266" y="790146"/>
            <a:ext cx="8341567" cy="1384995"/>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150000"/>
              </a:lnSpc>
            </a:pPr>
            <a:r>
              <a:rPr lang="zh-CN" altLang="en-US" sz="2800" b="1" dirty="0" smtClean="0">
                <a:latin typeface="+mn-ea"/>
                <a:ea typeface="+mn-ea"/>
                <a:cs typeface="宋体" panose="02010600030101010101" pitchFamily="2" charset="-122"/>
              </a:rPr>
              <a:t>七、案列照片</a:t>
            </a:r>
            <a:endParaRPr lang="en-US" altLang="zh-CN" sz="2800" b="1" dirty="0" smtClean="0">
              <a:latin typeface="+mn-ea"/>
              <a:ea typeface="+mn-ea"/>
              <a:cs typeface="宋体" panose="02010600030101010101" pitchFamily="2" charset="-122"/>
            </a:endParaRPr>
          </a:p>
          <a:p>
            <a:pPr>
              <a:lnSpc>
                <a:spcPct val="150000"/>
              </a:lnSpc>
            </a:pPr>
            <a:endParaRPr lang="zh-CN" sz="2800" b="1" dirty="0" smtClean="0">
              <a:latin typeface="+mn-ea"/>
              <a:ea typeface="+mn-ea"/>
              <a:cs typeface="宋体" panose="02010600030101010101" pitchFamily="2" charset="-122"/>
            </a:endParaRPr>
          </a:p>
        </p:txBody>
      </p:sp>
      <p:pic>
        <p:nvPicPr>
          <p:cNvPr id="12291" name="Picture 3" descr="C:\Users\Administrator\Desktop\新建文件夹\79402124091521601.jpg"/>
          <p:cNvPicPr>
            <a:picLocks noChangeAspect="1" noChangeArrowheads="1"/>
          </p:cNvPicPr>
          <p:nvPr/>
        </p:nvPicPr>
        <p:blipFill>
          <a:blip r:embed="rId1" cstate="print"/>
          <a:srcRect/>
          <a:stretch>
            <a:fillRect/>
          </a:stretch>
        </p:blipFill>
        <p:spPr bwMode="auto">
          <a:xfrm>
            <a:off x="1157897" y="1744824"/>
            <a:ext cx="2205206" cy="2940274"/>
          </a:xfrm>
          <a:prstGeom prst="rect">
            <a:avLst/>
          </a:prstGeom>
          <a:ln>
            <a:noFill/>
          </a:ln>
          <a:effectLst>
            <a:outerShdw blurRad="190500" algn="tl" rotWithShape="0">
              <a:srgbClr val="000000">
                <a:alpha val="70000"/>
              </a:srgbClr>
            </a:outerShdw>
          </a:effectLst>
        </p:spPr>
      </p:pic>
      <p:pic>
        <p:nvPicPr>
          <p:cNvPr id="12292" name="Picture 4" descr="C:\Users\Administrator\Desktop\新建文件夹\323962148693581343.jpg"/>
          <p:cNvPicPr>
            <a:picLocks noChangeAspect="1" noChangeArrowheads="1"/>
          </p:cNvPicPr>
          <p:nvPr/>
        </p:nvPicPr>
        <p:blipFill>
          <a:blip r:embed="rId2" cstate="print"/>
          <a:srcRect/>
          <a:stretch>
            <a:fillRect/>
          </a:stretch>
        </p:blipFill>
        <p:spPr bwMode="auto">
          <a:xfrm>
            <a:off x="8744727" y="1718193"/>
            <a:ext cx="2237403" cy="2983204"/>
          </a:xfrm>
          <a:prstGeom prst="rect">
            <a:avLst/>
          </a:prstGeom>
          <a:ln>
            <a:noFill/>
          </a:ln>
          <a:effectLst>
            <a:outerShdw blurRad="190500" algn="tl" rotWithShape="0">
              <a:srgbClr val="000000">
                <a:alpha val="70000"/>
              </a:srgbClr>
            </a:outerShdw>
          </a:effectLst>
        </p:spPr>
      </p:pic>
      <p:pic>
        <p:nvPicPr>
          <p:cNvPr id="12294" name="Picture 6" descr="C:\Users\Administrator\Desktop\新建文件夹\475053213489675027.jpg"/>
          <p:cNvPicPr>
            <a:picLocks noChangeAspect="1" noChangeArrowheads="1"/>
          </p:cNvPicPr>
          <p:nvPr/>
        </p:nvPicPr>
        <p:blipFill>
          <a:blip r:embed="rId3" cstate="print"/>
          <a:srcRect/>
          <a:stretch>
            <a:fillRect/>
          </a:stretch>
        </p:blipFill>
        <p:spPr bwMode="auto">
          <a:xfrm>
            <a:off x="6182502" y="1745083"/>
            <a:ext cx="2224379" cy="2965839"/>
          </a:xfrm>
          <a:prstGeom prst="rect">
            <a:avLst/>
          </a:prstGeom>
          <a:ln>
            <a:noFill/>
          </a:ln>
          <a:effectLst>
            <a:outerShdw blurRad="190500" algn="tl" rotWithShape="0">
              <a:srgbClr val="000000">
                <a:alpha val="70000"/>
              </a:srgbClr>
            </a:outerShdw>
          </a:effectLst>
        </p:spPr>
      </p:pic>
      <p:pic>
        <p:nvPicPr>
          <p:cNvPr id="12298" name="Picture 10" descr="C:\Users\Administrator\Desktop\新建文件夹\817879952579446178.jpg"/>
          <p:cNvPicPr>
            <a:picLocks noChangeAspect="1" noChangeArrowheads="1"/>
          </p:cNvPicPr>
          <p:nvPr/>
        </p:nvPicPr>
        <p:blipFill>
          <a:blip r:embed="rId4" cstate="print"/>
          <a:srcRect/>
          <a:stretch>
            <a:fillRect/>
          </a:stretch>
        </p:blipFill>
        <p:spPr bwMode="auto">
          <a:xfrm>
            <a:off x="3763153" y="1774047"/>
            <a:ext cx="2209800" cy="2946400"/>
          </a:xfrm>
          <a:prstGeom prst="rect">
            <a:avLst/>
          </a:prstGeom>
          <a:ln>
            <a:noFill/>
          </a:ln>
          <a:effectLst>
            <a:outerShdw blurRad="190500" algn="tl" rotWithShape="0">
              <a:srgbClr val="000000">
                <a:alpha val="70000"/>
              </a:srgbClr>
            </a:outerShdw>
          </a:effectLst>
        </p:spPr>
      </p:pic>
      <p:sp>
        <p:nvSpPr>
          <p:cNvPr id="20" name="TextBox 19"/>
          <p:cNvSpPr txBox="1"/>
          <p:nvPr/>
        </p:nvSpPr>
        <p:spPr>
          <a:xfrm>
            <a:off x="1458103" y="4990322"/>
            <a:ext cx="1819275" cy="369332"/>
          </a:xfrm>
          <a:prstGeom prst="rect">
            <a:avLst/>
          </a:prstGeom>
          <a:noFill/>
        </p:spPr>
        <p:txBody>
          <a:bodyPr wrap="square" rtlCol="0">
            <a:spAutoFit/>
          </a:bodyPr>
          <a:lstStyle/>
          <a:p>
            <a:r>
              <a:rPr lang="zh-CN" altLang="en-US" dirty="0" smtClean="0"/>
              <a:t>科诺办公区</a:t>
            </a:r>
            <a:endParaRPr lang="zh-CN" altLang="en-US" dirty="0"/>
          </a:p>
        </p:txBody>
      </p:sp>
      <p:sp>
        <p:nvSpPr>
          <p:cNvPr id="21" name="TextBox 20"/>
          <p:cNvSpPr txBox="1"/>
          <p:nvPr/>
        </p:nvSpPr>
        <p:spPr>
          <a:xfrm>
            <a:off x="3858403" y="4990322"/>
            <a:ext cx="1819275" cy="369332"/>
          </a:xfrm>
          <a:prstGeom prst="rect">
            <a:avLst/>
          </a:prstGeom>
          <a:noFill/>
        </p:spPr>
        <p:txBody>
          <a:bodyPr wrap="square" rtlCol="0">
            <a:spAutoFit/>
          </a:bodyPr>
          <a:lstStyle/>
          <a:p>
            <a:r>
              <a:rPr lang="zh-CN" altLang="en-US" dirty="0" smtClean="0"/>
              <a:t>方鑫冷镀办公区</a:t>
            </a:r>
            <a:endParaRPr lang="zh-CN" altLang="en-US" dirty="0"/>
          </a:p>
        </p:txBody>
      </p:sp>
      <p:sp>
        <p:nvSpPr>
          <p:cNvPr id="22" name="TextBox 21"/>
          <p:cNvSpPr txBox="1"/>
          <p:nvPr/>
        </p:nvSpPr>
        <p:spPr>
          <a:xfrm>
            <a:off x="6411103" y="5009372"/>
            <a:ext cx="1819275" cy="369332"/>
          </a:xfrm>
          <a:prstGeom prst="rect">
            <a:avLst/>
          </a:prstGeom>
          <a:noFill/>
        </p:spPr>
        <p:txBody>
          <a:bodyPr wrap="square" rtlCol="0">
            <a:spAutoFit/>
          </a:bodyPr>
          <a:lstStyle/>
          <a:p>
            <a:r>
              <a:rPr lang="zh-CN" altLang="en-US" dirty="0" smtClean="0"/>
              <a:t>中拓塑模厂区</a:t>
            </a:r>
            <a:endParaRPr lang="zh-CN" altLang="en-US" dirty="0"/>
          </a:p>
        </p:txBody>
      </p:sp>
      <p:sp>
        <p:nvSpPr>
          <p:cNvPr id="23" name="TextBox 22"/>
          <p:cNvSpPr txBox="1"/>
          <p:nvPr/>
        </p:nvSpPr>
        <p:spPr>
          <a:xfrm>
            <a:off x="8954278" y="4990322"/>
            <a:ext cx="1819275" cy="369332"/>
          </a:xfrm>
          <a:prstGeom prst="rect">
            <a:avLst/>
          </a:prstGeom>
          <a:noFill/>
        </p:spPr>
        <p:txBody>
          <a:bodyPr wrap="square" rtlCol="0">
            <a:spAutoFit/>
          </a:bodyPr>
          <a:lstStyle/>
          <a:p>
            <a:r>
              <a:rPr lang="zh-CN" altLang="en-US" dirty="0" smtClean="0"/>
              <a:t>新恒钢厂区</a:t>
            </a:r>
            <a:endParaRPr lang="zh-CN" alt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13500"/>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Rectangle 2"/>
          <p:cNvSpPr>
            <a:spLocks noChangeArrowheads="1"/>
          </p:cNvSpPr>
          <p:nvPr/>
        </p:nvSpPr>
        <p:spPr bwMode="auto">
          <a:xfrm>
            <a:off x="686266" y="790146"/>
            <a:ext cx="8341567" cy="1308884"/>
          </a:xfrm>
          <a:prstGeom prst="rect">
            <a:avLst/>
          </a:prstGeom>
          <a:noFill/>
          <a:ln w="9525">
            <a:noFill/>
            <a:miter lim="800000"/>
          </a:ln>
          <a:effectLst/>
        </p:spPr>
        <p:txBody>
          <a:bodyPr vert="horz" wrap="square" lIns="91440" tIns="45720" rIns="91440" bIns="45720" numCol="1" anchor="ctr" anchorCtr="0" compatLnSpc="1">
            <a:spAutoFit/>
          </a:bodyPr>
          <a:lstStyle/>
          <a:p>
            <a:pPr>
              <a:lnSpc>
                <a:spcPct val="150000"/>
              </a:lnSpc>
            </a:pPr>
            <a:r>
              <a:rPr lang="zh-CN" altLang="en-US" sz="2800" b="1" dirty="0" smtClean="0">
                <a:latin typeface="+mn-ea"/>
                <a:ea typeface="+mn-ea"/>
                <a:cs typeface="宋体" panose="02010600030101010101" pitchFamily="2" charset="-122"/>
              </a:rPr>
              <a:t>七、案列照片</a:t>
            </a:r>
            <a:endParaRPr lang="en-US" altLang="zh-CN" sz="2800" b="1" dirty="0" smtClean="0">
              <a:latin typeface="+mn-ea"/>
              <a:ea typeface="+mn-ea"/>
              <a:cs typeface="宋体" panose="02010600030101010101" pitchFamily="2" charset="-122"/>
            </a:endParaRPr>
          </a:p>
          <a:p>
            <a:pPr>
              <a:lnSpc>
                <a:spcPct val="150000"/>
              </a:lnSpc>
            </a:pPr>
            <a:endParaRPr lang="zh-CN" sz="2800" b="1" dirty="0" smtClean="0">
              <a:latin typeface="+mn-ea"/>
              <a:ea typeface="+mn-ea"/>
              <a:cs typeface="宋体" panose="02010600030101010101" pitchFamily="2" charset="-122"/>
            </a:endParaRPr>
          </a:p>
        </p:txBody>
      </p:sp>
      <p:pic>
        <p:nvPicPr>
          <p:cNvPr id="12293" name="Picture 5" descr="C:\Users\Administrator\Desktop\新建文件夹\354855430884886096.jpg"/>
          <p:cNvPicPr>
            <a:picLocks noChangeAspect="1" noChangeArrowheads="1"/>
          </p:cNvPicPr>
          <p:nvPr/>
        </p:nvPicPr>
        <p:blipFill>
          <a:blip r:embed="rId1" cstate="print"/>
          <a:srcRect/>
          <a:stretch>
            <a:fillRect/>
          </a:stretch>
        </p:blipFill>
        <p:spPr bwMode="auto">
          <a:xfrm>
            <a:off x="977380" y="1786555"/>
            <a:ext cx="2353650" cy="3138200"/>
          </a:xfrm>
          <a:prstGeom prst="rect">
            <a:avLst/>
          </a:prstGeom>
          <a:ln>
            <a:noFill/>
          </a:ln>
          <a:effectLst>
            <a:outerShdw blurRad="190500" algn="tl" rotWithShape="0">
              <a:srgbClr val="000000">
                <a:alpha val="70000"/>
              </a:srgbClr>
            </a:outerShdw>
          </a:effectLst>
        </p:spPr>
      </p:pic>
      <p:pic>
        <p:nvPicPr>
          <p:cNvPr id="12295" name="Picture 7" descr="C:\Users\Administrator\Desktop\新建文件夹\573679229327528958.jpg"/>
          <p:cNvPicPr>
            <a:picLocks noChangeAspect="1" noChangeArrowheads="1"/>
          </p:cNvPicPr>
          <p:nvPr/>
        </p:nvPicPr>
        <p:blipFill>
          <a:blip r:embed="rId2" cstate="print"/>
          <a:srcRect/>
          <a:stretch>
            <a:fillRect/>
          </a:stretch>
        </p:blipFill>
        <p:spPr bwMode="auto">
          <a:xfrm>
            <a:off x="3666930" y="1777999"/>
            <a:ext cx="2347426" cy="3129903"/>
          </a:xfrm>
          <a:prstGeom prst="rect">
            <a:avLst/>
          </a:prstGeom>
          <a:ln>
            <a:noFill/>
          </a:ln>
          <a:effectLst>
            <a:outerShdw blurRad="190500" algn="tl" rotWithShape="0">
              <a:srgbClr val="000000">
                <a:alpha val="70000"/>
              </a:srgbClr>
            </a:outerShdw>
          </a:effectLst>
        </p:spPr>
      </p:pic>
      <p:pic>
        <p:nvPicPr>
          <p:cNvPr id="12297" name="Picture 9" descr="C:\Users\Administrator\Desktop\新建文件夹\781148145004456844.jpg"/>
          <p:cNvPicPr>
            <a:picLocks noChangeAspect="1" noChangeArrowheads="1"/>
          </p:cNvPicPr>
          <p:nvPr/>
        </p:nvPicPr>
        <p:blipFill>
          <a:blip r:embed="rId3" cstate="print"/>
          <a:srcRect/>
          <a:stretch>
            <a:fillRect/>
          </a:stretch>
        </p:blipFill>
        <p:spPr bwMode="auto">
          <a:xfrm>
            <a:off x="8637729" y="1844040"/>
            <a:ext cx="2330904" cy="3107873"/>
          </a:xfrm>
          <a:prstGeom prst="rect">
            <a:avLst/>
          </a:prstGeom>
          <a:ln>
            <a:noFill/>
          </a:ln>
          <a:effectLst>
            <a:outerShdw blurRad="190500" algn="tl" rotWithShape="0">
              <a:srgbClr val="000000">
                <a:alpha val="70000"/>
              </a:srgbClr>
            </a:outerShdw>
          </a:effectLst>
        </p:spPr>
      </p:pic>
      <p:sp>
        <p:nvSpPr>
          <p:cNvPr id="24" name="TextBox 23"/>
          <p:cNvSpPr txBox="1"/>
          <p:nvPr/>
        </p:nvSpPr>
        <p:spPr>
          <a:xfrm>
            <a:off x="1070105" y="5279573"/>
            <a:ext cx="2232932" cy="369332"/>
          </a:xfrm>
          <a:prstGeom prst="rect">
            <a:avLst/>
          </a:prstGeom>
          <a:noFill/>
        </p:spPr>
        <p:txBody>
          <a:bodyPr wrap="square" rtlCol="0">
            <a:spAutoFit/>
          </a:bodyPr>
          <a:lstStyle/>
          <a:p>
            <a:r>
              <a:rPr lang="zh-CN" altLang="en-US" dirty="0" smtClean="0"/>
              <a:t>中铁十六局项目部</a:t>
            </a:r>
            <a:endParaRPr lang="zh-CN" altLang="en-US" dirty="0"/>
          </a:p>
        </p:txBody>
      </p:sp>
      <p:sp>
        <p:nvSpPr>
          <p:cNvPr id="25" name="TextBox 24"/>
          <p:cNvSpPr txBox="1"/>
          <p:nvPr/>
        </p:nvSpPr>
        <p:spPr>
          <a:xfrm>
            <a:off x="3981256" y="5270241"/>
            <a:ext cx="1819275" cy="369332"/>
          </a:xfrm>
          <a:prstGeom prst="rect">
            <a:avLst/>
          </a:prstGeom>
          <a:noFill/>
        </p:spPr>
        <p:txBody>
          <a:bodyPr wrap="square" rtlCol="0">
            <a:spAutoFit/>
          </a:bodyPr>
          <a:lstStyle/>
          <a:p>
            <a:r>
              <a:rPr lang="zh-CN" altLang="en-US" dirty="0" smtClean="0"/>
              <a:t>银隆厂区一</a:t>
            </a:r>
            <a:endParaRPr lang="zh-CN" altLang="en-US" dirty="0"/>
          </a:p>
        </p:txBody>
      </p:sp>
      <p:sp>
        <p:nvSpPr>
          <p:cNvPr id="26" name="TextBox 25"/>
          <p:cNvSpPr txBox="1"/>
          <p:nvPr/>
        </p:nvSpPr>
        <p:spPr>
          <a:xfrm>
            <a:off x="9207331" y="5291547"/>
            <a:ext cx="1819275" cy="369332"/>
          </a:xfrm>
          <a:prstGeom prst="rect">
            <a:avLst/>
          </a:prstGeom>
          <a:noFill/>
        </p:spPr>
        <p:txBody>
          <a:bodyPr wrap="square" rtlCol="0">
            <a:spAutoFit/>
          </a:bodyPr>
          <a:lstStyle/>
          <a:p>
            <a:r>
              <a:rPr lang="zh-CN" altLang="en-US" dirty="0" smtClean="0"/>
              <a:t>新筑配送</a:t>
            </a:r>
            <a:endParaRPr lang="zh-CN" altLang="en-US" dirty="0"/>
          </a:p>
        </p:txBody>
      </p:sp>
      <p:sp>
        <p:nvSpPr>
          <p:cNvPr id="27" name="TextBox 26"/>
          <p:cNvSpPr txBox="1"/>
          <p:nvPr/>
        </p:nvSpPr>
        <p:spPr>
          <a:xfrm>
            <a:off x="6323241" y="5298234"/>
            <a:ext cx="1757070" cy="646331"/>
          </a:xfrm>
          <a:prstGeom prst="rect">
            <a:avLst/>
          </a:prstGeom>
          <a:noFill/>
        </p:spPr>
        <p:txBody>
          <a:bodyPr wrap="square" rtlCol="0">
            <a:spAutoFit/>
          </a:bodyPr>
          <a:lstStyle/>
          <a:p>
            <a:r>
              <a:rPr lang="zh-CN" altLang="en-US" dirty="0" smtClean="0"/>
              <a:t>银隆厂区二</a:t>
            </a:r>
            <a:endParaRPr lang="zh-CN" altLang="en-US" dirty="0" smtClean="0"/>
          </a:p>
          <a:p>
            <a:endParaRPr lang="zh-CN" altLang="en-US" dirty="0"/>
          </a:p>
        </p:txBody>
      </p:sp>
      <p:pic>
        <p:nvPicPr>
          <p:cNvPr id="13314" name="Picture 2" descr="C:\Users\Administrator\Desktop\新建文件夹\11431427247228147.jpg"/>
          <p:cNvPicPr>
            <a:picLocks noChangeAspect="1" noChangeArrowheads="1"/>
          </p:cNvPicPr>
          <p:nvPr/>
        </p:nvPicPr>
        <p:blipFill>
          <a:blip r:embed="rId4" cstate="print"/>
          <a:srcRect/>
          <a:stretch>
            <a:fillRect/>
          </a:stretch>
        </p:blipFill>
        <p:spPr bwMode="auto">
          <a:xfrm>
            <a:off x="6171460" y="1783080"/>
            <a:ext cx="2371725" cy="316230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2" descr="航母(小）"/>
          <p:cNvPicPr>
            <a:picLocks noChangeAspect="1"/>
          </p:cNvPicPr>
          <p:nvPr/>
        </p:nvPicPr>
        <p:blipFill>
          <a:blip r:embed="rId1"/>
          <a:stretch>
            <a:fillRect/>
          </a:stretch>
        </p:blipFill>
        <p:spPr>
          <a:xfrm>
            <a:off x="5022850" y="1466850"/>
            <a:ext cx="7159625" cy="3924300"/>
          </a:xfrm>
          <a:prstGeom prst="rect">
            <a:avLst/>
          </a:prstGeom>
          <a:noFill/>
          <a:ln w="9525">
            <a:noFill/>
          </a:ln>
        </p:spPr>
      </p:pic>
      <p:sp>
        <p:nvSpPr>
          <p:cNvPr id="18" name="任意多边形: 形状 17"/>
          <p:cNvSpPr/>
          <p:nvPr/>
        </p:nvSpPr>
        <p:spPr>
          <a:xfrm>
            <a:off x="0" y="1466850"/>
            <a:ext cx="6034088"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形状 32"/>
          <p:cNvSpPr/>
          <p:nvPr/>
        </p:nvSpPr>
        <p:spPr>
          <a:xfrm>
            <a:off x="4984750" y="1476375"/>
            <a:ext cx="1204913" cy="390525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511175" y="0"/>
            <a:ext cx="1355725"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511175" y="123825"/>
            <a:ext cx="1355725" cy="606425"/>
          </a:xfrm>
          <a:prstGeom prst="rect">
            <a:avLst/>
          </a:prstGeom>
          <a:solidFill>
            <a:srgbClr val="C60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30" name="文本框 40"/>
          <p:cNvSpPr txBox="1"/>
          <p:nvPr/>
        </p:nvSpPr>
        <p:spPr>
          <a:xfrm>
            <a:off x="438150" y="98425"/>
            <a:ext cx="1530350" cy="646113"/>
          </a:xfrm>
          <a:prstGeom prst="rect">
            <a:avLst/>
          </a:prstGeom>
          <a:solidFill>
            <a:schemeClr val="accent1"/>
          </a:solidFill>
          <a:ln w="9525">
            <a:noFill/>
          </a:ln>
        </p:spPr>
        <p:txBody>
          <a:bodyPr anchor="t">
            <a:spAutoFit/>
          </a:bodyPr>
          <a:lstStyle/>
          <a:p>
            <a:pPr algn="ctr"/>
            <a:r>
              <a:rPr lang="en-US" altLang="zh-CN" b="1" dirty="0">
                <a:solidFill>
                  <a:schemeClr val="bg1"/>
                </a:solidFill>
                <a:latin typeface="Arial" panose="020B0604020202020204" pitchFamily="34" charset="0"/>
                <a:ea typeface="微软雅黑" panose="020B0503020204020204" pitchFamily="34" charset="-122"/>
              </a:rPr>
              <a:t>TAIJI</a:t>
            </a:r>
            <a:endParaRPr lang="en-US" altLang="zh-CN" b="1" dirty="0">
              <a:solidFill>
                <a:schemeClr val="bg1"/>
              </a:solidFill>
              <a:latin typeface="Arial" panose="020B0604020202020204" pitchFamily="34" charset="0"/>
              <a:ea typeface="微软雅黑" panose="020B0503020204020204" pitchFamily="34" charset="-122"/>
            </a:endParaRPr>
          </a:p>
          <a:p>
            <a:pPr algn="ctr"/>
            <a:r>
              <a:rPr lang="zh-CN" altLang="en-US" b="1" dirty="0">
                <a:solidFill>
                  <a:schemeClr val="bg1"/>
                </a:solidFill>
                <a:latin typeface="Arial" panose="020B0604020202020204" pitchFamily="34" charset="0"/>
                <a:ea typeface="微软雅黑" panose="020B0503020204020204" pitchFamily="34" charset="-122"/>
              </a:rPr>
              <a:t>太极集团</a:t>
            </a:r>
            <a:endParaRPr lang="zh-CN" altLang="en-US" sz="4800" b="1" dirty="0">
              <a:solidFill>
                <a:schemeClr val="bg1"/>
              </a:solidFill>
              <a:latin typeface="Arial" panose="020B0604020202020204" pitchFamily="34" charset="0"/>
              <a:ea typeface="Arial" panose="020B0604020202020204" pitchFamily="34" charset="0"/>
            </a:endParaRPr>
          </a:p>
        </p:txBody>
      </p:sp>
      <p:sp>
        <p:nvSpPr>
          <p:cNvPr id="26631" name="文本框 18"/>
          <p:cNvSpPr txBox="1"/>
          <p:nvPr/>
        </p:nvSpPr>
        <p:spPr>
          <a:xfrm>
            <a:off x="1192213" y="3260725"/>
            <a:ext cx="3748087" cy="644525"/>
          </a:xfrm>
          <a:prstGeom prst="rect">
            <a:avLst/>
          </a:prstGeom>
          <a:noFill/>
          <a:ln w="9525">
            <a:noFill/>
          </a:ln>
        </p:spPr>
        <p:txBody>
          <a:bodyPr anchor="t">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谢 谢</a:t>
            </a:r>
            <a:r>
              <a:rPr lang="zh-CN" altLang="en-US" sz="3600" dirty="0">
                <a:solidFill>
                  <a:schemeClr val="bg1"/>
                </a:solidFill>
                <a:latin typeface="微软雅黑" panose="020B0503020204020204" pitchFamily="34" charset="-122"/>
                <a:ea typeface="微软雅黑" panose="020B0503020204020204" pitchFamily="34" charset="-122"/>
              </a:rPr>
              <a:t> </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26632" name="文本框 19"/>
          <p:cNvSpPr txBox="1"/>
          <p:nvPr/>
        </p:nvSpPr>
        <p:spPr>
          <a:xfrm>
            <a:off x="622300" y="2270125"/>
            <a:ext cx="5060950" cy="922338"/>
          </a:xfrm>
          <a:prstGeom prst="rect">
            <a:avLst/>
          </a:prstGeom>
          <a:noFill/>
          <a:ln w="9525">
            <a:noFill/>
          </a:ln>
        </p:spPr>
        <p:txBody>
          <a:bodyPr anchor="t">
            <a:spAutoFit/>
          </a:bodyPr>
          <a:lstStyle/>
          <a:p>
            <a:pPr algn="ctr"/>
            <a:r>
              <a:rPr lang="en-US" altLang="zh-CN" sz="5400" b="1" dirty="0">
                <a:solidFill>
                  <a:schemeClr val="bg1"/>
                </a:solidFill>
                <a:latin typeface="Road Rage"/>
                <a:ea typeface="微软雅黑" panose="020B0503020204020204" pitchFamily="34" charset="-122"/>
              </a:rPr>
              <a:t>THANKS</a:t>
            </a:r>
            <a:endParaRPr lang="en-US" altLang="zh-CN" sz="6000" dirty="0">
              <a:solidFill>
                <a:schemeClr val="bg1"/>
              </a:solidFill>
              <a:latin typeface="Road Rage"/>
              <a:ea typeface="Arial" panose="020B0604020202020204" pitchFamily="34" charset="0"/>
            </a:endParaRPr>
          </a:p>
        </p:txBody>
      </p:sp>
      <p:sp>
        <p:nvSpPr>
          <p:cNvPr id="26633" name="文本框 4"/>
          <p:cNvSpPr txBox="1"/>
          <p:nvPr/>
        </p:nvSpPr>
        <p:spPr>
          <a:xfrm>
            <a:off x="9556750" y="4994275"/>
            <a:ext cx="2530475" cy="368300"/>
          </a:xfrm>
          <a:prstGeom prst="rect">
            <a:avLst/>
          </a:prstGeom>
          <a:noFill/>
          <a:ln w="9525">
            <a:noFill/>
          </a:ln>
        </p:spPr>
        <p:txBody>
          <a:bodyPr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太极急支糖浆生产基地</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UZZIER">
  <a:themeElements>
    <a:clrScheme name="BUZZIER">
      <a:dk1>
        <a:srgbClr val="222A35"/>
      </a:dk1>
      <a:lt1>
        <a:sysClr val="window" lastClr="FFFFFF"/>
      </a:lt1>
      <a:dk2>
        <a:srgbClr val="44546A"/>
      </a:dk2>
      <a:lt2>
        <a:srgbClr val="E7E6E6"/>
      </a:lt2>
      <a:accent1>
        <a:srgbClr val="2EB0BD"/>
      </a:accent1>
      <a:accent2>
        <a:srgbClr val="197B9F"/>
      </a:accent2>
      <a:accent3>
        <a:srgbClr val="0E468B"/>
      </a:accent3>
      <a:accent4>
        <a:srgbClr val="A0ACBA"/>
      </a:accent4>
      <a:accent5>
        <a:srgbClr val="7A90A0"/>
      </a:accent5>
      <a:accent6>
        <a:srgbClr val="5A6F84"/>
      </a:accent6>
      <a:hlink>
        <a:srgbClr val="0563C1"/>
      </a:hlink>
      <a:folHlink>
        <a:srgbClr val="954F72"/>
      </a:folHlink>
    </a:clrScheme>
    <a:fontScheme name="自定义 10">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732</Words>
  <Application>WPS 演示</Application>
  <PresentationFormat>自定义</PresentationFormat>
  <Paragraphs>97</Paragraphs>
  <Slides>8</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8</vt:i4>
      </vt:variant>
    </vt:vector>
  </HeadingPairs>
  <TitlesOfParts>
    <vt:vector size="21" baseType="lpstr">
      <vt:lpstr>Arial</vt:lpstr>
      <vt:lpstr>宋体</vt:lpstr>
      <vt:lpstr>Wingdings</vt:lpstr>
      <vt:lpstr>等线</vt:lpstr>
      <vt:lpstr>微软雅黑</vt:lpstr>
      <vt:lpstr>Impact</vt:lpstr>
      <vt:lpstr>微软雅黑 Light</vt:lpstr>
      <vt:lpstr>Calibri</vt:lpstr>
      <vt:lpstr>Road Rage</vt:lpstr>
      <vt:lpstr>Arial Unicode MS</vt:lpstr>
      <vt:lpstr>黑体</vt:lpstr>
      <vt:lpstr>Segoe Print</vt:lpstr>
      <vt:lpstr>BUZZIER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Eric羊</dc:creator>
  <cp:lastModifiedBy>王艳丽</cp:lastModifiedBy>
  <cp:revision>101</cp:revision>
  <dcterms:created xsi:type="dcterms:W3CDTF">2016-12-13T08:41:00Z</dcterms:created>
  <dcterms:modified xsi:type="dcterms:W3CDTF">2018-06-06T07:24:51Z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