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0" r:id="rId2"/>
    <p:sldId id="391" r:id="rId3"/>
    <p:sldId id="392" r:id="rId4"/>
    <p:sldId id="395" r:id="rId5"/>
    <p:sldId id="397" r:id="rId6"/>
    <p:sldId id="394" r:id="rId7"/>
    <p:sldId id="393" r:id="rId8"/>
    <p:sldId id="39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14"/>
      </p:cViewPr>
      <p:guideLst>
        <p:guide orient="horz" pos="21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66D5C-B32B-4721-BB34-4BD018D6F731}" type="datetimeFigureOut">
              <a:rPr lang="zh-CN" altLang="en-US" smtClean="0"/>
              <a:pPr/>
              <a:t>2018/4/28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2F5F8-03A2-4C69-8228-C81BFA3B89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2F5F8-03A2-4C69-8228-C81BFA3B893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5400000">
            <a:off x="8235315" y="2895600"/>
            <a:ext cx="377825" cy="7561580"/>
          </a:xfrm>
          <a:prstGeom prst="rect">
            <a:avLst/>
          </a:prstGeom>
          <a:gradFill>
            <a:gsLst>
              <a:gs pos="40000">
                <a:srgbClr val="D6E6F5">
                  <a:alpha val="100000"/>
                </a:srgbClr>
              </a:gs>
              <a:gs pos="22000">
                <a:schemeClr val="bg1"/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9326880" y="6456045"/>
            <a:ext cx="214820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TAIJI    2018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269855" y="6475095"/>
            <a:ext cx="3194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</a:rPr>
              <a:t>|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50" advClick="0"/>
    </mc:Choice>
    <mc:Fallback>
      <p:transition spd="med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="" xmlns:p14="http://schemas.microsoft.com/office/powerpoint/2010/main" Requires="p14">
      <p:transition p14:dur="500">
        <p:wipe dir="r"/>
      </p:transition>
    </mc:Choice>
    <mc:Fallback>
      <p:transition>
        <p:wipe dir="r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41875" y="1466215"/>
            <a:ext cx="7352665" cy="3924935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939" y="0"/>
            <a:ext cx="1356186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10939" y="124168"/>
            <a:ext cx="1356186" cy="606003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38590" y="98635"/>
            <a:ext cx="1529910" cy="645160"/>
          </a:xfrm>
          <a:prstGeom prst="rect">
            <a:avLst/>
          </a:prstGeom>
          <a:solidFill>
            <a:srgbClr val="2EB0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 </a:t>
            </a:r>
          </a:p>
          <a:p>
            <a:pPr algn="ctr"/>
            <a:r>
              <a:rPr 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64640" y="3336290"/>
            <a:ext cx="34721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390769" y="4621333"/>
            <a:ext cx="3788628" cy="373665"/>
            <a:chOff x="4096056" y="4216417"/>
            <a:chExt cx="3788628" cy="373665"/>
          </a:xfrm>
        </p:grpSpPr>
        <p:sp>
          <p:nvSpPr>
            <p:cNvPr id="60" name="文本框 6"/>
            <p:cNvSpPr txBox="1"/>
            <p:nvPr/>
          </p:nvSpPr>
          <p:spPr>
            <a:xfrm>
              <a:off x="4096056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</a:p>
          </p:txBody>
        </p:sp>
        <p:sp>
          <p:nvSpPr>
            <p:cNvPr id="61" name="文本框 7"/>
            <p:cNvSpPr txBox="1"/>
            <p:nvPr/>
          </p:nvSpPr>
          <p:spPr>
            <a:xfrm>
              <a:off x="6030920" y="4216417"/>
              <a:ext cx="1853764" cy="3736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700405" y="1583690"/>
            <a:ext cx="396367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71660" y="4994910"/>
            <a:ext cx="2722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  <p:pic>
        <p:nvPicPr>
          <p:cNvPr id="4" name="图片 3" descr="太极医药城A区照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32350" y="1466215"/>
            <a:ext cx="7352665" cy="3924935"/>
          </a:xfrm>
          <a:prstGeom prst="rect">
            <a:avLst/>
          </a:prstGeom>
        </p:spPr>
      </p:pic>
      <p:sp>
        <p:nvSpPr>
          <p:cNvPr id="5" name="任意多边形: 形状 17"/>
          <p:cNvSpPr/>
          <p:nvPr/>
        </p:nvSpPr>
        <p:spPr>
          <a:xfrm>
            <a:off x="0" y="1466850"/>
            <a:ext cx="6130290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880" cy="392366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5105" y="2122805"/>
            <a:ext cx="4948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第五届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太极集团十大杰出青年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候选人事迹简介</a:t>
            </a:r>
          </a:p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四川太极大药房连锁有限公司</a:t>
            </a:r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                                                                                                         周佳玉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66885" y="4994910"/>
            <a:ext cx="2767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1315" y="858520"/>
            <a:ext cx="9832975" cy="6451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r>
              <a:rPr lang="zh-CN" altLang="en-US" dirty="0"/>
              <a:t>     </a:t>
            </a:r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63725" y="961389"/>
            <a:ext cx="7000056" cy="46063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2400" dirty="0"/>
              <a:t>       </a:t>
            </a:r>
            <a:r>
              <a:rPr lang="en-US" altLang="zh-CN" sz="2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2400" dirty="0"/>
              <a:t> </a:t>
            </a:r>
            <a:endParaRPr lang="en-US" altLang="zh-CN" sz="2400" dirty="0" smtClean="0"/>
          </a:p>
          <a:p>
            <a:pPr>
              <a:lnSpc>
                <a:spcPts val="4400"/>
              </a:lnSpc>
            </a:pPr>
            <a:r>
              <a:rPr lang="zh-CN" altLang="en-US" sz="2400" dirty="0" smtClean="0">
                <a:latin typeface="Arial" panose="020B0604020202020204" pitchFamily="34" charset="0"/>
              </a:rPr>
              <a:t>姓       名：周佳玉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    龄：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岁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政治面貌：团    员       学   历：本  科    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       业：生物技术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       称：执业中药师，健康管理师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ts val="4400"/>
              </a:lnSpc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入公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司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位及岗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位：四川太极大药房连锁有限公司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4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城郊一片片区主管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69070" y="1308100"/>
            <a:ext cx="1922145" cy="294068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800590" y="2599690"/>
            <a:ext cx="45974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zh-CN"/>
              <a:t>照片</a:t>
            </a:r>
          </a:p>
        </p:txBody>
      </p:sp>
      <p:sp>
        <p:nvSpPr>
          <p:cNvPr id="5124" name="Title 1"/>
          <p:cNvSpPr txBox="1"/>
          <p:nvPr/>
        </p:nvSpPr>
        <p:spPr>
          <a:xfrm>
            <a:off x="2860675" y="196850"/>
            <a:ext cx="6210300" cy="70326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一、个人简历 </a:t>
            </a:r>
            <a:endParaRPr lang="en-GB" altLang="x-none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344863" y="766763"/>
            <a:ext cx="5208588" cy="1111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生活照片\我在太极2017.8.19\城郊一片周佳玉证件照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0635" y="1297859"/>
            <a:ext cx="1944295" cy="2964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98600" y="1356995"/>
            <a:ext cx="9195435" cy="230832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日加入公司，至今近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年，曾在大邑东壕沟店和大邑内蒙古店担任营业员，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月调入大邑富民路店担任门店店长，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2014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年担任大邑邛崃片区主管，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年公司对各片区进行整合，担任城郊一片片区主管。主要事迹分享如下：</a:t>
            </a:r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344863" y="766763"/>
            <a:ext cx="5208588" cy="1111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/>
          <p:nvPr/>
        </p:nvSpPr>
        <p:spPr>
          <a:xfrm>
            <a:off x="2844800" y="207645"/>
            <a:ext cx="6210300" cy="70326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二、主 要 事 迹</a:t>
            </a:r>
            <a:endParaRPr lang="en-GB" altLang="x-none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98600" y="1356995"/>
            <a:ext cx="9195435" cy="39703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一，坚持学习，爱好广泛，做不一样的自己。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我利用工作之余，每天坚持学习，先后考取了中药调剂员，初级药师，执业中药师，健康管理师等证，不断补充自己的专业知识，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2014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年我参加了全国药店金牌店长评选活动，荣获西南大区总冠军。在生活中我爱好广泛，特别喜欢书法和相声，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年公司组织书法大赛，两幅书法作品分别获得一等奖和二等奖，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2018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月登上了集团公司的舞台，在涪陵体育馆为大家表演相声。</a:t>
            </a:r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344863" y="766763"/>
            <a:ext cx="5208588" cy="1111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/>
          <p:nvPr/>
        </p:nvSpPr>
        <p:spPr>
          <a:xfrm>
            <a:off x="2844800" y="207645"/>
            <a:ext cx="6210300" cy="70326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二、主 要 事 迹</a:t>
            </a:r>
            <a:endParaRPr lang="en-GB" altLang="x-none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98600" y="1356995"/>
            <a:ext cx="9195435" cy="507831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二，拥抱改变，提高工作效率。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我们片区共计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家门店，分布于大邑，邛崃，新津三个县，并且有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家门店分布在偏远的乡镇上，门店多，地域广，跨度大，工作效率低。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年公司引进了万店掌药店管理系统，我积极学习，摸索系统的各板块功能，学会之后我每天坚持使用万店掌管理系统，以前每天最多巡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家门店，现在每天可以巡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家门店（万店掌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家，每家店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多项点检内容），大大提高了工作效率。同时我还在万店掌的“掌上学院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中上传了活动培训视频，网上签订社保协议操作演示视频等，供全公司的同事参考学习。</a:t>
            </a:r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344863" y="766763"/>
            <a:ext cx="5208588" cy="1111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/>
          <p:nvPr/>
        </p:nvSpPr>
        <p:spPr>
          <a:xfrm>
            <a:off x="2844800" y="207645"/>
            <a:ext cx="6210300" cy="70326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二、主 要 事 迹</a:t>
            </a:r>
            <a:endParaRPr lang="en-GB" altLang="x-none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344863" y="766763"/>
            <a:ext cx="5208588" cy="1111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/>
          <p:nvPr/>
        </p:nvSpPr>
        <p:spPr>
          <a:xfrm>
            <a:off x="2844800" y="207645"/>
            <a:ext cx="6210300" cy="70326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二、主 要 事 迹</a:t>
            </a:r>
            <a:endParaRPr lang="en-GB" altLang="x-none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63329" y="1327355"/>
            <a:ext cx="89965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defTabSz="514350" fontAlgn="base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第三：团结同事，互帮互助，提升团队协作能力。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2017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年我们片区装修升级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5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家门店。每家门店装修前的打包清场，装修后的打扫卫生，验货上货，每家店都是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1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天内完成，同时新装门店的闭店活动，开业活动，每场活动增长率都在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300%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以上。取得这些成绩的主要原因是每家新装修门店的闭店活动，开业活动，验货上货，我带头参与，以身作则，同时也安排其他门店的同事进行帮扶，确保人手充足，提高工作效率，让装修后的门店尽快恢复正常营业。我们片区的传统之一就是；一家有事，虽远必帮。</a:t>
            </a:r>
            <a:endParaRPr lang="zh-CN" altLang="en-US" sz="2400" dirty="0">
              <a:solidFill>
                <a:srgbClr val="222A35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635" y="6409944"/>
            <a:ext cx="12192000" cy="445325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62515" y="6463163"/>
            <a:ext cx="2232539" cy="369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TAIJI  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344863" y="766763"/>
            <a:ext cx="5208588" cy="1111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/>
          <p:nvPr/>
        </p:nvSpPr>
        <p:spPr>
          <a:xfrm>
            <a:off x="2844800" y="207645"/>
            <a:ext cx="6210300" cy="70326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二、主 要 事 迹</a:t>
            </a:r>
            <a:endParaRPr lang="en-GB" altLang="x-none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40310" y="1238864"/>
            <a:ext cx="90702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defTabSz="514350" fontAlgn="base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第四：促销活动常态化，增人气，涨销售。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2017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年我组织片区开展大型活动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225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场，单店广场活动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225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场，闭店活动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5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场，开业活动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5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场，限时活动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450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场，社区宣传活动</a:t>
            </a:r>
            <a:r>
              <a:rPr lang="en-US" altLang="zh-CN" sz="2400" dirty="0" smtClean="0">
                <a:solidFill>
                  <a:srgbClr val="222A35"/>
                </a:solidFill>
                <a:latin typeface="+mn-ea"/>
                <a:sym typeface="+mn-ea"/>
              </a:rPr>
              <a:t>45</a:t>
            </a:r>
            <a:r>
              <a:rPr lang="zh-CN" altLang="en-US" sz="2400" dirty="0" smtClean="0">
                <a:solidFill>
                  <a:srgbClr val="222A35"/>
                </a:solidFill>
                <a:latin typeface="+mn-ea"/>
                <a:sym typeface="+mn-ea"/>
              </a:rPr>
              <a:t>场。通过一系列的活动，不仅增长了销售，还宣传了门店，提升了门店客流。</a:t>
            </a:r>
            <a:r>
              <a:rPr lang="en-US" altLang="zh-CN" sz="2400" dirty="0" smtClean="0">
                <a:solidFill>
                  <a:srgbClr val="222A35"/>
                </a:solidFill>
                <a:latin typeface="+mj-ea"/>
                <a:sym typeface="+mn-ea"/>
              </a:rPr>
              <a:t> 2017</a:t>
            </a:r>
            <a:r>
              <a:rPr lang="zh-CN" altLang="en-US" sz="2400" dirty="0" smtClean="0">
                <a:solidFill>
                  <a:srgbClr val="222A35"/>
                </a:solidFill>
                <a:latin typeface="+mj-ea"/>
                <a:sym typeface="+mn-ea"/>
              </a:rPr>
              <a:t>年我们片区同期销售增长</a:t>
            </a:r>
            <a:r>
              <a:rPr lang="en-US" altLang="zh-CN" sz="2400" dirty="0" smtClean="0">
                <a:solidFill>
                  <a:srgbClr val="222A35"/>
                </a:solidFill>
                <a:latin typeface="+mj-ea"/>
                <a:sym typeface="+mn-ea"/>
              </a:rPr>
              <a:t>25.8%</a:t>
            </a:r>
            <a:r>
              <a:rPr lang="zh-CN" altLang="en-US" sz="2400" dirty="0" smtClean="0">
                <a:solidFill>
                  <a:srgbClr val="222A35"/>
                </a:solidFill>
                <a:latin typeface="+mj-ea"/>
                <a:sym typeface="+mn-ea"/>
              </a:rPr>
              <a:t>；笔数增长</a:t>
            </a:r>
            <a:r>
              <a:rPr lang="en-US" altLang="zh-CN" sz="2400" dirty="0" smtClean="0">
                <a:solidFill>
                  <a:srgbClr val="222A35"/>
                </a:solidFill>
                <a:latin typeface="+mj-ea"/>
                <a:sym typeface="+mn-ea"/>
              </a:rPr>
              <a:t>5.6</a:t>
            </a:r>
            <a:r>
              <a:rPr lang="zh-CN" altLang="en-US" sz="2400" dirty="0" smtClean="0">
                <a:solidFill>
                  <a:srgbClr val="222A35"/>
                </a:solidFill>
                <a:latin typeface="+mj-ea"/>
                <a:sym typeface="+mn-ea"/>
              </a:rPr>
              <a:t>万笔，增长</a:t>
            </a:r>
            <a:r>
              <a:rPr lang="en-US" altLang="zh-CN" sz="2400" dirty="0" smtClean="0">
                <a:solidFill>
                  <a:srgbClr val="222A35"/>
                </a:solidFill>
                <a:latin typeface="+mj-ea"/>
                <a:sym typeface="+mn-ea"/>
              </a:rPr>
              <a:t>18.1%</a:t>
            </a:r>
            <a:r>
              <a:rPr lang="zh-CN" altLang="en-US" sz="2400" dirty="0" smtClean="0">
                <a:solidFill>
                  <a:srgbClr val="222A35"/>
                </a:solidFill>
                <a:latin typeface="+mj-ea"/>
                <a:sym typeface="+mn-ea"/>
              </a:rPr>
              <a:t>；毛利同期增长</a:t>
            </a:r>
            <a:r>
              <a:rPr lang="en-US" altLang="zh-CN" sz="2400" dirty="0" smtClean="0">
                <a:solidFill>
                  <a:srgbClr val="222A35"/>
                </a:solidFill>
                <a:latin typeface="+mj-ea"/>
                <a:sym typeface="+mn-ea"/>
              </a:rPr>
              <a:t>161</a:t>
            </a:r>
            <a:r>
              <a:rPr lang="zh-CN" altLang="en-US" sz="2400" dirty="0" smtClean="0">
                <a:solidFill>
                  <a:srgbClr val="222A35"/>
                </a:solidFill>
                <a:latin typeface="+mj-ea"/>
                <a:sym typeface="+mn-ea"/>
              </a:rPr>
              <a:t>万，增长率为</a:t>
            </a:r>
            <a:r>
              <a:rPr lang="en-US" altLang="zh-CN" sz="2400" dirty="0" smtClean="0">
                <a:solidFill>
                  <a:srgbClr val="222A35"/>
                </a:solidFill>
                <a:latin typeface="+mj-ea"/>
                <a:sym typeface="+mn-ea"/>
              </a:rPr>
              <a:t>22.2%</a:t>
            </a:r>
            <a:r>
              <a:rPr lang="zh-CN" altLang="en-US" sz="2400" dirty="0" smtClean="0">
                <a:solidFill>
                  <a:srgbClr val="222A35"/>
                </a:solidFill>
                <a:latin typeface="+mj-ea"/>
                <a:sym typeface="+mn-ea"/>
              </a:rPr>
              <a:t>；片区盈利门店从</a:t>
            </a:r>
            <a:r>
              <a:rPr lang="en-US" altLang="zh-CN" sz="2400" dirty="0" smtClean="0">
                <a:solidFill>
                  <a:srgbClr val="222A35"/>
                </a:solidFill>
                <a:latin typeface="+mj-ea"/>
                <a:sym typeface="+mn-ea"/>
              </a:rPr>
              <a:t>6</a:t>
            </a:r>
            <a:r>
              <a:rPr lang="zh-CN" altLang="en-US" sz="2400" dirty="0" smtClean="0">
                <a:solidFill>
                  <a:srgbClr val="222A35"/>
                </a:solidFill>
                <a:latin typeface="+mj-ea"/>
                <a:sym typeface="+mn-ea"/>
              </a:rPr>
              <a:t>家增长到</a:t>
            </a:r>
            <a:r>
              <a:rPr lang="en-US" altLang="zh-CN" sz="2400" dirty="0" smtClean="0">
                <a:solidFill>
                  <a:srgbClr val="222A35"/>
                </a:solidFill>
                <a:latin typeface="+mj-ea"/>
                <a:sym typeface="+mn-ea"/>
              </a:rPr>
              <a:t>12</a:t>
            </a:r>
            <a:r>
              <a:rPr lang="zh-CN" altLang="en-US" sz="2400" dirty="0" smtClean="0">
                <a:solidFill>
                  <a:srgbClr val="222A35"/>
                </a:solidFill>
                <a:latin typeface="+mj-ea"/>
                <a:sym typeface="+mn-ea"/>
              </a:rPr>
              <a:t>家，盈利门店增长率</a:t>
            </a:r>
            <a:r>
              <a:rPr lang="en-US" altLang="zh-CN" sz="2400" dirty="0" smtClean="0">
                <a:solidFill>
                  <a:srgbClr val="222A35"/>
                </a:solidFill>
                <a:latin typeface="+mj-ea"/>
                <a:sym typeface="+mn-ea"/>
              </a:rPr>
              <a:t>100%</a:t>
            </a:r>
            <a:r>
              <a:rPr lang="zh-CN" altLang="en-US" sz="2400" dirty="0" smtClean="0">
                <a:solidFill>
                  <a:srgbClr val="222A35"/>
                </a:solidFill>
                <a:latin typeface="+mj-ea"/>
                <a:sym typeface="+mn-ea"/>
              </a:rPr>
              <a:t>。</a:t>
            </a:r>
            <a:endParaRPr lang="zh-CN" altLang="en-US" sz="2400" dirty="0">
              <a:solidFill>
                <a:srgbClr val="222A35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航母(小）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2850" y="1466850"/>
            <a:ext cx="7158990" cy="392430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40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5230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10939" y="0"/>
            <a:ext cx="1356186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10939" y="124168"/>
            <a:ext cx="1356186" cy="606003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38590" y="98635"/>
            <a:ext cx="1529910" cy="645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TAIJI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91895" y="3260725"/>
            <a:ext cx="3748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572" y="2270110"/>
            <a:ext cx="50604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Road Rage" pitchFamily="50" charset="0"/>
              </a:rPr>
              <a:t>THANKS</a:t>
            </a:r>
            <a:endParaRPr lang="en-US" sz="6000" dirty="0">
              <a:solidFill>
                <a:schemeClr val="bg1"/>
              </a:solidFill>
              <a:latin typeface="Road Rage" pitchFamily="50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57385" y="4994910"/>
            <a:ext cx="252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1174</Words>
  <Application>Microsoft Office PowerPoint</Application>
  <PresentationFormat>自定义</PresentationFormat>
  <Paragraphs>47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BUZZIER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70</cp:revision>
  <dcterms:created xsi:type="dcterms:W3CDTF">2016-12-13T08:41:00Z</dcterms:created>
  <dcterms:modified xsi:type="dcterms:W3CDTF">2018-04-27T17:07:47Z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