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80" r:id="rId2"/>
    <p:sldId id="299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21" r:id="rId14"/>
    <p:sldId id="310" r:id="rId15"/>
    <p:sldId id="322" r:id="rId16"/>
    <p:sldId id="311" r:id="rId17"/>
    <p:sldId id="312" r:id="rId18"/>
    <p:sldId id="323" r:id="rId19"/>
    <p:sldId id="313" r:id="rId20"/>
    <p:sldId id="314" r:id="rId21"/>
    <p:sldId id="315" r:id="rId22"/>
    <p:sldId id="281" r:id="rId23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66FF"/>
    <a:srgbClr val="2EB0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6" d="100"/>
          <a:sy n="66" d="100"/>
        </p:scale>
        <p:origin x="-87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编辑母版文本样式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fontAlgn="base"/>
            <a:fld id="{9A0DB2DC-4C9A-4742-B13C-FB6460FD3503}" type="slidenum">
              <a:rPr lang="zh-CN" altLang="en-US" sz="1200" strike="noStrike" noProof="1" dirty="0">
                <a:latin typeface="等线"/>
                <a:ea typeface="等线"/>
                <a:cs typeface="+mn-cs"/>
              </a:rPr>
              <a:t>‹#›</a:t>
            </a:fld>
            <a:endParaRPr lang="zh-CN" altLang="en-US" sz="1200" strike="noStrike" noProof="1">
              <a:latin typeface="等线"/>
              <a:ea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215990157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67724" y="2093305"/>
            <a:ext cx="3106352" cy="3021844"/>
          </a:xfrm>
          <a:prstGeom prst="ellipse">
            <a:avLst/>
          </a:prstGeom>
          <a:solidFill>
            <a:schemeClr val="accent3"/>
          </a:solidFill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671004" y="2093305"/>
            <a:ext cx="2964292" cy="3021844"/>
          </a:xfrm>
          <a:prstGeom prst="ellipse">
            <a:avLst/>
          </a:prstGeom>
          <a:solidFill>
            <a:schemeClr val="accent3"/>
          </a:solidFill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8617692" y="2093305"/>
            <a:ext cx="3021116" cy="3021844"/>
          </a:xfrm>
          <a:prstGeom prst="ellipse">
            <a:avLst/>
          </a:prstGeom>
          <a:solidFill>
            <a:schemeClr val="accent3"/>
          </a:solidFill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41836" y="1690838"/>
            <a:ext cx="3645964" cy="2430312"/>
          </a:xfrm>
          <a:prstGeom prst="round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lang="en-GB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228036" y="1690838"/>
            <a:ext cx="3645964" cy="2430312"/>
          </a:xfrm>
          <a:prstGeom prst="round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lang="en-GB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114236" y="1690838"/>
            <a:ext cx="3645964" cy="2430312"/>
          </a:xfrm>
          <a:prstGeom prst="round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lang="en-GB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>
    <p:wipe dir="r"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 descr="太极医药城A区照片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1875" y="1466850"/>
            <a:ext cx="7353300" cy="3924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任意多边形: 形状 17"/>
          <p:cNvSpPr/>
          <p:nvPr/>
        </p:nvSpPr>
        <p:spPr>
          <a:xfrm>
            <a:off x="0" y="1466850"/>
            <a:ext cx="6130925" cy="3924300"/>
          </a:xfrm>
          <a:custGeom>
            <a:avLst/>
            <a:gdLst>
              <a:gd name="connsiteX0" fmla="*/ 0 w 7867650"/>
              <a:gd name="connsiteY0" fmla="*/ 0 h 4038600"/>
              <a:gd name="connsiteX1" fmla="*/ 7867650 w 7867650"/>
              <a:gd name="connsiteY1" fmla="*/ 0 h 4038600"/>
              <a:gd name="connsiteX2" fmla="*/ 7867650 w 7867650"/>
              <a:gd name="connsiteY2" fmla="*/ 1 h 4038600"/>
              <a:gd name="connsiteX3" fmla="*/ 6515100 w 7867650"/>
              <a:gd name="connsiteY3" fmla="*/ 2019295 h 4038600"/>
              <a:gd name="connsiteX4" fmla="*/ 7867650 w 7867650"/>
              <a:gd name="connsiteY4" fmla="*/ 4038590 h 4038600"/>
              <a:gd name="connsiteX5" fmla="*/ 7867650 w 7867650"/>
              <a:gd name="connsiteY5" fmla="*/ 4038600 h 4038600"/>
              <a:gd name="connsiteX6" fmla="*/ 0 w 7867650"/>
              <a:gd name="connsiteY6" fmla="*/ 4038600 h 4038600"/>
              <a:gd name="connsiteX7" fmla="*/ 0 w 7867650"/>
              <a:gd name="connsiteY7" fmla="*/ 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7650" h="4038600">
                <a:moveTo>
                  <a:pt x="0" y="0"/>
                </a:moveTo>
                <a:lnTo>
                  <a:pt x="7867650" y="0"/>
                </a:lnTo>
                <a:lnTo>
                  <a:pt x="7867650" y="1"/>
                </a:lnTo>
                <a:lnTo>
                  <a:pt x="6515100" y="2019295"/>
                </a:lnTo>
                <a:lnTo>
                  <a:pt x="7867650" y="4038590"/>
                </a:lnTo>
                <a:lnTo>
                  <a:pt x="7867650" y="4038600"/>
                </a:lnTo>
                <a:lnTo>
                  <a:pt x="0" y="4038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任意多边形: 形状 32"/>
          <p:cNvSpPr/>
          <p:nvPr/>
        </p:nvSpPr>
        <p:spPr>
          <a:xfrm>
            <a:off x="5070475" y="1466850"/>
            <a:ext cx="1198563" cy="3924300"/>
          </a:xfrm>
          <a:custGeom>
            <a:avLst/>
            <a:gdLst>
              <a:gd name="connsiteX0" fmla="*/ 1352554 w 1562096"/>
              <a:gd name="connsiteY0" fmla="*/ 0 h 4038600"/>
              <a:gd name="connsiteX1" fmla="*/ 1562096 w 1562096"/>
              <a:gd name="connsiteY1" fmla="*/ 0 h 4038600"/>
              <a:gd name="connsiteX2" fmla="*/ 1562096 w 1562096"/>
              <a:gd name="connsiteY2" fmla="*/ 1 h 4038600"/>
              <a:gd name="connsiteX3" fmla="*/ 209546 w 1562096"/>
              <a:gd name="connsiteY3" fmla="*/ 2019295 h 4038600"/>
              <a:gd name="connsiteX4" fmla="*/ 1562096 w 1562096"/>
              <a:gd name="connsiteY4" fmla="*/ 4038590 h 4038600"/>
              <a:gd name="connsiteX5" fmla="*/ 1562096 w 1562096"/>
              <a:gd name="connsiteY5" fmla="*/ 4038600 h 4038600"/>
              <a:gd name="connsiteX6" fmla="*/ 1352554 w 1562096"/>
              <a:gd name="connsiteY6" fmla="*/ 4038600 h 4038600"/>
              <a:gd name="connsiteX7" fmla="*/ 0 w 1562096"/>
              <a:gd name="connsiteY7" fmla="*/ 201930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2096" h="4038600">
                <a:moveTo>
                  <a:pt x="1352554" y="0"/>
                </a:moveTo>
                <a:lnTo>
                  <a:pt x="1562096" y="0"/>
                </a:lnTo>
                <a:lnTo>
                  <a:pt x="1562096" y="1"/>
                </a:lnTo>
                <a:lnTo>
                  <a:pt x="209546" y="2019295"/>
                </a:lnTo>
                <a:lnTo>
                  <a:pt x="1562096" y="4038590"/>
                </a:lnTo>
                <a:lnTo>
                  <a:pt x="1562096" y="4038600"/>
                </a:lnTo>
                <a:lnTo>
                  <a:pt x="1352554" y="4038600"/>
                </a:lnTo>
                <a:lnTo>
                  <a:pt x="0" y="20193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11175" y="0"/>
            <a:ext cx="1355725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11175" y="123825"/>
            <a:ext cx="1355725" cy="606425"/>
          </a:xfrm>
          <a:prstGeom prst="rect">
            <a:avLst/>
          </a:prstGeom>
          <a:solidFill>
            <a:srgbClr val="C60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02" name="文本框 40"/>
          <p:cNvSpPr txBox="1"/>
          <p:nvPr/>
        </p:nvSpPr>
        <p:spPr>
          <a:xfrm>
            <a:off x="438150" y="98425"/>
            <a:ext cx="1530350" cy="646113"/>
          </a:xfrm>
          <a:prstGeom prst="rect">
            <a:avLst/>
          </a:prstGeom>
          <a:solidFill>
            <a:srgbClr val="2EB0BD"/>
          </a:solidFill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TAIJI </a:t>
            </a:r>
          </a:p>
          <a:p>
            <a:pPr algn="ctr"/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太极集团</a:t>
            </a:r>
            <a:endParaRPr lang="en-US" altLang="zh-CN" sz="48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103" name="文本框 57"/>
          <p:cNvSpPr txBox="1"/>
          <p:nvPr/>
        </p:nvSpPr>
        <p:spPr>
          <a:xfrm>
            <a:off x="1565275" y="3336925"/>
            <a:ext cx="3471863" cy="768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工作计划</a:t>
            </a:r>
          </a:p>
        </p:txBody>
      </p:sp>
      <p:grpSp>
        <p:nvGrpSpPr>
          <p:cNvPr id="4104" name="组合 58"/>
          <p:cNvGrpSpPr/>
          <p:nvPr/>
        </p:nvGrpSpPr>
        <p:grpSpPr>
          <a:xfrm>
            <a:off x="390525" y="4621213"/>
            <a:ext cx="3789363" cy="373062"/>
            <a:chOff x="4096056" y="4216417"/>
            <a:chExt cx="3788628" cy="373665"/>
          </a:xfrm>
        </p:grpSpPr>
        <p:sp>
          <p:nvSpPr>
            <p:cNvPr id="4105" name="文本框 6"/>
            <p:cNvSpPr/>
            <p:nvPr/>
          </p:nvSpPr>
          <p:spPr>
            <a:xfrm>
              <a:off x="4096056" y="4216417"/>
              <a:ext cx="1853764" cy="373665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汇报人：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****</a:t>
              </a:r>
            </a:p>
          </p:txBody>
        </p:sp>
        <p:sp>
          <p:nvSpPr>
            <p:cNvPr id="4106" name="文本框 7"/>
            <p:cNvSpPr/>
            <p:nvPr/>
          </p:nvSpPr>
          <p:spPr>
            <a:xfrm>
              <a:off x="6030920" y="4216417"/>
              <a:ext cx="1853764" cy="373665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部门：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*****</a:t>
              </a:r>
            </a:p>
          </p:txBody>
        </p:sp>
      </p:grpSp>
      <p:sp>
        <p:nvSpPr>
          <p:cNvPr id="4107" name="文本框 61"/>
          <p:cNvSpPr txBox="1"/>
          <p:nvPr/>
        </p:nvSpPr>
        <p:spPr>
          <a:xfrm>
            <a:off x="700088" y="1584325"/>
            <a:ext cx="3963987" cy="18605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11500" dirty="0">
                <a:solidFill>
                  <a:schemeClr val="bg1"/>
                </a:solidFill>
                <a:latin typeface="Impact" panose="020B0806030902050204" pitchFamily="34" charset="0"/>
                <a:ea typeface="微软雅黑 Light"/>
              </a:rPr>
              <a:t>2018</a:t>
            </a:r>
            <a:endParaRPr lang="zh-CN" altLang="en-US" sz="11500" dirty="0">
              <a:solidFill>
                <a:schemeClr val="bg1"/>
              </a:solidFill>
              <a:latin typeface="Impact" panose="020B0806030902050204" pitchFamily="34" charset="0"/>
              <a:ea typeface="微软雅黑 Light"/>
            </a:endParaRPr>
          </a:p>
        </p:txBody>
      </p:sp>
      <p:sp>
        <p:nvSpPr>
          <p:cNvPr id="4108" name="文本框 2"/>
          <p:cNvSpPr txBox="1"/>
          <p:nvPr/>
        </p:nvSpPr>
        <p:spPr>
          <a:xfrm>
            <a:off x="9471025" y="4994275"/>
            <a:ext cx="2724150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太极藿香正气液生产基地</a:t>
            </a:r>
          </a:p>
        </p:txBody>
      </p:sp>
      <p:pic>
        <p:nvPicPr>
          <p:cNvPr id="4109" name="图片 3" descr="太极医药城A区照片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2350" y="1466850"/>
            <a:ext cx="7353300" cy="3924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任意多边形: 形状 17"/>
          <p:cNvSpPr/>
          <p:nvPr/>
        </p:nvSpPr>
        <p:spPr>
          <a:xfrm>
            <a:off x="-9525" y="1466850"/>
            <a:ext cx="6130925" cy="3924300"/>
          </a:xfrm>
          <a:custGeom>
            <a:avLst/>
            <a:gdLst>
              <a:gd name="connsiteX0" fmla="*/ 0 w 7867650"/>
              <a:gd name="connsiteY0" fmla="*/ 0 h 4038600"/>
              <a:gd name="connsiteX1" fmla="*/ 7867650 w 7867650"/>
              <a:gd name="connsiteY1" fmla="*/ 0 h 4038600"/>
              <a:gd name="connsiteX2" fmla="*/ 7867650 w 7867650"/>
              <a:gd name="connsiteY2" fmla="*/ 1 h 4038600"/>
              <a:gd name="connsiteX3" fmla="*/ 6515100 w 7867650"/>
              <a:gd name="connsiteY3" fmla="*/ 2019295 h 4038600"/>
              <a:gd name="connsiteX4" fmla="*/ 7867650 w 7867650"/>
              <a:gd name="connsiteY4" fmla="*/ 4038590 h 4038600"/>
              <a:gd name="connsiteX5" fmla="*/ 7867650 w 7867650"/>
              <a:gd name="connsiteY5" fmla="*/ 4038600 h 4038600"/>
              <a:gd name="connsiteX6" fmla="*/ 0 w 7867650"/>
              <a:gd name="connsiteY6" fmla="*/ 4038600 h 4038600"/>
              <a:gd name="connsiteX7" fmla="*/ 0 w 7867650"/>
              <a:gd name="connsiteY7" fmla="*/ 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7650" h="4038600">
                <a:moveTo>
                  <a:pt x="0" y="0"/>
                </a:moveTo>
                <a:lnTo>
                  <a:pt x="7867650" y="0"/>
                </a:lnTo>
                <a:lnTo>
                  <a:pt x="7867650" y="1"/>
                </a:lnTo>
                <a:lnTo>
                  <a:pt x="6515100" y="2019295"/>
                </a:lnTo>
                <a:lnTo>
                  <a:pt x="7867650" y="4038590"/>
                </a:lnTo>
                <a:lnTo>
                  <a:pt x="7867650" y="4038600"/>
                </a:lnTo>
                <a:lnTo>
                  <a:pt x="0" y="4038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任意多边形: 形状 32"/>
          <p:cNvSpPr/>
          <p:nvPr/>
        </p:nvSpPr>
        <p:spPr>
          <a:xfrm>
            <a:off x="5060950" y="1466850"/>
            <a:ext cx="1198563" cy="3924300"/>
          </a:xfrm>
          <a:custGeom>
            <a:avLst/>
            <a:gdLst>
              <a:gd name="connsiteX0" fmla="*/ 1352554 w 1562096"/>
              <a:gd name="connsiteY0" fmla="*/ 0 h 4038600"/>
              <a:gd name="connsiteX1" fmla="*/ 1562096 w 1562096"/>
              <a:gd name="connsiteY1" fmla="*/ 0 h 4038600"/>
              <a:gd name="connsiteX2" fmla="*/ 1562096 w 1562096"/>
              <a:gd name="connsiteY2" fmla="*/ 1 h 4038600"/>
              <a:gd name="connsiteX3" fmla="*/ 209546 w 1562096"/>
              <a:gd name="connsiteY3" fmla="*/ 2019295 h 4038600"/>
              <a:gd name="connsiteX4" fmla="*/ 1562096 w 1562096"/>
              <a:gd name="connsiteY4" fmla="*/ 4038590 h 4038600"/>
              <a:gd name="connsiteX5" fmla="*/ 1562096 w 1562096"/>
              <a:gd name="connsiteY5" fmla="*/ 4038600 h 4038600"/>
              <a:gd name="connsiteX6" fmla="*/ 1352554 w 1562096"/>
              <a:gd name="connsiteY6" fmla="*/ 4038600 h 4038600"/>
              <a:gd name="connsiteX7" fmla="*/ 0 w 1562096"/>
              <a:gd name="connsiteY7" fmla="*/ 201930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2096" h="4038600">
                <a:moveTo>
                  <a:pt x="1352554" y="0"/>
                </a:moveTo>
                <a:lnTo>
                  <a:pt x="1562096" y="0"/>
                </a:lnTo>
                <a:lnTo>
                  <a:pt x="1562096" y="1"/>
                </a:lnTo>
                <a:lnTo>
                  <a:pt x="209546" y="2019295"/>
                </a:lnTo>
                <a:lnTo>
                  <a:pt x="1562096" y="4038590"/>
                </a:lnTo>
                <a:lnTo>
                  <a:pt x="1562096" y="4038600"/>
                </a:lnTo>
                <a:lnTo>
                  <a:pt x="1352554" y="4038600"/>
                </a:lnTo>
                <a:lnTo>
                  <a:pt x="0" y="20193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12" name="文本框 6"/>
          <p:cNvSpPr txBox="1"/>
          <p:nvPr/>
        </p:nvSpPr>
        <p:spPr>
          <a:xfrm>
            <a:off x="193675" y="3336925"/>
            <a:ext cx="5289550" cy="13220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</a:t>
            </a:r>
            <a:r>
              <a:rPr lang="zh-CN" altLang="en-US" sz="4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</a:t>
            </a:r>
            <a:r>
              <a:rPr lang="zh-CN" altLang="en-US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模范店员经验交流材料</a:t>
            </a:r>
          </a:p>
        </p:txBody>
      </p:sp>
      <p:sp>
        <p:nvSpPr>
          <p:cNvPr id="4113" name="文本框 6"/>
          <p:cNvSpPr/>
          <p:nvPr/>
        </p:nvSpPr>
        <p:spPr>
          <a:xfrm>
            <a:off x="2611119" y="4772025"/>
            <a:ext cx="2230755" cy="442674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：陈婷婷</a:t>
            </a: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14" name="文本框 10"/>
          <p:cNvSpPr txBox="1"/>
          <p:nvPr/>
        </p:nvSpPr>
        <p:spPr>
          <a:xfrm>
            <a:off x="690563" y="1481138"/>
            <a:ext cx="3963987" cy="18605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11500" dirty="0">
                <a:solidFill>
                  <a:schemeClr val="bg1"/>
                </a:solidFill>
                <a:latin typeface="Impact" panose="020B0806030902050204" pitchFamily="34" charset="0"/>
                <a:ea typeface="微软雅黑 Light"/>
              </a:rPr>
              <a:t>2018</a:t>
            </a:r>
            <a:endParaRPr lang="zh-CN" altLang="en-US" sz="11500" dirty="0">
              <a:solidFill>
                <a:schemeClr val="bg1"/>
              </a:solidFill>
              <a:latin typeface="Impact" panose="020B0806030902050204" pitchFamily="34" charset="0"/>
              <a:ea typeface="微软雅黑 Light"/>
            </a:endParaRPr>
          </a:p>
        </p:txBody>
      </p:sp>
      <p:sp>
        <p:nvSpPr>
          <p:cNvPr id="4115" name="文本框 11"/>
          <p:cNvSpPr txBox="1"/>
          <p:nvPr/>
        </p:nvSpPr>
        <p:spPr>
          <a:xfrm>
            <a:off x="9366250" y="4994275"/>
            <a:ext cx="2768600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太极藿香正气液生产基地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968951" y="1827370"/>
            <a:ext cx="832167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dirty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  <a:t>在销售方面我不放弃任何一个销售机会，</a:t>
            </a:r>
            <a:r>
              <a:rPr lang="en-US" altLang="zh-CN" sz="2800" dirty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  <a:t>8</a:t>
            </a:r>
            <a:r>
              <a:rPr lang="zh-CN" altLang="zh-CN" sz="2800" dirty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  <a:t>月在门店装修关店情况下利用家人的关系积极拉团购，个人累计销售太极长子藿香正气液近</a:t>
            </a:r>
            <a:r>
              <a:rPr lang="en-US" altLang="zh-CN" sz="2800" dirty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  <a:t>2</a:t>
            </a:r>
            <a:r>
              <a:rPr lang="zh-CN" altLang="zh-CN" sz="2800" dirty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  <a:t>万元，</a:t>
            </a:r>
            <a:r>
              <a:rPr lang="en-US" altLang="zh-CN" sz="2800" dirty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  <a:t>8</a:t>
            </a:r>
            <a:r>
              <a:rPr lang="zh-CN" altLang="zh-CN" sz="2800" dirty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  <a:t>月个人藿香销售增长翻了</a:t>
            </a:r>
            <a:r>
              <a:rPr lang="en-US" altLang="zh-CN" sz="2800" dirty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  <a:t>10</a:t>
            </a:r>
            <a:r>
              <a:rPr lang="zh-CN" altLang="zh-CN" sz="2800" dirty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  <a:t>倍，增长率排名全公司第一名。</a:t>
            </a:r>
            <a:endParaRPr lang="zh-CN" altLang="en-US" sz="2800" dirty="0">
              <a:solidFill>
                <a:schemeClr val="bg2">
                  <a:lumMod val="1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6424613"/>
            <a:ext cx="12192000" cy="444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52"/>
          <p:cNvSpPr txBox="1"/>
          <p:nvPr/>
        </p:nvSpPr>
        <p:spPr>
          <a:xfrm>
            <a:off x="10058400" y="6472238"/>
            <a:ext cx="2232025" cy="3698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TAIJI  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太极集团</a:t>
            </a:r>
          </a:p>
        </p:txBody>
      </p:sp>
    </p:spTree>
    <p:extLst>
      <p:ext uri="{BB962C8B-B14F-4D97-AF65-F5344CB8AC3E}">
        <p14:creationId xmlns:p14="http://schemas.microsoft.com/office/powerpoint/2010/main" val="366392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968951" y="905026"/>
            <a:ext cx="832167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dirty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  <a:t>在维护客情方面，我把顾客当家人，每次活动提前电话告知老顾客，有什么好事总能想起他们：公司给我们发香菇酱了，李阿姨喜欢当下饭菜，我下班送两瓶去；公司给我们发驴肉了，陈大哥是个美食家，送两块给他尝尝；公司给我们发乌发露了，黄小妹那头乌黑的头发最漂亮，我送一瓶给她感受一下。这一年通过努力，洪川店的会员销售占比从</a:t>
            </a:r>
            <a:r>
              <a:rPr lang="en-US" altLang="zh-CN" sz="2800" dirty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  <a:t>54%</a:t>
            </a:r>
            <a:r>
              <a:rPr lang="zh-CN" altLang="zh-CN" sz="2800" dirty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  <a:t>提升至</a:t>
            </a:r>
            <a:r>
              <a:rPr lang="en-US" altLang="zh-CN" sz="2800" dirty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  <a:t>83.5%</a:t>
            </a:r>
            <a:r>
              <a:rPr lang="zh-CN" altLang="zh-CN" sz="2800" dirty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  <a:t>。</a:t>
            </a:r>
            <a:endParaRPr lang="zh-CN" altLang="en-US" sz="2800" dirty="0">
              <a:solidFill>
                <a:schemeClr val="bg2">
                  <a:lumMod val="1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6424613"/>
            <a:ext cx="12192000" cy="444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2"/>
          <p:cNvSpPr txBox="1"/>
          <p:nvPr/>
        </p:nvSpPr>
        <p:spPr>
          <a:xfrm>
            <a:off x="10058400" y="6472238"/>
            <a:ext cx="2232025" cy="3698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TAIJI  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太极集团</a:t>
            </a:r>
          </a:p>
        </p:txBody>
      </p:sp>
    </p:spTree>
    <p:extLst>
      <p:ext uri="{BB962C8B-B14F-4D97-AF65-F5344CB8AC3E}">
        <p14:creationId xmlns:p14="http://schemas.microsoft.com/office/powerpoint/2010/main" val="366392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968950" y="1331415"/>
            <a:ext cx="832167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zh-CN" sz="2800" dirty="0" smtClean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  <a:t>我一直坚信，努力，就会有惊喜，耐心对待每一位顾客总会有回报。记得那是</a:t>
            </a:r>
            <a:r>
              <a:rPr lang="en-US" altLang="zh-CN" sz="2800" dirty="0" smtClean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  <a:t>8</a:t>
            </a:r>
            <a:r>
              <a:rPr lang="zh-CN" altLang="zh-CN" sz="2800" dirty="0" smtClean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  <a:t>月的一天晚上</a:t>
            </a:r>
            <a:r>
              <a:rPr lang="en-US" altLang="zh-CN" sz="2800" dirty="0" smtClean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  <a:t>10</a:t>
            </a:r>
            <a:r>
              <a:rPr lang="zh-CN" altLang="zh-CN" sz="2800" dirty="0" smtClean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  <a:t>点多了，我接到之前联系的团购顾客电话，说第二天早上</a:t>
            </a:r>
            <a:r>
              <a:rPr lang="en-US" altLang="zh-CN" sz="2800" dirty="0" smtClean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  <a:t>6</a:t>
            </a:r>
            <a:r>
              <a:rPr lang="zh-CN" altLang="zh-CN" sz="2800" dirty="0" smtClean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  <a:t>点就要来拉</a:t>
            </a:r>
            <a:r>
              <a:rPr lang="en-US" altLang="zh-CN" sz="2800" dirty="0" smtClean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  <a:t>3</a:t>
            </a:r>
            <a:r>
              <a:rPr lang="zh-CN" altLang="zh-CN" sz="2800" dirty="0" smtClean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  <a:t>件藿香正气液。当晚的天气是雷雨交加，全小区都停电，而且我店正是闭店装修期间，货物堆了</a:t>
            </a:r>
            <a:r>
              <a:rPr lang="en-US" altLang="zh-CN" sz="2800" dirty="0" smtClean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  <a:t>100</a:t>
            </a:r>
            <a:r>
              <a:rPr lang="zh-CN" altLang="zh-CN" sz="2800" dirty="0" smtClean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  <a:t>多件。</a:t>
            </a:r>
            <a:endParaRPr lang="zh-CN" altLang="en-US" sz="2800" dirty="0">
              <a:solidFill>
                <a:schemeClr val="bg2">
                  <a:lumMod val="1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6424613"/>
            <a:ext cx="12192000" cy="444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2"/>
          <p:cNvSpPr txBox="1"/>
          <p:nvPr/>
        </p:nvSpPr>
        <p:spPr>
          <a:xfrm>
            <a:off x="10058400" y="6472238"/>
            <a:ext cx="2232025" cy="3698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TAIJI  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太极集团</a:t>
            </a:r>
          </a:p>
        </p:txBody>
      </p:sp>
    </p:spTree>
    <p:extLst>
      <p:ext uri="{BB962C8B-B14F-4D97-AF65-F5344CB8AC3E}">
        <p14:creationId xmlns:p14="http://schemas.microsoft.com/office/powerpoint/2010/main" val="366392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968951" y="1932288"/>
            <a:ext cx="832167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dirty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  <a:t>为了不耽误顾客的时间，满足顾客的需求，我提前半小时就到店，借着微弱的手电筒灯光，在那堆积如山的货物中，等我这样的小身板搬出</a:t>
            </a:r>
            <a:r>
              <a:rPr lang="en-US" altLang="zh-CN" sz="2800" dirty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  <a:t>3</a:t>
            </a:r>
            <a:r>
              <a:rPr lang="zh-CN" altLang="zh-CN" sz="2800" dirty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  <a:t>件藿香正气液时，也已是汗如雨下。</a:t>
            </a:r>
            <a:endParaRPr lang="zh-CN" altLang="en-US" sz="2800" dirty="0">
              <a:solidFill>
                <a:schemeClr val="bg2">
                  <a:lumMod val="1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6424613"/>
            <a:ext cx="12192000" cy="444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52"/>
          <p:cNvSpPr txBox="1"/>
          <p:nvPr/>
        </p:nvSpPr>
        <p:spPr>
          <a:xfrm>
            <a:off x="10058400" y="6472238"/>
            <a:ext cx="2232025" cy="3698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TAIJI  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太极集团</a:t>
            </a:r>
          </a:p>
        </p:txBody>
      </p:sp>
    </p:spTree>
    <p:extLst>
      <p:ext uri="{BB962C8B-B14F-4D97-AF65-F5344CB8AC3E}">
        <p14:creationId xmlns:p14="http://schemas.microsoft.com/office/powerpoint/2010/main" val="142795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968953" y="1397358"/>
            <a:ext cx="832167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dirty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  <a:t>顾客</a:t>
            </a:r>
            <a:r>
              <a:rPr lang="en-US" altLang="zh-CN" sz="2800" dirty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  <a:t>6</a:t>
            </a:r>
            <a:r>
              <a:rPr lang="zh-CN" altLang="zh-CN" sz="2800" dirty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  <a:t>点准时到达，除了不停地说着感谢的话，临走时还留下一句：以后有什么需要都上你们这儿来。我听了瞬间觉得所有的付出都是值得的。对方没有食言，因为我的服务，对方只要有需要就一个电话打来。当时为了促成团购，可谓是全家出动</a:t>
            </a:r>
            <a:r>
              <a:rPr lang="zh-CN" altLang="zh-CN" sz="2800" dirty="0" smtClean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  <a:t>。</a:t>
            </a:r>
            <a:endParaRPr lang="zh-CN" altLang="en-US" sz="2800" dirty="0">
              <a:solidFill>
                <a:schemeClr val="bg2">
                  <a:lumMod val="1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6424613"/>
            <a:ext cx="12192000" cy="444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52"/>
          <p:cNvSpPr txBox="1"/>
          <p:nvPr/>
        </p:nvSpPr>
        <p:spPr>
          <a:xfrm>
            <a:off x="10058400" y="6472238"/>
            <a:ext cx="2232025" cy="3698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TAIJI  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太极集团</a:t>
            </a:r>
          </a:p>
        </p:txBody>
      </p:sp>
    </p:spTree>
    <p:extLst>
      <p:ext uri="{BB962C8B-B14F-4D97-AF65-F5344CB8AC3E}">
        <p14:creationId xmlns:p14="http://schemas.microsoft.com/office/powerpoint/2010/main" val="366392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968953" y="1424298"/>
            <a:ext cx="832167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dirty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  <a:t>对方是离我店</a:t>
            </a:r>
            <a:r>
              <a:rPr lang="en-US" altLang="zh-CN" sz="2800" dirty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  <a:t>50</a:t>
            </a:r>
            <a:r>
              <a:rPr lang="zh-CN" altLang="zh-CN" sz="2800" dirty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  <a:t>公里外的天台山景区，有一次他们团购的藿香及一些防暑消毒药品需要分装</a:t>
            </a:r>
            <a:r>
              <a:rPr lang="en-US" altLang="zh-CN" sz="2800" dirty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  <a:t>100</a:t>
            </a:r>
            <a:r>
              <a:rPr lang="zh-CN" altLang="zh-CN" sz="2800" dirty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  <a:t>份，放在他们的</a:t>
            </a:r>
            <a:r>
              <a:rPr lang="en-US" altLang="zh-CN" sz="2800" dirty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  <a:t>100</a:t>
            </a:r>
            <a:r>
              <a:rPr lang="zh-CN" altLang="zh-CN" sz="2800" dirty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  <a:t>辆观光车上</a:t>
            </a:r>
            <a:r>
              <a:rPr lang="zh-CN" altLang="zh-CN" sz="2800" dirty="0" smtClean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  <a:t>。</a:t>
            </a:r>
            <a:r>
              <a:rPr lang="zh-CN" altLang="zh-CN" sz="2800" dirty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  <a:t>因为销售金额不大，分装工作繁琐，他们找了其他药店，都不愿意接单，后来顾客在电话中问我们太极大药房是否愿意接单，我立即很肯定的说，谢谢给我们机会，我们愿意做。</a:t>
            </a:r>
            <a:endParaRPr lang="zh-CN" altLang="en-US" sz="2800" dirty="0">
              <a:solidFill>
                <a:schemeClr val="bg2">
                  <a:lumMod val="1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6424613"/>
            <a:ext cx="12192000" cy="444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52"/>
          <p:cNvSpPr txBox="1"/>
          <p:nvPr/>
        </p:nvSpPr>
        <p:spPr>
          <a:xfrm>
            <a:off x="10058400" y="6472238"/>
            <a:ext cx="2232025" cy="3698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TAIJI  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太极集团</a:t>
            </a:r>
          </a:p>
        </p:txBody>
      </p:sp>
    </p:spTree>
    <p:extLst>
      <p:ext uri="{BB962C8B-B14F-4D97-AF65-F5344CB8AC3E}">
        <p14:creationId xmlns:p14="http://schemas.microsoft.com/office/powerpoint/2010/main" val="410635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968951" y="1382844"/>
            <a:ext cx="832167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dirty="0" smtClean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  <a:t>一切</a:t>
            </a:r>
            <a:r>
              <a:rPr lang="zh-CN" altLang="zh-CN" sz="2800" dirty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  <a:t>沟通好后，为了不影响门店的正常经营（当时门店已装修完毕恢复营业），下班关店后我带上我的家人与姐妹们一起，开始了分装的工作。我们以半蹲的姿势，从晚上</a:t>
            </a:r>
            <a:r>
              <a:rPr lang="en-US" altLang="zh-CN" sz="2800" dirty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  <a:t>10</a:t>
            </a:r>
            <a:r>
              <a:rPr lang="zh-CN" altLang="zh-CN" sz="2800" dirty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  <a:t>点一直忙活到</a:t>
            </a:r>
            <a:r>
              <a:rPr lang="en-US" altLang="zh-CN" sz="2800" dirty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  <a:t>12</a:t>
            </a:r>
            <a:r>
              <a:rPr lang="zh-CN" altLang="zh-CN" sz="2800" dirty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  <a:t>点，总算是保质保量完成了任务。</a:t>
            </a:r>
            <a:endParaRPr lang="zh-CN" altLang="en-US" sz="2800" dirty="0">
              <a:solidFill>
                <a:schemeClr val="bg2">
                  <a:lumMod val="1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6424613"/>
            <a:ext cx="12192000" cy="444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2"/>
          <p:cNvSpPr txBox="1"/>
          <p:nvPr/>
        </p:nvSpPr>
        <p:spPr>
          <a:xfrm>
            <a:off x="10058400" y="6472238"/>
            <a:ext cx="2232025" cy="3698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TAIJI  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太极集团</a:t>
            </a:r>
          </a:p>
        </p:txBody>
      </p:sp>
    </p:spTree>
    <p:extLst>
      <p:ext uri="{BB962C8B-B14F-4D97-AF65-F5344CB8AC3E}">
        <p14:creationId xmlns:p14="http://schemas.microsoft.com/office/powerpoint/2010/main" val="61425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968951" y="1658610"/>
            <a:ext cx="832167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dirty="0" smtClean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  <a:t>回家的路上，看着大家拖着疲惫的身躯，脸上却洋溢着笑容，那时我就想，能得到家人的理解和姐妹们的支持，再苦也是甜的，能得到顾客的肯定再累也是值了。努力了，就会有惊喜！这是我一直坚信的。</a:t>
            </a:r>
            <a:endParaRPr lang="zh-CN" altLang="en-US" sz="2800" dirty="0">
              <a:solidFill>
                <a:schemeClr val="bg2">
                  <a:lumMod val="1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6424613"/>
            <a:ext cx="12192000" cy="444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52"/>
          <p:cNvSpPr txBox="1"/>
          <p:nvPr/>
        </p:nvSpPr>
        <p:spPr>
          <a:xfrm>
            <a:off x="10058400" y="6472238"/>
            <a:ext cx="2232025" cy="3698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TAIJI  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太极集团</a:t>
            </a:r>
          </a:p>
        </p:txBody>
      </p:sp>
    </p:spTree>
    <p:extLst>
      <p:ext uri="{BB962C8B-B14F-4D97-AF65-F5344CB8AC3E}">
        <p14:creationId xmlns:p14="http://schemas.microsoft.com/office/powerpoint/2010/main" val="61425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968951" y="1961316"/>
            <a:ext cx="808944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  <a:t>2017</a:t>
            </a:r>
            <a:r>
              <a:rPr lang="zh-CN" altLang="zh-CN" sz="2800" dirty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  <a:t>年的夏天，因为有了那一次的合作，对方对我们的服务很满意，后来陆续又在我们店购买了几次，仅天台山景区这一家团购单位就陆续达成了约</a:t>
            </a:r>
            <a:r>
              <a:rPr lang="en-US" altLang="zh-CN" sz="2800" dirty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  <a:t>1.8</a:t>
            </a:r>
            <a:r>
              <a:rPr lang="zh-CN" altLang="zh-CN" sz="2800" dirty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  <a:t>万的销售。</a:t>
            </a:r>
            <a:endParaRPr lang="zh-CN" altLang="en-US" sz="2800" dirty="0">
              <a:solidFill>
                <a:schemeClr val="bg2">
                  <a:lumMod val="1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6424613"/>
            <a:ext cx="12192000" cy="444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52"/>
          <p:cNvSpPr txBox="1"/>
          <p:nvPr/>
        </p:nvSpPr>
        <p:spPr>
          <a:xfrm>
            <a:off x="10058400" y="6472238"/>
            <a:ext cx="2232025" cy="3698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TAIJI  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太极集团</a:t>
            </a:r>
          </a:p>
        </p:txBody>
      </p:sp>
    </p:spTree>
    <p:extLst>
      <p:ext uri="{BB962C8B-B14F-4D97-AF65-F5344CB8AC3E}">
        <p14:creationId xmlns:p14="http://schemas.microsoft.com/office/powerpoint/2010/main" val="215997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968951" y="1217587"/>
            <a:ext cx="8321675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zh-CN" sz="2800" dirty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  <a:t>不驰于空想、不骛于虚声，一步一个脚印，踏踏实实干好工作。终于，</a:t>
            </a:r>
            <a:r>
              <a:rPr lang="en-US" altLang="zh-CN" sz="2800" dirty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  <a:t>2017</a:t>
            </a:r>
            <a:r>
              <a:rPr lang="zh-CN" altLang="zh-CN" sz="2800" dirty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  <a:t>年我店（因</a:t>
            </a:r>
            <a:r>
              <a:rPr lang="en-US" altLang="zh-CN" sz="2800" dirty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  <a:t>8</a:t>
            </a:r>
            <a:r>
              <a:rPr lang="zh-CN" altLang="zh-CN" sz="2800" dirty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  <a:t>月闭店装修）仅</a:t>
            </a:r>
            <a:r>
              <a:rPr lang="en-US" altLang="zh-CN" sz="2800" dirty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  <a:t>11</a:t>
            </a:r>
            <a:r>
              <a:rPr lang="zh-CN" altLang="zh-CN" sz="2800" dirty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  <a:t>个月就销售</a:t>
            </a:r>
            <a:r>
              <a:rPr lang="en-US" altLang="zh-CN" sz="2800" dirty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  <a:t>148.6</a:t>
            </a:r>
            <a:r>
              <a:rPr lang="zh-CN" altLang="zh-CN" sz="2800" dirty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  <a:t>万，同比增长</a:t>
            </a:r>
            <a:r>
              <a:rPr lang="en-US" altLang="zh-CN" sz="2800" dirty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  <a:t>42.9</a:t>
            </a:r>
            <a:r>
              <a:rPr lang="zh-CN" altLang="zh-CN" sz="2800" dirty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  <a:t>万，增长率</a:t>
            </a:r>
            <a:r>
              <a:rPr lang="en-US" altLang="zh-CN" sz="2800" dirty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  <a:t>40.6%</a:t>
            </a:r>
            <a:r>
              <a:rPr lang="zh-CN" altLang="zh-CN" sz="2800" dirty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  <a:t>；毛利</a:t>
            </a:r>
            <a:r>
              <a:rPr lang="en-US" altLang="zh-CN" sz="2800" dirty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  <a:t>50.1</a:t>
            </a:r>
            <a:r>
              <a:rPr lang="zh-CN" altLang="zh-CN" sz="2800" dirty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  <a:t>万，同比增长</a:t>
            </a:r>
            <a:r>
              <a:rPr lang="en-US" altLang="zh-CN" sz="2800" dirty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  <a:t>14</a:t>
            </a:r>
            <a:r>
              <a:rPr lang="zh-CN" altLang="zh-CN" sz="2800" dirty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  <a:t>万，增长率</a:t>
            </a:r>
            <a:r>
              <a:rPr lang="en-US" altLang="zh-CN" sz="2800" dirty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  <a:t>38.8%</a:t>
            </a:r>
            <a:r>
              <a:rPr lang="zh-CN" altLang="zh-CN" sz="2800" dirty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  <a:t>；客流</a:t>
            </a:r>
            <a:r>
              <a:rPr lang="en-US" altLang="zh-CN" sz="2800" dirty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  <a:t>2.4</a:t>
            </a:r>
            <a:r>
              <a:rPr lang="zh-CN" altLang="zh-CN" sz="2800" dirty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  <a:t>万笔，同比增长</a:t>
            </a:r>
            <a:r>
              <a:rPr lang="en-US" altLang="zh-CN" sz="2800" dirty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  <a:t>6</a:t>
            </a:r>
            <a:r>
              <a:rPr lang="zh-CN" altLang="zh-CN" sz="2800" dirty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  <a:t>千笔，每天增加了</a:t>
            </a:r>
            <a:r>
              <a:rPr lang="en-US" altLang="zh-CN" sz="2800" dirty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  <a:t>16</a:t>
            </a:r>
            <a:r>
              <a:rPr lang="zh-CN" altLang="zh-CN" sz="2800" dirty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  <a:t>笔，客流增长率</a:t>
            </a:r>
            <a:r>
              <a:rPr lang="en-US" altLang="zh-CN" sz="2800" dirty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  <a:t>33.3%</a:t>
            </a:r>
            <a:r>
              <a:rPr lang="zh-CN" altLang="zh-CN" sz="2800" dirty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  <a:t>，再次实现销售、毛利、客流三增长。</a:t>
            </a:r>
            <a:endParaRPr lang="zh-CN" altLang="en-US" sz="2800" dirty="0">
              <a:solidFill>
                <a:schemeClr val="bg2">
                  <a:lumMod val="1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6424613"/>
            <a:ext cx="12192000" cy="444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52"/>
          <p:cNvSpPr txBox="1"/>
          <p:nvPr/>
        </p:nvSpPr>
        <p:spPr>
          <a:xfrm>
            <a:off x="10058400" y="6472238"/>
            <a:ext cx="2232025" cy="3698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TAIJI  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太极集团</a:t>
            </a:r>
          </a:p>
        </p:txBody>
      </p:sp>
    </p:spTree>
    <p:extLst>
      <p:ext uri="{BB962C8B-B14F-4D97-AF65-F5344CB8AC3E}">
        <p14:creationId xmlns:p14="http://schemas.microsoft.com/office/powerpoint/2010/main" val="61425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7382542" y="1030265"/>
            <a:ext cx="4754058" cy="461665"/>
            <a:chOff x="7193868" y="4663123"/>
            <a:chExt cx="4754058" cy="461665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7193868" y="4892559"/>
              <a:ext cx="822665" cy="0"/>
            </a:xfrm>
            <a:prstGeom prst="line">
              <a:avLst/>
            </a:prstGeom>
            <a:ln w="41275">
              <a:solidFill>
                <a:srgbClr val="0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8069941" y="4663123"/>
              <a:ext cx="38779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zh-CN" sz="2400" b="1" dirty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四川太极大药房邛崃洪川店</a:t>
              </a:r>
              <a:endParaRPr lang="zh-CN" altLang="en-US" sz="24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1688419" y="1990086"/>
            <a:ext cx="832167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>
              <a:lnSpc>
                <a:spcPct val="150000"/>
              </a:lnSpc>
            </a:pPr>
            <a:r>
              <a:rPr lang="zh-CN" altLang="zh-CN" sz="2800" dirty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  <a:t>一转眼，</a:t>
            </a:r>
            <a:r>
              <a:rPr lang="en-US" altLang="zh-CN" sz="2800" dirty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  <a:t>2017</a:t>
            </a:r>
            <a:r>
              <a:rPr lang="zh-CN" altLang="zh-CN" sz="2800" dirty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  <a:t>年已随着时间的年轮渐行渐远，迎来了崭新的</a:t>
            </a:r>
            <a:r>
              <a:rPr lang="en-US" altLang="zh-CN" sz="2800" dirty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  <a:t>2018</a:t>
            </a:r>
            <a:r>
              <a:rPr lang="zh-CN" altLang="zh-CN" sz="2800" dirty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  <a:t>年。</a:t>
            </a:r>
            <a:r>
              <a:rPr lang="en-US" altLang="zh-CN" sz="2800" dirty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  <a:t>2017</a:t>
            </a:r>
            <a:r>
              <a:rPr lang="zh-CN" altLang="zh-CN" sz="2800" dirty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  <a:t>年是我进入四川太极大药房的第六年，也是担任邛崃洪川店店长的第二年。从当初刚担任店长时的忐忑，紧张，到现在的自信，干练，这两年，自己成长了起来。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6424613"/>
            <a:ext cx="12192000" cy="444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52"/>
          <p:cNvSpPr txBox="1"/>
          <p:nvPr/>
        </p:nvSpPr>
        <p:spPr>
          <a:xfrm>
            <a:off x="10058400" y="6472238"/>
            <a:ext cx="2232025" cy="3698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TAIJI  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太极集团</a:t>
            </a:r>
          </a:p>
        </p:txBody>
      </p:sp>
      <p:grpSp>
        <p:nvGrpSpPr>
          <p:cNvPr id="9" name="组合 23"/>
          <p:cNvGrpSpPr/>
          <p:nvPr/>
        </p:nvGrpSpPr>
        <p:grpSpPr>
          <a:xfrm>
            <a:off x="2500313" y="212725"/>
            <a:ext cx="7723187" cy="509588"/>
            <a:chOff x="3560907" y="431673"/>
            <a:chExt cx="5364153" cy="510207"/>
          </a:xfrm>
        </p:grpSpPr>
        <p:sp>
          <p:nvSpPr>
            <p:cNvPr id="10" name="Title 1"/>
            <p:cNvSpPr txBox="1"/>
            <p:nvPr/>
          </p:nvSpPr>
          <p:spPr>
            <a:xfrm>
              <a:off x="3560907" y="431673"/>
              <a:ext cx="5364153" cy="50641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rIns="0" anchor="ctr"/>
            <a:lstStyle/>
            <a:p>
              <a:pPr algn="ctr" defTabSz="914400">
                <a:lnSpc>
                  <a:spcPct val="90000"/>
                </a:lnSpc>
              </a:pPr>
              <a:endParaRPr lang="zh-CN" altLang="en-GB" sz="3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4262276" y="941880"/>
              <a:ext cx="3964233" cy="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矩形 11"/>
          <p:cNvSpPr/>
          <p:nvPr/>
        </p:nvSpPr>
        <p:spPr>
          <a:xfrm>
            <a:off x="3381820" y="43542"/>
            <a:ext cx="6096000" cy="662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有的放矢</a:t>
            </a:r>
            <a:r>
              <a:rPr lang="zh-CN" altLang="en-US" sz="28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，小店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也能出惊喜</a:t>
            </a:r>
            <a:endParaRPr lang="en-US" altLang="zh-CN" sz="28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6252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968951" y="1595146"/>
            <a:ext cx="832167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dirty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  <a:t>为了实现目标，我们放弃了多少次的休假，忙碌地穿梭在门店的活动现场；为了能更专业的为顾客服务，我们多少个深夜，躺在床上还握着手机，一遍遍地进“瑞学”网学习</a:t>
            </a:r>
            <a:r>
              <a:rPr lang="en-US" altLang="zh-CN" sz="2800" dirty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  <a:t>......</a:t>
            </a:r>
            <a:r>
              <a:rPr lang="zh-CN" altLang="zh-CN" sz="2800" dirty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  <a:t>因为我们相信，努力总会有惊喜。</a:t>
            </a:r>
          </a:p>
        </p:txBody>
      </p:sp>
      <p:sp>
        <p:nvSpPr>
          <p:cNvPr id="5" name="矩形 4"/>
          <p:cNvSpPr/>
          <p:nvPr/>
        </p:nvSpPr>
        <p:spPr>
          <a:xfrm>
            <a:off x="0" y="6424613"/>
            <a:ext cx="12192000" cy="444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2"/>
          <p:cNvSpPr txBox="1"/>
          <p:nvPr/>
        </p:nvSpPr>
        <p:spPr>
          <a:xfrm>
            <a:off x="10058400" y="6472238"/>
            <a:ext cx="2232025" cy="3698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TAIJI  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太极集团</a:t>
            </a:r>
          </a:p>
        </p:txBody>
      </p:sp>
    </p:spTree>
    <p:extLst>
      <p:ext uri="{BB962C8B-B14F-4D97-AF65-F5344CB8AC3E}">
        <p14:creationId xmlns:p14="http://schemas.microsoft.com/office/powerpoint/2010/main" val="61425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968951" y="1202035"/>
            <a:ext cx="8321675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zh-CN" sz="2800" dirty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  <a:t>任何事情没有捷径，只有朝着目标脚踏实地，努力奋进，会收获属于我们的小幸福。</a:t>
            </a:r>
            <a:r>
              <a:rPr lang="en-US" altLang="zh-CN" sz="2800" dirty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  <a:t>2018</a:t>
            </a:r>
            <a:r>
              <a:rPr lang="zh-CN" altLang="zh-CN" sz="2800" dirty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  <a:t>，有了家人对我的鼓励，有了公司领导对我的帮助，有了门店姐妹对我的支持，我相信，我会迈上一个更高的台阶！我的团队也会更加强大！让我们用给力的工作，提升公司实力，成就人生的魅力，做幸福的太极药店人！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6424613"/>
            <a:ext cx="12192000" cy="444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52"/>
          <p:cNvSpPr txBox="1"/>
          <p:nvPr/>
        </p:nvSpPr>
        <p:spPr>
          <a:xfrm>
            <a:off x="10058400" y="6472238"/>
            <a:ext cx="2232025" cy="3698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TAIJI  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太极集团</a:t>
            </a:r>
          </a:p>
        </p:txBody>
      </p:sp>
    </p:spTree>
    <p:extLst>
      <p:ext uri="{BB962C8B-B14F-4D97-AF65-F5344CB8AC3E}">
        <p14:creationId xmlns:p14="http://schemas.microsoft.com/office/powerpoint/2010/main" val="61425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图片 2" descr="航母(小）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2850" y="1466850"/>
            <a:ext cx="7159625" cy="3924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任意多边形: 形状 17"/>
          <p:cNvSpPr/>
          <p:nvPr/>
        </p:nvSpPr>
        <p:spPr>
          <a:xfrm>
            <a:off x="0" y="1466850"/>
            <a:ext cx="6034088" cy="3924300"/>
          </a:xfrm>
          <a:custGeom>
            <a:avLst/>
            <a:gdLst>
              <a:gd name="connsiteX0" fmla="*/ 0 w 7867650"/>
              <a:gd name="connsiteY0" fmla="*/ 0 h 4038600"/>
              <a:gd name="connsiteX1" fmla="*/ 7867650 w 7867650"/>
              <a:gd name="connsiteY1" fmla="*/ 0 h 4038600"/>
              <a:gd name="connsiteX2" fmla="*/ 7867650 w 7867650"/>
              <a:gd name="connsiteY2" fmla="*/ 1 h 4038600"/>
              <a:gd name="connsiteX3" fmla="*/ 6515100 w 7867650"/>
              <a:gd name="connsiteY3" fmla="*/ 2019295 h 4038600"/>
              <a:gd name="connsiteX4" fmla="*/ 7867650 w 7867650"/>
              <a:gd name="connsiteY4" fmla="*/ 4038590 h 4038600"/>
              <a:gd name="connsiteX5" fmla="*/ 7867650 w 7867650"/>
              <a:gd name="connsiteY5" fmla="*/ 4038600 h 4038600"/>
              <a:gd name="connsiteX6" fmla="*/ 0 w 7867650"/>
              <a:gd name="connsiteY6" fmla="*/ 4038600 h 4038600"/>
              <a:gd name="connsiteX7" fmla="*/ 0 w 7867650"/>
              <a:gd name="connsiteY7" fmla="*/ 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7650" h="4038600">
                <a:moveTo>
                  <a:pt x="0" y="0"/>
                </a:moveTo>
                <a:lnTo>
                  <a:pt x="7867650" y="0"/>
                </a:lnTo>
                <a:lnTo>
                  <a:pt x="7867650" y="1"/>
                </a:lnTo>
                <a:lnTo>
                  <a:pt x="6515100" y="2019295"/>
                </a:lnTo>
                <a:lnTo>
                  <a:pt x="7867650" y="4038590"/>
                </a:lnTo>
                <a:lnTo>
                  <a:pt x="7867650" y="4038600"/>
                </a:lnTo>
                <a:lnTo>
                  <a:pt x="0" y="4038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任意多边形: 形状 32"/>
          <p:cNvSpPr/>
          <p:nvPr/>
        </p:nvSpPr>
        <p:spPr>
          <a:xfrm>
            <a:off x="4984750" y="1476375"/>
            <a:ext cx="1204913" cy="3905250"/>
          </a:xfrm>
          <a:custGeom>
            <a:avLst/>
            <a:gdLst>
              <a:gd name="connsiteX0" fmla="*/ 1352554 w 1562096"/>
              <a:gd name="connsiteY0" fmla="*/ 0 h 4038600"/>
              <a:gd name="connsiteX1" fmla="*/ 1562096 w 1562096"/>
              <a:gd name="connsiteY1" fmla="*/ 0 h 4038600"/>
              <a:gd name="connsiteX2" fmla="*/ 1562096 w 1562096"/>
              <a:gd name="connsiteY2" fmla="*/ 1 h 4038600"/>
              <a:gd name="connsiteX3" fmla="*/ 209546 w 1562096"/>
              <a:gd name="connsiteY3" fmla="*/ 2019295 h 4038600"/>
              <a:gd name="connsiteX4" fmla="*/ 1562096 w 1562096"/>
              <a:gd name="connsiteY4" fmla="*/ 4038590 h 4038600"/>
              <a:gd name="connsiteX5" fmla="*/ 1562096 w 1562096"/>
              <a:gd name="connsiteY5" fmla="*/ 4038600 h 4038600"/>
              <a:gd name="connsiteX6" fmla="*/ 1352554 w 1562096"/>
              <a:gd name="connsiteY6" fmla="*/ 4038600 h 4038600"/>
              <a:gd name="connsiteX7" fmla="*/ 0 w 1562096"/>
              <a:gd name="connsiteY7" fmla="*/ 201930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2096" h="4038600">
                <a:moveTo>
                  <a:pt x="1352554" y="0"/>
                </a:moveTo>
                <a:lnTo>
                  <a:pt x="1562096" y="0"/>
                </a:lnTo>
                <a:lnTo>
                  <a:pt x="1562096" y="1"/>
                </a:lnTo>
                <a:lnTo>
                  <a:pt x="209546" y="2019295"/>
                </a:lnTo>
                <a:lnTo>
                  <a:pt x="1562096" y="4038590"/>
                </a:lnTo>
                <a:lnTo>
                  <a:pt x="1562096" y="4038600"/>
                </a:lnTo>
                <a:lnTo>
                  <a:pt x="1352554" y="4038600"/>
                </a:lnTo>
                <a:lnTo>
                  <a:pt x="0" y="20193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11175" y="0"/>
            <a:ext cx="1355725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11175" y="123825"/>
            <a:ext cx="1355725" cy="606425"/>
          </a:xfrm>
          <a:prstGeom prst="rect">
            <a:avLst/>
          </a:prstGeom>
          <a:solidFill>
            <a:srgbClr val="C60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630" name="文本框 40"/>
          <p:cNvSpPr txBox="1"/>
          <p:nvPr/>
        </p:nvSpPr>
        <p:spPr>
          <a:xfrm>
            <a:off x="438150" y="98425"/>
            <a:ext cx="1530350" cy="646113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TAIJI</a:t>
            </a:r>
          </a:p>
          <a:p>
            <a:pPr algn="ctr"/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太极集团</a:t>
            </a:r>
            <a:endParaRPr lang="zh-CN" altLang="en-US" sz="48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6631" name="文本框 18"/>
          <p:cNvSpPr txBox="1"/>
          <p:nvPr/>
        </p:nvSpPr>
        <p:spPr>
          <a:xfrm>
            <a:off x="1192213" y="3260725"/>
            <a:ext cx="3748087" cy="6445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 谢</a:t>
            </a: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26632" name="文本框 19"/>
          <p:cNvSpPr txBox="1"/>
          <p:nvPr/>
        </p:nvSpPr>
        <p:spPr>
          <a:xfrm>
            <a:off x="622300" y="2270125"/>
            <a:ext cx="5060950" cy="9223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5400" b="1" dirty="0">
                <a:solidFill>
                  <a:schemeClr val="bg1"/>
                </a:solidFill>
                <a:latin typeface="Road Rage"/>
                <a:ea typeface="微软雅黑" panose="020B0503020204020204" pitchFamily="34" charset="-122"/>
              </a:rPr>
              <a:t>THANKS</a:t>
            </a:r>
            <a:endParaRPr lang="en-US" altLang="zh-CN" sz="6000" dirty="0">
              <a:solidFill>
                <a:schemeClr val="bg1"/>
              </a:solidFill>
              <a:latin typeface="Road Rage"/>
              <a:ea typeface="Arial" panose="020B0604020202020204" pitchFamily="34" charset="0"/>
            </a:endParaRPr>
          </a:p>
        </p:txBody>
      </p:sp>
      <p:sp>
        <p:nvSpPr>
          <p:cNvPr id="26633" name="文本框 4"/>
          <p:cNvSpPr txBox="1"/>
          <p:nvPr/>
        </p:nvSpPr>
        <p:spPr>
          <a:xfrm>
            <a:off x="9556750" y="4994275"/>
            <a:ext cx="2530475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太极急支糖浆生产基地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886856" y="1281197"/>
            <a:ext cx="83216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dirty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  <a:t>还记得</a:t>
            </a:r>
            <a:r>
              <a:rPr lang="en-US" altLang="zh-CN" sz="2800" dirty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  <a:t>2016</a:t>
            </a:r>
            <a:r>
              <a:rPr lang="zh-CN" altLang="zh-CN" sz="2800" dirty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  <a:t>年以前的洪川店，是一家年亏损</a:t>
            </a:r>
            <a:r>
              <a:rPr lang="en-US" altLang="zh-CN" sz="2800" dirty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  <a:t>8</a:t>
            </a:r>
            <a:r>
              <a:rPr lang="zh-CN" altLang="zh-CN" sz="2800" dirty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  <a:t>万多的</a:t>
            </a:r>
            <a:r>
              <a:rPr lang="en-US" altLang="zh-CN" sz="2800" dirty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  <a:t>C</a:t>
            </a:r>
            <a:r>
              <a:rPr lang="zh-CN" altLang="zh-CN" sz="2800" dirty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  <a:t>类门店，该店处于城乡结合部拆迁安置小区，流动人口少，顾客几乎全是小区居民。而且</a:t>
            </a:r>
            <a:r>
              <a:rPr lang="en-US" altLang="zh-CN" sz="2800" dirty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  <a:t>100</a:t>
            </a:r>
            <a:r>
              <a:rPr lang="zh-CN" altLang="zh-CN" sz="2800" dirty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  <a:t>米范围内四家竞争低价药房，在那时，公司经营调整陆续关闭亏损门店，洪川店要是再不扭亏，必将是下一家被关掉的门店</a:t>
            </a:r>
            <a:r>
              <a:rPr lang="zh-CN" altLang="zh-CN" sz="2800" dirty="0" smtClean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  <a:t>。</a:t>
            </a:r>
            <a:endParaRPr lang="zh-CN" altLang="zh-CN" sz="2800" dirty="0">
              <a:solidFill>
                <a:schemeClr val="bg2">
                  <a:lumMod val="1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424613"/>
            <a:ext cx="12192000" cy="444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52"/>
          <p:cNvSpPr txBox="1"/>
          <p:nvPr/>
        </p:nvSpPr>
        <p:spPr>
          <a:xfrm>
            <a:off x="10058400" y="6472238"/>
            <a:ext cx="2232025" cy="3698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TAIJI  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太极集团</a:t>
            </a:r>
          </a:p>
        </p:txBody>
      </p:sp>
    </p:spTree>
    <p:extLst>
      <p:ext uri="{BB962C8B-B14F-4D97-AF65-F5344CB8AC3E}">
        <p14:creationId xmlns:p14="http://schemas.microsoft.com/office/powerpoint/2010/main" val="264567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968952" y="1992876"/>
            <a:ext cx="832167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dirty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  <a:t>临危受命，我深知公司各级领导对我的期望，也深感肩上的责任重大。商场如战场，我除了勇往直前，奋力一搏，别无退路！</a:t>
            </a:r>
          </a:p>
        </p:txBody>
      </p:sp>
      <p:sp>
        <p:nvSpPr>
          <p:cNvPr id="15" name="矩形 14"/>
          <p:cNvSpPr/>
          <p:nvPr/>
        </p:nvSpPr>
        <p:spPr>
          <a:xfrm>
            <a:off x="0" y="6424613"/>
            <a:ext cx="12192000" cy="444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TextBox 52"/>
          <p:cNvSpPr txBox="1"/>
          <p:nvPr/>
        </p:nvSpPr>
        <p:spPr>
          <a:xfrm>
            <a:off x="10058400" y="6472238"/>
            <a:ext cx="2232025" cy="3698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TAIJI  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太极集团</a:t>
            </a:r>
          </a:p>
        </p:txBody>
      </p:sp>
    </p:spTree>
    <p:extLst>
      <p:ext uri="{BB962C8B-B14F-4D97-AF65-F5344CB8AC3E}">
        <p14:creationId xmlns:p14="http://schemas.microsoft.com/office/powerpoint/2010/main" val="300307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46745" y="441844"/>
            <a:ext cx="986971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8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为了在一年内扭亏为盈</a:t>
            </a:r>
            <a:r>
              <a:rPr lang="zh-CN" altLang="zh-CN" sz="2800" b="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，针对</a:t>
            </a:r>
            <a:r>
              <a:rPr lang="zh-CN" altLang="zh-CN" sz="28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门店实际情况我制定了相应措施：</a:t>
            </a:r>
          </a:p>
        </p:txBody>
      </p:sp>
      <p:sp>
        <p:nvSpPr>
          <p:cNvPr id="4" name="矩形 3"/>
          <p:cNvSpPr/>
          <p:nvPr/>
        </p:nvSpPr>
        <p:spPr>
          <a:xfrm>
            <a:off x="1968951" y="1423385"/>
            <a:ext cx="8321675" cy="5183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800" dirty="0" smtClean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  <a:t>1</a:t>
            </a:r>
            <a:r>
              <a:rPr lang="zh-CN" altLang="en-US" sz="2800" dirty="0" smtClean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  <a:t>、</a:t>
            </a:r>
            <a:r>
              <a:rPr lang="zh-CN" altLang="zh-CN" sz="2800" dirty="0" smtClean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  <a:t>加强</a:t>
            </a:r>
            <a:r>
              <a:rPr lang="zh-CN" altLang="zh-CN" sz="2800" dirty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  <a:t>门店基础工作，并落实责任人，重抓执行力；</a:t>
            </a:r>
          </a:p>
          <a:p>
            <a:pPr lvl="0">
              <a:lnSpc>
                <a:spcPct val="150000"/>
              </a:lnSpc>
            </a:pPr>
            <a:r>
              <a:rPr lang="en-US" altLang="zh-CN" sz="2800" dirty="0" smtClean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  <a:t>2</a:t>
            </a:r>
            <a:r>
              <a:rPr lang="zh-CN" altLang="en-US" sz="2800" dirty="0" smtClean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  <a:t>、</a:t>
            </a:r>
            <a:r>
              <a:rPr lang="zh-CN" altLang="zh-CN" sz="2800" dirty="0" smtClean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  <a:t>加强</a:t>
            </a:r>
            <a:r>
              <a:rPr lang="zh-CN" altLang="zh-CN" sz="2800" dirty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  <a:t>专业知识和销售技能的培训，给每个员工制定增长目标，下达销售任务，并督促和帮助她们完成；</a:t>
            </a:r>
          </a:p>
          <a:p>
            <a:pPr lvl="0">
              <a:lnSpc>
                <a:spcPct val="150000"/>
              </a:lnSpc>
            </a:pPr>
            <a:r>
              <a:rPr lang="en-US" altLang="zh-CN" sz="2800" dirty="0" smtClean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  <a:t>3</a:t>
            </a:r>
            <a:r>
              <a:rPr lang="zh-CN" altLang="en-US" sz="2800" dirty="0" smtClean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  <a:t>、</a:t>
            </a:r>
            <a:r>
              <a:rPr lang="zh-CN" altLang="zh-CN" sz="2800" dirty="0" smtClean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  <a:t>每人</a:t>
            </a:r>
            <a:r>
              <a:rPr lang="zh-CN" altLang="zh-CN" sz="2800" dirty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  <a:t>每天至少增加</a:t>
            </a:r>
            <a:r>
              <a:rPr lang="en-US" altLang="zh-CN" sz="2800" dirty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  <a:t>1</a:t>
            </a:r>
            <a:r>
              <a:rPr lang="zh-CN" altLang="zh-CN" sz="2800" dirty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  <a:t>位有效新会员，并安排专人通过电话，短信，微信等方式做好重点会员的维护工作；</a:t>
            </a:r>
          </a:p>
          <a:p>
            <a:pPr lvl="0">
              <a:lnSpc>
                <a:spcPct val="150000"/>
              </a:lnSpc>
            </a:pPr>
            <a:endParaRPr lang="zh-CN" altLang="zh-CN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6424613"/>
            <a:ext cx="12192000" cy="444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2"/>
          <p:cNvSpPr txBox="1"/>
          <p:nvPr/>
        </p:nvSpPr>
        <p:spPr>
          <a:xfrm>
            <a:off x="10058400" y="6472238"/>
            <a:ext cx="2232025" cy="3698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TAIJI  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太极集团</a:t>
            </a:r>
          </a:p>
        </p:txBody>
      </p:sp>
    </p:spTree>
    <p:extLst>
      <p:ext uri="{BB962C8B-B14F-4D97-AF65-F5344CB8AC3E}">
        <p14:creationId xmlns:p14="http://schemas.microsoft.com/office/powerpoint/2010/main" val="207249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968952" y="1419722"/>
            <a:ext cx="832167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altLang="zh-CN" sz="2800" dirty="0" smtClean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  <a:t>4</a:t>
            </a:r>
            <a:r>
              <a:rPr lang="zh-CN" altLang="en-US" sz="2800" dirty="0" smtClean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  <a:t>、</a:t>
            </a:r>
            <a:r>
              <a:rPr lang="zh-CN" altLang="zh-CN" sz="2800" dirty="0" smtClean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  <a:t>丰富</a:t>
            </a:r>
            <a:r>
              <a:rPr lang="zh-CN" altLang="zh-CN" sz="2800" dirty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  <a:t>门店品种，解决门店缺货严重的现象，并把自己的电瓶车放在店上，方便门店调货；</a:t>
            </a:r>
          </a:p>
          <a:p>
            <a:pPr lvl="0" algn="just">
              <a:lnSpc>
                <a:spcPct val="150000"/>
              </a:lnSpc>
            </a:pPr>
            <a:r>
              <a:rPr lang="en-US" altLang="zh-CN" sz="2800" dirty="0" smtClean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  <a:t>5</a:t>
            </a:r>
            <a:r>
              <a:rPr lang="zh-CN" altLang="en-US" sz="2800" dirty="0" smtClean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  <a:t>、</a:t>
            </a:r>
            <a:r>
              <a:rPr lang="zh-CN" altLang="zh-CN" sz="2800" dirty="0" smtClean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  <a:t>销售</a:t>
            </a:r>
            <a:r>
              <a:rPr lang="zh-CN" altLang="zh-CN" sz="2800" dirty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  <a:t>任务分解到个人，做好竞争对手的药价调查，并将敏感品种做超低特价，在其他</a:t>
            </a:r>
            <a:r>
              <a:rPr lang="en-US" altLang="zh-CN" sz="2800" dirty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  <a:t>C</a:t>
            </a:r>
            <a:r>
              <a:rPr lang="zh-CN" altLang="zh-CN" sz="2800" dirty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  <a:t>类门店做</a:t>
            </a:r>
            <a:r>
              <a:rPr lang="en-US" altLang="zh-CN" sz="2800" dirty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  <a:t>40</a:t>
            </a:r>
            <a:r>
              <a:rPr lang="zh-CN" altLang="zh-CN" sz="2800" dirty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  <a:t>个特价的时候，我店主动申请做</a:t>
            </a:r>
            <a:r>
              <a:rPr lang="en-US" altLang="zh-CN" sz="2800" dirty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  <a:t>80</a:t>
            </a:r>
            <a:r>
              <a:rPr lang="zh-CN" altLang="zh-CN" sz="2800" dirty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  <a:t>个了，确保常用药品的价格具有竞争力，稳定门店客流。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6424613"/>
            <a:ext cx="12192000" cy="444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52"/>
          <p:cNvSpPr txBox="1"/>
          <p:nvPr/>
        </p:nvSpPr>
        <p:spPr>
          <a:xfrm>
            <a:off x="10058400" y="6472238"/>
            <a:ext cx="2232025" cy="3698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TAIJI  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太极集团</a:t>
            </a:r>
          </a:p>
        </p:txBody>
      </p:sp>
    </p:spTree>
    <p:extLst>
      <p:ext uri="{BB962C8B-B14F-4D97-AF65-F5344CB8AC3E}">
        <p14:creationId xmlns:p14="http://schemas.microsoft.com/office/powerpoint/2010/main" val="264798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968951" y="1326020"/>
            <a:ext cx="832167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zh-CN" sz="2800" dirty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  <a:t>终于在领导的帮助和同事的支持下，</a:t>
            </a:r>
            <a:r>
              <a:rPr lang="en-US" altLang="zh-CN" sz="2800" dirty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  <a:t>2016</a:t>
            </a:r>
            <a:r>
              <a:rPr lang="zh-CN" altLang="zh-CN" sz="2800" dirty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  <a:t>年我带领我的团队实现了销售，毛利，客流的三增长，并且扭亏为盈了！我店终于摘掉了亏损的帽子，店上姐妹们找回了自信，再次燃起了前进的激情！而我，没有辜负公司各级领导对我的信任，也没让店上的姐妹们失望。</a:t>
            </a:r>
          </a:p>
        </p:txBody>
      </p:sp>
      <p:sp>
        <p:nvSpPr>
          <p:cNvPr id="5" name="矩形 4"/>
          <p:cNvSpPr/>
          <p:nvPr/>
        </p:nvSpPr>
        <p:spPr>
          <a:xfrm>
            <a:off x="0" y="6424613"/>
            <a:ext cx="12192000" cy="444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2"/>
          <p:cNvSpPr txBox="1"/>
          <p:nvPr/>
        </p:nvSpPr>
        <p:spPr>
          <a:xfrm>
            <a:off x="10058400" y="6472238"/>
            <a:ext cx="2232025" cy="3698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TAIJI  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太极集团</a:t>
            </a:r>
          </a:p>
        </p:txBody>
      </p:sp>
    </p:spTree>
    <p:extLst>
      <p:ext uri="{BB962C8B-B14F-4D97-AF65-F5344CB8AC3E}">
        <p14:creationId xmlns:p14="http://schemas.microsoft.com/office/powerpoint/2010/main" val="242620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968952" y="867316"/>
            <a:ext cx="832167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en-US" altLang="zh-CN" sz="2800" dirty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  <a:t>2017</a:t>
            </a:r>
            <a:r>
              <a:rPr lang="zh-CN" altLang="zh-CN" sz="2800" dirty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  <a:t>年，在领导的带领下，公司积极践行“拥抱改变，做最好的自己”，我不满足于</a:t>
            </a:r>
            <a:r>
              <a:rPr lang="en-US" altLang="zh-CN" sz="2800" dirty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  <a:t>2016</a:t>
            </a:r>
            <a:r>
              <a:rPr lang="zh-CN" altLang="zh-CN" sz="2800" dirty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  <a:t>年所取得的成绩，继续干劲十足，越战越勇，力争做最好的自己。为了更进一步，我们对每一个阶段的销售目标及每一次活动的目标都仔细分解、分工，细细落实，总能做到有的放矢。</a:t>
            </a:r>
            <a:r>
              <a:rPr lang="en-US" altLang="zh-CN" sz="2800" dirty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  <a:t>8</a:t>
            </a:r>
            <a:r>
              <a:rPr lang="zh-CN" altLang="zh-CN" sz="2800" dirty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  <a:t>月，门店开展了新装升级活动，在全体姐妹们共同努力下，实现了销售翻</a:t>
            </a:r>
            <a:r>
              <a:rPr lang="en-US" altLang="zh-CN" sz="2800" dirty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  <a:t>4</a:t>
            </a:r>
            <a:r>
              <a:rPr lang="zh-CN" altLang="zh-CN" sz="2800" dirty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  <a:t>翻的业绩。</a:t>
            </a:r>
            <a:endParaRPr lang="zh-CN" altLang="en-US" sz="2800" dirty="0">
              <a:solidFill>
                <a:schemeClr val="bg2">
                  <a:lumMod val="1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6424613"/>
            <a:ext cx="12192000" cy="444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52"/>
          <p:cNvSpPr txBox="1"/>
          <p:nvPr/>
        </p:nvSpPr>
        <p:spPr>
          <a:xfrm>
            <a:off x="10058400" y="6472238"/>
            <a:ext cx="2232025" cy="3698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TAIJI  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太极集团</a:t>
            </a:r>
          </a:p>
        </p:txBody>
      </p:sp>
    </p:spTree>
    <p:extLst>
      <p:ext uri="{BB962C8B-B14F-4D97-AF65-F5344CB8AC3E}">
        <p14:creationId xmlns:p14="http://schemas.microsoft.com/office/powerpoint/2010/main" val="318794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968952" y="1266541"/>
            <a:ext cx="8321675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zh-CN" sz="2800" dirty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  <a:t>在门店，我的角色不仅仅是一位管理者，还要做好家长的角色。基础工作方面，我首先严格要求自己，每天斗志昂扬，以积极的心态来消灭工作中的一些小情绪，让阳光积极的自己去影响门店的姐妹们。两年多以来我店人员稳定无人离职，大家团结向上，发着自己的光和热，不光营业额蒸蒸日上，基础工作更是有条不紊。</a:t>
            </a:r>
            <a:endParaRPr lang="zh-CN" altLang="en-US" sz="2800" dirty="0">
              <a:solidFill>
                <a:schemeClr val="bg2">
                  <a:lumMod val="1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6424613"/>
            <a:ext cx="12192000" cy="444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52"/>
          <p:cNvSpPr txBox="1"/>
          <p:nvPr/>
        </p:nvSpPr>
        <p:spPr>
          <a:xfrm>
            <a:off x="10058400" y="6472238"/>
            <a:ext cx="2232025" cy="3698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TAIJI  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太极集团</a:t>
            </a:r>
          </a:p>
        </p:txBody>
      </p:sp>
    </p:spTree>
    <p:extLst>
      <p:ext uri="{BB962C8B-B14F-4D97-AF65-F5344CB8AC3E}">
        <p14:creationId xmlns:p14="http://schemas.microsoft.com/office/powerpoint/2010/main" val="426808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UZZIER">
  <a:themeElements>
    <a:clrScheme name="BUZZIER">
      <a:dk1>
        <a:srgbClr val="222A35"/>
      </a:dk1>
      <a:lt1>
        <a:sysClr val="window" lastClr="FFFFFF"/>
      </a:lt1>
      <a:dk2>
        <a:srgbClr val="44546A"/>
      </a:dk2>
      <a:lt2>
        <a:srgbClr val="E7E6E6"/>
      </a:lt2>
      <a:accent1>
        <a:srgbClr val="2EB0BD"/>
      </a:accent1>
      <a:accent2>
        <a:srgbClr val="197B9F"/>
      </a:accent2>
      <a:accent3>
        <a:srgbClr val="0E468B"/>
      </a:accent3>
      <a:accent4>
        <a:srgbClr val="A0ACBA"/>
      </a:accent4>
      <a:accent5>
        <a:srgbClr val="7A90A0"/>
      </a:accent5>
      <a:accent6>
        <a:srgbClr val="5A6F84"/>
      </a:accent6>
      <a:hlink>
        <a:srgbClr val="0563C1"/>
      </a:hlink>
      <a:folHlink>
        <a:srgbClr val="954F72"/>
      </a:folHlink>
    </a:clrScheme>
    <a:fontScheme name="自定义 10">
      <a:majorFont>
        <a:latin typeface="Calibri Light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1663</Words>
  <Application>Microsoft Office PowerPoint</Application>
  <PresentationFormat>自定义</PresentationFormat>
  <Paragraphs>62</Paragraphs>
  <Slides>22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3" baseType="lpstr">
      <vt:lpstr>BUZZIER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Eric羊</dc:creator>
  <cp:lastModifiedBy>lee</cp:lastModifiedBy>
  <cp:revision>73</cp:revision>
  <dcterms:created xsi:type="dcterms:W3CDTF">2016-12-13T08:41:00Z</dcterms:created>
  <dcterms:modified xsi:type="dcterms:W3CDTF">2018-02-06T07:34:23Z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2052-10.1.0.6929</vt:lpwstr>
  </property>
</Properties>
</file>