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0" r:id="rId3"/>
    <p:sldId id="303" r:id="rId4"/>
    <p:sldId id="315" r:id="rId5"/>
    <p:sldId id="308" r:id="rId6"/>
    <p:sldId id="304" r:id="rId7"/>
    <p:sldId id="305" r:id="rId8"/>
    <p:sldId id="309" r:id="rId9"/>
    <p:sldId id="318" r:id="rId10"/>
    <p:sldId id="319" r:id="rId11"/>
    <p:sldId id="320" r:id="rId12"/>
    <p:sldId id="321" r:id="rId13"/>
    <p:sldId id="322" r:id="rId14"/>
    <p:sldId id="323" r:id="rId15"/>
    <p:sldId id="281" r:id="rId16"/>
    <p:sldId id="311" r:id="rId18"/>
    <p:sldId id="312" r:id="rId19"/>
    <p:sldId id="313" r:id="rId20"/>
    <p:sldId id="314" r:id="rId2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d98e602-3308-4045-8a8a-575c7f49e88f}">
          <p14:sldIdLst>
            <p14:sldId id="280"/>
            <p14:sldId id="303"/>
            <p14:sldId id="315"/>
            <p14:sldId id="308"/>
            <p14:sldId id="304"/>
            <p14:sldId id="305"/>
            <p14:sldId id="309"/>
            <p14:sldId id="318"/>
            <p14:sldId id="319"/>
            <p14:sldId id="320"/>
            <p14:sldId id="321"/>
            <p14:sldId id="322"/>
            <p14:sldId id="323"/>
            <p14:sldId id="281"/>
            <p14:sldId id="311"/>
            <p14:sldId id="312"/>
            <p14:sldId id="313"/>
            <p14:sldId id="314"/>
          </p14:sldIdLst>
        </p14:section>
        <p14:section name="无标题节" id="{2cfe0e24-462a-4e14-aab5-f898d700fcc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EB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z="1200" strike="noStrike" noProof="1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75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0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9525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93675" y="3336925"/>
            <a:ext cx="528955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四川太极大药房温江店重振记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2578100" y="4679950"/>
            <a:ext cx="1854200" cy="749901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汇报人：夏彩红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690563" y="1481138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15" name="文本框 11"/>
          <p:cNvSpPr txBox="1"/>
          <p:nvPr/>
        </p:nvSpPr>
        <p:spPr>
          <a:xfrm>
            <a:off x="9366250" y="4994275"/>
            <a:ext cx="2768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556000" y="2552383"/>
            <a:ext cx="5080000" cy="44615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400" b="1">
                <a:latin typeface="+mn-ea"/>
                <a:ea typeface="+mn-ea"/>
                <a:cs typeface="宋体" panose="02010600030101010101" pitchFamily="2" charset="-122"/>
              </a:rPr>
              <a:t>万变的困难 不变的决心</a:t>
            </a:r>
            <a:endParaRPr lang="zh-CN" altLang="en-US" sz="2400" b="1">
              <a:latin typeface="+mn-ea"/>
              <a:ea typeface="+mn-ea"/>
              <a:cs typeface="宋体" panose="02010600030101010101" pitchFamily="2" charset="-122"/>
            </a:endParaRPr>
          </a:p>
          <a:p>
            <a:pPr algn="ctr"/>
            <a:r>
              <a:rPr lang="zh-CN" altLang="en-US" sz="2000">
                <a:latin typeface="+mn-ea"/>
                <a:ea typeface="+mn-ea"/>
                <a:cs typeface="宋体" panose="02010600030101010101" pitchFamily="2" charset="-122"/>
              </a:rPr>
              <a:t>温江店地处成都市五医院对面，旁边是菜市场入口，形象升级后生意好起来，也吸引了一些竞争药房在附近开业。竞争环境刺激我们不断优化自己的工作，不断提升专业性、销售技能和服务水平。当我们感到可以自如应对困难，即将进入舒适区的时候，更大的挑战迎面而来。地铁</a:t>
            </a:r>
            <a:r>
              <a:rPr lang="en-US" altLang="zh-CN" sz="2000">
                <a:latin typeface="+mn-ea"/>
                <a:ea typeface="+mn-ea"/>
                <a:cs typeface="宋体" panose="02010600030101010101" pitchFamily="2" charset="-122"/>
              </a:rPr>
              <a:t>17</a:t>
            </a:r>
            <a:r>
              <a:rPr lang="zh-CN" altLang="en-US" sz="2000">
                <a:latin typeface="+mn-ea"/>
                <a:ea typeface="+mn-ea"/>
                <a:cs typeface="宋体" panose="02010600030101010101" pitchFamily="2" charset="-122"/>
              </a:rPr>
              <a:t>号线在温江修建，历时</a:t>
            </a:r>
            <a:r>
              <a:rPr lang="en-US" altLang="zh-CN" sz="2000">
                <a:latin typeface="+mn-ea"/>
                <a:ea typeface="+mn-ea"/>
                <a:cs typeface="宋体" panose="02010600030101010101" pitchFamily="2" charset="-122"/>
              </a:rPr>
              <a:t>3</a:t>
            </a:r>
            <a:r>
              <a:rPr lang="zh-CN" altLang="en-US" sz="2000">
                <a:latin typeface="+mn-ea"/>
                <a:ea typeface="+mn-ea"/>
                <a:cs typeface="宋体" panose="02010600030101010101" pitchFamily="2" charset="-122"/>
              </a:rPr>
              <a:t>年，门口开始打围，打围后车辆绕行，过路的行人明显减少，门庭冷清，周围商家纷纷转租转让。修地铁还带来了很多灰尘和噪音，夏天里，人本身就容易烦躁，有时噪音大到在店内不能进行正常交流，顾客容易闹情绪。怎么办？</a:t>
            </a:r>
            <a:endParaRPr lang="zh-CN" altLang="en-US" sz="2000">
              <a:latin typeface="+mn-ea"/>
              <a:ea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556000" y="2829560"/>
            <a:ext cx="5080000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altLang="en-US" sz="2400">
                <a:latin typeface="+mn-ea"/>
                <a:ea typeface="+mn-ea"/>
                <a:cs typeface="宋体" panose="02010600030101010101" pitchFamily="2" charset="-122"/>
              </a:rPr>
              <a:t>面对困难，我们决定主动出击，既然顾客进不来，那么我们就走出去，走到店外去拉团购。一次次遭遇冷眼白眼，有时连门都进不去，但我们不灰心，耐心讲解，周到服务，礼貌留下名片。功夫不负有心人，最终不少顾客还是被我们的真诚所打动，有的直接拍板下单，有的过后打来电话订购。我们顶着炎炎烈日去送货，太阳变得没那么毒辣了，汗水中流露着幸福，看着一张张被搞定的订单，所有的辛苦都值了。</a:t>
            </a:r>
            <a:endParaRPr lang="zh-CN" altLang="en-US" sz="2400">
              <a:latin typeface="+mn-ea"/>
              <a:ea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556000" y="3014027"/>
            <a:ext cx="508000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altLang="en-US" sz="2800">
                <a:latin typeface="+mn-ea"/>
                <a:ea typeface="+mn-ea"/>
                <a:cs typeface="宋体" panose="02010600030101010101" pitchFamily="2" charset="-122"/>
              </a:rPr>
              <a:t>在这样的环境下，我们多方面使力，继续做好门店增值服务，到店外拉团购，购买小礼品送给顾客，</a:t>
            </a:r>
            <a:r>
              <a:rPr lang="en-US" altLang="zh-CN" sz="2800">
                <a:latin typeface="+mn-ea"/>
                <a:ea typeface="+mn-ea"/>
                <a:cs typeface="宋体" panose="02010600030101010101" pitchFamily="2" charset="-122"/>
              </a:rPr>
              <a:t>……</a:t>
            </a:r>
            <a:r>
              <a:rPr lang="zh-CN" altLang="en-US" sz="2800">
                <a:latin typeface="+mn-ea"/>
                <a:ea typeface="+mn-ea"/>
                <a:cs typeface="宋体" panose="02010600030101010101" pitchFamily="2" charset="-122"/>
              </a:rPr>
              <a:t>经过一段时间的实践，门店人气有了回升，销售不但没有下降反而上升了，那一刻我知道，我们正在做着正确的事情！</a:t>
            </a:r>
            <a:endParaRPr lang="zh-CN" altLang="en-US" sz="2800">
              <a:latin typeface="+mn-ea"/>
              <a:ea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556000" y="3014027"/>
            <a:ext cx="508000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en-US" altLang="zh-CN" sz="2800">
                <a:solidFill>
                  <a:srgbClr val="000000"/>
                </a:solidFill>
                <a:latin typeface="+mn-ea"/>
                <a:ea typeface="+mn-ea"/>
                <a:cs typeface="宋体" panose="02010600030101010101" pitchFamily="2" charset="-122"/>
              </a:rPr>
              <a:t>2018</a:t>
            </a:r>
            <a:r>
              <a:rPr lang="zh-CN" altLang="en-US" sz="2800">
                <a:solidFill>
                  <a:srgbClr val="000000"/>
                </a:solidFill>
                <a:latin typeface="+mn-ea"/>
                <a:ea typeface="+mn-ea"/>
                <a:cs typeface="宋体" panose="02010600030101010101" pitchFamily="2" charset="-122"/>
              </a:rPr>
              <a:t>来了，还会遇到什么样的困难？我们不知道。我唯一确信的是，如果困难比天大，我们战胜困难的决心就比天还大。</a:t>
            </a:r>
            <a:r>
              <a:rPr lang="en-US" altLang="zh-CN" sz="2800">
                <a:solidFill>
                  <a:srgbClr val="000000"/>
                </a:solidFill>
                <a:latin typeface="+mn-ea"/>
                <a:ea typeface="+mn-ea"/>
                <a:cs typeface="宋体" panose="02010600030101010101" pitchFamily="2" charset="-122"/>
              </a:rPr>
              <a:t>2018</a:t>
            </a:r>
            <a:r>
              <a:rPr lang="zh-CN" altLang="en-US" sz="2800">
                <a:solidFill>
                  <a:srgbClr val="000000"/>
                </a:solidFill>
                <a:latin typeface="+mn-ea"/>
                <a:ea typeface="+mn-ea"/>
                <a:cs typeface="宋体" panose="02010600030101010101" pitchFamily="2" charset="-122"/>
              </a:rPr>
              <a:t>，温江店全体姐妹一起，在公司领导的带领下，继续拥抱改变，工作努力，提升实力，成就魅力！</a:t>
            </a:r>
            <a:endParaRPr lang="zh-CN" altLang="en-US" sz="2800">
              <a:solidFill>
                <a:srgbClr val="000000"/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0" y="4994275"/>
            <a:ext cx="25304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图片占位符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图片占位符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图片占位符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0" name="文本框 99"/>
          <p:cNvSpPr txBox="1"/>
          <p:nvPr/>
        </p:nvSpPr>
        <p:spPr>
          <a:xfrm>
            <a:off x="3556000" y="2829560"/>
            <a:ext cx="5080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面对困难，我们决定主动出击，既然顾客进不来，那么我们就走出去，走到店外去拉团购。一次次遭遇冷眼白眼，有时连门都进不去，但我们不灰心，耐心讲解，周到服务，礼貌留下名片。功夫不负有心人，最终不少顾客还是被我们的真诚所打动，有的直接拍板下单，有的过后打来电话订购。我们顶着炎炎烈日去送货，太阳变得没那么毒辣了，汗水中流露着幸福，看着一张张被搞定的订单，所有的辛苦都值了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图片占位符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图片占位符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图片占位符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0" name="文本框 99"/>
          <p:cNvSpPr txBox="1"/>
          <p:nvPr/>
        </p:nvSpPr>
        <p:spPr>
          <a:xfrm>
            <a:off x="3556000" y="3106420"/>
            <a:ext cx="508000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在这样的环境下，我们多方面使力，继续做好门店增值服务，到店外拉团购，购买小礼品送给顾客，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……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经过一段时间的实践，门店人气有了回升，销售不但没有下降反而上升了，那一刻我知道，我们正在做着正确的事情！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图片占位符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图片占位符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图片占位符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0" name="文本框 99"/>
          <p:cNvSpPr txBox="1"/>
          <p:nvPr/>
        </p:nvSpPr>
        <p:spPr>
          <a:xfrm>
            <a:off x="3556000" y="3014027"/>
            <a:ext cx="5080000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2018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来了，还会遇到什么样的困难？我们不知道。我唯一确信的是，如果困难比天大，我们战胜困难的决心就比天还大。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2018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，温江店全体姐妹一起，在公司领导的带领下，继续拥抱改变，工作努力，提升实力，成就魅力！</a:t>
            </a:r>
            <a:endParaRPr lang="zh-CN" altLang="en-US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图片占位符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图片占位符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图片占位符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0" name="文本框 99"/>
          <p:cNvSpPr txBox="1"/>
          <p:nvPr/>
        </p:nvSpPr>
        <p:spPr>
          <a:xfrm>
            <a:off x="3556000" y="3291205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谢谢！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802005" y="1545908"/>
            <a:ext cx="9666288" cy="203009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尊敬的各位领导、亲爱的同事们：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大家上午好！我是四川太极大药房温江店店长夏彩红。感谢公司给予的机会，让我有幸站在这里和大家分享。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图片占位符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图片占位符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图片占位符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文本框 4"/>
          <p:cNvSpPr txBox="1"/>
          <p:nvPr/>
        </p:nvSpPr>
        <p:spPr>
          <a:xfrm>
            <a:off x="3510915" y="3014662"/>
            <a:ext cx="5080000" cy="5507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2017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年，温江店日均销售从</a:t>
            </a:r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3836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元，提高到</a:t>
            </a:r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6315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元，增长了</a:t>
            </a:r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2479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元，增幅</a:t>
            </a:r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29.25%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；年销售额</a:t>
            </a:r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230.51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万元，同比</a:t>
            </a:r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2016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年增长</a:t>
            </a:r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93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万元，增幅</a:t>
            </a:r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64.38%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；毛利额</a:t>
            </a:r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73.85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万元，同比</a:t>
            </a:r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2016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年增长</a:t>
            </a:r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30.81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万元，增幅</a:t>
            </a:r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71.58%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；笔数</a:t>
            </a:r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21797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笔</a:t>
            </a:r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,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同比</a:t>
            </a:r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2016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年增长</a:t>
            </a:r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4909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笔，增幅</a:t>
            </a:r>
            <a:r>
              <a:rPr lang="en-US" altLang="zh-CN" sz="3200">
                <a:latin typeface="+mn-ea"/>
                <a:ea typeface="+mn-ea"/>
                <a:cs typeface="宋体" panose="02010600030101010101" pitchFamily="2" charset="-122"/>
              </a:rPr>
              <a:t>29.06%</a:t>
            </a:r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。</a:t>
            </a:r>
            <a:endParaRPr lang="zh-CN" altLang="en-US" sz="320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073765" y="6594475"/>
            <a:ext cx="487680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indent="304800"/>
            <a:endParaRPr lang="en-US" altLang="zh-CN" sz="1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图片占位符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图片占位符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图片占位符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0" name="文本框 99"/>
          <p:cNvSpPr txBox="1"/>
          <p:nvPr/>
        </p:nvSpPr>
        <p:spPr>
          <a:xfrm>
            <a:off x="3556000" y="2921635"/>
            <a:ext cx="5080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回首过往，欢欣鼓舞；展望未来，豪情满怀。那个“拥抱改变，为尊严而战”的</a:t>
            </a:r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2016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，那个“拥抱改变，做最好的自己”的</a:t>
            </a:r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2017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，是我获益匪浅的两年。我收获了来自领导的鼓励，同事们的帮助和顾客的信任，忠心地感谢你们的支持与厚爱，</a:t>
            </a:r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2017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感谢有你们一起走过，</a:t>
            </a:r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2018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我们继续携手同行</a:t>
            </a:r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!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922020" y="1545908"/>
            <a:ext cx="9666288" cy="396938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时间的推移，我渐渐熟悉了门店的日常工作流程，收银速度也变快了，一点一点有了信心，加上不断的学习，业绩慢慢好起来，整个人心态也变得不那么焦虑了。我在心里告诉自己，一定要坚持下去，一定要坚持学习，不断提高自己的专业水平和业绩，今天要比昨天好，明天要比今天好，才对得起自己不可复制的光阴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802005" y="1545908"/>
            <a:ext cx="9666288" cy="590804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临危受命 迎难而上</a:t>
            </a:r>
            <a:endParaRPr 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2016年9月前后，温江店人员不太稳定，来来去去，流动性大，同时，销售忽高忽低，也极不稳定。公司协调安排人员到温江店，但收入不稳定，人去了没多久又走了，团队士气下降，甚至出现没人愿意接手的情况。后来，公司决定装修该店，一边装修，一边物色合适的店长去接。在这样的情况下，公司选择了我，我算是临危受命。12月6日，温江店正式重新营业，我也从这一天开始，正式成为一名店长，和门店的命运紧紧联系在了一起。                         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图片占位符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图片占位符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图片占位符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文本框 4"/>
          <p:cNvSpPr txBox="1"/>
          <p:nvPr/>
        </p:nvSpPr>
        <p:spPr>
          <a:xfrm>
            <a:off x="3556000" y="3106420"/>
            <a:ext cx="508000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温江店有过辉煌的成绩，也有一蹶不振的低谷期，重装升级是一次大换血，无论对门店，还是对个人，都是一次改头换面的革新。接下来我该怎么做，我在心里无数次问自己。</a:t>
            </a:r>
            <a:endParaRPr lang="zh-CN" altLang="en-US" sz="3200">
              <a:latin typeface="+mn-ea"/>
              <a:ea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556000" y="2921635"/>
            <a:ext cx="5080000" cy="6000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altLang="en-US" sz="3200">
                <a:latin typeface="+mn-ea"/>
                <a:ea typeface="+mn-ea"/>
                <a:cs typeface="宋体" panose="02010600030101010101" pitchFamily="2" charset="-122"/>
              </a:rPr>
              <a:t>装修后，门店形象有了很大的提升，店堂看起来专业正规、明亮干净，为销售增长提供了硬件条件。可是，人员从哪里来？只有店长，没有店员，销售也无法进行下去，团队成了目前最大的问题。由此带来的，专业度不够，来客数减少，会员粘度不高，每日销售不理想，困难像无数只大手，紧紧揪着我的心。</a:t>
            </a:r>
            <a:endParaRPr lang="zh-CN" altLang="en-US" sz="3200">
              <a:latin typeface="+mn-ea"/>
              <a:ea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556000" y="2737167"/>
            <a:ext cx="5080000" cy="4892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altLang="en-US" sz="2400">
                <a:latin typeface="+mn-ea"/>
                <a:ea typeface="+mn-ea"/>
                <a:cs typeface="宋体" panose="02010600030101010101" pitchFamily="2" charset="-122"/>
              </a:rPr>
              <a:t>我四处物色人员，给原来的同事发邀请，最后在公司的统一协调下，人员补齐了。那段时间，我脑子里一直在想对策想办法，想赶紧摘掉落后的帽子，几乎每天都失眠，同时觉得特别亏欠家人，尤其是女儿，每当孩子需要我的时候我都不能陪伴，还好，家人始终支持和理解我，给了我巨大的安慰，让我可以毫不分心地去搞工作。无论在生活和工作中，我都是一个不服输的人，既然领导信任我，让我来挑这个责任，我就要全力以赴把业绩做上去，才能不负信任。</a:t>
            </a:r>
            <a:endParaRPr lang="zh-CN" altLang="en-US" sz="2400">
              <a:latin typeface="+mn-ea"/>
              <a:ea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9525">
          <a:noFill/>
        </a:ln>
      </a:spPr>
      <a:bodyPr>
        <a:spAutoFit/>
      </a:bodyPr>
      <a:lstStyle>
        <a:defPPr indent="304800">
          <a:defRPr lang="en-US" altLang="zh-CN" sz="1200">
            <a:latin typeface="宋体" panose="02010600030101010101" pitchFamily="2" charset="-122"/>
            <a:ea typeface="宋体" panose="02010600030101010101" pitchFamily="2" charset="-122"/>
            <a:cs typeface="宋体" panose="02010600030101010101" pitchFamily="2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2306</Words>
  <Application>WPS 演示</Application>
  <PresentationFormat>自定义</PresentationFormat>
  <Paragraphs>71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等线</vt:lpstr>
      <vt:lpstr>微软雅黑</vt:lpstr>
      <vt:lpstr>Impact</vt:lpstr>
      <vt:lpstr>微软雅黑 Light</vt:lpstr>
      <vt:lpstr>Calibri</vt:lpstr>
      <vt:lpstr>Arial Unicode MS</vt:lpstr>
      <vt:lpstr>Road Rage</vt:lpstr>
      <vt:lpstr>黑体</vt:lpstr>
      <vt:lpstr>Segoe Print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</cp:lastModifiedBy>
  <cp:revision>97</cp:revision>
  <dcterms:created xsi:type="dcterms:W3CDTF">2016-12-13T08:41:00Z</dcterms:created>
  <dcterms:modified xsi:type="dcterms:W3CDTF">2018-02-06T02:52:52Z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