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508" r:id="rId3"/>
    <p:sldId id="274" r:id="rId4"/>
    <p:sldId id="491" r:id="rId5"/>
    <p:sldId id="500" r:id="rId6"/>
    <p:sldId id="517" r:id="rId7"/>
    <p:sldId id="518" r:id="rId8"/>
    <p:sldId id="519" r:id="rId9"/>
    <p:sldId id="520" r:id="rId10"/>
    <p:sldId id="521" r:id="rId11"/>
    <p:sldId id="503" r:id="rId12"/>
    <p:sldId id="516" r:id="rId13"/>
    <p:sldId id="515" r:id="rId14"/>
    <p:sldId id="522" r:id="rId15"/>
    <p:sldId id="523" r:id="rId16"/>
    <p:sldId id="524" r:id="rId17"/>
    <p:sldId id="509" r:id="rId18"/>
  </p:sldIdLst>
  <p:sldSz cx="9144000" cy="5143500"/>
  <p:notesSz cx="6858000" cy="9144000"/>
  <p:defaultTextStyle>
    <a:defPPr>
      <a:defRPr lang="zh-CN"/>
    </a:defPPr>
    <a:lvl1pPr marL="0" lvl="0" indent="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257175" lvl="1" indent="200025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514350" lvl="2" indent="40005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771525" lvl="3" indent="600075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028700" lvl="4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CCE0"/>
    <a:srgbClr val="CC00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13688"/>
    <p:restoredTop sz="94497"/>
  </p:normalViewPr>
  <p:slideViewPr>
    <p:cSldViewPr snapToGrid="0" showGuides="1">
      <p:cViewPr>
        <p:scale>
          <a:sx n="90" d="100"/>
          <a:sy n="90" d="100"/>
        </p:scale>
        <p:origin x="-804" y="-558"/>
      </p:cViewPr>
      <p:guideLst>
        <p:guide orient="horz" pos="168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 eaLnBrk="1" hangingPunct="1"/>
            <a:endParaRPr lang="zh-CN" altLang="en-US" sz="1200" dirty="0"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 algn="r" eaLnBrk="1" hangingPunct="1"/>
            <a:endParaRPr lang="zh-CN" altLang="en-US" sz="1200" dirty="0"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 panose="02010600030101010101" charset="-122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 panose="02010600030101010101" charset="-122"/>
              </a:rPr>
              <a:t>编辑母版文本样式</a:t>
            </a:r>
            <a:endParaRPr kumimoji="0" lang="zh-CN" altLang="en-US" sz="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 panose="02010600030101010101" charset="-122"/>
            </a:endParaRPr>
          </a:p>
          <a:p>
            <a:pPr marL="257175" marR="0" lvl="1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 panose="02010600030101010101" charset="-122"/>
              </a:rPr>
              <a:t>第二级</a:t>
            </a:r>
            <a:endParaRPr kumimoji="0" lang="zh-CN" altLang="en-US" sz="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 panose="02010600030101010101" charset="-122"/>
            </a:endParaRPr>
          </a:p>
          <a:p>
            <a:pPr marL="514350" marR="0" lvl="2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 panose="02010600030101010101" charset="-122"/>
              </a:rPr>
              <a:t>第三级</a:t>
            </a:r>
            <a:endParaRPr kumimoji="0" lang="zh-CN" altLang="en-US" sz="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 panose="02010600030101010101" charset="-122"/>
            </a:endParaRPr>
          </a:p>
          <a:p>
            <a:pPr marL="771525" marR="0" lvl="3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 panose="02010600030101010101" charset="-122"/>
              </a:rPr>
              <a:t>第四级</a:t>
            </a:r>
            <a:endParaRPr kumimoji="0" lang="zh-CN" altLang="en-US" sz="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 panose="02010600030101010101" charset="-122"/>
            </a:endParaRPr>
          </a:p>
          <a:p>
            <a:pPr marL="1028700" marR="0" lvl="4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 panose="02010600030101010101" charset="-122"/>
              </a:rPr>
              <a:t>第五级</a:t>
            </a:r>
            <a:endParaRPr kumimoji="0" lang="zh-CN" altLang="en-US" sz="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 panose="02010600030101010101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eaLnBrk="1" hangingPunct="1"/>
            <a:endParaRPr lang="zh-CN" altLang="en-US" sz="1200" dirty="0"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zh-CN" altLang="en-US" sz="1200" dirty="0">
                <a:latin typeface="等线" panose="02010600030101010101" charset="-122"/>
                <a:ea typeface="等线" panose="02010600030101010101" charset="-122"/>
              </a:rPr>
            </a:fld>
            <a:endParaRPr lang="zh-CN" altLang="en-US" sz="1200" dirty="0"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 panose="02010600030101010101" charset="-122"/>
      </a:defRPr>
    </a:lvl1pPr>
    <a:lvl2pPr marL="257175"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 panose="02010600030101010101" charset="-122"/>
      </a:defRPr>
    </a:lvl2pPr>
    <a:lvl3pPr marL="514350"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 panose="02010600030101010101" charset="-122"/>
      </a:defRPr>
    </a:lvl3pPr>
    <a:lvl4pPr marL="771525"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 panose="02010600030101010101" charset="-122"/>
      </a:defRPr>
    </a:lvl4pPr>
    <a:lvl5pPr marL="1028700"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 panose="02010600030101010101" charset="-122"/>
      </a:defRPr>
    </a:lvl5pPr>
    <a:lvl6pPr marL="1285875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543050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800225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057400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25793" y="1569979"/>
            <a:ext cx="2329764" cy="2266383"/>
          </a:xfrm>
          <a:prstGeom prst="ellipse">
            <a:avLst/>
          </a:prstGeom>
          <a:solidFill>
            <a:schemeClr val="accent3"/>
          </a:solidFill>
        </p:spPr>
        <p:txBody>
          <a:bodyPr lIns="51435" tIns="25718" rIns="51435" bIns="25718"/>
          <a:lstStyle/>
          <a:p>
            <a:pPr marL="171450" marR="0" lvl="0" indent="-17018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503253" y="1569979"/>
            <a:ext cx="2223219" cy="2266383"/>
          </a:xfrm>
          <a:prstGeom prst="ellipse">
            <a:avLst/>
          </a:prstGeom>
          <a:solidFill>
            <a:schemeClr val="accent3"/>
          </a:solidFill>
        </p:spPr>
        <p:txBody>
          <a:bodyPr lIns="51435" tIns="25718" rIns="51435" bIns="25718"/>
          <a:lstStyle/>
          <a:p>
            <a:pPr marL="171450" marR="0" lvl="0" indent="-17018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463269" y="1569979"/>
            <a:ext cx="2265837" cy="2266383"/>
          </a:xfrm>
          <a:prstGeom prst="ellipse">
            <a:avLst/>
          </a:prstGeom>
          <a:solidFill>
            <a:schemeClr val="accent3"/>
          </a:solidFill>
        </p:spPr>
        <p:txBody>
          <a:bodyPr lIns="51435" tIns="25718" rIns="51435" bIns="25718"/>
          <a:lstStyle/>
          <a:p>
            <a:pPr marL="171450" marR="0" lvl="0" indent="-17018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56377" y="1268129"/>
            <a:ext cx="2734473" cy="1822734"/>
          </a:xfrm>
          <a:prstGeom prst="roundRect">
            <a:avLst/>
          </a:prstGeom>
          <a:solidFill>
            <a:schemeClr val="accent1"/>
          </a:solidFill>
        </p:spPr>
        <p:txBody>
          <a:bodyPr lIns="51435" tIns="25718" rIns="51435" bIns="25718"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171027" y="1268129"/>
            <a:ext cx="2734473" cy="1822734"/>
          </a:xfrm>
          <a:prstGeom prst="roundRect">
            <a:avLst/>
          </a:prstGeom>
          <a:solidFill>
            <a:schemeClr val="accent1"/>
          </a:solidFill>
        </p:spPr>
        <p:txBody>
          <a:bodyPr lIns="51435" tIns="25718" rIns="51435" bIns="25718"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085677" y="1268129"/>
            <a:ext cx="2734473" cy="1822734"/>
          </a:xfrm>
          <a:prstGeom prst="roundRect">
            <a:avLst/>
          </a:prstGeom>
          <a:solidFill>
            <a:schemeClr val="accent1"/>
          </a:solidFill>
        </p:spPr>
        <p:txBody>
          <a:bodyPr lIns="51435" tIns="25718" rIns="51435" bIns="25718"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9pPr>
    </p:titleStyle>
    <p:bodyStyle>
      <a:lvl1pPr marL="171450" indent="-17018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018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018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018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018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图片 1" descr="太极医药城A区照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1406" y="1100138"/>
            <a:ext cx="5514975" cy="294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任意多边形: 形状 17"/>
          <p:cNvSpPr/>
          <p:nvPr/>
        </p:nvSpPr>
        <p:spPr>
          <a:xfrm>
            <a:off x="0" y="1100138"/>
            <a:ext cx="4598194" cy="2943225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任意多边形: 形状 32"/>
          <p:cNvSpPr/>
          <p:nvPr/>
        </p:nvSpPr>
        <p:spPr>
          <a:xfrm>
            <a:off x="3802856" y="1100138"/>
            <a:ext cx="898922" cy="2943225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83381" y="0"/>
            <a:ext cx="1016794" cy="50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2" name="文本框 40"/>
          <p:cNvSpPr txBox="1"/>
          <p:nvPr/>
        </p:nvSpPr>
        <p:spPr>
          <a:xfrm>
            <a:off x="328613" y="73819"/>
            <a:ext cx="1147763" cy="346075"/>
          </a:xfrm>
          <a:prstGeom prst="rect">
            <a:avLst/>
          </a:prstGeom>
          <a:solidFill>
            <a:srgbClr val="2EB0BD"/>
          </a:solidFill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82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TAIJI </a:t>
            </a:r>
            <a:endParaRPr lang="en-US" altLang="zh-CN" sz="82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sz="82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太极集团</a:t>
            </a:r>
            <a:endParaRPr lang="en-US" altLang="zh-CN" sz="36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103" name="文本框 57"/>
          <p:cNvSpPr txBox="1"/>
          <p:nvPr/>
        </p:nvSpPr>
        <p:spPr>
          <a:xfrm>
            <a:off x="1173956" y="2502694"/>
            <a:ext cx="2603897" cy="5988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  <a:endParaRPr lang="zh-CN" altLang="en-US" sz="3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04" name="组合 58"/>
          <p:cNvGrpSpPr/>
          <p:nvPr/>
        </p:nvGrpSpPr>
        <p:grpSpPr>
          <a:xfrm>
            <a:off x="292894" y="3465910"/>
            <a:ext cx="2842022" cy="302906"/>
            <a:chOff x="4096056" y="4216417"/>
            <a:chExt cx="3788628" cy="404528"/>
          </a:xfrm>
        </p:grpSpPr>
        <p:sp>
          <p:nvSpPr>
            <p:cNvPr id="4105" name="文本框 6"/>
            <p:cNvSpPr/>
            <p:nvPr/>
          </p:nvSpPr>
          <p:spPr>
            <a:xfrm>
              <a:off x="4096056" y="4216417"/>
              <a:ext cx="1853764" cy="40452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汇报人：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06" name="文本框 7"/>
            <p:cNvSpPr/>
            <p:nvPr/>
          </p:nvSpPr>
          <p:spPr>
            <a:xfrm>
              <a:off x="6030920" y="4216417"/>
              <a:ext cx="1853764" cy="40452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部门：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*****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107" name="文本框 61"/>
          <p:cNvSpPr txBox="1"/>
          <p:nvPr/>
        </p:nvSpPr>
        <p:spPr>
          <a:xfrm>
            <a:off x="525066" y="1188244"/>
            <a:ext cx="2972990" cy="14192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8625" dirty="0">
                <a:solidFill>
                  <a:schemeClr val="bg1"/>
                </a:solidFill>
                <a:latin typeface="Impact" panose="020B0806030902050204" pitchFamily="34" charset="0"/>
                <a:ea typeface="微软雅黑 Light" panose="020B0502040204020203" charset="-122"/>
              </a:rPr>
              <a:t>2018</a:t>
            </a:r>
            <a:endParaRPr lang="zh-CN" altLang="en-US" sz="8625" dirty="0">
              <a:solidFill>
                <a:schemeClr val="bg1"/>
              </a:solidFill>
              <a:latin typeface="Impact" panose="020B0806030902050204" pitchFamily="34" charset="0"/>
              <a:ea typeface="微软雅黑 Light" panose="020B0502040204020203" charset="-122"/>
            </a:endParaRPr>
          </a:p>
        </p:txBody>
      </p:sp>
      <p:sp>
        <p:nvSpPr>
          <p:cNvPr id="4108" name="文本框 2"/>
          <p:cNvSpPr txBox="1"/>
          <p:nvPr/>
        </p:nvSpPr>
        <p:spPr>
          <a:xfrm>
            <a:off x="7103269" y="3745706"/>
            <a:ext cx="2043113" cy="2184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太极藿香正气液生产基地</a:t>
            </a:r>
            <a:endParaRPr lang="zh-CN" altLang="en-US" sz="82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09" name="图片 3" descr="太极医药城A区照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263" y="1100138"/>
            <a:ext cx="5514975" cy="294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任意多边形: 形状 17"/>
          <p:cNvSpPr/>
          <p:nvPr/>
        </p:nvSpPr>
        <p:spPr>
          <a:xfrm>
            <a:off x="-7144" y="1100138"/>
            <a:ext cx="4598194" cy="2943225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任意多边形: 形状 32"/>
          <p:cNvSpPr/>
          <p:nvPr/>
        </p:nvSpPr>
        <p:spPr>
          <a:xfrm>
            <a:off x="3795713" y="1100138"/>
            <a:ext cx="898922" cy="2943225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12" name="文本框 6"/>
          <p:cNvSpPr txBox="1"/>
          <p:nvPr/>
        </p:nvSpPr>
        <p:spPr>
          <a:xfrm>
            <a:off x="136366" y="2295049"/>
            <a:ext cx="3967163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东南片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年工作总结及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年工作计划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3" name="文本框 6"/>
          <p:cNvSpPr/>
          <p:nvPr/>
        </p:nvSpPr>
        <p:spPr>
          <a:xfrm>
            <a:off x="1933575" y="3509963"/>
            <a:ext cx="1390650" cy="587917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汇报人：贾兰</a:t>
            </a:r>
            <a:endParaRPr lang="zh-CN" altLang="en-US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170" name="组合 8"/>
          <p:cNvGrpSpPr/>
          <p:nvPr/>
        </p:nvGrpSpPr>
        <p:grpSpPr>
          <a:xfrm>
            <a:off x="2125058" y="2193925"/>
            <a:ext cx="5057556" cy="945040"/>
            <a:chOff x="730" y="2316"/>
            <a:chExt cx="10620" cy="1981"/>
          </a:xfrm>
        </p:grpSpPr>
        <p:sp>
          <p:nvSpPr>
            <p:cNvPr id="4" name="圆角矩形 3"/>
            <p:cNvSpPr/>
            <p:nvPr/>
          </p:nvSpPr>
          <p:spPr>
            <a:xfrm>
              <a:off x="730" y="2316"/>
              <a:ext cx="1543" cy="1584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2</a:t>
              </a:r>
              <a:endPara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172" name="文本框 4"/>
            <p:cNvSpPr txBox="1"/>
            <p:nvPr/>
          </p:nvSpPr>
          <p:spPr>
            <a:xfrm>
              <a:off x="2784" y="2557"/>
              <a:ext cx="8566" cy="17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2019</a:t>
              </a:r>
              <a:r>
                <a:rPr lang="zh-CN" altLang="en-US" sz="2400" b="1" dirty="0">
                  <a:latin typeface="Calibri" panose="020F0502020204030204" pitchFamily="34" charset="0"/>
                  <a:ea typeface="微软雅黑" panose="020B0503020204020204" pitchFamily="34" charset="-122"/>
                  <a:sym typeface="+mn-ea"/>
                </a:rPr>
                <a:t>年工作计划及主要措施</a:t>
              </a:r>
              <a:endParaRPr lang="zh-CN" altLang="en-US" sz="2400" b="1" dirty="0">
                <a:latin typeface="Calibri" panose="020F0502020204030204" pitchFamily="34" charset="0"/>
                <a:ea typeface="微软雅黑" panose="020B0503020204020204" pitchFamily="34" charset="-122"/>
              </a:endParaRPr>
            </a:p>
            <a:p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533400" y="1108710"/>
            <a:ext cx="774890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2400">
                <a:latin typeface="+mj-ea"/>
                <a:ea typeface="+mj-ea"/>
                <a:cs typeface="+mj-ea"/>
              </a:rPr>
              <a:t>1、加强新员工的带教工作，计划重点培养</a:t>
            </a:r>
            <a:r>
              <a:rPr lang="en-US" sz="2400">
                <a:latin typeface="+mj-ea"/>
                <a:ea typeface="+mj-ea"/>
                <a:cs typeface="+mj-ea"/>
              </a:rPr>
              <a:t>7</a:t>
            </a:r>
            <a:r>
              <a:rPr lang="zh-CN" sz="2400">
                <a:latin typeface="+mj-ea"/>
                <a:ea typeface="+mj-ea"/>
                <a:cs typeface="+mj-ea"/>
              </a:rPr>
              <a:t>月到公司的表现优秀的实习生和甄选出综合素质较强员工，重点带教，输送店长储备人员</a:t>
            </a:r>
            <a:r>
              <a:rPr lang="en-US" sz="2400">
                <a:latin typeface="+mj-ea"/>
                <a:ea typeface="+mj-ea"/>
                <a:cs typeface="+mj-ea"/>
              </a:rPr>
              <a:t>6</a:t>
            </a:r>
            <a:r>
              <a:rPr lang="zh-CN" sz="2400">
                <a:latin typeface="+mj-ea"/>
                <a:ea typeface="+mj-ea"/>
                <a:cs typeface="+mj-ea"/>
              </a:rPr>
              <a:t>名。</a:t>
            </a:r>
            <a:endParaRPr lang="zh-CN" altLang="en-US" sz="2400">
              <a:latin typeface="+mj-ea"/>
              <a:ea typeface="+mj-ea"/>
              <a:cs typeface="+mj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8330" y="2487930"/>
            <a:ext cx="767397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2400">
                <a:latin typeface="+mj-ea"/>
                <a:ea typeface="+mj-ea"/>
              </a:rPr>
              <a:t>措施：门店店长亲自带教，实行一对一带教，新员工、实习生严格按照公司要求每两周完成一套考试题，提高专业知识，两个月为考核期。综合素质强的员工，多参加培训拓展及店长工作的协助。</a:t>
            </a:r>
            <a:endParaRPr lang="zh-CN" altLang="en-US" sz="240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63550" y="700405"/>
            <a:ext cx="77946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400">
                <a:latin typeface="+mj-ea"/>
                <a:ea typeface="+mj-ea"/>
                <a:cs typeface="+mj-ea"/>
              </a:rPr>
              <a:t>2</a:t>
            </a:r>
            <a:r>
              <a:rPr lang="zh-CN" altLang="en-US" sz="2400">
                <a:latin typeface="+mj-ea"/>
                <a:ea typeface="+mj-ea"/>
                <a:cs typeface="+mj-ea"/>
              </a:rPr>
              <a:t>、</a:t>
            </a:r>
            <a:r>
              <a:rPr lang="zh-CN" sz="2400">
                <a:latin typeface="+mj-ea"/>
                <a:ea typeface="+mj-ea"/>
                <a:cs typeface="+mj-ea"/>
              </a:rPr>
              <a:t>片区内员工的技能提升，客品及客单员工达标率提升至</a:t>
            </a:r>
            <a:r>
              <a:rPr lang="en-US" sz="2400">
                <a:latin typeface="+mj-ea"/>
                <a:ea typeface="+mj-ea"/>
                <a:cs typeface="+mj-ea"/>
              </a:rPr>
              <a:t>50%</a:t>
            </a:r>
            <a:r>
              <a:rPr lang="zh-CN" sz="2400">
                <a:latin typeface="+mj-ea"/>
                <a:ea typeface="+mj-ea"/>
                <a:cs typeface="+mj-ea"/>
              </a:rPr>
              <a:t>。</a:t>
            </a:r>
            <a:endParaRPr lang="zh-CN" altLang="en-US" sz="2400">
              <a:latin typeface="+mj-ea"/>
              <a:ea typeface="+mj-ea"/>
              <a:cs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99440" y="1913255"/>
            <a:ext cx="749046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2400">
                <a:latin typeface="+mj-ea"/>
                <a:ea typeface="+mj-ea"/>
                <a:cs typeface="+mj-ea"/>
              </a:rPr>
              <a:t>措施：新员工利用好瑞学，做好药品位置及简单关联用药的学习，一周</a:t>
            </a:r>
            <a:r>
              <a:rPr lang="en-US" sz="2400">
                <a:latin typeface="+mj-ea"/>
                <a:ea typeface="+mj-ea"/>
                <a:cs typeface="+mj-ea"/>
              </a:rPr>
              <a:t>3</a:t>
            </a:r>
            <a:r>
              <a:rPr lang="zh-CN" sz="2400">
                <a:latin typeface="+mj-ea"/>
                <a:ea typeface="+mj-ea"/>
                <a:cs typeface="+mj-ea"/>
              </a:rPr>
              <a:t>次，产品学习积分</a:t>
            </a:r>
            <a:r>
              <a:rPr lang="en-US" sz="2400">
                <a:latin typeface="+mj-ea"/>
                <a:ea typeface="+mj-ea"/>
                <a:cs typeface="+mj-ea"/>
              </a:rPr>
              <a:t>1500</a:t>
            </a:r>
            <a:r>
              <a:rPr lang="zh-CN" sz="2400">
                <a:latin typeface="+mj-ea"/>
                <a:ea typeface="+mj-ea"/>
                <a:cs typeface="+mj-ea"/>
              </a:rPr>
              <a:t>分</a:t>
            </a:r>
            <a:r>
              <a:rPr lang="en-US" sz="2400">
                <a:latin typeface="+mj-ea"/>
                <a:ea typeface="+mj-ea"/>
                <a:cs typeface="+mj-ea"/>
              </a:rPr>
              <a:t>/</a:t>
            </a:r>
            <a:r>
              <a:rPr lang="zh-CN" sz="2400">
                <a:latin typeface="+mj-ea"/>
                <a:ea typeface="+mj-ea"/>
                <a:cs typeface="+mj-ea"/>
              </a:rPr>
              <a:t>月，每天抄说明书</a:t>
            </a:r>
            <a:r>
              <a:rPr lang="en-US" sz="2400">
                <a:latin typeface="+mj-ea"/>
                <a:ea typeface="+mj-ea"/>
                <a:cs typeface="+mj-ea"/>
              </a:rPr>
              <a:t>5</a:t>
            </a:r>
            <a:r>
              <a:rPr lang="zh-CN" sz="2400">
                <a:latin typeface="+mj-ea"/>
                <a:ea typeface="+mj-ea"/>
                <a:cs typeface="+mj-ea"/>
              </a:rPr>
              <a:t>个，蓝色关联用药插卡</a:t>
            </a:r>
            <a:r>
              <a:rPr lang="en-US" sz="2400">
                <a:latin typeface="+mj-ea"/>
                <a:ea typeface="+mj-ea"/>
                <a:cs typeface="+mj-ea"/>
              </a:rPr>
              <a:t>5</a:t>
            </a:r>
            <a:r>
              <a:rPr lang="zh-CN" sz="2400">
                <a:latin typeface="+mj-ea"/>
                <a:ea typeface="+mj-ea"/>
                <a:cs typeface="+mj-ea"/>
              </a:rPr>
              <a:t>个，小红书每日读</a:t>
            </a:r>
            <a:r>
              <a:rPr lang="en-US" sz="2400">
                <a:latin typeface="+mj-ea"/>
                <a:ea typeface="+mj-ea"/>
                <a:cs typeface="+mj-ea"/>
              </a:rPr>
              <a:t>5</a:t>
            </a:r>
            <a:r>
              <a:rPr lang="zh-CN" sz="2400">
                <a:latin typeface="+mj-ea"/>
                <a:ea typeface="+mj-ea"/>
                <a:cs typeface="+mj-ea"/>
              </a:rPr>
              <a:t>个；老员工抄说明书</a:t>
            </a:r>
            <a:r>
              <a:rPr lang="en-US" sz="2400">
                <a:latin typeface="+mj-ea"/>
                <a:ea typeface="+mj-ea"/>
                <a:cs typeface="+mj-ea"/>
              </a:rPr>
              <a:t>3</a:t>
            </a:r>
            <a:r>
              <a:rPr lang="zh-CN" sz="2400">
                <a:latin typeface="+mj-ea"/>
                <a:ea typeface="+mj-ea"/>
                <a:cs typeface="+mj-ea"/>
              </a:rPr>
              <a:t>个，蓝色关联用药插卡</a:t>
            </a:r>
            <a:r>
              <a:rPr lang="en-US" sz="2400">
                <a:latin typeface="+mj-ea"/>
                <a:ea typeface="+mj-ea"/>
                <a:cs typeface="+mj-ea"/>
              </a:rPr>
              <a:t>3</a:t>
            </a:r>
            <a:r>
              <a:rPr lang="zh-CN" sz="2400">
                <a:latin typeface="+mj-ea"/>
                <a:ea typeface="+mj-ea"/>
                <a:cs typeface="+mj-ea"/>
              </a:rPr>
              <a:t>个，小红书每日读</a:t>
            </a:r>
            <a:r>
              <a:rPr lang="en-US" sz="2400">
                <a:latin typeface="+mj-ea"/>
                <a:ea typeface="+mj-ea"/>
                <a:cs typeface="+mj-ea"/>
              </a:rPr>
              <a:t>5</a:t>
            </a:r>
            <a:r>
              <a:rPr lang="zh-CN" sz="2400">
                <a:latin typeface="+mj-ea"/>
                <a:ea typeface="+mj-ea"/>
                <a:cs typeface="+mj-ea"/>
              </a:rPr>
              <a:t>个。店长做为第一检核人，一个门店集中拍照上传片区群检核，片长抽查。</a:t>
            </a:r>
            <a:endParaRPr lang="zh-CN" altLang="en-US" sz="2400">
              <a:latin typeface="+mj-ea"/>
              <a:ea typeface="+mj-ea"/>
              <a:cs typeface="+mj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499745" y="676910"/>
            <a:ext cx="769048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2400">
                <a:latin typeface="+mj-ea"/>
                <a:ea typeface="+mj-ea"/>
                <a:cs typeface="+mj-ea"/>
              </a:rPr>
              <a:t>3</a:t>
            </a:r>
            <a:r>
              <a:rPr lang="zh-CN" sz="2400">
                <a:latin typeface="+mj-ea"/>
                <a:ea typeface="+mj-ea"/>
                <a:cs typeface="+mj-ea"/>
              </a:rPr>
              <a:t>、</a:t>
            </a:r>
            <a:r>
              <a:rPr lang="en-US" sz="2400">
                <a:latin typeface="+mj-ea"/>
                <a:ea typeface="+mj-ea"/>
                <a:cs typeface="+mj-ea"/>
              </a:rPr>
              <a:t>2018</a:t>
            </a:r>
            <a:r>
              <a:rPr lang="zh-CN" sz="2400">
                <a:latin typeface="+mj-ea"/>
                <a:ea typeface="+mj-ea"/>
                <a:cs typeface="+mj-ea"/>
              </a:rPr>
              <a:t>年销售增长率没达到公司增长水平的门店：新乐，龙潭，民丰，水杉，观音桥，片区重点帮扶。</a:t>
            </a:r>
            <a:endParaRPr lang="zh-CN" altLang="en-US" sz="2400">
              <a:latin typeface="+mj-ea"/>
              <a:ea typeface="+mj-ea"/>
              <a:cs typeface="+mj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4020" y="1668780"/>
            <a:ext cx="786003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2400">
                <a:latin typeface="+mj-ea"/>
                <a:ea typeface="+mj-ea"/>
                <a:cs typeface="+mj-ea"/>
              </a:rPr>
              <a:t>措施：新乐中街调换一名综合素质较强的员工，协助店长做好基础管理工作，保证接待及销售能力足够。龙潭西路：增加一名员工，保证员工积极性及接待能力。民丰：随时关注及更新特价品种，每个月必备</a:t>
            </a:r>
            <a:r>
              <a:rPr lang="en-US" sz="2400">
                <a:latin typeface="+mj-ea"/>
                <a:ea typeface="+mj-ea"/>
                <a:cs typeface="+mj-ea"/>
              </a:rPr>
              <a:t>120</a:t>
            </a:r>
            <a:r>
              <a:rPr lang="zh-CN" sz="2400">
                <a:latin typeface="+mj-ea"/>
                <a:ea typeface="+mj-ea"/>
                <a:cs typeface="+mj-ea"/>
              </a:rPr>
              <a:t>个，避免价高伤客。水杉</a:t>
            </a:r>
            <a:r>
              <a:rPr lang="en-US" sz="2400">
                <a:latin typeface="+mj-ea"/>
                <a:ea typeface="+mj-ea"/>
                <a:cs typeface="+mj-ea"/>
              </a:rPr>
              <a:t>:</a:t>
            </a:r>
            <a:r>
              <a:rPr lang="zh-CN" sz="2400">
                <a:latin typeface="+mj-ea"/>
                <a:ea typeface="+mj-ea"/>
                <a:cs typeface="+mj-ea"/>
              </a:rPr>
              <a:t>调换一名销售能力较强的员工到店，协助店长积极开展工作。观音桥：随时关注及更新特价品种，每个月必备</a:t>
            </a:r>
            <a:r>
              <a:rPr lang="en-US" sz="2400">
                <a:latin typeface="+mj-ea"/>
                <a:ea typeface="+mj-ea"/>
                <a:cs typeface="+mj-ea"/>
              </a:rPr>
              <a:t>120</a:t>
            </a:r>
            <a:r>
              <a:rPr lang="zh-CN" sz="2400">
                <a:latin typeface="+mj-ea"/>
                <a:ea typeface="+mj-ea"/>
                <a:cs typeface="+mj-ea"/>
              </a:rPr>
              <a:t>个，避免价高伤客。</a:t>
            </a:r>
            <a:endParaRPr lang="zh-CN" altLang="en-US" sz="2400">
              <a:latin typeface="+mj-ea"/>
              <a:ea typeface="+mj-ea"/>
              <a:cs typeface="+mj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363855" y="459105"/>
            <a:ext cx="805307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2400">
                <a:latin typeface="+mj-ea"/>
                <a:ea typeface="+mj-ea"/>
                <a:cs typeface="+mj-ea"/>
              </a:rPr>
              <a:t>4</a:t>
            </a:r>
            <a:r>
              <a:rPr lang="zh-CN" sz="2400">
                <a:latin typeface="+mj-ea"/>
                <a:ea typeface="+mj-ea"/>
                <a:cs typeface="+mj-ea"/>
              </a:rPr>
              <a:t>、片区预计开展单店活动</a:t>
            </a:r>
            <a:r>
              <a:rPr lang="en-US" sz="2400">
                <a:latin typeface="+mj-ea"/>
                <a:ea typeface="+mj-ea"/>
                <a:cs typeface="+mj-ea"/>
              </a:rPr>
              <a:t>240</a:t>
            </a:r>
            <a:r>
              <a:rPr lang="zh-CN" sz="2400">
                <a:latin typeface="+mj-ea"/>
                <a:ea typeface="+mj-ea"/>
                <a:cs typeface="+mj-ea"/>
              </a:rPr>
              <a:t>场，做到除公司大型活动外，门店月月有门店的单店活动相辅，主要针对主体为我公司会员，提高会员的忠诚度，增加会员数量。</a:t>
            </a:r>
            <a:endParaRPr lang="zh-CN" altLang="en-US" sz="2400">
              <a:latin typeface="+mj-ea"/>
              <a:ea typeface="+mj-ea"/>
              <a:cs typeface="+mj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2130" y="2051685"/>
            <a:ext cx="780224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2400">
                <a:latin typeface="+mj-ea"/>
                <a:ea typeface="+mj-ea"/>
                <a:cs typeface="+mj-ea"/>
              </a:rPr>
              <a:t>措施：每个门店每月必须自行做一场单店或者广场活动，活动前期准备工作必须按照片区要求上传图片检核，平均每店销售额增长</a:t>
            </a:r>
            <a:r>
              <a:rPr lang="en-US" sz="2400">
                <a:latin typeface="+mj-ea"/>
                <a:ea typeface="+mj-ea"/>
                <a:cs typeface="+mj-ea"/>
              </a:rPr>
              <a:t>30%</a:t>
            </a:r>
            <a:r>
              <a:rPr lang="zh-CN" sz="2400">
                <a:latin typeface="+mj-ea"/>
                <a:ea typeface="+mj-ea"/>
                <a:cs typeface="+mj-ea"/>
              </a:rPr>
              <a:t>以上。</a:t>
            </a:r>
            <a:endParaRPr lang="zh-CN" altLang="en-US" sz="2400">
              <a:latin typeface="+mj-ea"/>
              <a:ea typeface="+mj-ea"/>
              <a:cs typeface="+mj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506095" y="590550"/>
            <a:ext cx="660590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400">
                <a:latin typeface="+mj-ea"/>
                <a:ea typeface="+mj-ea"/>
              </a:rPr>
              <a:t>5</a:t>
            </a:r>
            <a:r>
              <a:rPr lang="zh-CN" altLang="en-US" sz="2400">
                <a:latin typeface="+mj-ea"/>
                <a:ea typeface="+mj-ea"/>
              </a:rPr>
              <a:t>、</a:t>
            </a:r>
            <a:r>
              <a:rPr lang="zh-CN" sz="2400">
                <a:latin typeface="+mj-ea"/>
                <a:ea typeface="+mj-ea"/>
              </a:rPr>
              <a:t>片区及门店的执行力，团队凝聚力的提升</a:t>
            </a:r>
            <a:endParaRPr lang="zh-CN" altLang="en-US" sz="2400">
              <a:latin typeface="+mj-ea"/>
              <a:ea typeface="+mj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5950" y="1414780"/>
            <a:ext cx="7473950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2400">
                <a:latin typeface="+mj-ea"/>
                <a:ea typeface="+mj-ea"/>
              </a:rPr>
              <a:t>措施：对于发的文件、通知以门店为单位，店长为第一责任人，负责回复门店的执行情况。片区对门店的抽查，首先对店长的回复情况进行统计检核，再对各店员工的回复与店长回复是否一致进行抽查检核。片区奖罚分明，严格要求自己和门店店长及员工。</a:t>
            </a:r>
            <a:endParaRPr lang="zh-CN" altLang="en-US" sz="240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5" name="图片 2" descr="航母(小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67138" y="1100138"/>
            <a:ext cx="5369719" cy="294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任意多边形: 形状 17"/>
          <p:cNvSpPr/>
          <p:nvPr/>
        </p:nvSpPr>
        <p:spPr>
          <a:xfrm>
            <a:off x="0" y="1100138"/>
            <a:ext cx="4525566" cy="2943225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任意多边形: 形状 32"/>
          <p:cNvSpPr/>
          <p:nvPr/>
        </p:nvSpPr>
        <p:spPr>
          <a:xfrm>
            <a:off x="3738563" y="1107281"/>
            <a:ext cx="903685" cy="2928938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83381" y="0"/>
            <a:ext cx="1016794" cy="50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30" name="文本框 40"/>
          <p:cNvSpPr txBox="1"/>
          <p:nvPr/>
        </p:nvSpPr>
        <p:spPr>
          <a:xfrm>
            <a:off x="328613" y="73819"/>
            <a:ext cx="1147763" cy="34607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82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TAIJI</a:t>
            </a:r>
            <a:endParaRPr lang="en-US" altLang="zh-CN" sz="82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sz="82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太极集团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6631" name="文本框 18"/>
          <p:cNvSpPr txBox="1"/>
          <p:nvPr/>
        </p:nvSpPr>
        <p:spPr>
          <a:xfrm>
            <a:off x="894160" y="2445544"/>
            <a:ext cx="2811065" cy="506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谢</a:t>
            </a:r>
            <a:r>
              <a:rPr lang="zh-CN" altLang="en-US" sz="2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7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32" name="文本框 19"/>
          <p:cNvSpPr txBox="1"/>
          <p:nvPr/>
        </p:nvSpPr>
        <p:spPr>
          <a:xfrm>
            <a:off x="466725" y="1702594"/>
            <a:ext cx="3795713" cy="714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4050" b="1" dirty="0">
                <a:solidFill>
                  <a:schemeClr val="bg1"/>
                </a:solidFill>
                <a:latin typeface="Road Rage"/>
                <a:ea typeface="微软雅黑" panose="020B0503020204020204" pitchFamily="34" charset="-122"/>
              </a:rPr>
              <a:t>THANKS</a:t>
            </a:r>
            <a:endParaRPr lang="en-US" altLang="zh-CN" sz="4500" dirty="0">
              <a:solidFill>
                <a:schemeClr val="bg1"/>
              </a:solidFill>
              <a:latin typeface="Road Rage"/>
              <a:ea typeface="Arial" panose="020B0604020202020204" pitchFamily="34" charset="0"/>
            </a:endParaRPr>
          </a:p>
        </p:txBody>
      </p:sp>
      <p:sp>
        <p:nvSpPr>
          <p:cNvPr id="26633" name="文本框 4"/>
          <p:cNvSpPr txBox="1"/>
          <p:nvPr/>
        </p:nvSpPr>
        <p:spPr>
          <a:xfrm>
            <a:off x="7167563" y="3745706"/>
            <a:ext cx="1897856" cy="2184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太极急支糖浆生产基地</a:t>
            </a:r>
            <a:endParaRPr lang="zh-CN" altLang="en-US" sz="82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050" name="组合 6"/>
          <p:cNvGrpSpPr/>
          <p:nvPr/>
        </p:nvGrpSpPr>
        <p:grpSpPr>
          <a:xfrm>
            <a:off x="1790065" y="1812290"/>
            <a:ext cx="908525" cy="522288"/>
            <a:chOff x="1310186" y="3164944"/>
            <a:chExt cx="1211325" cy="696035"/>
          </a:xfrm>
        </p:grpSpPr>
        <p:sp>
          <p:nvSpPr>
            <p:cNvPr id="8" name="圆角矩形 7"/>
            <p:cNvSpPr/>
            <p:nvPr/>
          </p:nvSpPr>
          <p:spPr>
            <a:xfrm>
              <a:off x="1310186" y="3164944"/>
              <a:ext cx="696360" cy="69603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1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1</a:t>
              </a:r>
              <a:endParaRPr lang="en-US" altLang="zh-CN" sz="18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066" name="文本框 9"/>
            <p:cNvSpPr txBox="1"/>
            <p:nvPr/>
          </p:nvSpPr>
          <p:spPr>
            <a:xfrm>
              <a:off x="2108352" y="3226297"/>
              <a:ext cx="413159" cy="4908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endParaRPr lang="zh-CN" altLang="en-US" sz="1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64" name="文本框 24"/>
          <p:cNvSpPr txBox="1"/>
          <p:nvPr/>
        </p:nvSpPr>
        <p:spPr>
          <a:xfrm>
            <a:off x="2497455" y="371475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2" name="文本框 2"/>
          <p:cNvSpPr txBox="1"/>
          <p:nvPr/>
        </p:nvSpPr>
        <p:spPr>
          <a:xfrm>
            <a:off x="1028700" y="457200"/>
            <a:ext cx="762000" cy="404813"/>
          </a:xfrm>
          <a:prstGeom prst="rect">
            <a:avLst/>
          </a:prstGeom>
          <a:noFill/>
          <a:ln w="9525">
            <a:noFill/>
          </a:ln>
        </p:spPr>
        <p:txBody>
          <a:bodyPr wrap="none" lIns="51435" tIns="25718" rIns="51435" bIns="25718">
            <a:spAutoFit/>
          </a:bodyPr>
          <a:p>
            <a:r>
              <a:rPr lang="zh-CN" altLang="en-US" sz="2300" b="1" dirty="0">
                <a:solidFill>
                  <a:schemeClr val="accent1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目 录</a:t>
            </a:r>
            <a:endParaRPr lang="zh-CN" altLang="en-US" sz="2300" b="1" dirty="0">
              <a:solidFill>
                <a:schemeClr val="accent1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>
            <a:endCxn id="2052" idx="1"/>
          </p:cNvCxnSpPr>
          <p:nvPr/>
        </p:nvCxnSpPr>
        <p:spPr>
          <a:xfrm>
            <a:off x="20638" y="658813"/>
            <a:ext cx="1008063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4" name="组合 18"/>
          <p:cNvGrpSpPr/>
          <p:nvPr/>
        </p:nvGrpSpPr>
        <p:grpSpPr>
          <a:xfrm>
            <a:off x="1790383" y="3192145"/>
            <a:ext cx="982907" cy="522288"/>
            <a:chOff x="1172811" y="3226361"/>
            <a:chExt cx="1311052" cy="696035"/>
          </a:xfrm>
        </p:grpSpPr>
        <p:sp>
          <p:nvSpPr>
            <p:cNvPr id="20" name="圆角矩形 19"/>
            <p:cNvSpPr/>
            <p:nvPr/>
          </p:nvSpPr>
          <p:spPr>
            <a:xfrm>
              <a:off x="1172811" y="3226361"/>
              <a:ext cx="696653" cy="69603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1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2</a:t>
              </a:r>
              <a:endParaRPr lang="en-US" altLang="zh-CN" sz="18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062" name="文本框 24"/>
            <p:cNvSpPr txBox="1"/>
            <p:nvPr/>
          </p:nvSpPr>
          <p:spPr>
            <a:xfrm>
              <a:off x="2070529" y="3327910"/>
              <a:ext cx="413334" cy="4908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endPara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698750" y="1874520"/>
            <a:ext cx="24587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2018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年工作成绩</a:t>
            </a:r>
            <a:endParaRPr lang="zh-CN" altLang="en-US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98750" y="3221990"/>
            <a:ext cx="39827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2019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sym typeface="+mn-ea"/>
              </a:rPr>
              <a:t>年工作安排及主要措施</a:t>
            </a:r>
            <a:endParaRPr lang="zh-CN" altLang="en-US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122" name="组合 8"/>
          <p:cNvGrpSpPr/>
          <p:nvPr/>
        </p:nvGrpSpPr>
        <p:grpSpPr>
          <a:xfrm>
            <a:off x="2824163" y="2193925"/>
            <a:ext cx="3651250" cy="755650"/>
            <a:chOff x="2198" y="2316"/>
            <a:chExt cx="7667" cy="1584"/>
          </a:xfrm>
        </p:grpSpPr>
        <p:sp>
          <p:nvSpPr>
            <p:cNvPr id="4" name="圆角矩形 3"/>
            <p:cNvSpPr/>
            <p:nvPr/>
          </p:nvSpPr>
          <p:spPr>
            <a:xfrm>
              <a:off x="2198" y="2316"/>
              <a:ext cx="1543" cy="1584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1</a:t>
              </a:r>
              <a:endPara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124" name="文本框 4"/>
            <p:cNvSpPr txBox="1"/>
            <p:nvPr/>
          </p:nvSpPr>
          <p:spPr>
            <a:xfrm>
              <a:off x="3992" y="2559"/>
              <a:ext cx="5873" cy="9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2018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年工作成绩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50" name="TextBox 52"/>
          <p:cNvSpPr txBox="1"/>
          <p:nvPr/>
        </p:nvSpPr>
        <p:spPr>
          <a:xfrm>
            <a:off x="6433185" y="4854575"/>
            <a:ext cx="2785745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  太极大药房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51" name="组合 1"/>
          <p:cNvGrpSpPr/>
          <p:nvPr/>
        </p:nvGrpSpPr>
        <p:grpSpPr>
          <a:xfrm>
            <a:off x="15462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2018</a:t>
              </a:r>
              <a:r>
                <a:rPr kumimoji="0" lang="zh-CN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年</a:t>
              </a:r>
              <a:r>
                <a:rPr kumimoji="0" lang="zh-CN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工作成绩</a:t>
              </a:r>
              <a:endPara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4464374" y="1005484"/>
              <a:ext cx="313196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52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060450" y="788988"/>
            <a:ext cx="7094538" cy="3794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18490" y="1129665"/>
            <a:ext cx="649351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2400">
                <a:latin typeface="+mj-ea"/>
                <a:ea typeface="+mj-ea"/>
                <a:cs typeface="+mj-ea"/>
              </a:rPr>
              <a:t>一、东南片</a:t>
            </a:r>
            <a:r>
              <a:rPr lang="en-US" sz="2400">
                <a:latin typeface="+mj-ea"/>
                <a:ea typeface="+mj-ea"/>
                <a:cs typeface="+mj-ea"/>
              </a:rPr>
              <a:t>2018</a:t>
            </a:r>
            <a:r>
              <a:rPr lang="zh-CN" sz="2400">
                <a:latin typeface="+mj-ea"/>
                <a:ea typeface="+mj-ea"/>
                <a:cs typeface="+mj-ea"/>
              </a:rPr>
              <a:t>年销售数据：</a:t>
            </a:r>
            <a:endParaRPr lang="zh-CN" altLang="en-US" sz="2400">
              <a:latin typeface="+mj-ea"/>
              <a:ea typeface="+mj-ea"/>
              <a:cs typeface="+mj-ea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1218565" y="1638935"/>
          <a:ext cx="5970905" cy="27317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4755"/>
                <a:gridCol w="1403350"/>
                <a:gridCol w="1343025"/>
                <a:gridCol w="824865"/>
                <a:gridCol w="1184910"/>
              </a:tblGrid>
              <a:tr h="4552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2018.1.1-11.25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年同期（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年（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家）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增减额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增减率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2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整体销售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3471.5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万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4633.48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万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1161.98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33.47%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2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毛利额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1109.2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万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1489.54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万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380.34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34.29%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2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毛利率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31.95%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32.15%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0.002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0.63%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2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客流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52.63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万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66.72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万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14.09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26.77%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2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客单价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65.96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元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69.45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元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3.49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5.29%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295275" y="301625"/>
            <a:ext cx="8490585" cy="48926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55600"/>
            <a:r>
              <a:rPr lang="en-US" sz="2400">
                <a:latin typeface="+mj-ea"/>
                <a:ea typeface="+mj-ea"/>
                <a:cs typeface="+mj-ea"/>
              </a:rPr>
              <a:t> 2018</a:t>
            </a:r>
            <a:r>
              <a:rPr lang="zh-CN" sz="2400">
                <a:latin typeface="+mj-ea"/>
                <a:ea typeface="+mj-ea"/>
                <a:cs typeface="+mj-ea"/>
              </a:rPr>
              <a:t>年整个片区销售达到公司增长水平的门店有</a:t>
            </a:r>
            <a:r>
              <a:rPr lang="en-US" sz="2400">
                <a:latin typeface="+mj-ea"/>
                <a:ea typeface="+mj-ea"/>
                <a:cs typeface="+mj-ea"/>
              </a:rPr>
              <a:t>13</a:t>
            </a:r>
            <a:r>
              <a:rPr lang="zh-CN" sz="2400">
                <a:latin typeface="+mj-ea"/>
                <a:ea typeface="+mj-ea"/>
                <a:cs typeface="+mj-ea"/>
              </a:rPr>
              <a:t>家；</a:t>
            </a:r>
            <a:r>
              <a:rPr lang="en-US" sz="2400">
                <a:latin typeface="+mj-ea"/>
                <a:ea typeface="+mj-ea"/>
                <a:cs typeface="+mj-ea"/>
              </a:rPr>
              <a:t>2018</a:t>
            </a:r>
            <a:r>
              <a:rPr lang="zh-CN" sz="2400">
                <a:latin typeface="+mj-ea"/>
                <a:ea typeface="+mj-ea"/>
                <a:cs typeface="+mj-ea"/>
              </a:rPr>
              <a:t>年成汉店客流、销售、客单增长大，</a:t>
            </a:r>
            <a:r>
              <a:rPr lang="en-US" sz="2400">
                <a:latin typeface="+mj-ea"/>
                <a:ea typeface="+mj-ea"/>
                <a:cs typeface="+mj-ea"/>
              </a:rPr>
              <a:t>2017</a:t>
            </a:r>
            <a:r>
              <a:rPr lang="zh-CN" sz="2400">
                <a:latin typeface="+mj-ea"/>
                <a:ea typeface="+mj-ea"/>
                <a:cs typeface="+mj-ea"/>
              </a:rPr>
              <a:t>年平均</a:t>
            </a:r>
            <a:r>
              <a:rPr lang="en-US" sz="2400">
                <a:latin typeface="+mj-ea"/>
                <a:ea typeface="+mj-ea"/>
                <a:cs typeface="+mj-ea"/>
              </a:rPr>
              <a:t>92</a:t>
            </a:r>
            <a:r>
              <a:rPr lang="zh-CN" sz="2400">
                <a:latin typeface="+mj-ea"/>
                <a:ea typeface="+mj-ea"/>
                <a:cs typeface="+mj-ea"/>
              </a:rPr>
              <a:t>笔</a:t>
            </a:r>
            <a:r>
              <a:rPr lang="en-US" sz="2400">
                <a:latin typeface="+mj-ea"/>
                <a:ea typeface="+mj-ea"/>
                <a:cs typeface="+mj-ea"/>
              </a:rPr>
              <a:t>/</a:t>
            </a:r>
            <a:r>
              <a:rPr lang="zh-CN" sz="2400">
                <a:latin typeface="+mj-ea"/>
                <a:ea typeface="+mj-ea"/>
                <a:cs typeface="+mj-ea"/>
              </a:rPr>
              <a:t>天，</a:t>
            </a:r>
            <a:r>
              <a:rPr lang="en-US" sz="2400">
                <a:latin typeface="+mj-ea"/>
                <a:ea typeface="+mj-ea"/>
                <a:cs typeface="+mj-ea"/>
              </a:rPr>
              <a:t>2018</a:t>
            </a:r>
            <a:r>
              <a:rPr lang="zh-CN" sz="2400">
                <a:latin typeface="+mj-ea"/>
                <a:ea typeface="+mj-ea"/>
                <a:cs typeface="+mj-ea"/>
              </a:rPr>
              <a:t>年平均</a:t>
            </a:r>
            <a:r>
              <a:rPr lang="en-US" sz="2400">
                <a:latin typeface="+mj-ea"/>
                <a:ea typeface="+mj-ea"/>
                <a:cs typeface="+mj-ea"/>
              </a:rPr>
              <a:t>178</a:t>
            </a:r>
            <a:r>
              <a:rPr lang="zh-CN" sz="2400">
                <a:latin typeface="+mj-ea"/>
                <a:ea typeface="+mj-ea"/>
                <a:cs typeface="+mj-ea"/>
              </a:rPr>
              <a:t>笔</a:t>
            </a:r>
            <a:r>
              <a:rPr lang="en-US" sz="2400">
                <a:latin typeface="+mj-ea"/>
                <a:ea typeface="+mj-ea"/>
                <a:cs typeface="+mj-ea"/>
              </a:rPr>
              <a:t>/</a:t>
            </a:r>
            <a:r>
              <a:rPr lang="zh-CN" sz="2400">
                <a:latin typeface="+mj-ea"/>
                <a:ea typeface="+mj-ea"/>
                <a:cs typeface="+mj-ea"/>
              </a:rPr>
              <a:t>天，府城店</a:t>
            </a:r>
            <a:r>
              <a:rPr lang="en-US" sz="2400">
                <a:latin typeface="+mj-ea"/>
                <a:ea typeface="+mj-ea"/>
                <a:cs typeface="+mj-ea"/>
              </a:rPr>
              <a:t>8</a:t>
            </a:r>
            <a:r>
              <a:rPr lang="zh-CN" sz="2400">
                <a:latin typeface="+mj-ea"/>
                <a:ea typeface="+mj-ea"/>
                <a:cs typeface="+mj-ea"/>
              </a:rPr>
              <a:t>月</a:t>
            </a:r>
            <a:r>
              <a:rPr lang="en-US" sz="2400">
                <a:latin typeface="+mj-ea"/>
                <a:ea typeface="+mj-ea"/>
                <a:cs typeface="+mj-ea"/>
              </a:rPr>
              <a:t>31</a:t>
            </a:r>
            <a:r>
              <a:rPr lang="zh-CN" sz="2400">
                <a:latin typeface="+mj-ea"/>
                <a:ea typeface="+mj-ea"/>
                <a:cs typeface="+mj-ea"/>
              </a:rPr>
              <a:t>日闭店后，成汉店</a:t>
            </a:r>
            <a:r>
              <a:rPr lang="en-US" sz="2400">
                <a:latin typeface="+mj-ea"/>
                <a:ea typeface="+mj-ea"/>
                <a:cs typeface="+mj-ea"/>
              </a:rPr>
              <a:t>9.1-11.25</a:t>
            </a:r>
            <a:r>
              <a:rPr lang="zh-CN" sz="2400">
                <a:latin typeface="+mj-ea"/>
                <a:ea typeface="+mj-ea"/>
                <a:cs typeface="+mj-ea"/>
              </a:rPr>
              <a:t>日均</a:t>
            </a:r>
            <a:r>
              <a:rPr lang="en-US" sz="2400">
                <a:latin typeface="+mj-ea"/>
                <a:ea typeface="+mj-ea"/>
                <a:cs typeface="+mj-ea"/>
              </a:rPr>
              <a:t>244</a:t>
            </a:r>
            <a:r>
              <a:rPr lang="zh-CN" sz="2400">
                <a:latin typeface="+mj-ea"/>
                <a:ea typeface="+mj-ea"/>
                <a:cs typeface="+mj-ea"/>
              </a:rPr>
              <a:t>笔</a:t>
            </a:r>
            <a:r>
              <a:rPr lang="en-US" sz="2400">
                <a:latin typeface="+mj-ea"/>
                <a:ea typeface="+mj-ea"/>
                <a:cs typeface="+mj-ea"/>
              </a:rPr>
              <a:t>/</a:t>
            </a:r>
            <a:r>
              <a:rPr lang="zh-CN" sz="2400">
                <a:latin typeface="+mj-ea"/>
                <a:ea typeface="+mj-ea"/>
                <a:cs typeface="+mj-ea"/>
              </a:rPr>
              <a:t>天，增长</a:t>
            </a:r>
            <a:r>
              <a:rPr lang="en-US" sz="2400">
                <a:latin typeface="+mj-ea"/>
                <a:ea typeface="+mj-ea"/>
                <a:cs typeface="+mj-ea"/>
              </a:rPr>
              <a:t>66</a:t>
            </a:r>
            <a:r>
              <a:rPr lang="zh-CN" sz="2400">
                <a:latin typeface="+mj-ea"/>
                <a:ea typeface="+mj-ea"/>
                <a:cs typeface="+mj-ea"/>
              </a:rPr>
              <a:t>笔</a:t>
            </a:r>
            <a:r>
              <a:rPr lang="en-US" sz="2400">
                <a:latin typeface="+mj-ea"/>
                <a:ea typeface="+mj-ea"/>
                <a:cs typeface="+mj-ea"/>
              </a:rPr>
              <a:t>/</a:t>
            </a:r>
            <a:r>
              <a:rPr lang="zh-CN" sz="2400">
                <a:latin typeface="+mj-ea"/>
                <a:ea typeface="+mj-ea"/>
                <a:cs typeface="+mj-ea"/>
              </a:rPr>
              <a:t>天；</a:t>
            </a:r>
            <a:r>
              <a:rPr lang="en-US" sz="2400">
                <a:latin typeface="+mj-ea"/>
                <a:ea typeface="+mj-ea"/>
                <a:cs typeface="+mj-ea"/>
              </a:rPr>
              <a:t>2018</a:t>
            </a:r>
            <a:r>
              <a:rPr lang="zh-CN" sz="2400">
                <a:latin typeface="+mj-ea"/>
                <a:ea typeface="+mj-ea"/>
                <a:cs typeface="+mj-ea"/>
              </a:rPr>
              <a:t>年日均销售</a:t>
            </a:r>
            <a:r>
              <a:rPr lang="en-US" sz="2400">
                <a:latin typeface="+mj-ea"/>
                <a:ea typeface="+mj-ea"/>
                <a:cs typeface="+mj-ea"/>
              </a:rPr>
              <a:t>1.46</a:t>
            </a:r>
            <a:r>
              <a:rPr lang="zh-CN" sz="2400">
                <a:latin typeface="+mj-ea"/>
                <a:ea typeface="+mj-ea"/>
                <a:cs typeface="+mj-ea"/>
              </a:rPr>
              <a:t>万</a:t>
            </a:r>
            <a:r>
              <a:rPr lang="en-US" sz="2400">
                <a:latin typeface="+mj-ea"/>
                <a:ea typeface="+mj-ea"/>
                <a:cs typeface="+mj-ea"/>
              </a:rPr>
              <a:t>/</a:t>
            </a:r>
            <a:r>
              <a:rPr lang="zh-CN" sz="2400">
                <a:latin typeface="+mj-ea"/>
                <a:ea typeface="+mj-ea"/>
                <a:cs typeface="+mj-ea"/>
              </a:rPr>
              <a:t>天，府城店</a:t>
            </a:r>
            <a:r>
              <a:rPr lang="en-US" sz="2400">
                <a:latin typeface="+mj-ea"/>
                <a:ea typeface="+mj-ea"/>
                <a:cs typeface="+mj-ea"/>
              </a:rPr>
              <a:t>8</a:t>
            </a:r>
            <a:r>
              <a:rPr lang="zh-CN" sz="2400">
                <a:latin typeface="+mj-ea"/>
                <a:ea typeface="+mj-ea"/>
                <a:cs typeface="+mj-ea"/>
              </a:rPr>
              <a:t>月</a:t>
            </a:r>
            <a:r>
              <a:rPr lang="en-US" sz="2400">
                <a:latin typeface="+mj-ea"/>
                <a:ea typeface="+mj-ea"/>
                <a:cs typeface="+mj-ea"/>
              </a:rPr>
              <a:t>31</a:t>
            </a:r>
            <a:r>
              <a:rPr lang="zh-CN" sz="2400">
                <a:latin typeface="+mj-ea"/>
                <a:ea typeface="+mj-ea"/>
                <a:cs typeface="+mj-ea"/>
              </a:rPr>
              <a:t>日闭店后，成汉店</a:t>
            </a:r>
            <a:r>
              <a:rPr lang="en-US" sz="2400">
                <a:latin typeface="+mj-ea"/>
                <a:ea typeface="+mj-ea"/>
                <a:cs typeface="+mj-ea"/>
              </a:rPr>
              <a:t>9.1-11.25</a:t>
            </a:r>
            <a:r>
              <a:rPr lang="zh-CN" sz="2400">
                <a:latin typeface="+mj-ea"/>
                <a:ea typeface="+mj-ea"/>
                <a:cs typeface="+mj-ea"/>
              </a:rPr>
              <a:t>日均</a:t>
            </a:r>
            <a:r>
              <a:rPr lang="en-US" sz="2400">
                <a:latin typeface="+mj-ea"/>
                <a:ea typeface="+mj-ea"/>
                <a:cs typeface="+mj-ea"/>
              </a:rPr>
              <a:t>1.98</a:t>
            </a:r>
            <a:r>
              <a:rPr lang="zh-CN" sz="2400">
                <a:latin typeface="+mj-ea"/>
                <a:ea typeface="+mj-ea"/>
                <a:cs typeface="+mj-ea"/>
              </a:rPr>
              <a:t>万</a:t>
            </a:r>
            <a:r>
              <a:rPr lang="en-US" sz="2400">
                <a:latin typeface="+mj-ea"/>
                <a:ea typeface="+mj-ea"/>
                <a:cs typeface="+mj-ea"/>
              </a:rPr>
              <a:t>/</a:t>
            </a:r>
            <a:r>
              <a:rPr lang="zh-CN" sz="2400">
                <a:latin typeface="+mj-ea"/>
                <a:ea typeface="+mj-ea"/>
                <a:cs typeface="+mj-ea"/>
              </a:rPr>
              <a:t>天；客单较</a:t>
            </a:r>
            <a:r>
              <a:rPr lang="en-US" sz="2400">
                <a:latin typeface="+mj-ea"/>
                <a:ea typeface="+mj-ea"/>
                <a:cs typeface="+mj-ea"/>
              </a:rPr>
              <a:t>2017</a:t>
            </a:r>
            <a:r>
              <a:rPr lang="zh-CN" sz="2400">
                <a:latin typeface="+mj-ea"/>
                <a:ea typeface="+mj-ea"/>
                <a:cs typeface="+mj-ea"/>
              </a:rPr>
              <a:t>年的</a:t>
            </a:r>
            <a:r>
              <a:rPr lang="en-US" sz="2400">
                <a:latin typeface="+mj-ea"/>
                <a:ea typeface="+mj-ea"/>
                <a:cs typeface="+mj-ea"/>
              </a:rPr>
              <a:t>63.24</a:t>
            </a:r>
            <a:r>
              <a:rPr lang="zh-CN" sz="2400">
                <a:latin typeface="+mj-ea"/>
                <a:ea typeface="+mj-ea"/>
                <a:cs typeface="+mj-ea"/>
              </a:rPr>
              <a:t>元增长</a:t>
            </a:r>
            <a:r>
              <a:rPr lang="en-US" sz="2400">
                <a:latin typeface="+mj-ea"/>
                <a:ea typeface="+mj-ea"/>
                <a:cs typeface="+mj-ea"/>
              </a:rPr>
              <a:t>18.25</a:t>
            </a:r>
            <a:r>
              <a:rPr lang="zh-CN" sz="2400">
                <a:latin typeface="+mj-ea"/>
                <a:ea typeface="+mj-ea"/>
                <a:cs typeface="+mj-ea"/>
              </a:rPr>
              <a:t>元，</a:t>
            </a:r>
            <a:r>
              <a:rPr lang="en-US" sz="2400">
                <a:latin typeface="+mj-ea"/>
                <a:ea typeface="+mj-ea"/>
                <a:cs typeface="+mj-ea"/>
              </a:rPr>
              <a:t>2018</a:t>
            </a:r>
            <a:r>
              <a:rPr lang="zh-CN" sz="2400">
                <a:latin typeface="+mj-ea"/>
                <a:ea typeface="+mj-ea"/>
                <a:cs typeface="+mj-ea"/>
              </a:rPr>
              <a:t>年平均客单</a:t>
            </a:r>
            <a:r>
              <a:rPr lang="en-US" sz="2400">
                <a:latin typeface="+mj-ea"/>
                <a:ea typeface="+mj-ea"/>
                <a:cs typeface="+mj-ea"/>
              </a:rPr>
              <a:t>81.49</a:t>
            </a:r>
            <a:r>
              <a:rPr lang="zh-CN" sz="2400">
                <a:latin typeface="+mj-ea"/>
                <a:ea typeface="+mj-ea"/>
                <a:cs typeface="+mj-ea"/>
              </a:rPr>
              <a:t>元。销售增长率没达到公司增长水平的门店有</a:t>
            </a:r>
            <a:r>
              <a:rPr lang="en-US" sz="2400">
                <a:latin typeface="+mj-ea"/>
                <a:ea typeface="+mj-ea"/>
                <a:cs typeface="+mj-ea"/>
              </a:rPr>
              <a:t>5</a:t>
            </a:r>
            <a:r>
              <a:rPr lang="zh-CN" sz="2400">
                <a:latin typeface="+mj-ea"/>
                <a:ea typeface="+mj-ea"/>
                <a:cs typeface="+mj-ea"/>
              </a:rPr>
              <a:t>家：新乐，龙潭，民丰，水杉，观音桥，片区重点帮扶；片区有一家负增长的门店龙潭西路（最主要的问题在于人员的配备上，现在在店人员销售能力较弱）。     同比</a:t>
            </a:r>
            <a:r>
              <a:rPr lang="en-US" sz="2400">
                <a:latin typeface="+mj-ea"/>
                <a:ea typeface="+mj-ea"/>
                <a:cs typeface="+mj-ea"/>
              </a:rPr>
              <a:t>2017</a:t>
            </a:r>
            <a:r>
              <a:rPr lang="zh-CN" sz="2400">
                <a:latin typeface="+mj-ea"/>
                <a:ea typeface="+mj-ea"/>
                <a:cs typeface="+mj-ea"/>
              </a:rPr>
              <a:t>年新开两家门店，增加销售</a:t>
            </a:r>
            <a:r>
              <a:rPr lang="en-US" sz="2400">
                <a:latin typeface="+mj-ea"/>
                <a:ea typeface="+mj-ea"/>
                <a:cs typeface="+mj-ea"/>
              </a:rPr>
              <a:t>53.1</a:t>
            </a:r>
            <a:r>
              <a:rPr lang="zh-CN" sz="2400">
                <a:latin typeface="+mj-ea"/>
                <a:ea typeface="+mj-ea"/>
                <a:cs typeface="+mj-ea"/>
              </a:rPr>
              <a:t>万，毛利额增加</a:t>
            </a:r>
            <a:r>
              <a:rPr lang="en-US" sz="2400">
                <a:latin typeface="+mj-ea"/>
                <a:ea typeface="+mj-ea"/>
                <a:cs typeface="+mj-ea"/>
              </a:rPr>
              <a:t>16.64</a:t>
            </a:r>
            <a:r>
              <a:rPr lang="zh-CN" sz="2400">
                <a:latin typeface="+mj-ea"/>
                <a:ea typeface="+mj-ea"/>
                <a:cs typeface="+mj-ea"/>
              </a:rPr>
              <a:t>万，笔数增加</a:t>
            </a:r>
            <a:r>
              <a:rPr lang="en-US" sz="2400">
                <a:latin typeface="+mj-ea"/>
                <a:ea typeface="+mj-ea"/>
                <a:cs typeface="+mj-ea"/>
              </a:rPr>
              <a:t>1.15</a:t>
            </a:r>
            <a:r>
              <a:rPr lang="zh-CN" sz="2400">
                <a:latin typeface="+mj-ea"/>
                <a:ea typeface="+mj-ea"/>
                <a:cs typeface="+mj-ea"/>
              </a:rPr>
              <a:t>万笔，两家门店平均客单价</a:t>
            </a:r>
            <a:r>
              <a:rPr lang="en-US" sz="2400">
                <a:latin typeface="+mj-ea"/>
                <a:ea typeface="+mj-ea"/>
                <a:cs typeface="+mj-ea"/>
              </a:rPr>
              <a:t>44.73</a:t>
            </a:r>
            <a:r>
              <a:rPr lang="zh-CN" sz="2400">
                <a:latin typeface="+mj-ea"/>
                <a:ea typeface="+mj-ea"/>
                <a:cs typeface="+mj-ea"/>
              </a:rPr>
              <a:t>元</a:t>
            </a:r>
            <a:r>
              <a:rPr lang="en-US" sz="2400">
                <a:latin typeface="+mj-ea"/>
                <a:ea typeface="+mj-ea"/>
                <a:cs typeface="+mj-ea"/>
              </a:rPr>
              <a:t>/</a:t>
            </a:r>
            <a:r>
              <a:rPr lang="zh-CN" sz="2400">
                <a:latin typeface="+mj-ea"/>
                <a:ea typeface="+mj-ea"/>
                <a:cs typeface="+mj-ea"/>
              </a:rPr>
              <a:t>笔。</a:t>
            </a:r>
            <a:endParaRPr lang="zh-CN" altLang="en-US" sz="2400">
              <a:latin typeface="+mj-ea"/>
              <a:ea typeface="+mj-ea"/>
              <a:cs typeface="+mj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343535" y="798195"/>
            <a:ext cx="67056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2400">
                <a:latin typeface="+mj-ea"/>
                <a:ea typeface="+mj-ea"/>
              </a:rPr>
              <a:t>二、会员数据</a:t>
            </a:r>
            <a:endParaRPr lang="zh-CN" altLang="en-US" sz="2400">
              <a:latin typeface="+mj-ea"/>
              <a:ea typeface="+mj-ea"/>
            </a:endParaRPr>
          </a:p>
        </p:txBody>
      </p:sp>
      <p:graphicFrame>
        <p:nvGraphicFramePr>
          <p:cNvPr id="3" name="表格 2"/>
          <p:cNvGraphicFramePr/>
          <p:nvPr/>
        </p:nvGraphicFramePr>
        <p:xfrm>
          <a:off x="537845" y="1440815"/>
          <a:ext cx="8161655" cy="30543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5205"/>
                <a:gridCol w="1607185"/>
                <a:gridCol w="1655445"/>
                <a:gridCol w="1359535"/>
                <a:gridCol w="1264285"/>
              </a:tblGrid>
              <a:tr h="38735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2018.1.1~11.25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年（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家）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年（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家）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增减额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增减率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会员消费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1787.42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万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3368.27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万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1580.85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万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88.44%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2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会员消费占比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51.49%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72.49%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21%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40.78%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93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会员消费笔数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21.86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万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39.82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万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17.96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万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82.16%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93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会员消费笔数占比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41.54%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59.50%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17.96%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43.24%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65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会员消费毛利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547.06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万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1085.65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万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538.59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万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98.45%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93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会员毛利占比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49.32%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72.68%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23.36%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47.36%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565785" y="582295"/>
            <a:ext cx="737235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2400">
                <a:latin typeface="+mj-ea"/>
                <a:ea typeface="+mj-ea"/>
                <a:cs typeface="+mj-ea"/>
              </a:rPr>
              <a:t>1、公司要求大力发展会员，新开门店重视会员发展，重视有效会员发展，会员销售上各个数据增长明显，片区继续坚持考核，会员消费占比从</a:t>
            </a:r>
            <a:r>
              <a:rPr lang="en-US" sz="2400">
                <a:latin typeface="+mj-ea"/>
                <a:ea typeface="+mj-ea"/>
                <a:cs typeface="+mj-ea"/>
              </a:rPr>
              <a:t>2017</a:t>
            </a:r>
            <a:r>
              <a:rPr lang="zh-CN" sz="2400">
                <a:latin typeface="+mj-ea"/>
                <a:ea typeface="+mj-ea"/>
                <a:cs typeface="+mj-ea"/>
              </a:rPr>
              <a:t>年的</a:t>
            </a:r>
            <a:r>
              <a:rPr lang="en-US" sz="2400">
                <a:latin typeface="+mj-ea"/>
                <a:ea typeface="+mj-ea"/>
                <a:cs typeface="+mj-ea"/>
              </a:rPr>
              <a:t>51.49%</a:t>
            </a:r>
            <a:r>
              <a:rPr lang="zh-CN" sz="2400">
                <a:latin typeface="+mj-ea"/>
                <a:ea typeface="+mj-ea"/>
                <a:cs typeface="+mj-ea"/>
              </a:rPr>
              <a:t>达到</a:t>
            </a:r>
            <a:r>
              <a:rPr lang="en-US" sz="2400">
                <a:latin typeface="+mj-ea"/>
                <a:ea typeface="+mj-ea"/>
                <a:cs typeface="+mj-ea"/>
              </a:rPr>
              <a:t>2018</a:t>
            </a:r>
            <a:r>
              <a:rPr lang="zh-CN" sz="2400">
                <a:latin typeface="+mj-ea"/>
                <a:ea typeface="+mj-ea"/>
                <a:cs typeface="+mj-ea"/>
              </a:rPr>
              <a:t>年的</a:t>
            </a:r>
            <a:r>
              <a:rPr lang="en-US" sz="2400">
                <a:latin typeface="+mj-ea"/>
                <a:ea typeface="+mj-ea"/>
                <a:cs typeface="+mj-ea"/>
              </a:rPr>
              <a:t>72.49%</a:t>
            </a:r>
            <a:r>
              <a:rPr lang="zh-CN" sz="2400">
                <a:latin typeface="+mj-ea"/>
                <a:ea typeface="+mj-ea"/>
                <a:cs typeface="+mj-ea"/>
              </a:rPr>
              <a:t>。2、华泰会员笔数增加大，较</a:t>
            </a:r>
            <a:r>
              <a:rPr lang="en-US" sz="2400">
                <a:latin typeface="+mj-ea"/>
                <a:ea typeface="+mj-ea"/>
                <a:cs typeface="+mj-ea"/>
              </a:rPr>
              <a:t>2017</a:t>
            </a:r>
            <a:r>
              <a:rPr lang="zh-CN" sz="2400">
                <a:latin typeface="+mj-ea"/>
                <a:ea typeface="+mj-ea"/>
                <a:cs typeface="+mj-ea"/>
              </a:rPr>
              <a:t>年增长</a:t>
            </a:r>
            <a:r>
              <a:rPr lang="en-US" sz="2400">
                <a:latin typeface="+mj-ea"/>
                <a:ea typeface="+mj-ea"/>
                <a:cs typeface="+mj-ea"/>
              </a:rPr>
              <a:t>142%</a:t>
            </a:r>
            <a:r>
              <a:rPr lang="zh-CN" sz="2400">
                <a:latin typeface="+mj-ea"/>
                <a:ea typeface="+mj-ea"/>
                <a:cs typeface="+mj-ea"/>
              </a:rPr>
              <a:t>；会员增长明显原因在于：发展办理会员任务分到人头，每日填报销售数据时通报完成进度。</a:t>
            </a:r>
            <a:endParaRPr lang="zh-CN" altLang="en-US" sz="2400">
              <a:latin typeface="+mj-ea"/>
              <a:ea typeface="+mj-ea"/>
              <a:cs typeface="+mj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2032000" y="2435543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sz="2400">
                <a:latin typeface="+mj-ea"/>
                <a:ea typeface="+mj-ea"/>
                <a:cs typeface="+mj-ea"/>
              </a:rPr>
              <a:t>2018</a:t>
            </a:r>
            <a:r>
              <a:rPr lang="zh-CN" sz="2400">
                <a:latin typeface="+mj-ea"/>
                <a:ea typeface="+mj-ea"/>
                <a:cs typeface="+mj-ea"/>
              </a:rPr>
              <a:t>年片区工作亮点</a:t>
            </a:r>
            <a:endParaRPr lang="zh-CN" altLang="en-US" sz="2400">
              <a:latin typeface="+mj-ea"/>
              <a:ea typeface="+mj-ea"/>
              <a:cs typeface="+mj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380365" y="629920"/>
            <a:ext cx="7936865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2400">
                <a:latin typeface="+mj-ea"/>
                <a:ea typeface="+mj-ea"/>
                <a:cs typeface="+mj-ea"/>
              </a:rPr>
              <a:t>1、</a:t>
            </a:r>
            <a:r>
              <a:rPr lang="en-US" sz="2400">
                <a:latin typeface="+mj-ea"/>
                <a:ea typeface="+mj-ea"/>
                <a:cs typeface="+mj-ea"/>
              </a:rPr>
              <a:t>9</a:t>
            </a:r>
            <a:r>
              <a:rPr lang="zh-CN" sz="2400">
                <a:latin typeface="+mj-ea"/>
                <a:ea typeface="+mj-ea"/>
                <a:cs typeface="+mj-ea"/>
              </a:rPr>
              <a:t>月接片区面临万宇店</a:t>
            </a:r>
            <a:r>
              <a:rPr lang="en-US" sz="2400">
                <a:latin typeface="+mj-ea"/>
                <a:ea typeface="+mj-ea"/>
                <a:cs typeface="+mj-ea"/>
              </a:rPr>
              <a:t>8</a:t>
            </a:r>
            <a:r>
              <a:rPr lang="zh-CN" sz="2400">
                <a:latin typeface="+mj-ea"/>
                <a:ea typeface="+mj-ea"/>
                <a:cs typeface="+mj-ea"/>
              </a:rPr>
              <a:t>月到</a:t>
            </a:r>
            <a:r>
              <a:rPr lang="en-US" sz="2400">
                <a:latin typeface="+mj-ea"/>
                <a:ea typeface="+mj-ea"/>
                <a:cs typeface="+mj-ea"/>
              </a:rPr>
              <a:t>9</a:t>
            </a:r>
            <a:r>
              <a:rPr lang="zh-CN" sz="2400">
                <a:latin typeface="+mj-ea"/>
                <a:ea typeface="+mj-ea"/>
                <a:cs typeface="+mj-ea"/>
              </a:rPr>
              <a:t>月</a:t>
            </a:r>
            <a:r>
              <a:rPr lang="en-US" sz="2400">
                <a:latin typeface="+mj-ea"/>
                <a:ea typeface="+mj-ea"/>
                <a:cs typeface="+mj-ea"/>
              </a:rPr>
              <a:t>26</a:t>
            </a:r>
            <a:r>
              <a:rPr lang="zh-CN" sz="2400">
                <a:latin typeface="+mj-ea"/>
                <a:ea typeface="+mj-ea"/>
                <a:cs typeface="+mj-ea"/>
              </a:rPr>
              <a:t>日店长及店员</a:t>
            </a:r>
            <a:r>
              <a:rPr lang="en-US" sz="2400">
                <a:latin typeface="+mj-ea"/>
                <a:ea typeface="+mj-ea"/>
                <a:cs typeface="+mj-ea"/>
              </a:rPr>
              <a:t>4</a:t>
            </a:r>
            <a:r>
              <a:rPr lang="zh-CN" sz="2400">
                <a:latin typeface="+mj-ea"/>
                <a:ea typeface="+mj-ea"/>
                <a:cs typeface="+mj-ea"/>
              </a:rPr>
              <a:t>人全部陆续离职，在公司人事部的协助下</a:t>
            </a:r>
            <a:r>
              <a:rPr lang="en-US" sz="2400">
                <a:latin typeface="+mj-ea"/>
                <a:ea typeface="+mj-ea"/>
                <a:cs typeface="+mj-ea"/>
              </a:rPr>
              <a:t>9</a:t>
            </a:r>
            <a:r>
              <a:rPr lang="zh-CN" sz="2400">
                <a:latin typeface="+mj-ea"/>
                <a:ea typeface="+mj-ea"/>
                <a:cs typeface="+mj-ea"/>
              </a:rPr>
              <a:t>月</a:t>
            </a:r>
            <a:r>
              <a:rPr lang="en-US" sz="2400">
                <a:latin typeface="+mj-ea"/>
                <a:ea typeface="+mj-ea"/>
                <a:cs typeface="+mj-ea"/>
              </a:rPr>
              <a:t>26</a:t>
            </a:r>
            <a:r>
              <a:rPr lang="zh-CN" sz="2400">
                <a:latin typeface="+mj-ea"/>
                <a:ea typeface="+mj-ea"/>
                <a:cs typeface="+mj-ea"/>
              </a:rPr>
              <a:t>日新店长及新店员两个人搭班接手万宇店，现目前</a:t>
            </a:r>
            <a:r>
              <a:rPr lang="en-US" sz="2400">
                <a:latin typeface="+mj-ea"/>
                <a:ea typeface="+mj-ea"/>
                <a:cs typeface="+mj-ea"/>
              </a:rPr>
              <a:t>2</a:t>
            </a:r>
            <a:r>
              <a:rPr lang="zh-CN" sz="2400">
                <a:latin typeface="+mj-ea"/>
                <a:ea typeface="+mj-ea"/>
                <a:cs typeface="+mj-ea"/>
              </a:rPr>
              <a:t>人，销售稳步回升</a:t>
            </a:r>
            <a:r>
              <a:rPr lang="en-US" sz="2400">
                <a:latin typeface="+mj-ea"/>
                <a:ea typeface="+mj-ea"/>
                <a:cs typeface="+mj-ea"/>
              </a:rPr>
              <a:t>11</a:t>
            </a:r>
            <a:r>
              <a:rPr lang="zh-CN" sz="2400">
                <a:latin typeface="+mj-ea"/>
                <a:ea typeface="+mj-ea"/>
                <a:cs typeface="+mj-ea"/>
              </a:rPr>
              <a:t>月较</a:t>
            </a:r>
            <a:r>
              <a:rPr lang="en-US" sz="2400">
                <a:latin typeface="+mj-ea"/>
                <a:ea typeface="+mj-ea"/>
                <a:cs typeface="+mj-ea"/>
              </a:rPr>
              <a:t>8</a:t>
            </a:r>
            <a:r>
              <a:rPr lang="zh-CN" sz="2400">
                <a:latin typeface="+mj-ea"/>
                <a:ea typeface="+mj-ea"/>
                <a:cs typeface="+mj-ea"/>
              </a:rPr>
              <a:t>月增长</a:t>
            </a:r>
            <a:r>
              <a:rPr lang="en-US" sz="2400">
                <a:latin typeface="+mj-ea"/>
                <a:ea typeface="+mj-ea"/>
                <a:cs typeface="+mj-ea"/>
              </a:rPr>
              <a:t>4</a:t>
            </a:r>
            <a:r>
              <a:rPr lang="zh-CN" sz="2400">
                <a:latin typeface="+mj-ea"/>
                <a:ea typeface="+mj-ea"/>
                <a:cs typeface="+mj-ea"/>
              </a:rPr>
              <a:t>万，客流增长明显每日增长</a:t>
            </a:r>
            <a:r>
              <a:rPr lang="en-US" sz="2400">
                <a:latin typeface="+mj-ea"/>
                <a:ea typeface="+mj-ea"/>
                <a:cs typeface="+mj-ea"/>
              </a:rPr>
              <a:t>20</a:t>
            </a:r>
            <a:r>
              <a:rPr lang="zh-CN" sz="2400">
                <a:latin typeface="+mj-ea"/>
                <a:ea typeface="+mj-ea"/>
                <a:cs typeface="+mj-ea"/>
              </a:rPr>
              <a:t>笔。2、成汉南路销售额及销售笔数增长大。</a:t>
            </a:r>
            <a:r>
              <a:rPr lang="en-US" sz="2400">
                <a:latin typeface="+mj-ea"/>
                <a:ea typeface="+mj-ea"/>
                <a:cs typeface="+mj-ea"/>
              </a:rPr>
              <a:t>11</a:t>
            </a:r>
            <a:r>
              <a:rPr lang="zh-CN" sz="2400">
                <a:latin typeface="+mj-ea"/>
                <a:ea typeface="+mj-ea"/>
                <a:cs typeface="+mj-ea"/>
              </a:rPr>
              <a:t>月销售额日均</a:t>
            </a:r>
            <a:r>
              <a:rPr lang="en-US" sz="2400">
                <a:latin typeface="+mj-ea"/>
                <a:ea typeface="+mj-ea"/>
                <a:cs typeface="+mj-ea"/>
              </a:rPr>
              <a:t>2.25</a:t>
            </a:r>
            <a:r>
              <a:rPr lang="zh-CN" sz="2400">
                <a:latin typeface="+mj-ea"/>
                <a:ea typeface="+mj-ea"/>
                <a:cs typeface="+mj-ea"/>
              </a:rPr>
              <a:t>万，日均</a:t>
            </a:r>
            <a:r>
              <a:rPr lang="en-US" sz="2400">
                <a:latin typeface="+mj-ea"/>
                <a:ea typeface="+mj-ea"/>
                <a:cs typeface="+mj-ea"/>
              </a:rPr>
              <a:t>280</a:t>
            </a:r>
            <a:r>
              <a:rPr lang="zh-CN" sz="2400">
                <a:latin typeface="+mj-ea"/>
                <a:ea typeface="+mj-ea"/>
                <a:cs typeface="+mj-ea"/>
              </a:rPr>
              <a:t>笔，较</a:t>
            </a:r>
            <a:r>
              <a:rPr lang="en-US" sz="2400">
                <a:latin typeface="+mj-ea"/>
                <a:ea typeface="+mj-ea"/>
                <a:cs typeface="+mj-ea"/>
              </a:rPr>
              <a:t>10</a:t>
            </a:r>
            <a:r>
              <a:rPr lang="zh-CN" sz="2400">
                <a:latin typeface="+mj-ea"/>
                <a:ea typeface="+mj-ea"/>
                <a:cs typeface="+mj-ea"/>
              </a:rPr>
              <a:t>月销售额</a:t>
            </a:r>
            <a:r>
              <a:rPr lang="en-US" sz="2400">
                <a:latin typeface="+mj-ea"/>
                <a:ea typeface="+mj-ea"/>
                <a:cs typeface="+mj-ea"/>
              </a:rPr>
              <a:t>(1.92</a:t>
            </a:r>
            <a:r>
              <a:rPr lang="zh-CN" sz="2400">
                <a:latin typeface="+mj-ea"/>
                <a:ea typeface="+mj-ea"/>
                <a:cs typeface="+mj-ea"/>
              </a:rPr>
              <a:t>万</a:t>
            </a:r>
            <a:r>
              <a:rPr lang="en-US" sz="2400">
                <a:latin typeface="+mj-ea"/>
                <a:ea typeface="+mj-ea"/>
                <a:cs typeface="+mj-ea"/>
              </a:rPr>
              <a:t>)</a:t>
            </a:r>
            <a:r>
              <a:rPr lang="zh-CN" sz="2400">
                <a:latin typeface="+mj-ea"/>
                <a:ea typeface="+mj-ea"/>
                <a:cs typeface="+mj-ea"/>
              </a:rPr>
              <a:t>增长</a:t>
            </a:r>
            <a:r>
              <a:rPr lang="en-US" sz="2400">
                <a:latin typeface="+mj-ea"/>
                <a:ea typeface="+mj-ea"/>
                <a:cs typeface="+mj-ea"/>
              </a:rPr>
              <a:t>3000</a:t>
            </a:r>
            <a:r>
              <a:rPr lang="zh-CN" sz="2400">
                <a:latin typeface="+mj-ea"/>
                <a:ea typeface="+mj-ea"/>
                <a:cs typeface="+mj-ea"/>
              </a:rPr>
              <a:t>元</a:t>
            </a:r>
            <a:r>
              <a:rPr lang="en-US" sz="2400">
                <a:latin typeface="+mj-ea"/>
                <a:ea typeface="+mj-ea"/>
                <a:cs typeface="+mj-ea"/>
              </a:rPr>
              <a:t>/</a:t>
            </a:r>
            <a:r>
              <a:rPr lang="zh-CN" sz="2400">
                <a:latin typeface="+mj-ea"/>
                <a:ea typeface="+mj-ea"/>
                <a:cs typeface="+mj-ea"/>
              </a:rPr>
              <a:t>日，笔数增加</a:t>
            </a:r>
            <a:r>
              <a:rPr lang="en-US" sz="2400">
                <a:latin typeface="+mj-ea"/>
                <a:ea typeface="+mj-ea"/>
                <a:cs typeface="+mj-ea"/>
              </a:rPr>
              <a:t>50</a:t>
            </a:r>
            <a:r>
              <a:rPr lang="zh-CN" sz="2400">
                <a:latin typeface="+mj-ea"/>
                <a:ea typeface="+mj-ea"/>
                <a:cs typeface="+mj-ea"/>
              </a:rPr>
              <a:t>笔</a:t>
            </a:r>
            <a:r>
              <a:rPr lang="en-US" sz="2400">
                <a:latin typeface="+mj-ea"/>
                <a:ea typeface="+mj-ea"/>
                <a:cs typeface="+mj-ea"/>
              </a:rPr>
              <a:t>/</a:t>
            </a:r>
            <a:r>
              <a:rPr lang="zh-CN" sz="2400">
                <a:latin typeface="+mj-ea"/>
                <a:ea typeface="+mj-ea"/>
                <a:cs typeface="+mj-ea"/>
              </a:rPr>
              <a:t>日。3、片区门店销售额达公司增长水平的门店占片区门店的</a:t>
            </a:r>
            <a:r>
              <a:rPr lang="en-US" sz="2400">
                <a:latin typeface="+mj-ea"/>
                <a:ea typeface="+mj-ea"/>
                <a:cs typeface="+mj-ea"/>
              </a:rPr>
              <a:t>72%</a:t>
            </a:r>
            <a:r>
              <a:rPr lang="zh-CN" sz="2400">
                <a:latin typeface="+mj-ea"/>
                <a:ea typeface="+mj-ea"/>
                <a:cs typeface="+mj-ea"/>
              </a:rPr>
              <a:t>，</a:t>
            </a:r>
            <a:r>
              <a:rPr lang="en-US" sz="2400">
                <a:latin typeface="+mj-ea"/>
                <a:ea typeface="+mj-ea"/>
                <a:cs typeface="+mj-ea"/>
              </a:rPr>
              <a:t>18</a:t>
            </a:r>
            <a:r>
              <a:rPr lang="zh-CN" sz="2400">
                <a:latin typeface="+mj-ea"/>
                <a:ea typeface="+mj-ea"/>
                <a:cs typeface="+mj-ea"/>
              </a:rPr>
              <a:t>家存量门店，</a:t>
            </a:r>
            <a:r>
              <a:rPr lang="en-US" sz="2400">
                <a:latin typeface="+mj-ea"/>
                <a:ea typeface="+mj-ea"/>
                <a:cs typeface="+mj-ea"/>
              </a:rPr>
              <a:t>13</a:t>
            </a:r>
            <a:r>
              <a:rPr lang="zh-CN" sz="2400">
                <a:latin typeface="+mj-ea"/>
                <a:ea typeface="+mj-ea"/>
                <a:cs typeface="+mj-ea"/>
              </a:rPr>
              <a:t>家达标。</a:t>
            </a:r>
            <a:endParaRPr lang="zh-CN" altLang="en-US" sz="2400">
              <a:latin typeface="+mj-ea"/>
              <a:ea typeface="+mj-ea"/>
              <a:cs typeface="+mj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UZZIER">
  <a:themeElements>
    <a:clrScheme name="BUZZIER">
      <a:dk1>
        <a:srgbClr val="222A35"/>
      </a:dk1>
      <a:lt1>
        <a:sysClr val="window" lastClr="FFFFFF"/>
      </a:lt1>
      <a:dk2>
        <a:srgbClr val="44546A"/>
      </a:dk2>
      <a:lt2>
        <a:srgbClr val="E7E6E6"/>
      </a:lt2>
      <a:accent1>
        <a:srgbClr val="2EB0BD"/>
      </a:accent1>
      <a:accent2>
        <a:srgbClr val="197B9F"/>
      </a:accent2>
      <a:accent3>
        <a:srgbClr val="0E468B"/>
      </a:accent3>
      <a:accent4>
        <a:srgbClr val="A0ACBA"/>
      </a:accent4>
      <a:accent5>
        <a:srgbClr val="7A90A0"/>
      </a:accent5>
      <a:accent6>
        <a:srgbClr val="5A6F84"/>
      </a:accent6>
      <a:hlink>
        <a:srgbClr val="0563C1"/>
      </a:hlink>
      <a:folHlink>
        <a:srgbClr val="954F72"/>
      </a:folHlink>
    </a:clrScheme>
    <a:fontScheme name="自定义 10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2159</Words>
  <Application>WPS 演示</Application>
  <PresentationFormat>全屏显示(16:9)</PresentationFormat>
  <Paragraphs>218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5" baseType="lpstr">
      <vt:lpstr>Arial</vt:lpstr>
      <vt:lpstr>宋体</vt:lpstr>
      <vt:lpstr>Wingdings</vt:lpstr>
      <vt:lpstr>Calibri Light</vt:lpstr>
      <vt:lpstr>微软雅黑</vt:lpstr>
      <vt:lpstr>等线</vt:lpstr>
      <vt:lpstr>Impact</vt:lpstr>
      <vt:lpstr>微软雅黑 Light</vt:lpstr>
      <vt:lpstr>Calibri</vt:lpstr>
      <vt:lpstr>U.S. 101</vt:lpstr>
      <vt:lpstr>Roboto</vt:lpstr>
      <vt:lpstr>Open Sans Light</vt:lpstr>
      <vt:lpstr>仿宋</vt:lpstr>
      <vt:lpstr>Road Rage</vt:lpstr>
      <vt:lpstr>Arial Unicode MS</vt:lpstr>
      <vt:lpstr>Segoe Print</vt:lpstr>
      <vt:lpstr>Calibri Light</vt:lpstr>
      <vt:lpstr>Times New Roman</vt:lpstr>
      <vt:lpstr>BUZZIER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Eric羊</dc:creator>
  <cp:lastModifiedBy>爱上蓝天白云</cp:lastModifiedBy>
  <cp:revision>451</cp:revision>
  <dcterms:created xsi:type="dcterms:W3CDTF">2016-12-13T08:41:00Z</dcterms:created>
  <dcterms:modified xsi:type="dcterms:W3CDTF">2018-12-19T03:01:37Z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2052-11.1.0.8013</vt:lpwstr>
  </property>
  <property fmtid="{D5CDD505-2E9C-101B-9397-08002B2CF9AE}" pid="3" name="KSORubyTemplateID">
    <vt:lpwstr>2</vt:lpwstr>
  </property>
</Properties>
</file>