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508" r:id="rId3"/>
    <p:sldId id="274" r:id="rId4"/>
    <p:sldId id="491" r:id="rId5"/>
    <p:sldId id="500" r:id="rId6"/>
    <p:sldId id="515" r:id="rId7"/>
    <p:sldId id="517" r:id="rId8"/>
    <p:sldId id="518" r:id="rId9"/>
    <p:sldId id="519" r:id="rId10"/>
    <p:sldId id="520" r:id="rId11"/>
    <p:sldId id="522" r:id="rId12"/>
    <p:sldId id="523" r:id="rId13"/>
    <p:sldId id="525" r:id="rId14"/>
    <p:sldId id="526" r:id="rId15"/>
    <p:sldId id="527" r:id="rId16"/>
    <p:sldId id="528" r:id="rId17"/>
    <p:sldId id="529" r:id="rId18"/>
    <p:sldId id="530" r:id="rId19"/>
    <p:sldId id="503" r:id="rId20"/>
    <p:sldId id="505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09" r:id="rId35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645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159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信息部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933575" y="3510280"/>
            <a:ext cx="1612900" cy="358981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汇报人：何建菊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97560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、用信息化手段解决各部门及门店问题及困难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新开发功能及报表29个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：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如办公室的物资申请，营运部的执行单管理，财务部的发票申请，外销部的储值卡申请等，解决了之前存在的纸质申请传递慢，节点之间无法沟通的问题，提高了工作效率！以下为明细：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97560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775460" y="729615"/>
          <a:ext cx="5923915" cy="391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"/>
                <a:gridCol w="525780"/>
                <a:gridCol w="1566545"/>
                <a:gridCol w="791845"/>
                <a:gridCol w="349885"/>
                <a:gridCol w="499110"/>
                <a:gridCol w="1238885"/>
                <a:gridCol w="614045"/>
              </a:tblGrid>
              <a:tr h="335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功能ID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功能名称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应用部门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功能ID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功能名称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应用部门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400467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系列品种维护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营运部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16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400493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请假申请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</a:t>
                      </a:r>
                      <a:endParaRPr lang="en-US" altLang="en-US" sz="8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400468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员工任务维护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营运部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400495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考勤查询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400470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手工优惠流水查询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营运部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价签会员价查询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400474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执行单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营运部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历史库存明细查询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400490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门店任务维护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营运部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店员藏药销售奖励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400492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片区任务维护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营运部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400465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采购成本分析报表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采购部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231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400466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企健网品种限定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外销部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400469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票折登记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采购部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饿了么库存价格查询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外销部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400477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查询西部库存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采购部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美团库存价格查询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外销部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400478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益企保收款方式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财务部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线上平台销售汇总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外销部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增值税发票申请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财务部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400491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查询收款方式分门店分时间分品种销售汇总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外销部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增值税发票申请报表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财务部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400494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储值卡充值申请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外销部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门店房租管理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财务部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400471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员工技能诊断报告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人事部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400479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物资申请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办公室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400472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优惠申请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物资基础信息管理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办公室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6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400473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考勤补录申请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门店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ED7D3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97560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、用信息化手段解决各部门及门店问题及困难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保险卡：共测试及接通四个保险卡：企健网、药直联、益企宝-钥匙卡，益企宝-健医，共实现销售124.67万，以下为销售情况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、存健康会员系统对接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37590" y="854710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2032000" y="1445895"/>
          <a:ext cx="553212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60"/>
                <a:gridCol w="1080135"/>
                <a:gridCol w="1313180"/>
                <a:gridCol w="1118235"/>
                <a:gridCol w="751205"/>
                <a:gridCol w="687705"/>
              </a:tblGrid>
              <a:tr h="435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保险卡类别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销售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毛利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毛利率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笔数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62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企健网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290236.84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89724.77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30.91%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1583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63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药直联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662577.03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193979.34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29.28%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8616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562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益企宝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293940.01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99178.89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33.74%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1106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63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小计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b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1246753.88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382883.00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30.71%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11305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b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458085" y="854710"/>
            <a:ext cx="4702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2018</a:t>
            </a:r>
            <a:r>
              <a:rPr lang="zh-CN" altLang="en-US" sz="240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年新增保险卡销售情况</a:t>
            </a:r>
            <a:endParaRPr lang="zh-CN" altLang="en-US" sz="2400">
              <a:solidFill>
                <a:srgbClr val="FFC000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97560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、用信息化手段解决各部门及门店问题及困难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保险卡：共测试及接通四个保险卡：企健网、药直联、益企宝-钥匙卡，益企宝-健医，共实现销售124.67万，以下为销售情况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、存健康会员系统对接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97560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四、ERP数据成功切割至重庆总部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经过近三个月的软件测试及硬件网络准备，于11月26号晚上，成功将ERP数据切割到重庆数据中心 ，数据无丢失，门店运营，物流配送基本没受影响，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切换后，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系统运行效率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提高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，数据安全性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得到保障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同时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节约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公司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服务器费用近80万！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97560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五、完成门店现场管理及装修升级、新店开业相关安装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 1、截止到11月25号，新安装“太极药店管家” 53家，合计达到 89 家。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 2、2018年共完成17家新开门店信息建立，网络铺设，收银台安装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97560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五、完成门店现场管理及装修升级、新店开业相关安装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3、2018年共完成28家装修升级门店收银台及网络改造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 4、按集团要求完成所有门店收银台线路清理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2019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2665" y="55245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一、信息系统升级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目前信息系统为2010年8月切换，英克版本相对较老，虽做了很多专项来满足变化的业务需求，但在促销管理，业务返利，会员管理，前台零售等各方面不能完全满足，故升级系统势在必行！在充分了解现有业务流程、专项及各部门的需求基础上，提出新系统实施方案。具体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安排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如下：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997585" y="57150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一、信息系统升级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1、4月底之前完成近8年来，所有专项特别是我部门自行开发的专项梳理，接口梳理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2、5-6月与英克公司一起完成新系统详细需求调研，形成书面需求报告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" name="文本框 4"/>
          <p:cNvSpPr>
            <a:spLocks noChangeArrowheads="1"/>
          </p:cNvSpPr>
          <p:nvPr/>
        </p:nvSpPr>
        <p:spPr bwMode="auto">
          <a:xfrm>
            <a:off x="1124585" y="69850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一、信息系统升级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1、4月底之前完成近8年来，所有专项特别是我部门自行开发的专项梳理，接口梳理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2、5-6月与英克公司一起完成新系统详细需求调研，形成书面需求报告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997585" y="57150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一、信息系统升级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1、4月底之前完成近8年来，所有专项特别是我部门自行开发的专项梳理，接口梳理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2、5-6月与英克公司一起完成新系统详细需求调研，形成书面需求报告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2" name="文本框 4"/>
          <p:cNvSpPr>
            <a:spLocks noChangeArrowheads="1"/>
          </p:cNvSpPr>
          <p:nvPr/>
        </p:nvSpPr>
        <p:spPr bwMode="auto">
          <a:xfrm>
            <a:off x="1124585" y="69850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一、信息系统升级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3、7-8月按项目实施安排准备相关工作，期初数据准备，专项开发、人员培训等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4、9月25号晚完成切换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5、10-12月新系统切换后跟踪调整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2665" y="55245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二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、自行开发或引进信息化管理工具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站在传送带上做事，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解决部门及门店痛点及难点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。用信息化工具至少为各部门及门店至少解决一件难事或难点。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2665" y="55245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二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、自行开发或引进信息化管理工具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1、营运部：动态绩效管理、电子会员卡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2、人事部：各系统人员同步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3、业务部：进货价比较及监控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4、商品部：一店一目录及对应库存报警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2665" y="55245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二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、自行开发或引进信息化管理工具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5、财务部：费用管理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6、外销部：线上品种分析、保险卡会员消费分析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7、片区主管：定制片区日常管理用数据报表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8、门店：配送退货审核后自动执行、报损报溢自动锁定库存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2665" y="55245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二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、引进及实施OA系统，实现无纸化办公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 1、门店考勤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     基于目前考勤不能能真实反应员工出勤情况，不能通过手机进行审批等问题，对泛微及丁丁等系统进行调研，并对移动考勤系统进行实施，实现如下功能：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1）、包括员工到店，培训，开会，出差等，采取的方式可以是手机APP和电脑版程序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2665" y="55245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二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、引进及实施OA系统，实现无纸化办公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 1、门店考勤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    2）、排班必须体现在系统中，且和考勤相匹配，否则视为旷工，排班有变化时，需要审批，考勤与排班不匹配进系统能自动报警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   3）、所有审批能通过手机进行审批，并且有向上和向下的消息推送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2665" y="55245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二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、引进及实施OA系统，实现无纸化办公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 2、所有公文呈报，通过电子化申请及审批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具体安排如下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1）、1-2月选型调研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2）、3月完成报送审批及合同签订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3）、4月需求调研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2665" y="552450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二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、引进及实施OA系统，实现无纸化办公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 2、所有公文呈报，通过电子化申请及审批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具体安排如下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4）、5月实施前准备、培训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5）、6月切换实施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cs"/>
                <a:sym typeface="+mn-ea"/>
              </a:rPr>
              <a:t>6）、7-9月跟踪调整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3300" y="554355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四、完成新装及未装修门店电脑网络系统切换、太极药店管家安装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1、完成剩下16家未装修门店的电脑网络系统切换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2、完成新开门店信息设备购置、系统切换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3、收银台按规范进行安装及标识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3300" y="554355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四、完成新装及未装修门店电脑网络系统切换、太极药店管家安装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4、太极药店管家全部上线，预计安装20-30家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5、对药店管家，梳理点检项：针对各部门重新梳理点检任务，修改不合适检查项，增加新检查项，根据公司制度，实时调整。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3300" y="554355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四、完成新装及未装修门店电脑网络系统切换、太极药店管家安装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4、太极药店管家全部上线，预计安装20-30家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5、对药店管家，梳理点检项：针对各部门重新梳理点检任务，修改不合适检查项，增加新检查项，根据公司制度，实时调整。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03300" y="554355"/>
            <a:ext cx="7094220" cy="41192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  <a:sym typeface="+mn-ea"/>
              </a:rPr>
              <a:t>五、加盟店系统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根据加盟店进度进行系统的选型及辅助实施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  <a:sym typeface="+mn-ea"/>
              </a:rPr>
              <a:t>信息系统！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9305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一、O2O销售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1、京东到家，1-11月完成销售：153.08万，毛利30.81万，毛利率20.13%，销售和毛利比去同期增幅分别为：88.21%，51.45%，完成年初制订的100万元销售目标，预计全年实现销售170万。以下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为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1-11月每月明细对比。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58745" y="189071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51560" y="571500"/>
            <a:ext cx="7543165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1505585" y="736600"/>
          <a:ext cx="6132830" cy="3954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/>
                <a:gridCol w="781050"/>
                <a:gridCol w="828675"/>
                <a:gridCol w="582930"/>
                <a:gridCol w="820420"/>
                <a:gridCol w="789305"/>
                <a:gridCol w="588645"/>
                <a:gridCol w="742950"/>
                <a:gridCol w="655955"/>
              </a:tblGrid>
              <a:tr h="434975">
                <a:tc grid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2017-2018京东销售对比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0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月份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2017销售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2017毛利额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毛利率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2018销售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2018毛利额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2018毛利率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销售增幅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毛利增幅</a:t>
                      </a:r>
                      <a:endParaRPr lang="en-US" altLang="en-US" sz="11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36312.08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12144.20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33.44%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121261.51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25009.12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20.62%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233.94%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105.93%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34337.56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12049.98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35.09%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85332.92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18124.05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21.24%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148.51%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50.41%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44558.43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15486.65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34.76%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112193.43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22662.94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151.79%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46.34%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60756.86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18344.70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30.19%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84749.39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16752.61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19.77%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39.49%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-8.68%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104460.73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26209.49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25.09%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99179.74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19386.09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19.55%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-5.06%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-26.03%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140395.14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27062.76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19.28%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154603.46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29057.30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18.79%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10.12%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7.37%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106453.9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26440.52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24.84%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186413.38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38245.08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20.52%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75.11%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44.65%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74066.18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17708.23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23.91%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215761.00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39707.53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18.40%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191.31%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124.23%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58628.65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13122.55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22.38%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170911.88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34296.18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20.07%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191.52%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161.35%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64288.01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15157.45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23.58%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143332.28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32447.71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22.64%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122.95%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114.07%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89113.03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19731.28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22.14%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157105.71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32448.79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20.65%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76.30%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64.45%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小计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813370.57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203457.7986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25.01%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1530844.7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308137.39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20.13%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88.21%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51.45%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9305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一、O2O销售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2、饿了么销售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7月24日上线，第一批上线门店11家，10月第二批上线8家，府城店关店后，目前实际上线家数为18家。到11月25号，共实现销售：7万，毛利2.23万，毛利率：32.37%。以下为每月销售明细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58745" y="189071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132840" y="1891030"/>
            <a:ext cx="7543165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242185" y="928370"/>
          <a:ext cx="4963160" cy="328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700"/>
                <a:gridCol w="1416685"/>
                <a:gridCol w="1176655"/>
                <a:gridCol w="1087120"/>
              </a:tblGrid>
              <a:tr h="58356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7030A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饿了么2018年分月销售</a:t>
                      </a:r>
                      <a:endParaRPr lang="en-US" altLang="en-US" sz="16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月份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2018销售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2018毛利额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2018毛利率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388.5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133.84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34.45%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0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8606.19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3361.12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39.05%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15399.04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5135.99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33.35%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19527.76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6365.75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32.60%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0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26157.94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7690.09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29.40%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小计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70079.43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22686.80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32.37%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9305"/>
            <a:ext cx="7543165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二、异地社保情况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自8月起，协调社保及银海公司开通异地社保，11家门店开始异地社保刷卡试点，截止到11.25 共实现销售82.55发，笔数3919笔。以下为异地社保刷卡分店销售情况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843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58745" y="189071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132840" y="1891030"/>
            <a:ext cx="7543165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31645" y="757555"/>
            <a:ext cx="571436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1400" b="1">
                <a:solidFill>
                  <a:srgbClr val="C55911"/>
                </a:solidFill>
                <a:ea typeface="宋体" panose="02010600030101010101" pitchFamily="2" charset="-122"/>
              </a:rPr>
              <a:t>异地社保分门店销售情况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1564005" y="1250950"/>
          <a:ext cx="6015355" cy="3260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995"/>
                <a:gridCol w="537845"/>
                <a:gridCol w="2166620"/>
                <a:gridCol w="892810"/>
                <a:gridCol w="766445"/>
                <a:gridCol w="624840"/>
                <a:gridCol w="558800"/>
              </a:tblGrid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门店ID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门店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销售金额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毛利率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笔数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四川太极旗舰店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299534.81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85063.25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28.40%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1047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四川太极都江堰药店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144906.73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40253.87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27.78%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四川太极光华村街药店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82173.95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28429.53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34.60%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金牛区交大路第三药店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56575.44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18115.54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32.02%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四川太极五津西路药店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52329.4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15403.32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29.44%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四川太极新乐中街药店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48456.7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15915.17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32.84%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581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四川太极汇融名城店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32212.71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10947.61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33.99%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四川太极浆洗街药店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30851.2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7239.96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23.47%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大邑县晋原镇子龙路店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30349.64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9565.29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31.52%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四川太极金带街药店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24281.5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9038.31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37.22%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四川太极新都区马超东路店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23841.16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9124.92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38.27%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825513.24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249096.76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30.17%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5726</Words>
  <Application>WPS 演示</Application>
  <PresentationFormat>全屏显示(16:9)</PresentationFormat>
  <Paragraphs>1140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Calibri</vt:lpstr>
      <vt:lpstr>U.S. 101</vt:lpstr>
      <vt:lpstr>Roboto</vt:lpstr>
      <vt:lpstr>Open Sans Light</vt:lpstr>
      <vt:lpstr>仿宋</vt:lpstr>
      <vt:lpstr>Road Rage</vt:lpstr>
      <vt:lpstr>Arial Unicode MS</vt:lpstr>
      <vt:lpstr>Segoe Print</vt:lpstr>
      <vt:lpstr>Calibri Light</vt:lpstr>
      <vt:lpstr>华文宋体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57633</cp:lastModifiedBy>
  <cp:revision>451</cp:revision>
  <dcterms:created xsi:type="dcterms:W3CDTF">2016-12-13T08:41:00Z</dcterms:created>
  <dcterms:modified xsi:type="dcterms:W3CDTF">2018-11-28T03:01:53Z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  <property fmtid="{D5CDD505-2E9C-101B-9397-08002B2CF9AE}" pid="3" name="KSORubyTemplateID">
    <vt:lpwstr>2</vt:lpwstr>
  </property>
</Properties>
</file>