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07" r:id="rId40"/>
    <p:sldId id="294" r:id="rId41"/>
    <p:sldId id="295" r:id="rId42"/>
    <p:sldId id="296" r:id="rId43"/>
    <p:sldId id="297" r:id="rId44"/>
    <p:sldId id="298" r:id="rId45"/>
    <p:sldId id="30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0" autoAdjust="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028971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太极大药房</a:t>
            </a:r>
            <a:r>
              <a:rPr lang="en-US" altLang="zh-CN" dirty="0" smtClean="0">
                <a:latin typeface="隶书" pitchFamily="49" charset="-122"/>
                <a:ea typeface="隶书" pitchFamily="49" charset="-122"/>
              </a:rPr>
              <a:t/>
            </a:r>
            <a:br>
              <a:rPr lang="en-US" altLang="zh-CN" dirty="0" smtClean="0">
                <a:latin typeface="隶书" pitchFamily="49" charset="-122"/>
                <a:ea typeface="隶书" pitchFamily="49" charset="-122"/>
              </a:rPr>
            </a:b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员工销售能力提高班课程</a:t>
            </a:r>
            <a:r>
              <a:rPr lang="en-US" altLang="zh-CN" sz="8800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/>
            </a:r>
            <a:br>
              <a:rPr lang="en-US" altLang="zh-CN" sz="8800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</a:br>
            <a:r>
              <a:rPr lang="zh-CN" altLang="en-US" sz="8800" dirty="0" smtClean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呼吸系统疾病</a:t>
            </a:r>
            <a:endParaRPr lang="zh-CN" altLang="en-US" sz="8800" dirty="0">
              <a:solidFill>
                <a:srgbClr val="0000CC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chemeClr val="tx1"/>
                </a:solidFill>
              </a:rPr>
              <a:t>            讲师：张建                  </a:t>
            </a:r>
            <a:endParaRPr lang="zh-CN" alt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2243153"/>
          </a:xfrm>
        </p:spPr>
        <p:txBody>
          <a:bodyPr>
            <a:normAutofit fontScale="90000"/>
          </a:bodyPr>
          <a:lstStyle/>
          <a:p>
            <a:pPr fontAlgn="t"/>
            <a:r>
              <a:rPr lang="zh-CN" altLang="en-US" sz="8800" dirty="0" smtClean="0"/>
              <a:t/>
            </a:r>
            <a:br>
              <a:rPr lang="zh-CN" altLang="en-US" sz="8800" dirty="0" smtClean="0"/>
            </a:br>
            <a:r>
              <a:rPr lang="zh-CN" altLang="en-US" sz="8800" dirty="0" smtClean="0"/>
              <a:t/>
            </a:r>
            <a:br>
              <a:rPr lang="zh-CN" altLang="en-US" sz="8800" dirty="0" smtClean="0"/>
            </a:br>
            <a:endParaRPr lang="zh-CN" altLang="en-US" sz="8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pic>
        <p:nvPicPr>
          <p:cNvPr id="4" name="图片 3" descr="11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14422"/>
            <a:ext cx="7358114" cy="5072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571480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解决方案：</a:t>
            </a:r>
            <a:r>
              <a:rPr lang="zh-CN" altLang="en-US" sz="3200" dirty="0" smtClean="0">
                <a:latin typeface="隶书" pitchFamily="49" charset="-122"/>
                <a:ea typeface="隶书" pitchFamily="49" charset="-122"/>
              </a:rPr>
              <a:t>顾客引导案列</a:t>
            </a:r>
            <a:endParaRPr lang="zh-CN" altLang="en-US" sz="3200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85818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上呼吸道感染常用药品的成分和功效</a:t>
            </a:r>
            <a:endParaRPr lang="zh-CN" altLang="en-US" sz="32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42910" y="1385901"/>
          <a:ext cx="600079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3000396"/>
              </a:tblGrid>
              <a:tr h="361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功效</a:t>
                      </a:r>
                      <a:endParaRPr lang="zh-CN" altLang="en-US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药品成分</a:t>
                      </a:r>
                      <a:endParaRPr lang="zh-CN" altLang="en-US">
                        <a:solidFill>
                          <a:srgbClr val="000099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334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解热镇痛</a:t>
                      </a:r>
                      <a:endParaRPr lang="zh-CN" altLang="en-US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对乙酰氨基酚、布洛芬、阿司匹林等</a:t>
                      </a:r>
                      <a:endParaRPr lang="zh-CN" alt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334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抗过敏</a:t>
                      </a:r>
                      <a:endParaRPr lang="zh-CN" altLang="en-US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苯海拉明、扑尔敏、氯雷他定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溴苯那敏等</a:t>
                      </a:r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1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缓解鼻塞</a:t>
                      </a:r>
                      <a:endParaRPr lang="zh-CN" altLang="en-US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伪麻黄碱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去甲肾上腺素</a:t>
                      </a:r>
                      <a:endParaRPr lang="zh-CN" alt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1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抗病毒</a:t>
                      </a:r>
                      <a:endParaRPr lang="zh-CN" altLang="en-US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金刚烷胺、利巴韦林等</a:t>
                      </a:r>
                      <a:endParaRPr lang="zh-CN" alt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334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止咳化痰</a:t>
                      </a:r>
                      <a:endParaRPr lang="zh-CN" altLang="en-US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氢溴酸右美沙芬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溴己新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氯哌丁</a:t>
                      </a:r>
                      <a:endParaRPr lang="zh-CN" alt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1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缓解疲劳、兴奋神经</a:t>
                      </a:r>
                      <a:endParaRPr lang="zh-CN" altLang="en-US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mtClean="0"/>
                        <a:t>咖啡因</a:t>
                      </a:r>
                      <a:endParaRPr lang="zh-CN" alt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1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清热解毒中药</a:t>
                      </a:r>
                      <a:endParaRPr lang="zh-CN" altLang="en-US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人工牛黄</a:t>
                      </a:r>
                      <a:endParaRPr lang="zh-CN" alt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1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其他</a:t>
                      </a:r>
                      <a:endParaRPr lang="zh-CN" altLang="en-US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维生素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B1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、维生素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等</a:t>
                      </a:r>
                      <a:endParaRPr lang="zh-CN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5" name="图片 4" descr="氨酚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3714752"/>
            <a:ext cx="2111390" cy="1357322"/>
          </a:xfrm>
          <a:prstGeom prst="rect">
            <a:avLst/>
          </a:prstGeom>
        </p:spPr>
      </p:pic>
      <p:pic>
        <p:nvPicPr>
          <p:cNvPr id="6" name="图片 5" descr="科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857364"/>
            <a:ext cx="2071702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5429288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600" b="1" dirty="0" smtClean="0"/>
              <a:t>目前常用感冒药：</a:t>
            </a:r>
            <a:r>
              <a:rPr lang="en-US" altLang="zh-CN" sz="2700" b="1" dirty="0" smtClean="0">
                <a:solidFill>
                  <a:srgbClr val="000099"/>
                </a:solidFill>
              </a:rPr>
              <a:t/>
            </a:r>
            <a:br>
              <a:rPr lang="en-US" altLang="zh-CN" sz="2700" b="1" dirty="0" smtClean="0">
                <a:solidFill>
                  <a:srgbClr val="000099"/>
                </a:solidFill>
              </a:rPr>
            </a:br>
            <a:r>
              <a:rPr lang="en-US" altLang="zh-CN" sz="2700" b="1" dirty="0" smtClean="0">
                <a:solidFill>
                  <a:srgbClr val="000099"/>
                </a:solidFill>
              </a:rPr>
              <a:t>      </a:t>
            </a:r>
            <a:r>
              <a:rPr lang="zh-CN" altLang="en-US" sz="2700" b="1" dirty="0" smtClean="0">
                <a:solidFill>
                  <a:srgbClr val="000099"/>
                </a:solidFill>
              </a:rPr>
              <a:t>金得菲、复方氨酚秀敏</a:t>
            </a:r>
            <a:r>
              <a:rPr lang="en-US" sz="2700" b="1" dirty="0" smtClean="0">
                <a:solidFill>
                  <a:srgbClr val="000099"/>
                </a:solidFill>
              </a:rPr>
              <a:t>  </a:t>
            </a:r>
            <a:r>
              <a:rPr lang="zh-CN" altLang="en-US" sz="2700" b="1" dirty="0" smtClean="0">
                <a:solidFill>
                  <a:srgbClr val="000099"/>
                </a:solidFill>
              </a:rPr>
              <a:t>复方氨酚肾素、</a:t>
            </a:r>
            <a:r>
              <a:rPr lang="en-US" altLang="zh-CN" sz="2700" b="1" dirty="0" smtClean="0">
                <a:solidFill>
                  <a:srgbClr val="000099"/>
                </a:solidFill>
              </a:rPr>
              <a:t>VC</a:t>
            </a:r>
            <a:r>
              <a:rPr lang="zh-CN" altLang="en-US" sz="2700" b="1" dirty="0" smtClean="0">
                <a:solidFill>
                  <a:srgbClr val="000099"/>
                </a:solidFill>
              </a:rPr>
              <a:t>银翘片、复方氨酚烷胺、复方盐酸伪麻黄碱、酚麻美敏、美扑伪麻、美敏伪麻；</a:t>
            </a:r>
            <a:br>
              <a:rPr lang="zh-CN" altLang="en-US" sz="2700" b="1" dirty="0" smtClean="0">
                <a:solidFill>
                  <a:srgbClr val="000099"/>
                </a:solidFill>
              </a:rPr>
            </a:br>
            <a:r>
              <a:rPr lang="zh-CN" altLang="en-US" sz="3600" b="1" dirty="0" smtClean="0"/>
              <a:t>止咳化痰药：</a:t>
            </a:r>
            <a:r>
              <a:rPr lang="zh-CN" altLang="en-US" sz="2700" b="1" dirty="0" smtClean="0">
                <a:solidFill>
                  <a:srgbClr val="000099"/>
                </a:solidFill>
              </a:rPr>
              <a:t/>
            </a:r>
            <a:br>
              <a:rPr lang="zh-CN" altLang="en-US" sz="2700" b="1" dirty="0" smtClean="0">
                <a:solidFill>
                  <a:srgbClr val="000099"/>
                </a:solidFill>
              </a:rPr>
            </a:br>
            <a:r>
              <a:rPr lang="en-US" altLang="zh-CN" sz="2700" b="1" dirty="0" smtClean="0">
                <a:solidFill>
                  <a:srgbClr val="000099"/>
                </a:solidFill>
              </a:rPr>
              <a:t>   </a:t>
            </a:r>
            <a:r>
              <a:rPr lang="zh-CN" altLang="en-US" sz="2700" b="1" dirty="0" smtClean="0">
                <a:solidFill>
                  <a:srgbClr val="FF0000"/>
                </a:solidFill>
              </a:rPr>
              <a:t>西药：</a:t>
            </a:r>
            <a:r>
              <a:rPr lang="zh-CN" altLang="en-US" sz="2700" b="1" dirty="0" smtClean="0">
                <a:solidFill>
                  <a:srgbClr val="000099"/>
                </a:solidFill>
              </a:rPr>
              <a:t>氢溴酸右美沙芬、咳必清；盐酸氨溴索、乙酰半氨酸颗粒（富露施）、愈创木酚磺酸甲</a:t>
            </a:r>
            <a:r>
              <a:rPr lang="en-US" sz="2700" b="1" dirty="0" smtClean="0">
                <a:solidFill>
                  <a:srgbClr val="000099"/>
                </a:solidFill>
              </a:rPr>
              <a:t>  </a:t>
            </a:r>
            <a:r>
              <a:rPr lang="zh-CN" altLang="en-US" sz="2700" b="1" dirty="0" smtClean="0">
                <a:solidFill>
                  <a:srgbClr val="000099"/>
                </a:solidFill>
              </a:rPr>
              <a:t>溴己新等。</a:t>
            </a:r>
            <a:br>
              <a:rPr lang="zh-CN" altLang="en-US" sz="2700" b="1" dirty="0" smtClean="0">
                <a:solidFill>
                  <a:srgbClr val="000099"/>
                </a:solidFill>
              </a:rPr>
            </a:br>
            <a:r>
              <a:rPr lang="zh-CN" altLang="en-US" sz="2700" b="1" dirty="0" smtClean="0">
                <a:solidFill>
                  <a:srgbClr val="FF0000"/>
                </a:solidFill>
              </a:rPr>
              <a:t>中成药：</a:t>
            </a:r>
            <a:r>
              <a:rPr lang="zh-CN" altLang="en-US" sz="2700" b="1" dirty="0" smtClean="0">
                <a:solidFill>
                  <a:srgbClr val="000099"/>
                </a:solidFill>
              </a:rPr>
              <a:t>川贝枇杷膏、蛇胆川贝胶囊、橘红止咳胶囊、桔梗片、雪梨膏。</a:t>
            </a:r>
            <a:r>
              <a:rPr lang="zh-CN" altLang="en-US" sz="8800" b="1" dirty="0" smtClean="0">
                <a:solidFill>
                  <a:srgbClr val="000099"/>
                </a:solidFill>
              </a:rPr>
              <a:t/>
            </a:r>
            <a:br>
              <a:rPr lang="zh-CN" altLang="en-US" sz="8800" b="1" dirty="0" smtClean="0">
                <a:solidFill>
                  <a:srgbClr val="000099"/>
                </a:solidFill>
              </a:rPr>
            </a:br>
            <a:endParaRPr lang="zh-CN" altLang="en-US" sz="8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5072098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2800" b="1" dirty="0" smtClean="0">
                <a:solidFill>
                  <a:srgbClr val="000099"/>
                </a:solidFill>
              </a:rPr>
              <a:t>用药指引：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000099"/>
                </a:solidFill>
              </a:rPr>
              <a:t>1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、治疗原则：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000099"/>
                </a:solidFill>
              </a:rPr>
              <a:t>1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）对症治疗：如退烧、缓解鼻塞、止咳化痰；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000099"/>
                </a:solidFill>
              </a:rPr>
              <a:t>2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）抗病毒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000099"/>
                </a:solidFill>
              </a:rPr>
              <a:t>3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）抗感染：合并细菌感染时应在医生指导下服用抗生素，如阿莫西林、罗红霉素、阿奇霉素、头孢拉定、头孢克诺等。建议中西药联合使用。常用中成药：如炎可宁</a:t>
            </a:r>
            <a:r>
              <a:rPr lang="en-US" sz="2800" b="1" dirty="0" smtClean="0">
                <a:solidFill>
                  <a:srgbClr val="000099"/>
                </a:solidFill>
              </a:rPr>
              <a:t> 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抗病毒口服液、双黄连、清开灵、复方鱼腥草、清热解毒片、牛黄解毒片、银黄颗粒等。急性鼻窦炎、中耳炎、气管炎和支气管炎等症状，则需加服治疗对应的药品。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000099"/>
                </a:solidFill>
              </a:rPr>
              <a:t>     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对经常性感冒患者，建议服用免疫调节剂，如氨基酸胶囊、转移因子 胸腺肽等； 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endParaRPr lang="zh-CN" altLang="en-US" sz="2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7958166" cy="564360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zh-CN" altLang="en-US" sz="4900" b="1" dirty="0" smtClean="0">
                <a:latin typeface="华文新魏" pitchFamily="2" charset="-122"/>
                <a:ea typeface="华文新魏" pitchFamily="2" charset="-122"/>
              </a:rPr>
              <a:t>用药举例：</a:t>
            </a:r>
            <a:r>
              <a:rPr lang="zh-CN" altLang="en-US" sz="2700" b="1" dirty="0" smtClean="0">
                <a:solidFill>
                  <a:srgbClr val="000099"/>
                </a:solidFill>
              </a:rPr>
              <a:t/>
            </a:r>
            <a:br>
              <a:rPr lang="zh-CN" altLang="en-US" sz="2700" b="1" dirty="0" smtClean="0">
                <a:solidFill>
                  <a:srgbClr val="000099"/>
                </a:solidFill>
              </a:rPr>
            </a:br>
            <a:r>
              <a:rPr lang="zh-CN" altLang="en-US" sz="3600" b="1" dirty="0" smtClean="0">
                <a:solidFill>
                  <a:srgbClr val="FF0000"/>
                </a:solidFill>
              </a:rPr>
              <a:t>一般感冒：</a:t>
            </a:r>
            <a:r>
              <a:rPr lang="en-US" altLang="zh-CN" sz="3600" b="1" dirty="0" smtClean="0">
                <a:solidFill>
                  <a:srgbClr val="000099"/>
                </a:solidFill>
              </a:rPr>
              <a:t/>
            </a:r>
            <a:br>
              <a:rPr lang="en-US" altLang="zh-CN" sz="3600" b="1" dirty="0" smtClean="0">
                <a:solidFill>
                  <a:srgbClr val="000099"/>
                </a:solidFill>
              </a:rPr>
            </a:br>
            <a:r>
              <a:rPr lang="en-US" altLang="zh-CN" sz="3600" b="1" dirty="0" smtClean="0">
                <a:solidFill>
                  <a:srgbClr val="000099"/>
                </a:solidFill>
              </a:rPr>
              <a:t>        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感冒药（复方氨酚溴敏）</a:t>
            </a:r>
            <a:r>
              <a:rPr lang="en-US" altLang="zh-CN" sz="36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清热解毒（抗病毒口服液、双黄连 炎可宁）</a:t>
            </a:r>
            <a:r>
              <a:rPr lang="en-US" altLang="zh-CN" sz="36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必要时加服免疫调节剂（多种维生素 氨基酸胶囊、</a:t>
            </a:r>
            <a:r>
              <a:rPr lang="en-US" altLang="zh-CN" sz="3600" b="1" dirty="0" smtClean="0">
                <a:solidFill>
                  <a:srgbClr val="000099"/>
                </a:solidFill>
              </a:rPr>
              <a:t>VC 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体虚易感者加服玉屏风等中药加黄芪灵芝孢粉）</a:t>
            </a:r>
            <a:br>
              <a:rPr lang="zh-CN" altLang="en-US" sz="3600" b="1" dirty="0" smtClean="0">
                <a:solidFill>
                  <a:srgbClr val="000099"/>
                </a:solidFill>
              </a:rPr>
            </a:br>
            <a:r>
              <a:rPr lang="zh-CN" altLang="en-US" sz="3600" b="1" dirty="0" smtClean="0">
                <a:solidFill>
                  <a:srgbClr val="FF0000"/>
                </a:solidFill>
              </a:rPr>
              <a:t>急性扁桃体炎：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抗生素（头孢、阿奇霉素等）</a:t>
            </a:r>
            <a:r>
              <a:rPr lang="en-US" altLang="zh-CN" sz="36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清热解毒（炎可宁 复方鱼腥草、清热解毒片）</a:t>
            </a:r>
            <a:r>
              <a:rPr lang="en-US" altLang="zh-CN" sz="36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口含片（银黄含片、双黄连等）或咽喉喷剂。</a:t>
            </a:r>
            <a:r>
              <a:rPr lang="zh-CN" altLang="en-US" sz="8800" b="1" dirty="0" smtClean="0">
                <a:solidFill>
                  <a:srgbClr val="000099"/>
                </a:solidFill>
              </a:rPr>
              <a:t/>
            </a:r>
            <a:br>
              <a:rPr lang="zh-CN" altLang="en-US" sz="8800" b="1" dirty="0" smtClean="0">
                <a:solidFill>
                  <a:srgbClr val="000099"/>
                </a:solidFill>
              </a:rPr>
            </a:br>
            <a:r>
              <a:rPr lang="zh-CN" altLang="en-US" sz="8800" b="1" dirty="0" smtClean="0">
                <a:solidFill>
                  <a:srgbClr val="000099"/>
                </a:solidFill>
              </a:rPr>
              <a:t/>
            </a:r>
            <a:br>
              <a:rPr lang="zh-CN" altLang="en-US" sz="8800" b="1" dirty="0" smtClean="0">
                <a:solidFill>
                  <a:srgbClr val="000099"/>
                </a:solidFill>
              </a:rPr>
            </a:br>
            <a:endParaRPr lang="zh-CN" altLang="en-US" sz="8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4500594"/>
          </a:xfrm>
        </p:spPr>
        <p:txBody>
          <a:bodyPr>
            <a:normAutofit/>
          </a:bodyPr>
          <a:lstStyle/>
          <a:p>
            <a:pPr algn="l"/>
            <a:r>
              <a:rPr lang="zh-CN" altLang="en-US" sz="5400" b="1" dirty="0" smtClean="0">
                <a:solidFill>
                  <a:srgbClr val="FF0000"/>
                </a:solidFill>
              </a:rPr>
              <a:t>中医治疗感冒咳嗽：</a:t>
            </a:r>
            <a:r>
              <a:rPr lang="zh-CN" altLang="en-US" sz="4000" b="1" dirty="0" smtClean="0">
                <a:solidFill>
                  <a:srgbClr val="000099"/>
                </a:solidFill>
              </a:rPr>
              <a:t/>
            </a:r>
            <a:br>
              <a:rPr lang="zh-CN" altLang="en-US" sz="4000" b="1" dirty="0" smtClean="0">
                <a:solidFill>
                  <a:srgbClr val="000099"/>
                </a:solidFill>
              </a:rPr>
            </a:br>
            <a:r>
              <a:rPr lang="zh-CN" altLang="en-US" sz="4000" b="1" dirty="0" smtClean="0">
                <a:solidFill>
                  <a:srgbClr val="000099"/>
                </a:solidFill>
              </a:rPr>
              <a:t>依据中医辨证论治的原则，分为风热感冒、风寒感冒及胃肠型感冒等。</a:t>
            </a:r>
            <a:r>
              <a:rPr lang="zh-CN" altLang="en-US" sz="8800" b="1" dirty="0" smtClean="0">
                <a:solidFill>
                  <a:srgbClr val="000099"/>
                </a:solidFill>
              </a:rPr>
              <a:t/>
            </a:r>
            <a:br>
              <a:rPr lang="zh-CN" altLang="en-US" sz="8800" b="1" dirty="0" smtClean="0">
                <a:solidFill>
                  <a:srgbClr val="000099"/>
                </a:solidFill>
              </a:rPr>
            </a:br>
            <a:endParaRPr lang="zh-CN" altLang="en-US" sz="8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1357323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    各种类型感冒的临床表现及用药</a:t>
            </a:r>
            <a:endParaRPr lang="zh-CN" altLang="en-US" sz="36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pic>
        <p:nvPicPr>
          <p:cNvPr id="7169" name="Picture 1" descr="C:\Users\Admin\AppData\Roaming\Tencent\Users\389006550\QQ\WinTemp\RichOle\17C3)@EDO%(G`7]7_YSTWH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429552" cy="4949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535785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/>
              <a:t>咳嗽常用药举例：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/>
            </a:r>
            <a:br>
              <a:rPr lang="zh-CN" altLang="en-US" sz="3600" b="1" dirty="0" smtClean="0">
                <a:solidFill>
                  <a:srgbClr val="000099"/>
                </a:solidFill>
              </a:rPr>
            </a:br>
            <a:r>
              <a:rPr lang="zh-CN" altLang="en-US" b="1" dirty="0" smtClean="0">
                <a:solidFill>
                  <a:srgbClr val="FF0000"/>
                </a:solidFill>
              </a:rPr>
              <a:t>热咳：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清热消炎（复方鱼腥草合剂、双黄连 蓝芩口服液 芩翘口服液 蒲地蓝消炎口服液 炎可宁胶囊）</a:t>
            </a:r>
            <a:r>
              <a:rPr lang="en-US" altLang="zh-CN" sz="36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中成药止咳化痰（蛇胆川贝胶囊 念慈庵枇杷膏）</a:t>
            </a:r>
            <a:r>
              <a:rPr lang="en-US" altLang="zh-CN" sz="36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西药化痰（盐酸氨溴索）</a:t>
            </a:r>
            <a:br>
              <a:rPr lang="zh-CN" altLang="en-US" sz="3600" b="1" dirty="0" smtClean="0">
                <a:solidFill>
                  <a:srgbClr val="000099"/>
                </a:solidFill>
              </a:rPr>
            </a:br>
            <a:r>
              <a:rPr lang="zh-CN" altLang="en-US" b="1" dirty="0" smtClean="0">
                <a:solidFill>
                  <a:srgbClr val="FF0000"/>
                </a:solidFill>
              </a:rPr>
              <a:t>寒咳：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半夏糖浆或蛇胆陈皮液（通宣理肺 风寒咳嗽颗粒）</a:t>
            </a:r>
            <a:r>
              <a:rPr lang="en-US" altLang="zh-CN" sz="36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右美沙芬或咳必清</a:t>
            </a:r>
            <a:r>
              <a:rPr lang="en-US" altLang="zh-CN" sz="36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消炎片</a:t>
            </a:r>
            <a:r>
              <a:rPr lang="zh-CN" altLang="en-US" sz="8800" b="1" dirty="0" smtClean="0">
                <a:solidFill>
                  <a:srgbClr val="000099"/>
                </a:solidFill>
              </a:rPr>
              <a:t/>
            </a:r>
            <a:br>
              <a:rPr lang="zh-CN" altLang="en-US" sz="8800" b="1" dirty="0" smtClean="0">
                <a:solidFill>
                  <a:srgbClr val="000099"/>
                </a:solidFill>
              </a:rPr>
            </a:br>
            <a:endParaRPr lang="zh-CN" altLang="en-US" sz="8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386662" cy="3214710"/>
          </a:xfrm>
        </p:spPr>
        <p:txBody>
          <a:bodyPr>
            <a:noAutofit/>
          </a:bodyPr>
          <a:lstStyle/>
          <a:p>
            <a:pPr algn="l"/>
            <a:r>
              <a:rPr lang="zh-CN" altLang="en-US" sz="5400" b="1" dirty="0" smtClean="0">
                <a:solidFill>
                  <a:srgbClr val="FF0000"/>
                </a:solidFill>
              </a:rPr>
              <a:t>注意：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服用感冒药期间不宜同时服用滋补性中药，叮嘱患者服药后如出现不适或</a:t>
            </a:r>
            <a:r>
              <a:rPr lang="en-US" altLang="zh-CN" sz="4000" b="1" dirty="0" smtClean="0">
                <a:solidFill>
                  <a:srgbClr val="002060"/>
                </a:solidFill>
              </a:rPr>
              <a:t>3-5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天症状无改善者，应及时到医院就诊。</a:t>
            </a:r>
            <a:endParaRPr lang="zh-CN" altLang="en-US" sz="40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5500726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solidFill>
                  <a:srgbClr val="FF0000"/>
                </a:solidFill>
              </a:rPr>
              <a:t>健康指引：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/>
            </a:r>
            <a:br>
              <a:rPr lang="zh-CN" altLang="en-US" sz="3200" b="1" dirty="0" smtClean="0">
                <a:solidFill>
                  <a:srgbClr val="000099"/>
                </a:solidFill>
              </a:rPr>
            </a:br>
            <a:r>
              <a:rPr lang="en-US" altLang="zh-CN" sz="2700" b="1" dirty="0" smtClean="0">
                <a:solidFill>
                  <a:srgbClr val="000099"/>
                </a:solidFill>
              </a:rPr>
              <a:t>1</a:t>
            </a:r>
            <a:r>
              <a:rPr lang="zh-CN" altLang="en-US" sz="2700" b="1" dirty="0" smtClean="0">
                <a:solidFill>
                  <a:srgbClr val="000099"/>
                </a:solidFill>
              </a:rPr>
              <a:t>、感冒期间应鼓励患者多喝水，注意休息，保持室内空气流通；</a:t>
            </a:r>
            <a:br>
              <a:rPr lang="zh-CN" altLang="en-US" sz="2700" b="1" dirty="0" smtClean="0">
                <a:solidFill>
                  <a:srgbClr val="000099"/>
                </a:solidFill>
              </a:rPr>
            </a:br>
            <a:r>
              <a:rPr lang="en-US" altLang="zh-CN" sz="2700" b="1" dirty="0" smtClean="0">
                <a:solidFill>
                  <a:srgbClr val="000099"/>
                </a:solidFill>
              </a:rPr>
              <a:t>2</a:t>
            </a:r>
            <a:r>
              <a:rPr lang="zh-CN" altLang="en-US" sz="2700" b="1" dirty="0" smtClean="0">
                <a:solidFill>
                  <a:srgbClr val="000099"/>
                </a:solidFill>
              </a:rPr>
              <a:t>、注意对乙酰氨基酚长期或大剂量服用可引起肝肾损害；</a:t>
            </a:r>
            <a:br>
              <a:rPr lang="zh-CN" altLang="en-US" sz="2700" b="1" dirty="0" smtClean="0">
                <a:solidFill>
                  <a:srgbClr val="000099"/>
                </a:solidFill>
              </a:rPr>
            </a:br>
            <a:r>
              <a:rPr lang="en-US" altLang="zh-CN" sz="2700" b="1" dirty="0" smtClean="0">
                <a:solidFill>
                  <a:srgbClr val="000099"/>
                </a:solidFill>
              </a:rPr>
              <a:t>3</a:t>
            </a:r>
            <a:r>
              <a:rPr lang="zh-CN" altLang="en-US" sz="2700" b="1" dirty="0" smtClean="0">
                <a:solidFill>
                  <a:srgbClr val="000099"/>
                </a:solidFill>
              </a:rPr>
              <a:t>、胃病患者应注意用解热镇痛类药物可引起对胃的刺激；</a:t>
            </a:r>
            <a:br>
              <a:rPr lang="zh-CN" altLang="en-US" sz="2700" b="1" dirty="0" smtClean="0">
                <a:solidFill>
                  <a:srgbClr val="000099"/>
                </a:solidFill>
              </a:rPr>
            </a:br>
            <a:r>
              <a:rPr lang="en-US" altLang="zh-CN" sz="2700" b="1" dirty="0" smtClean="0">
                <a:solidFill>
                  <a:srgbClr val="000099"/>
                </a:solidFill>
              </a:rPr>
              <a:t>4</a:t>
            </a:r>
            <a:r>
              <a:rPr lang="zh-CN" altLang="en-US" sz="2700" b="1" dirty="0" smtClean="0">
                <a:solidFill>
                  <a:srgbClr val="000099"/>
                </a:solidFill>
              </a:rPr>
              <a:t>、含伪麻黄碱的药物对老年患者、心脏病、高血压、青光眼患者慎用；</a:t>
            </a:r>
            <a:br>
              <a:rPr lang="zh-CN" altLang="en-US" sz="2700" b="1" dirty="0" smtClean="0">
                <a:solidFill>
                  <a:srgbClr val="000099"/>
                </a:solidFill>
              </a:rPr>
            </a:br>
            <a:r>
              <a:rPr lang="en-US" altLang="zh-CN" sz="2700" b="1" dirty="0" smtClean="0">
                <a:solidFill>
                  <a:srgbClr val="000099"/>
                </a:solidFill>
              </a:rPr>
              <a:t>5</a:t>
            </a:r>
            <a:r>
              <a:rPr lang="zh-CN" altLang="en-US" sz="2700" b="1" dirty="0" smtClean="0">
                <a:solidFill>
                  <a:srgbClr val="000099"/>
                </a:solidFill>
              </a:rPr>
              <a:t>、扑尔敏有嗜睡的副作用，因此驾驶员、机器操作者、高空作业者在工作时应慎用或禁用；</a:t>
            </a:r>
            <a:br>
              <a:rPr lang="zh-CN" altLang="en-US" sz="2700" b="1" dirty="0" smtClean="0">
                <a:solidFill>
                  <a:srgbClr val="000099"/>
                </a:solidFill>
              </a:rPr>
            </a:br>
            <a:r>
              <a:rPr lang="en-US" altLang="zh-CN" sz="2700" b="1" dirty="0" smtClean="0">
                <a:solidFill>
                  <a:srgbClr val="000099"/>
                </a:solidFill>
              </a:rPr>
              <a:t>6</a:t>
            </a:r>
            <a:r>
              <a:rPr lang="zh-CN" altLang="en-US" sz="2700" b="1" dirty="0" smtClean="0">
                <a:solidFill>
                  <a:srgbClr val="000099"/>
                </a:solidFill>
              </a:rPr>
              <a:t>、避免重复服用成分相同或功效相同等药品。</a:t>
            </a:r>
            <a:endParaRPr lang="zh-CN" altLang="en-US" sz="27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286808" cy="3929090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solidFill>
                  <a:srgbClr val="0000CC"/>
                </a:solidFill>
              </a:rPr>
              <a:t>解决顾客的需求，从接待顾客开始。</a:t>
            </a:r>
            <a:r>
              <a:rPr lang="en-US" altLang="zh-CN" sz="5300" b="1" dirty="0" smtClean="0">
                <a:solidFill>
                  <a:srgbClr val="FF0000"/>
                </a:solidFill>
              </a:rPr>
              <a:t/>
            </a:r>
            <a:br>
              <a:rPr lang="en-US" altLang="zh-CN" sz="5300" b="1" dirty="0" smtClean="0">
                <a:solidFill>
                  <a:srgbClr val="FF0000"/>
                </a:solidFill>
              </a:rPr>
            </a:br>
            <a:r>
              <a:rPr lang="en-US" altLang="zh-CN" sz="5300" b="1" dirty="0" smtClean="0">
                <a:solidFill>
                  <a:srgbClr val="FF0000"/>
                </a:solidFill>
              </a:rPr>
              <a:t/>
            </a:r>
            <a:br>
              <a:rPr lang="en-US" altLang="zh-CN" sz="5300" b="1" dirty="0" smtClean="0">
                <a:solidFill>
                  <a:srgbClr val="FF0000"/>
                </a:solidFill>
              </a:rPr>
            </a:br>
            <a:r>
              <a:rPr lang="zh-CN" altLang="en-US" sz="5300" b="1" dirty="0" smtClean="0">
                <a:solidFill>
                  <a:srgbClr val="FF0000"/>
                </a:solidFill>
              </a:rPr>
              <a:t>一、接待顾客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/>
            </a:r>
            <a:br>
              <a:rPr lang="zh-CN" altLang="en-US" sz="3600" b="1" dirty="0" smtClean="0">
                <a:solidFill>
                  <a:srgbClr val="002060"/>
                </a:solidFill>
              </a:rPr>
            </a:br>
            <a:r>
              <a:rPr lang="zh-CN" altLang="en-US" sz="3600" b="1" dirty="0" smtClean="0"/>
              <a:t>        顾客进药房来购药，营业员第一步是待客。按</a:t>
            </a:r>
            <a:r>
              <a:rPr lang="zh-CN" altLang="zh-CN" sz="3600" b="1" dirty="0" smtClean="0"/>
              <a:t>《</a:t>
            </a:r>
            <a:r>
              <a:rPr lang="zh-CN" altLang="en-US" sz="3600" b="1" dirty="0" smtClean="0"/>
              <a:t>销售八步曲</a:t>
            </a:r>
            <a:r>
              <a:rPr lang="zh-CN" altLang="zh-CN" sz="3600" b="1" dirty="0" smtClean="0"/>
              <a:t>》</a:t>
            </a:r>
            <a:r>
              <a:rPr lang="zh-CN" altLang="en-US" sz="3600" b="1" dirty="0" smtClean="0"/>
              <a:t>接待。</a:t>
            </a:r>
            <a:endParaRPr lang="zh-CN" altLang="en-US" sz="8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100910" cy="350046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5300" b="1" dirty="0" smtClean="0">
                <a:solidFill>
                  <a:srgbClr val="FF0000"/>
                </a:solidFill>
              </a:rPr>
              <a:t>改善指引：</a:t>
            </a:r>
            <a:r>
              <a:rPr lang="en-US" altLang="zh-CN" sz="3600" b="1" dirty="0" smtClean="0">
                <a:solidFill>
                  <a:srgbClr val="000099"/>
                </a:solidFill>
              </a:rPr>
              <a:t/>
            </a:r>
            <a:br>
              <a:rPr lang="en-US" altLang="zh-CN" sz="3600" b="1" dirty="0" smtClean="0">
                <a:solidFill>
                  <a:srgbClr val="000099"/>
                </a:solidFill>
              </a:rPr>
            </a:br>
            <a:r>
              <a:rPr lang="en-US" altLang="zh-CN" sz="3600" b="1" dirty="0" smtClean="0">
                <a:solidFill>
                  <a:srgbClr val="000099"/>
                </a:solidFill>
              </a:rPr>
              <a:t>        </a:t>
            </a:r>
            <a:r>
              <a:rPr lang="zh-CN" altLang="en-US" b="1" dirty="0" smtClean="0">
                <a:solidFill>
                  <a:srgbClr val="000099"/>
                </a:solidFill>
              </a:rPr>
              <a:t>可服用维生素</a:t>
            </a:r>
            <a:r>
              <a:rPr lang="en-US" altLang="zh-CN" b="1" dirty="0" smtClean="0">
                <a:solidFill>
                  <a:srgbClr val="000099"/>
                </a:solidFill>
              </a:rPr>
              <a:t>C</a:t>
            </a:r>
            <a:r>
              <a:rPr lang="zh-CN" altLang="en-US" b="1" dirty="0" smtClean="0">
                <a:solidFill>
                  <a:srgbClr val="000099"/>
                </a:solidFill>
              </a:rPr>
              <a:t>、多维矿物质、蛋白质粉、氨基酸、蜂胶、大蒜素等营养补充剂改善体质。</a:t>
            </a:r>
            <a:endParaRPr lang="zh-CN" altLang="en-US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315224" cy="464347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800" b="1" dirty="0" smtClean="0">
                <a:solidFill>
                  <a:srgbClr val="000099"/>
                </a:solidFill>
              </a:rPr>
              <a:t/>
            </a:r>
            <a:br>
              <a:rPr lang="en-US" altLang="zh-CN" sz="2800" b="1" dirty="0" smtClean="0">
                <a:solidFill>
                  <a:srgbClr val="000099"/>
                </a:solidFill>
              </a:rPr>
            </a:br>
            <a:r>
              <a:rPr lang="zh-CN" altLang="en-US" sz="3600" b="1" dirty="0" smtClean="0">
                <a:solidFill>
                  <a:srgbClr val="FF0000"/>
                </a:solidFill>
              </a:rPr>
              <a:t>联合用药指导：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/>
            </a:r>
            <a:br>
              <a:rPr lang="en-US" altLang="zh-CN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、风寒感冒：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感冒清热颗粒（对因，疏风散寒）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通宣理肺丸（对症，宣肺止咳）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复方盐酸伪麻黄碱（对症，缓解感冒症状）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多种维生素（辅助治疗）。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、风热感冒：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银翘解毒颗粒（对因，清热解表）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橘红丸 清肺止咳丸（对症，清热止咳）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复方氨酚胺烷片（对症，缓解感冒症状）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蛋白质粉（辅助治疗）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/>
            </a:r>
            <a:br>
              <a:rPr lang="en-US" altLang="zh-CN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、病毒性感冒：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炎可宁（对因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,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清热解毒）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复方氨酚烷胺片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(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对症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,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缓解感冒症状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)+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阿奇霉素（伴随症状）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维生素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C(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辅助治疗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)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。 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endParaRPr lang="zh-CN" altLang="en-US" sz="2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386662" cy="4071966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solidFill>
                  <a:srgbClr val="FF0000"/>
                </a:solidFill>
              </a:rPr>
              <a:t>4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、暑湿感冒：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藿香正气颗粒（对因，解表化湿）</a:t>
            </a:r>
            <a:r>
              <a:rPr lang="en-US" altLang="zh-CN" sz="32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酚麻美敏片（对症，缓解感冒症状）</a:t>
            </a:r>
            <a:r>
              <a:rPr lang="en-US" altLang="zh-CN" sz="32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复合氨基酸胶囊 复合维生素</a:t>
            </a:r>
            <a:r>
              <a:rPr lang="en-US" altLang="zh-CN" sz="3200" b="1" dirty="0" smtClean="0">
                <a:solidFill>
                  <a:srgbClr val="000099"/>
                </a:solidFill>
              </a:rPr>
              <a:t>B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（辅助治疗）</a:t>
            </a:r>
            <a:br>
              <a:rPr lang="zh-CN" altLang="en-US" sz="3200" b="1" dirty="0" smtClean="0">
                <a:solidFill>
                  <a:srgbClr val="000099"/>
                </a:solidFill>
              </a:rPr>
            </a:br>
            <a:r>
              <a:rPr lang="en-US" altLang="zh-CN" sz="3200" b="1" dirty="0" smtClean="0">
                <a:solidFill>
                  <a:srgbClr val="FF0000"/>
                </a:solidFill>
              </a:rPr>
              <a:t>5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、体虚感冒：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参苏丸（对因，益气解表）</a:t>
            </a:r>
            <a:r>
              <a:rPr lang="en-US" altLang="zh-CN" sz="32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伤风停</a:t>
            </a:r>
            <a:r>
              <a:rPr lang="en-US" sz="3200" b="1" dirty="0" smtClean="0">
                <a:solidFill>
                  <a:srgbClr val="000099"/>
                </a:solidFill>
              </a:rPr>
              <a:t>  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感冒疏风片（对症，缓解感冒症状）</a:t>
            </a:r>
            <a:r>
              <a:rPr lang="en-US" altLang="zh-CN" sz="32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蜂胶胶囊（辅助治疗）。</a:t>
            </a:r>
            <a:br>
              <a:rPr lang="zh-CN" altLang="en-US" sz="3200" b="1" dirty="0" smtClean="0">
                <a:solidFill>
                  <a:srgbClr val="000099"/>
                </a:solidFill>
              </a:rPr>
            </a:br>
            <a:endParaRPr lang="zh-CN" altLang="en-US" sz="32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643074"/>
          </a:xfrm>
        </p:spPr>
        <p:txBody>
          <a:bodyPr>
            <a:normAutofit/>
          </a:bodyPr>
          <a:lstStyle/>
          <a:p>
            <a:r>
              <a:rPr lang="zh-CN" altLang="en-US" sz="6000" b="1" dirty="0" smtClean="0"/>
              <a:t>急性气管</a:t>
            </a:r>
            <a:r>
              <a:rPr lang="en-US" altLang="zh-CN" sz="6000" b="1" dirty="0" smtClean="0"/>
              <a:t>——</a:t>
            </a:r>
            <a:r>
              <a:rPr lang="zh-CN" altLang="en-US" sz="6000" b="1" dirty="0" smtClean="0"/>
              <a:t>支气管炎</a:t>
            </a:r>
            <a:endParaRPr lang="zh-CN" altLang="en-US" sz="60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4348" y="2214554"/>
            <a:ext cx="7358114" cy="407196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zh-CN" altLang="en-US" sz="4800" b="1" dirty="0" smtClean="0">
                <a:solidFill>
                  <a:srgbClr val="000099"/>
                </a:solidFill>
              </a:rPr>
              <a:t>急性气管</a:t>
            </a:r>
            <a:r>
              <a:rPr lang="zh-CN" altLang="zh-CN" sz="4800" b="1" dirty="0" smtClean="0">
                <a:solidFill>
                  <a:srgbClr val="000099"/>
                </a:solidFill>
              </a:rPr>
              <a:t>—</a:t>
            </a:r>
            <a:r>
              <a:rPr lang="zh-CN" altLang="en-US" sz="4800" b="1" dirty="0" smtClean="0">
                <a:solidFill>
                  <a:srgbClr val="000099"/>
                </a:solidFill>
              </a:rPr>
              <a:t>支气管炎是由微生物、物理、化学因素刺激或过敏等因素引起的急性气管</a:t>
            </a:r>
            <a:r>
              <a:rPr lang="zh-CN" altLang="zh-CN" sz="4800" b="1" dirty="0" smtClean="0">
                <a:solidFill>
                  <a:srgbClr val="000099"/>
                </a:solidFill>
              </a:rPr>
              <a:t>—</a:t>
            </a:r>
            <a:r>
              <a:rPr lang="zh-CN" altLang="en-US" sz="4800" b="1" dirty="0" smtClean="0">
                <a:solidFill>
                  <a:srgbClr val="000099"/>
                </a:solidFill>
              </a:rPr>
              <a:t>支气管粘膜炎症，老年体弱者易感，多发于寒冷季节或气候突变时，也可由急性上呼吸道感染迁延不愈所致。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临床症状主要为咳嗽和咳痰。</a:t>
            </a:r>
            <a:r>
              <a:rPr lang="zh-CN" altLang="en-US" sz="4800" dirty="0" smtClean="0">
                <a:solidFill>
                  <a:srgbClr val="FF0000"/>
                </a:solidFill>
              </a:rPr>
              <a:t>                   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386662" cy="5072098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b="1" dirty="0" smtClean="0">
                <a:solidFill>
                  <a:srgbClr val="FF0000"/>
                </a:solidFill>
              </a:rPr>
              <a:t>临床表现：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/>
            </a:r>
            <a:br>
              <a:rPr lang="zh-CN" altLang="en-US" sz="3200" b="1" dirty="0" smtClean="0">
                <a:solidFill>
                  <a:srgbClr val="000099"/>
                </a:solidFill>
              </a:rPr>
            </a:br>
            <a:r>
              <a:rPr lang="zh-CN" altLang="en-US" sz="3200" b="1" dirty="0" smtClean="0">
                <a:solidFill>
                  <a:srgbClr val="000099"/>
                </a:solidFill>
              </a:rPr>
              <a:t>起病较急，通常全身症状较轻，可有发热。初为干咳或少量粘液痰，随后痰量增多，咳嗽加剧，部分患者伴有血痰，咳嗽、咳痰可延续</a:t>
            </a:r>
            <a:r>
              <a:rPr lang="en-US" altLang="zh-CN" sz="3200" b="1" dirty="0" smtClean="0">
                <a:solidFill>
                  <a:srgbClr val="000099"/>
                </a:solidFill>
              </a:rPr>
              <a:t>2-3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周，如迁延不愈，可演变成慢性支气管炎。如伴支气管痉挛时，可出现程度不等的胸闷、气促等症状。</a:t>
            </a:r>
            <a:br>
              <a:rPr lang="zh-CN" altLang="en-US" sz="3200" b="1" dirty="0" smtClean="0">
                <a:solidFill>
                  <a:srgbClr val="000099"/>
                </a:solidFill>
              </a:rPr>
            </a:br>
            <a:endParaRPr lang="zh-CN" altLang="en-US" sz="32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243786" cy="428628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5300" b="1" dirty="0" smtClean="0">
                <a:solidFill>
                  <a:srgbClr val="FF0000"/>
                </a:solidFill>
              </a:rPr>
              <a:t>用药指引：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/>
            </a:r>
            <a:br>
              <a:rPr lang="zh-CN" altLang="en-US" sz="3600" b="1" dirty="0" smtClean="0">
                <a:solidFill>
                  <a:srgbClr val="000099"/>
                </a:solidFill>
              </a:rPr>
            </a:br>
            <a:r>
              <a:rPr lang="en-US" altLang="zh-CN" sz="3600" b="1" dirty="0" smtClean="0">
                <a:solidFill>
                  <a:srgbClr val="000099"/>
                </a:solidFill>
              </a:rPr>
              <a:t>1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、抗菌药物治疗：</a:t>
            </a:r>
            <a:r>
              <a:rPr lang="en-US" altLang="zh-CN" sz="3600" b="1" dirty="0" smtClean="0">
                <a:solidFill>
                  <a:srgbClr val="000099"/>
                </a:solidFill>
              </a:rPr>
              <a:t/>
            </a:r>
            <a:br>
              <a:rPr lang="en-US" altLang="zh-CN" sz="3600" b="1" dirty="0" smtClean="0">
                <a:solidFill>
                  <a:srgbClr val="000099"/>
                </a:solidFill>
              </a:rPr>
            </a:br>
            <a:r>
              <a:rPr lang="en-US" altLang="zh-CN" sz="3600" b="1" dirty="0" smtClean="0">
                <a:solidFill>
                  <a:srgbClr val="000099"/>
                </a:solidFill>
              </a:rPr>
              <a:t>    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常选用大环内酯类（琥乙红霉素、罗红霉素、乙酰螺旋霉素、阿奇霉素等）、青霉素类（青霉素、阿司匹林等）、喹诺酮类（左氧氟沙星、环丙沙星等）、头孢菌素类（头孢拉定、头孢克洛）。</a:t>
            </a:r>
            <a:br>
              <a:rPr lang="zh-CN" altLang="en-US" sz="3600" b="1" dirty="0" smtClean="0">
                <a:solidFill>
                  <a:srgbClr val="000099"/>
                </a:solidFill>
              </a:rPr>
            </a:br>
            <a:endParaRPr lang="zh-CN" altLang="en-US" sz="36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8143932" cy="6000792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</a:rPr>
              <a:t>、对症治疗：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/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r>
              <a:rPr lang="en-US" altLang="zh-CN" sz="24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）干咳无痰常用药物：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右美沙芬、咳必清（喷托维林）、川贝清肺糖浆、雪梨膏；</a:t>
            </a:r>
            <a:r>
              <a:rPr lang="en-US" sz="2400" b="1" dirty="0" smtClean="0">
                <a:solidFill>
                  <a:srgbClr val="000099"/>
                </a:solidFill>
              </a:rPr>
              <a:t>   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用药举例：川贝清肺糖浆</a:t>
            </a:r>
            <a:r>
              <a:rPr lang="en-US" altLang="zh-CN" sz="24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炎可宁 感咳双清 穿心莲内酯片</a:t>
            </a:r>
            <a:r>
              <a:rPr lang="en-US" altLang="zh-CN" sz="24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氢溴酸右美沙芬：</a:t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r>
              <a:rPr lang="en-US" altLang="zh-CN" sz="24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）痰稠不宜咳出者常用药物：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盐酸氨溴索、溴已新（必嗽平）、桃金娘油提取物（吉诺通）、复方氯化铵合剂、虫草川贝糖浆、熊胆川贝液、复方鲜竹沥口服液、桔梗片或糖浆等。必要时在医生指导下采取雾化祛痰；</a:t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r>
              <a:rPr lang="zh-CN" altLang="en-US" sz="2400" b="1" dirty="0" smtClean="0">
                <a:solidFill>
                  <a:srgbClr val="000099"/>
                </a:solidFill>
              </a:rPr>
              <a:t>用药举例：清热消炎（炎可宁）</a:t>
            </a:r>
            <a:r>
              <a:rPr lang="en-US" altLang="zh-CN" sz="24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止咳化痰药（清肺止咳丸）</a:t>
            </a:r>
            <a:r>
              <a:rPr lang="en-US" altLang="zh-CN" sz="24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氨溴索口服液或吉诺通等，（必要时在医生指导下服用抗生素，如头孢拉定、头孢克洛、罗红霉素、阿奇霉素、左氧氟沙星等。）</a:t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r>
              <a:rPr lang="zh-CN" altLang="en-US" sz="2400" b="1" dirty="0" smtClean="0">
                <a:solidFill>
                  <a:srgbClr val="000099"/>
                </a:solidFill>
              </a:rPr>
              <a:t/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endParaRPr lang="zh-CN" altLang="en-US" sz="24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600976" cy="414340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）支气管痉挛时：</a:t>
            </a:r>
            <a:r>
              <a:rPr lang="zh-CN" altLang="en-US" sz="4000" b="1" dirty="0" smtClean="0">
                <a:solidFill>
                  <a:srgbClr val="000099"/>
                </a:solidFill>
              </a:rPr>
              <a:t>可选用平喘药、如氨茶碱、博利康尼 丙卡特罗等；</a:t>
            </a:r>
            <a:br>
              <a:rPr lang="zh-CN" altLang="en-US" sz="4000" b="1" dirty="0" smtClean="0">
                <a:solidFill>
                  <a:srgbClr val="000099"/>
                </a:solidFill>
              </a:rPr>
            </a:br>
            <a:r>
              <a:rPr lang="en-US" altLang="zh-CN" sz="4000" b="1" dirty="0" smtClean="0">
                <a:solidFill>
                  <a:srgbClr val="FF0000"/>
                </a:solidFill>
              </a:rPr>
              <a:t>4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）发热者：</a:t>
            </a:r>
            <a:r>
              <a:rPr lang="zh-CN" altLang="en-US" sz="4000" b="1" dirty="0" smtClean="0">
                <a:solidFill>
                  <a:srgbClr val="000099"/>
                </a:solidFill>
              </a:rPr>
              <a:t>可用解热镇痛药，如对乙酰氨基酚、布洛芬等。</a:t>
            </a:r>
            <a:br>
              <a:rPr lang="zh-CN" altLang="en-US" sz="4000" b="1" dirty="0" smtClean="0">
                <a:solidFill>
                  <a:srgbClr val="000099"/>
                </a:solidFill>
              </a:rPr>
            </a:br>
            <a:r>
              <a:rPr lang="zh-CN" altLang="en-US" sz="5300" b="1" dirty="0" smtClean="0">
                <a:solidFill>
                  <a:srgbClr val="FF0000"/>
                </a:solidFill>
              </a:rPr>
              <a:t>注意：</a:t>
            </a:r>
            <a:r>
              <a:rPr lang="zh-CN" altLang="en-US" sz="4000" b="1" dirty="0" smtClean="0">
                <a:solidFill>
                  <a:srgbClr val="000099"/>
                </a:solidFill>
              </a:rPr>
              <a:t>叮嘱患者服药后如出现不适或</a:t>
            </a:r>
            <a:r>
              <a:rPr lang="en-US" altLang="zh-CN" sz="4000" b="1" dirty="0" smtClean="0">
                <a:solidFill>
                  <a:srgbClr val="000099"/>
                </a:solidFill>
              </a:rPr>
              <a:t>3-5</a:t>
            </a:r>
            <a:r>
              <a:rPr lang="zh-CN" altLang="en-US" sz="4000" b="1" dirty="0" smtClean="0">
                <a:solidFill>
                  <a:srgbClr val="000099"/>
                </a:solidFill>
              </a:rPr>
              <a:t>天症状无改善者。应及时到医院就诊。</a:t>
            </a:r>
            <a:endParaRPr lang="zh-CN" altLang="en-US" sz="40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886728" cy="4500594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健康指引：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/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r>
              <a:rPr lang="en-US" altLang="zh-CN" sz="3200" b="1" dirty="0" smtClean="0">
                <a:solidFill>
                  <a:srgbClr val="000099"/>
                </a:solidFill>
              </a:rPr>
              <a:t>1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、增强体质，防止感冒；</a:t>
            </a:r>
            <a:br>
              <a:rPr lang="zh-CN" altLang="en-US" sz="3200" b="1" dirty="0" smtClean="0">
                <a:solidFill>
                  <a:srgbClr val="000099"/>
                </a:solidFill>
              </a:rPr>
            </a:br>
            <a:r>
              <a:rPr lang="en-US" altLang="zh-CN" sz="3200" b="1" dirty="0" smtClean="0">
                <a:solidFill>
                  <a:srgbClr val="000099"/>
                </a:solidFill>
              </a:rPr>
              <a:t>2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、多休息、多饮水、保暖、避免过度劳累；</a:t>
            </a:r>
            <a:br>
              <a:rPr lang="zh-CN" altLang="en-US" sz="3200" b="1" dirty="0" smtClean="0">
                <a:solidFill>
                  <a:srgbClr val="000099"/>
                </a:solidFill>
              </a:rPr>
            </a:br>
            <a:r>
              <a:rPr lang="en-US" altLang="zh-CN" sz="3200" b="1" dirty="0" smtClean="0">
                <a:solidFill>
                  <a:srgbClr val="000099"/>
                </a:solidFill>
              </a:rPr>
              <a:t>3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、合理膳食，忌辛辣刺激性食物；</a:t>
            </a:r>
            <a:br>
              <a:rPr lang="zh-CN" altLang="en-US" sz="3200" b="1" dirty="0" smtClean="0">
                <a:solidFill>
                  <a:srgbClr val="000099"/>
                </a:solidFill>
              </a:rPr>
            </a:br>
            <a:r>
              <a:rPr lang="en-US" altLang="zh-CN" sz="3200" b="1" dirty="0" smtClean="0">
                <a:solidFill>
                  <a:srgbClr val="000099"/>
                </a:solidFill>
              </a:rPr>
              <a:t>4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、及时治疗鼻、咽、喉等部位疾病；</a:t>
            </a:r>
            <a:br>
              <a:rPr lang="zh-CN" altLang="en-US" sz="3200" b="1" dirty="0" smtClean="0">
                <a:solidFill>
                  <a:srgbClr val="000099"/>
                </a:solidFill>
              </a:rPr>
            </a:br>
            <a:r>
              <a:rPr lang="en-US" altLang="zh-CN" sz="3200" b="1" dirty="0" smtClean="0">
                <a:solidFill>
                  <a:srgbClr val="000099"/>
                </a:solidFill>
              </a:rPr>
              <a:t>5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、改善生活卫生环境，防止空气污染。</a:t>
            </a:r>
            <a:br>
              <a:rPr lang="zh-CN" altLang="en-US" sz="3200" b="1" dirty="0" smtClean="0">
                <a:solidFill>
                  <a:srgbClr val="000099"/>
                </a:solidFill>
              </a:rPr>
            </a:br>
            <a:endParaRPr lang="zh-CN" altLang="en-US" sz="32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6886596" cy="3357586"/>
          </a:xfrm>
        </p:spPr>
        <p:txBody>
          <a:bodyPr>
            <a:normAutofit/>
          </a:bodyPr>
          <a:lstStyle/>
          <a:p>
            <a:pPr algn="l"/>
            <a:r>
              <a:rPr lang="zh-CN" altLang="en-US" sz="4900" b="1" dirty="0" smtClean="0">
                <a:solidFill>
                  <a:srgbClr val="FF0000"/>
                </a:solidFill>
              </a:rPr>
              <a:t>改善指引：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/>
            </a:r>
            <a:br>
              <a:rPr lang="zh-CN" altLang="en-US" sz="3600" b="1" dirty="0" smtClean="0">
                <a:solidFill>
                  <a:srgbClr val="000099"/>
                </a:solidFill>
              </a:rPr>
            </a:br>
            <a:r>
              <a:rPr lang="zh-CN" altLang="en-US" sz="3600" b="1" dirty="0" smtClean="0">
                <a:solidFill>
                  <a:srgbClr val="000099"/>
                </a:solidFill>
              </a:rPr>
              <a:t>       可选服蛋白质粉、氨基酸、维生素</a:t>
            </a:r>
            <a:r>
              <a:rPr lang="en-US" altLang="zh-CN" sz="3600" b="1" dirty="0" smtClean="0">
                <a:solidFill>
                  <a:srgbClr val="000099"/>
                </a:solidFill>
              </a:rPr>
              <a:t>C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、复合</a:t>
            </a:r>
            <a:r>
              <a:rPr lang="en-US" altLang="zh-CN" sz="3600" b="1" dirty="0" smtClean="0">
                <a:solidFill>
                  <a:srgbClr val="000099"/>
                </a:solidFill>
              </a:rPr>
              <a:t>B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族、多种维生素、蜂胶等营养补充剂改善体质。</a:t>
            </a:r>
            <a:br>
              <a:rPr lang="zh-CN" altLang="en-US" sz="3600" b="1" dirty="0" smtClean="0">
                <a:solidFill>
                  <a:srgbClr val="000099"/>
                </a:solidFill>
              </a:rPr>
            </a:br>
            <a:endParaRPr lang="zh-CN" altLang="en-US" sz="36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8172480" cy="3286148"/>
          </a:xfrm>
        </p:spPr>
        <p:txBody>
          <a:bodyPr>
            <a:normAutofit fontScale="90000"/>
          </a:bodyPr>
          <a:lstStyle/>
          <a:p>
            <a:r>
              <a:rPr lang="zh-CN" altLang="en-US" sz="8800" b="1" dirty="0" smtClean="0"/>
              <a:t>二、询问病情，     确认疾病</a:t>
            </a:r>
            <a:r>
              <a:rPr lang="en-US" altLang="zh-CN" sz="8800" b="1" dirty="0" smtClean="0">
                <a:solidFill>
                  <a:srgbClr val="FF0000"/>
                </a:solidFill>
              </a:rPr>
              <a:t/>
            </a:r>
            <a:br>
              <a:rPr lang="en-US" altLang="zh-CN" sz="8800" b="1" dirty="0" smtClean="0">
                <a:solidFill>
                  <a:srgbClr val="FF0000"/>
                </a:solidFill>
              </a:rPr>
            </a:br>
            <a:r>
              <a:rPr lang="zh-CN" altLang="en-US" sz="5300" b="1" dirty="0" smtClean="0">
                <a:solidFill>
                  <a:srgbClr val="FF0000"/>
                </a:solidFill>
              </a:rPr>
              <a:t>问诊和辩证是最重要的！！！</a:t>
            </a:r>
            <a:endParaRPr lang="zh-CN" altLang="en-US" sz="53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386662" cy="478634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联合用药指导：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/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000099"/>
                </a:solidFill>
              </a:rPr>
              <a:t>1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、桂龙咳喘灵 （对因，止咳化痰，降气平喘）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炎可宁（对症，消炎）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盐酸氨溴索口服液（对症，溶解痰液）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维生素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C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（辅助治疗）头孢请咨询医师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000099"/>
                </a:solidFill>
              </a:rPr>
              <a:t>2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、风寒咳嗽丸（对因，寒湿咳嗽）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阿奇霉素（对症，消炎）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氢溴酸右美沙芬（对症，加强止咳效力）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蛋白质粉（辅助治疗）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000099"/>
                </a:solidFill>
              </a:rPr>
              <a:t>3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、芩暴红片、 橘红丸（对因，清热平喘，止咳化痰）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罗红霉素（对症，消炎）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茶碱缓释片（对症，解除支气管平滑肌痉挛）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蜂胶胶囊（辅助治疗）。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endParaRPr lang="zh-CN" altLang="en-US" sz="2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000133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8800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举例：</a:t>
            </a:r>
            <a:endParaRPr lang="zh-CN" altLang="en-US" sz="8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pic>
        <p:nvPicPr>
          <p:cNvPr id="45057" name="Picture 1" descr="C:\Users\Admin\AppData\Roaming\Tencent\Users\389006550\QQ\WinTemp\RichOle\MHG_5ZH75]LV8{F4QM3(@J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214422"/>
            <a:ext cx="7238589" cy="4939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429288"/>
          </a:xfrm>
        </p:spPr>
        <p:txBody>
          <a:bodyPr>
            <a:noAutofit/>
          </a:bodyPr>
          <a:lstStyle/>
          <a:p>
            <a:pPr algn="l"/>
            <a:r>
              <a:rPr lang="zh-CN" altLang="en-US" sz="6000" b="1" dirty="0" smtClean="0"/>
              <a:t>      慢性支气管炎</a:t>
            </a:r>
            <a:r>
              <a:rPr lang="en-US" altLang="zh-CN" sz="3600" b="1" dirty="0" smtClean="0">
                <a:solidFill>
                  <a:srgbClr val="000099"/>
                </a:solidFill>
              </a:rPr>
              <a:t/>
            </a:r>
            <a:br>
              <a:rPr lang="en-US" altLang="zh-CN" sz="3600" b="1" dirty="0" smtClean="0">
                <a:solidFill>
                  <a:srgbClr val="000099"/>
                </a:solidFill>
              </a:rPr>
            </a:br>
            <a:r>
              <a:rPr lang="zh-CN" altLang="en-US" sz="3200" b="1" dirty="0" smtClean="0">
                <a:solidFill>
                  <a:srgbClr val="000099"/>
                </a:solidFill>
              </a:rPr>
              <a:t>慢性支气管炎是气管、支气管黏膜及其周围组织的慢性非特异性炎症，临床以上咳嗽、咳痰或便有喘息及反复发作的慢性过程为特征。每年发病持续</a:t>
            </a:r>
            <a:r>
              <a:rPr lang="en-US" altLang="zh-CN" sz="3200" b="1" dirty="0" smtClean="0">
                <a:solidFill>
                  <a:srgbClr val="000099"/>
                </a:solidFill>
              </a:rPr>
              <a:t>3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个月，连续</a:t>
            </a:r>
            <a:r>
              <a:rPr lang="en-US" altLang="zh-CN" sz="3200" b="1" dirty="0" smtClean="0">
                <a:solidFill>
                  <a:srgbClr val="000099"/>
                </a:solidFill>
              </a:rPr>
              <a:t>2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年或</a:t>
            </a:r>
            <a:r>
              <a:rPr lang="en-US" altLang="zh-CN" sz="3200" b="1" dirty="0" smtClean="0">
                <a:solidFill>
                  <a:srgbClr val="000099"/>
                </a:solidFill>
              </a:rPr>
              <a:t>2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年以上，但排除其他疾病如肺结核、肺脓肿、心脏病、支气管哮喘等引起的咳嗽、咳痰、喘息症状。</a:t>
            </a:r>
            <a:endParaRPr lang="zh-CN" altLang="en-US" sz="32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958166" cy="4214842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b="1" dirty="0" smtClean="0">
                <a:solidFill>
                  <a:srgbClr val="FF0000"/>
                </a:solidFill>
              </a:rPr>
              <a:t>病因：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/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en-US" altLang="zh-CN" sz="3600" b="1" dirty="0" smtClean="0">
                <a:solidFill>
                  <a:srgbClr val="000099"/>
                </a:solidFill>
              </a:rPr>
              <a:t>1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、有害气体和有害颗粒刺激（如香烟、烟雾、粉尘、刺激性气体等）</a:t>
            </a:r>
            <a:br>
              <a:rPr lang="zh-CN" altLang="en-US" sz="3600" b="1" dirty="0" smtClean="0">
                <a:solidFill>
                  <a:srgbClr val="000099"/>
                </a:solidFill>
              </a:rPr>
            </a:br>
            <a:r>
              <a:rPr lang="en-US" altLang="zh-CN" sz="3600" b="1" dirty="0" smtClean="0">
                <a:solidFill>
                  <a:srgbClr val="000099"/>
                </a:solidFill>
              </a:rPr>
              <a:t>2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、感染因素（病毒、支原体、细菌等）</a:t>
            </a:r>
            <a:br>
              <a:rPr lang="zh-CN" altLang="en-US" sz="3600" b="1" dirty="0" smtClean="0">
                <a:solidFill>
                  <a:srgbClr val="000099"/>
                </a:solidFill>
              </a:rPr>
            </a:br>
            <a:r>
              <a:rPr lang="en-US" altLang="zh-CN" sz="3600" b="1" dirty="0" smtClean="0">
                <a:solidFill>
                  <a:srgbClr val="000099"/>
                </a:solidFill>
              </a:rPr>
              <a:t>3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、其他因素（免疫、年龄和气候等）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/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endParaRPr lang="zh-CN" altLang="en-US" sz="2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8101042" cy="571504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</a:rPr>
              <a:t>慢性支气管炎的主要症状 ：</a:t>
            </a:r>
            <a:r>
              <a:rPr lang="en-US" altLang="zh-CN" sz="2400" b="1" dirty="0" smtClean="0">
                <a:solidFill>
                  <a:srgbClr val="000099"/>
                </a:solidFill>
              </a:rPr>
              <a:t/>
            </a:r>
            <a:br>
              <a:rPr lang="en-US" altLang="zh-CN" sz="2400" b="1" dirty="0" smtClean="0">
                <a:solidFill>
                  <a:srgbClr val="000099"/>
                </a:solidFill>
              </a:rPr>
            </a:br>
            <a:r>
              <a:rPr lang="en-US" altLang="zh-CN" sz="2400" b="1" dirty="0" smtClean="0">
                <a:solidFill>
                  <a:srgbClr val="000099"/>
                </a:solidFill>
              </a:rPr>
              <a:t>      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 缓慢起病，病程长，反复急性发作而病情加重，主要症状为咳嗽、咳痰、或伴有喘息。急性加重主要表现为咳嗽、咳痰、喘息等症状突然加重。急性加重的主要原因是呼吸道感染，病原体可以是病毒、细菌、支原体和衣原体等。</a:t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r>
              <a:rPr lang="en-US" altLang="zh-CN" sz="24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、咳嗽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: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通常晨间咳嗽为主，睡眠时有阵咳或排痰；</a:t>
            </a:r>
            <a:r>
              <a:rPr lang="en-US" altLang="zh-CN" sz="2400" b="1" dirty="0" smtClean="0">
                <a:solidFill>
                  <a:srgbClr val="000099"/>
                </a:solidFill>
              </a:rPr>
              <a:t/>
            </a:r>
            <a:br>
              <a:rPr lang="en-US" altLang="zh-CN" sz="2400" b="1" dirty="0" smtClean="0">
                <a:solidFill>
                  <a:srgbClr val="000099"/>
                </a:solidFill>
              </a:rPr>
            </a:br>
            <a:r>
              <a:rPr lang="en-US" altLang="zh-CN" sz="24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、咳痰：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通常为白色粘液和泡沫性，偶可带血。清晨排痰较多，起床后或体位变化可刺激排痰</a:t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r>
              <a:rPr lang="en-US" altLang="zh-CN" sz="24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、喘息或气急：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喘息明显者常称为喘息性支气管炎，部分可能合伴支气管哮喘，若伴肺气肿时可表现为劳动或活动气急。</a:t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r>
              <a:rPr lang="zh-CN" altLang="en-US" sz="2400" b="1" dirty="0" smtClean="0">
                <a:solidFill>
                  <a:srgbClr val="000099"/>
                </a:solidFill>
              </a:rPr>
              <a:t/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endParaRPr lang="zh-CN" altLang="en-US" sz="24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5572164"/>
          </a:xfrm>
        </p:spPr>
        <p:txBody>
          <a:bodyPr>
            <a:normAutofit/>
          </a:bodyPr>
          <a:lstStyle/>
          <a:p>
            <a:pPr algn="l"/>
            <a:r>
              <a:rPr lang="zh-CN" altLang="en-US" sz="4900" b="1" dirty="0" smtClean="0"/>
              <a:t>用药指引：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/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r>
              <a:rPr lang="en-US" altLang="zh-CN" sz="36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、急性发作期：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/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r>
              <a:rPr lang="en-US" altLang="zh-CN" sz="24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）控制感染：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常用药有阿莫西林、头孢克诺、头孢拉定、罗红霉素、阿奇霉素、左氧氟沙星等。</a:t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r>
              <a:rPr lang="en-US" altLang="zh-CN" sz="24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）镇咳祛痰：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据病情可采取中西结合用药；</a:t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r>
              <a:rPr lang="zh-CN" altLang="en-US" sz="2400" b="1" dirty="0" smtClean="0">
                <a:solidFill>
                  <a:srgbClr val="FF0000"/>
                </a:solidFill>
              </a:rPr>
              <a:t>中药：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白咳静糖浆、蛇胆川贝胶囊、川贝枇杷膏、蛇胆陈皮液、熊胆川贝液、咳喘顺丸、复方甘草合剂等；</a:t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r>
              <a:rPr lang="zh-CN" altLang="en-US" sz="2400" b="1" dirty="0" smtClean="0">
                <a:solidFill>
                  <a:srgbClr val="FF0000"/>
                </a:solidFill>
              </a:rPr>
              <a:t>西药：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溴已新、盐酸氨溴索、复方氯化铵合剂等。</a:t>
            </a:r>
            <a:r>
              <a:rPr lang="en-US" altLang="zh-CN" sz="2400" b="1" dirty="0" smtClean="0">
                <a:solidFill>
                  <a:srgbClr val="000099"/>
                </a:solidFill>
              </a:rPr>
              <a:t/>
            </a:r>
            <a:br>
              <a:rPr lang="en-US" altLang="zh-CN" sz="2400" b="1" dirty="0" smtClean="0">
                <a:solidFill>
                  <a:srgbClr val="000099"/>
                </a:solidFill>
              </a:rPr>
            </a:br>
            <a:r>
              <a:rPr lang="en-US" altLang="zh-CN" sz="24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）解痉平喘：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/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r>
              <a:rPr lang="zh-CN" altLang="en-US" sz="2400" b="1" dirty="0" smtClean="0">
                <a:solidFill>
                  <a:srgbClr val="000099"/>
                </a:solidFill>
              </a:rPr>
              <a:t>口服药： 氨茶碱、博利康尼等</a:t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r>
              <a:rPr lang="zh-CN" altLang="en-US" sz="2400" b="1" dirty="0" smtClean="0">
                <a:solidFill>
                  <a:srgbClr val="000099"/>
                </a:solidFill>
              </a:rPr>
              <a:t>局部外用药： 沙丁胺醇气雾剂、丙酸倍氯米松气雾剂等</a:t>
            </a:r>
            <a:endParaRPr lang="zh-CN" altLang="en-US" sz="24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4214842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</a:rPr>
              <a:t>、缓解期治疗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/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en-US" altLang="zh-CN" sz="3600" b="1" dirty="0" smtClean="0">
                <a:solidFill>
                  <a:srgbClr val="000099"/>
                </a:solidFill>
              </a:rPr>
              <a:t>1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）戒烟，避免有害气体和颗粒的吸入；</a:t>
            </a:r>
            <a:br>
              <a:rPr lang="zh-CN" altLang="en-US" sz="3600" b="1" dirty="0" smtClean="0">
                <a:solidFill>
                  <a:srgbClr val="000099"/>
                </a:solidFill>
              </a:rPr>
            </a:br>
            <a:r>
              <a:rPr lang="en-US" altLang="zh-CN" sz="3600" b="1" dirty="0" smtClean="0">
                <a:solidFill>
                  <a:srgbClr val="000099"/>
                </a:solidFill>
              </a:rPr>
              <a:t>2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）增强体质，预防感冒；</a:t>
            </a:r>
            <a:br>
              <a:rPr lang="zh-CN" altLang="en-US" sz="3600" b="1" dirty="0" smtClean="0">
                <a:solidFill>
                  <a:srgbClr val="000099"/>
                </a:solidFill>
              </a:rPr>
            </a:br>
            <a:r>
              <a:rPr lang="en-US" altLang="zh-CN" sz="3600" b="1" dirty="0" smtClean="0">
                <a:solidFill>
                  <a:srgbClr val="000099"/>
                </a:solidFill>
              </a:rPr>
              <a:t>3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）反复呼吸道感染者，建议服用免疫调节剂，增强机体抵抗力、如转移因子、氨基酸等。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/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endParaRPr lang="zh-CN" altLang="en-US" sz="2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7958166" cy="514353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b="1" dirty="0" smtClean="0">
                <a:solidFill>
                  <a:srgbClr val="FF0000"/>
                </a:solidFill>
              </a:rPr>
              <a:t>健康指引：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/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000099"/>
                </a:solidFill>
              </a:rPr>
              <a:t>1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、食疗：如虫草煲汤、冰糖炖燕窝、川贝炖雪梨等。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000099"/>
                </a:solidFill>
              </a:rPr>
              <a:t>2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、适当运动，避免过度劳累。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000099"/>
                </a:solidFill>
              </a:rPr>
              <a:t>3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、合理膳食，进食高营养和富含维生素的食物，忌辛辣刺激性食物。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000099"/>
                </a:solidFill>
              </a:rPr>
              <a:t>4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、及时治疗鼻、咽、喉等部位疾病。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000099"/>
                </a:solidFill>
              </a:rPr>
              <a:t>5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、戒烟酒、改善生活卫生环境，防止空气污染。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/>
            </a:r>
            <a:br>
              <a:rPr lang="en-US" altLang="zh-CN" sz="2800" b="1" dirty="0" smtClean="0">
                <a:solidFill>
                  <a:srgbClr val="000099"/>
                </a:solidFill>
              </a:rPr>
            </a:br>
            <a:r>
              <a:rPr lang="zh-CN" altLang="en-US" sz="4000" b="1" dirty="0" smtClean="0">
                <a:solidFill>
                  <a:srgbClr val="FF0000"/>
                </a:solidFill>
              </a:rPr>
              <a:t>改善指引：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/>
            </a:r>
            <a:br>
              <a:rPr lang="en-US" altLang="zh-CN" sz="4000" b="1" dirty="0" smtClean="0">
                <a:solidFill>
                  <a:srgbClr val="FF0000"/>
                </a:solidFill>
              </a:rPr>
            </a:br>
            <a:r>
              <a:rPr lang="en-US" altLang="zh-CN" sz="4000" b="1" dirty="0" smtClean="0">
                <a:solidFill>
                  <a:srgbClr val="FF0000"/>
                </a:solidFill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可选用蜂胶、虫草、蛤蚧粉、大蒜精油、蛋白质粉、多种维生素等营养补充剂改善体质。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000099"/>
                </a:solidFill>
              </a:rPr>
              <a:t/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endParaRPr lang="zh-CN" altLang="en-US" sz="2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029604" cy="5143536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solidFill>
                  <a:srgbClr val="FF0000"/>
                </a:solidFill>
              </a:rPr>
              <a:t>联合用药指导：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/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r>
              <a:rPr lang="en-US" altLang="zh-CN" sz="2400" b="1" dirty="0" smtClean="0">
                <a:solidFill>
                  <a:srgbClr val="000099"/>
                </a:solidFill>
              </a:rPr>
              <a:t>1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、百咳静糖浆 清肺止咳丸（对因，清热化痰，止咳平喘）</a:t>
            </a:r>
            <a:r>
              <a:rPr lang="en-US" altLang="zh-CN" sz="2400" b="1" dirty="0" smtClean="0">
                <a:solidFill>
                  <a:srgbClr val="000099"/>
                </a:solidFill>
              </a:rPr>
              <a:t>+ 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头洛克洛（对症，消炎）</a:t>
            </a:r>
            <a:r>
              <a:rPr lang="en-US" altLang="zh-CN" sz="24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盐酸氨溴索（对症，溶解痰液）</a:t>
            </a:r>
            <a:r>
              <a:rPr lang="en-US" altLang="zh-CN" sz="24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大蒜精油（辅助治疗）。</a:t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r>
              <a:rPr lang="en-US" altLang="zh-CN" sz="2400" b="1" dirty="0" smtClean="0">
                <a:solidFill>
                  <a:srgbClr val="000099"/>
                </a:solidFill>
              </a:rPr>
              <a:t>2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、蛇胆川贝胶囊（对因，祛风止咳，除痰散结）</a:t>
            </a:r>
            <a:r>
              <a:rPr lang="en-US" altLang="zh-CN" sz="24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罗红霉素（对症，消炎）</a:t>
            </a:r>
            <a:r>
              <a:rPr lang="en-US" altLang="zh-CN" sz="24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乙酰半胱氨酸颗粒（对症，溶解痰液）</a:t>
            </a:r>
            <a:r>
              <a:rPr lang="en-US" altLang="zh-CN" sz="24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蜂胶胶囊（辅助治疗）。</a:t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r>
              <a:rPr lang="en-US" altLang="zh-CN" sz="2400" b="1" dirty="0" smtClean="0">
                <a:solidFill>
                  <a:srgbClr val="000099"/>
                </a:solidFill>
              </a:rPr>
              <a:t>3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、十味龙胆花颗粒（对因，清热止咳化痰）</a:t>
            </a:r>
            <a:r>
              <a:rPr lang="en-US" altLang="zh-CN" sz="24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头洛克肟（对症，消炎）</a:t>
            </a:r>
            <a:r>
              <a:rPr lang="en-US" altLang="zh-CN" sz="24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茶碱缓释片（对症，缓解支气管痉挛）</a:t>
            </a:r>
            <a:r>
              <a:rPr lang="en-US" altLang="zh-CN" sz="24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沙丁胺醇气雾剂（对症，伴支气管痉挛）</a:t>
            </a:r>
            <a:r>
              <a:rPr lang="en-US" altLang="zh-CN" sz="24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>蛋白质粉（辅助治疗）</a:t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endParaRPr lang="zh-CN" altLang="en-US" sz="24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029604" cy="100013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b="1" dirty="0" smtClean="0">
                <a:solidFill>
                  <a:srgbClr val="FF0000"/>
                </a:solidFill>
              </a:rPr>
              <a:t>举例：</a:t>
            </a:r>
            <a:r>
              <a:rPr lang="zh-CN" altLang="en-US" sz="2400" b="1" dirty="0" smtClean="0">
                <a:solidFill>
                  <a:srgbClr val="000099"/>
                </a:solidFill>
              </a:rPr>
              <a:t/>
            </a:r>
            <a:br>
              <a:rPr lang="zh-CN" altLang="en-US" sz="2400" b="1" dirty="0" smtClean="0">
                <a:solidFill>
                  <a:srgbClr val="000099"/>
                </a:solidFill>
              </a:rPr>
            </a:br>
            <a:endParaRPr lang="zh-CN" altLang="en-US" sz="24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00035" y="1000108"/>
          <a:ext cx="7429551" cy="4999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073"/>
                <a:gridCol w="296915"/>
                <a:gridCol w="5393563"/>
              </a:tblGrid>
              <a:tr h="382141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十味龙胆花颗粒（清肺止咳丸）</a:t>
                      </a:r>
                      <a:endParaRPr lang="zh-CN" altLang="en-US">
                        <a:solidFill>
                          <a:srgbClr val="000099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79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待客</a:t>
                      </a:r>
                      <a:endParaRPr lang="zh-CN" altLang="en-US" sz="140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8"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销售术语</a:t>
                      </a:r>
                      <a:endParaRPr lang="zh-CN" altLang="en-US" sz="140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845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smtClean="0"/>
                        <a:t>微笑</a:t>
                      </a:r>
                      <a:endParaRPr lang="zh-CN" altLang="en-US" sz="140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微笑迎人，热情招呼：“您好！有什么可以帮您的吗？”</a:t>
                      </a:r>
                      <a:endParaRPr lang="zh-CN" altLang="en-US" sz="140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29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smtClean="0"/>
                        <a:t>观察顾客</a:t>
                      </a:r>
                      <a:endParaRPr lang="zh-CN" altLang="en-US" sz="140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观察顾客咳嗽</a:t>
                      </a:r>
                      <a:endParaRPr lang="zh-CN" altLang="en-US" sz="140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871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询问病情</a:t>
                      </a:r>
                      <a:endParaRPr lang="zh-CN" altLang="en-US" sz="140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店员：请问你哪里不舒服？</a:t>
                      </a:r>
                    </a:p>
                    <a:p>
                      <a:r>
                        <a:rPr lang="zh-CN" alt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顾客：我咳嗽、痰多</a:t>
                      </a:r>
                    </a:p>
                    <a:p>
                      <a:r>
                        <a:rPr lang="zh-CN" alt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店员：请问你气喘吗？多长时间了？</a:t>
                      </a:r>
                    </a:p>
                    <a:p>
                      <a:r>
                        <a:rPr lang="zh-CN" alt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顾客：有点喘。我每年夏秋之交都会咳一两个月。</a:t>
                      </a:r>
                      <a:endParaRPr lang="zh-CN" altLang="en-US" sz="140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642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确认病情和</a:t>
                      </a:r>
                    </a:p>
                    <a:p>
                      <a:pPr algn="ctr"/>
                      <a:r>
                        <a:rPr lang="zh-CN" alt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推荐药品</a:t>
                      </a:r>
                      <a:endParaRPr lang="zh-CN" altLang="en-US" sz="140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您这是慢性支气管炎的症状，并伴有轻微的支气管痉挛，我给你拿两盒十味龙胆花颗粒，清肺止咳化痰；茶碱缓释片可以舒张支气管平滑肌，解痉；头孢克洛抗菌消炎。</a:t>
                      </a:r>
                      <a:endParaRPr lang="zh-CN" altLang="en-US" sz="140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642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联合用药组合推销</a:t>
                      </a:r>
                      <a:endParaRPr lang="zh-CN" altLang="en-US" sz="140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十味龙胆花颗粒（清肺止咳化痰）</a:t>
                      </a:r>
                      <a:r>
                        <a:rPr 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头洛克肟 （炎可宁 感咳双清 穿心莲内酯）（抗菌消炎）</a:t>
                      </a:r>
                      <a:r>
                        <a:rPr 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丙卡特罗缓释片（缓解支气管痉挛）</a:t>
                      </a:r>
                      <a:r>
                        <a:rPr 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痰稠加氨溴索</a:t>
                      </a:r>
                      <a:endParaRPr lang="zh-CN" altLang="en-US" sz="140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4136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smtClean="0"/>
                        <a:t>顾客购药</a:t>
                      </a:r>
                      <a:endParaRPr lang="zh-CN" altLang="en-US" sz="140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嘱咐顾客多运动，注意保暖，避免寒冷刺激，不宜吃过冷、油腻、辛辣的隽，可以服蛋白质粉，增强体质。</a:t>
                      </a:r>
                      <a:endParaRPr lang="zh-CN" altLang="en-US" sz="140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308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smtClean="0"/>
                        <a:t>送客</a:t>
                      </a:r>
                      <a:endParaRPr lang="zh-CN" altLang="en-US" sz="140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亲切送客并提示顾客不要太担心，有什么情况可以打店内咨询电话。</a:t>
                      </a:r>
                      <a:endParaRPr lang="zh-CN" altLang="en-US" sz="1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8143932" cy="5214974"/>
          </a:xfrm>
        </p:spPr>
        <p:txBody>
          <a:bodyPr>
            <a:noAutofit/>
          </a:bodyPr>
          <a:lstStyle/>
          <a:p>
            <a:pPr algn="l"/>
            <a:r>
              <a:rPr lang="zh-CN" altLang="en-US" sz="4800" b="1" dirty="0" smtClean="0">
                <a:solidFill>
                  <a:srgbClr val="FF0000"/>
                </a:solidFill>
                <a:latin typeface="+mj-ea"/>
              </a:rPr>
              <a:t>三、指导用药</a:t>
            </a:r>
            <a:r>
              <a:rPr lang="en-US" altLang="zh-CN" sz="3600" b="1" dirty="0" smtClean="0">
                <a:solidFill>
                  <a:srgbClr val="000099"/>
                </a:solidFill>
                <a:latin typeface="+mj-ea"/>
              </a:rPr>
              <a:t/>
            </a:r>
            <a:br>
              <a:rPr lang="en-US" altLang="zh-CN" sz="3600" b="1" dirty="0" smtClean="0">
                <a:solidFill>
                  <a:srgbClr val="000099"/>
                </a:solidFill>
                <a:latin typeface="+mj-ea"/>
              </a:rPr>
            </a:br>
            <a:r>
              <a:rPr lang="zh-CN" altLang="en-US" sz="3600" b="1" dirty="0" smtClean="0">
                <a:solidFill>
                  <a:srgbClr val="002060"/>
                </a:solidFill>
                <a:latin typeface="+mj-ea"/>
              </a:rPr>
              <a:t>原则：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/>
            </a:r>
            <a:br>
              <a:rPr lang="zh-CN" altLang="en-US" sz="3600" b="1" dirty="0" smtClean="0">
                <a:solidFill>
                  <a:srgbClr val="000099"/>
                </a:solidFill>
              </a:rPr>
            </a:br>
            <a:r>
              <a:rPr lang="zh-CN" altLang="en-US" sz="3600" b="1" dirty="0" smtClean="0">
                <a:solidFill>
                  <a:srgbClr val="000099"/>
                </a:solidFill>
              </a:rPr>
              <a:t> 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、遵守“急则治其标，缓则治其本”   的原则。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dirty="0" smtClean="0"/>
              <a:t>  </a:t>
            </a: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、内服药加外用药的指导原则。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3</a:t>
            </a:r>
            <a:r>
              <a:rPr lang="zh-CN" altLang="en-US" sz="3600" b="1" dirty="0" smtClean="0"/>
              <a:t>、中药加西药的组合原则。 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4</a:t>
            </a:r>
            <a:r>
              <a:rPr lang="zh-CN" altLang="en-US" sz="3600" b="1" dirty="0" smtClean="0"/>
              <a:t>、改善指导的原则。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5</a:t>
            </a:r>
            <a:r>
              <a:rPr lang="zh-CN" altLang="en-US" sz="3600" b="1" dirty="0" smtClean="0"/>
              <a:t>、对症</a:t>
            </a:r>
            <a:r>
              <a:rPr lang="en-US" altLang="zh-CN" sz="3600" b="1" dirty="0" smtClean="0"/>
              <a:t>+</a:t>
            </a:r>
            <a:r>
              <a:rPr lang="zh-CN" altLang="en-US" sz="3600" b="1" dirty="0" smtClean="0"/>
              <a:t>对因</a:t>
            </a:r>
            <a:r>
              <a:rPr lang="en-US" altLang="zh-CN" sz="3600" b="1" dirty="0" smtClean="0"/>
              <a:t>+</a:t>
            </a:r>
            <a:r>
              <a:rPr lang="zh-CN" altLang="en-US" sz="3600" b="1" dirty="0" smtClean="0"/>
              <a:t>兼症</a:t>
            </a:r>
            <a:r>
              <a:rPr lang="en-US" altLang="zh-CN" sz="3600" b="1" dirty="0" smtClean="0"/>
              <a:t>+</a:t>
            </a:r>
            <a:r>
              <a:rPr lang="zh-CN" altLang="en-US" sz="3600" b="1" dirty="0" smtClean="0"/>
              <a:t>辅助治疗的原则。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6</a:t>
            </a:r>
            <a:r>
              <a:rPr lang="zh-CN" altLang="en-US" sz="3600" b="1" dirty="0" smtClean="0"/>
              <a:t>、安全有效的用药原则。</a:t>
            </a:r>
            <a:endParaRPr lang="zh-CN" altLang="en-US" sz="36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7786742" cy="550072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7300" b="1" dirty="0" smtClean="0"/>
              <a:t>       支气管哮喘</a:t>
            </a:r>
            <a:r>
              <a:rPr lang="en-US" altLang="zh-CN" sz="3200" b="1" dirty="0" smtClean="0">
                <a:solidFill>
                  <a:srgbClr val="000099"/>
                </a:solidFill>
              </a:rPr>
              <a:t/>
            </a:r>
            <a:br>
              <a:rPr lang="en-US" altLang="zh-CN" sz="3200" b="1" dirty="0" smtClean="0">
                <a:solidFill>
                  <a:srgbClr val="000099"/>
                </a:solidFill>
              </a:rPr>
            </a:br>
            <a:r>
              <a:rPr lang="en-US" altLang="zh-CN" sz="3200" b="1" dirty="0" smtClean="0">
                <a:solidFill>
                  <a:srgbClr val="000099"/>
                </a:solidFill>
              </a:rPr>
              <a:t/>
            </a:r>
            <a:br>
              <a:rPr lang="en-US" altLang="zh-CN" sz="3200" b="1" dirty="0" smtClean="0">
                <a:solidFill>
                  <a:srgbClr val="000099"/>
                </a:solidFill>
              </a:rPr>
            </a:br>
            <a:r>
              <a:rPr lang="zh-CN" altLang="en-US" sz="3200" b="1" dirty="0" smtClean="0">
                <a:solidFill>
                  <a:srgbClr val="000099"/>
                </a:solidFill>
              </a:rPr>
              <a:t>概述：支气管哮喘简称哮喘，是由多种细胞参与的气道慢性炎症性疾病。可引起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反复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的喘息、气急、胸闷或咳嗽等，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常在夜间和清晨发作、加剧、多数患者可自行缓解或经治疗缓解。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目前认为哮喘的发生是受遗传和环境（花粉、尘螨、感染等）因素相互影响的结果。</a:t>
            </a:r>
            <a:br>
              <a:rPr lang="zh-CN" altLang="en-US" sz="3200" b="1" dirty="0" smtClean="0">
                <a:solidFill>
                  <a:srgbClr val="000099"/>
                </a:solidFill>
              </a:rPr>
            </a:br>
            <a:endParaRPr lang="zh-CN" altLang="en-US" sz="32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535785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临床表现：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/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zh-CN" altLang="en-US" sz="3600" b="1" dirty="0" smtClean="0">
                <a:solidFill>
                  <a:srgbClr val="000099"/>
                </a:solidFill>
              </a:rPr>
              <a:t>发作时伴有哮鸣音的呼气性呼吸困难或胸闷和咳嗽，严重者被迫采取坐位或端坐呼吸，干咳大量白色泡沫痰，甚至出现紫绀等。哮喘症状可在数分钟内发作，经数小时至数天，用药或缓解。部分患者在缓解数小时后可在次发作。有些青少年，哮喘症状表现为运动时出现胸闷、咳嗽和呼吸困难。小孩多于清晨或夜间咳嗽一阵，抗生素无效 胸片</a:t>
            </a:r>
            <a:r>
              <a:rPr lang="en-US" altLang="zh-CN" sz="3600" b="1" dirty="0" smtClean="0">
                <a:solidFill>
                  <a:srgbClr val="000099"/>
                </a:solidFill>
              </a:rPr>
              <a:t>X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光正常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/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endParaRPr lang="zh-CN" altLang="en-US" sz="2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5357850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solidFill>
                  <a:srgbClr val="FF0000"/>
                </a:solidFill>
              </a:rPr>
              <a:t>治疗原则：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/>
            </a:r>
            <a:br>
              <a:rPr lang="en-US" altLang="zh-CN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、脱离变应原：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患者脱离变应原的接触是防治哮喘最有效的方法，但又有部分患者能找到变应原；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、药物治疗：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在医生指导下用药，常用药物有：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000099"/>
                </a:solidFill>
              </a:rPr>
              <a:t>局部吸入给药：如沙丁胺醇、特布他林、异丙托溴胺、布地奈德、丙酸倍氯米松等。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000099"/>
                </a:solidFill>
              </a:rPr>
              <a:t>口服药：氨茶碱、息喘灵（茶碱麻黄碱）、博利康尼、泼尼松、地塞米松、孟鲁司特（顺尔宁）、酮替芬等。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endParaRPr lang="zh-CN" altLang="en-US" sz="2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243786" cy="564360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800" b="1" dirty="0" smtClean="0">
                <a:solidFill>
                  <a:srgbClr val="FF0000"/>
                </a:solidFill>
              </a:rPr>
              <a:t>健康指引：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/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en-US" altLang="zh-CN" sz="3200" b="1" dirty="0" smtClean="0">
                <a:solidFill>
                  <a:srgbClr val="000099"/>
                </a:solidFill>
              </a:rPr>
              <a:t>1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、避免接触致敏原；</a:t>
            </a:r>
            <a:br>
              <a:rPr lang="zh-CN" altLang="en-US" sz="3200" b="1" dirty="0" smtClean="0">
                <a:solidFill>
                  <a:srgbClr val="000099"/>
                </a:solidFill>
              </a:rPr>
            </a:br>
            <a:r>
              <a:rPr lang="en-US" altLang="zh-CN" sz="3200" b="1" dirty="0" smtClean="0">
                <a:solidFill>
                  <a:srgbClr val="000099"/>
                </a:solidFill>
              </a:rPr>
              <a:t>2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、保持室内空气流通及清洁；</a:t>
            </a:r>
            <a:br>
              <a:rPr lang="zh-CN" altLang="en-US" sz="3200" b="1" dirty="0" smtClean="0">
                <a:solidFill>
                  <a:srgbClr val="000099"/>
                </a:solidFill>
              </a:rPr>
            </a:br>
            <a:r>
              <a:rPr lang="en-US" altLang="zh-CN" sz="3200" b="1" dirty="0" smtClean="0">
                <a:solidFill>
                  <a:srgbClr val="000099"/>
                </a:solidFill>
              </a:rPr>
              <a:t>3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、戒烟酒；</a:t>
            </a:r>
            <a:br>
              <a:rPr lang="zh-CN" altLang="en-US" sz="3200" b="1" dirty="0" smtClean="0">
                <a:solidFill>
                  <a:srgbClr val="000099"/>
                </a:solidFill>
              </a:rPr>
            </a:br>
            <a:r>
              <a:rPr lang="en-US" altLang="zh-CN" sz="3200" b="1" dirty="0" smtClean="0">
                <a:solidFill>
                  <a:srgbClr val="000099"/>
                </a:solidFill>
              </a:rPr>
              <a:t>4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、适量的运动，增强体质；</a:t>
            </a:r>
            <a:br>
              <a:rPr lang="zh-CN" altLang="en-US" sz="3200" b="1" dirty="0" smtClean="0">
                <a:solidFill>
                  <a:srgbClr val="000099"/>
                </a:solidFill>
              </a:rPr>
            </a:br>
            <a:r>
              <a:rPr lang="en-US" altLang="zh-CN" sz="3200" b="1" dirty="0" smtClean="0">
                <a:solidFill>
                  <a:srgbClr val="000099"/>
                </a:solidFill>
              </a:rPr>
              <a:t>5</a:t>
            </a:r>
            <a:r>
              <a:rPr lang="zh-CN" altLang="en-US" sz="3200" b="1" dirty="0" smtClean="0">
                <a:solidFill>
                  <a:srgbClr val="000099"/>
                </a:solidFill>
              </a:rPr>
              <a:t>、积极预防和治疗感冒等上呼吸道感染疾病的发生。</a:t>
            </a:r>
            <a:r>
              <a:rPr lang="en-US" altLang="zh-CN" sz="3200" b="1" dirty="0" smtClean="0">
                <a:solidFill>
                  <a:srgbClr val="000099"/>
                </a:solidFill>
              </a:rPr>
              <a:t/>
            </a:r>
            <a:br>
              <a:rPr lang="en-US" altLang="zh-CN" sz="3200" b="1" dirty="0" smtClean="0">
                <a:solidFill>
                  <a:srgbClr val="000099"/>
                </a:solidFill>
              </a:rPr>
            </a:br>
            <a:r>
              <a:rPr lang="zh-CN" altLang="en-US" sz="4900" b="1" dirty="0" smtClean="0">
                <a:solidFill>
                  <a:srgbClr val="FF0000"/>
                </a:solidFill>
              </a:rPr>
              <a:t>改善指引：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/>
            </a:r>
            <a:br>
              <a:rPr lang="en-US" altLang="zh-CN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000099"/>
                </a:solidFill>
              </a:rPr>
              <a:t>         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可选用蜂胶、冬虫夏草、燕窝、蛋白质粉、氨基酸、大蒜精油、</a:t>
            </a:r>
            <a:r>
              <a:rPr lang="zh-CN" altLang="zh-CN" sz="2800" b="1" dirty="0" smtClean="0">
                <a:solidFill>
                  <a:srgbClr val="000099"/>
                </a:solidFill>
              </a:rPr>
              <a:t>β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-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胡萝卜素等营养补充剂改善。 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endParaRPr lang="zh-CN" altLang="en-US" sz="2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CN" sz="4800" dirty="0" smtClean="0">
              <a:solidFill>
                <a:schemeClr val="tx1"/>
              </a:solidFill>
            </a:endParaRPr>
          </a:p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600976" cy="564360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b="1" dirty="0" smtClean="0">
                <a:solidFill>
                  <a:srgbClr val="FF0000"/>
                </a:solidFill>
              </a:rPr>
              <a:t>联合用药指导：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/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000099"/>
                </a:solidFill>
              </a:rPr>
              <a:t>1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、清肺止咳丸（对因，清热平喘，化痰止咳）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头孢克洛（对症，消炎）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沙丁胺醇片（对症，解除支气管痉挛）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异丙托溴胺气雾剂（对症，解除支气管痉挛）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蜂胶（辅助治疗）。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000099"/>
                </a:solidFill>
              </a:rPr>
              <a:t>2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、虫草清肺胶囊（对因，润肺补气，清肺化痰，止咳平喘）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罗红霉素（对症，消炎）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孟鲁司特钠（对症，解除支气管痉挛）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沙美特罗替卡松粉吸入剂（对症，解除支气管痉挛）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维生素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C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（辅助治疗）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000099"/>
                </a:solidFill>
              </a:rPr>
              <a:t>3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、哮喘丸（对因，镇咳定喘，消炎化痰）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阿奇霉素（对症，消炎）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硫酸班布特罗片（对症，解除支气管痉挛）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丙酸倍氯米松气雾剂（对症，解除支气管痉挛）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+</a:t>
            </a:r>
            <a:r>
              <a:rPr lang="zh-CN" altLang="zh-CN" sz="2800" b="1" dirty="0" smtClean="0">
                <a:solidFill>
                  <a:srgbClr val="000099"/>
                </a:solidFill>
              </a:rPr>
              <a:t>β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-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胡萝卜素（辅助治疗）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endParaRPr lang="zh-CN" altLang="en-US" sz="2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714380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举例：</a:t>
            </a:r>
            <a:endParaRPr lang="zh-CN" altLang="en-US" sz="40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42939" y="1100352"/>
          <a:ext cx="7572400" cy="5411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666"/>
                <a:gridCol w="443699"/>
                <a:gridCol w="5206035"/>
              </a:tblGrid>
              <a:tr h="388622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虫草清肺胶囊</a:t>
                      </a:r>
                      <a:endParaRPr lang="zh-CN" altLang="en-US" sz="24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57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待客</a:t>
                      </a:r>
                      <a:endParaRPr lang="zh-CN" altLang="en-US" sz="1400" b="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8">
                  <a:txBody>
                    <a:bodyPr/>
                    <a:lstStyle/>
                    <a:p>
                      <a:endParaRPr lang="zh-CN" altLang="en-US" sz="1400" b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销售术语</a:t>
                      </a:r>
                      <a:endParaRPr lang="zh-CN" altLang="en-US" sz="1400" b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051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微笑</a:t>
                      </a:r>
                      <a:endParaRPr lang="zh-CN" altLang="en-US" sz="1400" b="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微笑迎人，热情招呼：“您好！有什么可以帮您的吗？”</a:t>
                      </a:r>
                      <a:endParaRPr lang="zh-CN" altLang="en-US" sz="1400" b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457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观察顾客</a:t>
                      </a:r>
                      <a:endParaRPr lang="zh-CN" altLang="en-US" sz="1400" b="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观察顾客在呼吸道用药柜台比较药品</a:t>
                      </a:r>
                      <a:endParaRPr lang="zh-CN" altLang="en-US" sz="1400" b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043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询问病情</a:t>
                      </a:r>
                      <a:endParaRPr lang="zh-CN" altLang="en-US" sz="1400" b="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店员：请问你哪里不舒服？</a:t>
                      </a:r>
                    </a:p>
                    <a:p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顾客：我最近咳嗽，胸闷，喘得很。</a:t>
                      </a:r>
                    </a:p>
                    <a:p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店员：请问咳嗽时伴哮鸣音吗？ </a:t>
                      </a:r>
                    </a:p>
                    <a:p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顾客：有。经常还提不起气。晚上会咳醒。</a:t>
                      </a:r>
                      <a:endParaRPr lang="zh-CN" altLang="en-US" sz="1400" b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50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确认病情和</a:t>
                      </a:r>
                    </a:p>
                    <a:p>
                      <a:pPr algn="ctr"/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推荐药品</a:t>
                      </a:r>
                      <a:endParaRPr lang="zh-CN" altLang="en-US" sz="1400" b="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您这是肺肾两虚型支气管哮喘的症状，我给你拿两盒虫草清肺囊，补肾益肺，止咳平喘；孟鲁司特钠和丙酸倍氯米松气雾剂，舒张支气管平滑肌，其中后者晚上睡前喷用，可以减少夜间发作；罗红霉素抗菌消炎。</a:t>
                      </a:r>
                      <a:endParaRPr lang="zh-CN" altLang="en-US" sz="1400" b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679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联合用药组合推销</a:t>
                      </a:r>
                      <a:endParaRPr lang="zh-CN" altLang="en-US" sz="1400" b="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虫草清肺囊（止咳平喘糖浆丙卡特罗口服液连用）（止咳平喘）</a:t>
                      </a:r>
                      <a:r>
                        <a:rPr 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孟鲁司特钠（调节支气管）</a:t>
                      </a:r>
                      <a:r>
                        <a:rPr 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辅舒酮丙酸倍氯米松气雾剂（西替利嗪滴剂）（抗过敏）</a:t>
                      </a:r>
                      <a:r>
                        <a:rPr 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罗红霉素（抗菌消炎）</a:t>
                      </a:r>
                      <a:endParaRPr lang="zh-CN" altLang="en-US" sz="1400" b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57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顾客购药</a:t>
                      </a:r>
                      <a:endParaRPr lang="zh-CN" altLang="en-US" sz="1400" b="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嘱咐顾客保守室内空气流通，适当的运动，保持乐观的情绪，可服用蜂胶，增加体质。</a:t>
                      </a:r>
                      <a:endParaRPr lang="zh-CN" altLang="en-US" sz="1400" b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43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送客</a:t>
                      </a:r>
                      <a:endParaRPr lang="zh-CN" altLang="en-US" sz="1400" b="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亲切送客并提示顾客不要太担心，有什么情况可以打店内咨询电话。</a:t>
                      </a:r>
                      <a:endParaRPr lang="zh-CN" altLang="en-US" sz="1400" b="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643602"/>
          </a:xfrm>
        </p:spPr>
        <p:txBody>
          <a:bodyPr>
            <a:normAutofit/>
          </a:bodyPr>
          <a:lstStyle/>
          <a:p>
            <a:pPr algn="l"/>
            <a:r>
              <a:rPr lang="en-US" altLang="zh-CN" sz="6600" b="1" dirty="0" smtClean="0"/>
              <a:t>          </a:t>
            </a:r>
            <a:r>
              <a:rPr lang="zh-CN" altLang="en-US" sz="6600" b="1" dirty="0" smtClean="0"/>
              <a:t>儿童感冒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/>
            </a:r>
            <a:br>
              <a:rPr lang="zh-CN" altLang="en-US" sz="2800" b="1" dirty="0" smtClean="0">
                <a:solidFill>
                  <a:srgbClr val="C00000"/>
                </a:solidFill>
              </a:rPr>
            </a:br>
            <a:r>
              <a:rPr lang="zh-CN" altLang="en-US" sz="2800" b="1" dirty="0" smtClean="0">
                <a:solidFill>
                  <a:srgbClr val="C00000"/>
                </a:solidFill>
              </a:rPr>
              <a:t>    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/>
            </a:r>
            <a:br>
              <a:rPr lang="en-US" altLang="zh-CN" sz="2800" b="1" dirty="0" smtClean="0">
                <a:solidFill>
                  <a:srgbClr val="C00000"/>
                </a:solidFill>
              </a:rPr>
            </a:br>
            <a:r>
              <a:rPr lang="en-US" altLang="zh-CN" sz="2800" b="1" dirty="0" smtClean="0">
                <a:solidFill>
                  <a:srgbClr val="C00000"/>
                </a:solidFill>
              </a:rPr>
              <a:t/>
            </a:r>
            <a:br>
              <a:rPr lang="en-US" altLang="zh-CN" sz="2800" b="1" dirty="0" smtClean="0">
                <a:solidFill>
                  <a:srgbClr val="C00000"/>
                </a:solidFill>
              </a:rPr>
            </a:br>
            <a:r>
              <a:rPr lang="en-US" altLang="zh-CN" sz="2800" b="1" dirty="0" smtClean="0">
                <a:solidFill>
                  <a:srgbClr val="C00000"/>
                </a:solidFill>
              </a:rPr>
              <a:t/>
            </a:r>
            <a:br>
              <a:rPr lang="en-US" altLang="zh-CN" sz="2800" b="1" dirty="0" smtClean="0">
                <a:solidFill>
                  <a:srgbClr val="C00000"/>
                </a:solidFill>
              </a:rPr>
            </a:br>
            <a:r>
              <a:rPr lang="en-US" altLang="zh-CN" sz="2800" b="1" dirty="0" smtClean="0">
                <a:solidFill>
                  <a:srgbClr val="C00000"/>
                </a:solidFill>
              </a:rPr>
              <a:t>     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小孩属于纯阳体质感冒多从热化，所以小孩很少风寒感冒，大多数都属于热症。由于小孩形体未充，感冒多夹惊夹饮食，下面来为大家举例</a:t>
            </a:r>
            <a:endParaRPr lang="zh-CN" altLang="en-US" sz="2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535785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 smtClean="0"/>
              <a:t>风热感冒合并支气管炎：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/>
            </a:r>
            <a:br>
              <a:rPr lang="en-US" altLang="zh-CN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FF0000"/>
                </a:solidFill>
              </a:rPr>
              <a:t>临床表现：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开始流清涕发热，一天两天后流黄涕或稠涕伴发热，咽红，咳嗽而喘，鼻干呼吸音粗。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FF0000"/>
                </a:solidFill>
              </a:rPr>
              <a:t>对症：</a:t>
            </a: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r>
              <a:rPr lang="zh-CN" altLang="en-US" sz="2800" b="1" dirty="0" smtClean="0"/>
              <a:t>缓解鼻塞流涕 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小儿氨酚黄那敏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、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小儿氨酚烷胺、 氨酚美麻干混悬剂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、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氨咖黄敏口服液。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/>
              <a:t>缓解咽红充血：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小儿清咽颗粒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。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/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FF0000"/>
                </a:solidFill>
              </a:rPr>
              <a:t>对因（抗病毒）：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小儿感冒颗粒、</a:t>
            </a:r>
            <a:r>
              <a:rPr lang="en-US" sz="2800" b="1" dirty="0" smtClean="0">
                <a:solidFill>
                  <a:srgbClr val="000099"/>
                </a:solidFill>
              </a:rPr>
              <a:t> 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感冒解毒灵颗粒 、小儿解感颗粒、</a:t>
            </a:r>
            <a:r>
              <a:rPr lang="en-US" sz="2800" b="1" dirty="0" smtClean="0">
                <a:solidFill>
                  <a:srgbClr val="000099"/>
                </a:solidFill>
              </a:rPr>
              <a:t> 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小儿解表颗粒 、小儿抗感颗粒，也可以用西药利巴韦林颗粒。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endParaRPr lang="zh-CN" altLang="en-US" sz="2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00430" y="5572140"/>
            <a:ext cx="4271970" cy="66660"/>
          </a:xfrm>
        </p:spPr>
        <p:txBody>
          <a:bodyPr>
            <a:normAutofit fontScale="25000" lnSpcReduction="20000"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5357850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b="1" dirty="0" smtClean="0">
                <a:solidFill>
                  <a:srgbClr val="FF0000"/>
                </a:solidFill>
              </a:rPr>
              <a:t>止咳：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/>
            </a:r>
            <a:br>
              <a:rPr lang="en-US" altLang="zh-CN" sz="2800" b="1" dirty="0" smtClean="0">
                <a:solidFill>
                  <a:srgbClr val="FF0000"/>
                </a:solidFill>
              </a:rPr>
            </a:br>
            <a:r>
              <a:rPr lang="zh-CN" altLang="en-US" sz="2800" b="1" dirty="0" smtClean="0">
                <a:solidFill>
                  <a:srgbClr val="FF0000"/>
                </a:solidFill>
              </a:rPr>
              <a:t>中成药：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小儿止咳糖浆、</a:t>
            </a:r>
            <a:r>
              <a:rPr lang="en-US" sz="2800" b="1" dirty="0" smtClean="0">
                <a:solidFill>
                  <a:srgbClr val="000099"/>
                </a:solidFill>
              </a:rPr>
              <a:t> 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小儿肺热咳嗽口服液、    小儿百部止咳糖浆 、肺力咳合剂等。 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/>
            </a:r>
            <a:br>
              <a:rPr lang="en-US" altLang="zh-CN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FF0000"/>
                </a:solidFill>
              </a:rPr>
              <a:t> 西药：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易坦静、  沐舒坦、   福尔可定、 右美沙芬甘油醚糖浆（史功达）等。</a:t>
            </a:r>
            <a:r>
              <a:rPr lang="en-US" sz="2800" b="1" dirty="0" smtClean="0">
                <a:solidFill>
                  <a:srgbClr val="000099"/>
                </a:solidFill>
              </a:rPr>
              <a:t/>
            </a:r>
            <a:br>
              <a:rPr lang="en-US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FF0000"/>
                </a:solidFill>
              </a:rPr>
              <a:t>合并支气管炎：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希刻劳 、  阿奇霉素干混悬剂、    西福尼等。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endParaRPr lang="zh-CN" altLang="en-US" sz="2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143932" cy="5286412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solidFill>
                  <a:srgbClr val="FF0000"/>
                </a:solidFill>
              </a:rPr>
              <a:t>急性扁桃体炎：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/>
            </a:r>
            <a:br>
              <a:rPr lang="en-US" altLang="zh-CN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FF0000"/>
                </a:solidFill>
              </a:rPr>
              <a:t>临床表现：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发烧，咽红咽痛扁桃体肿大，精神不好，哭闹。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FF0000"/>
                </a:solidFill>
              </a:rPr>
              <a:t>退烧 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美林、</a:t>
            </a:r>
            <a:r>
              <a:rPr lang="en-US" sz="2800" b="1" dirty="0" smtClean="0">
                <a:solidFill>
                  <a:srgbClr val="000099"/>
                </a:solidFill>
              </a:rPr>
              <a:t> 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小儿氨酚烷胺、</a:t>
            </a:r>
            <a:r>
              <a:rPr lang="en-US" sz="2800" b="1" dirty="0" smtClean="0">
                <a:solidFill>
                  <a:srgbClr val="000099"/>
                </a:solidFill>
              </a:rPr>
              <a:t> 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臣功再欣、</a:t>
            </a:r>
            <a:r>
              <a:rPr lang="en-US" sz="2800" b="1" dirty="0" smtClean="0">
                <a:solidFill>
                  <a:srgbClr val="000099"/>
                </a:solidFill>
              </a:rPr>
              <a:t> 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小儿            贝诺脂维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B1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颗粒 等。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FF0000"/>
                </a:solidFill>
              </a:rPr>
              <a:t>对症：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小儿咽扁颗粒、</a:t>
            </a:r>
            <a:r>
              <a:rPr lang="en-US" sz="2800" b="1" dirty="0" smtClean="0">
                <a:solidFill>
                  <a:srgbClr val="000099"/>
                </a:solidFill>
              </a:rPr>
              <a:t> 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小儿热速清颗粒、 蒲地蓝消炎口服液、</a:t>
            </a:r>
            <a:r>
              <a:rPr lang="en-US" sz="2800" b="1" dirty="0" smtClean="0">
                <a:solidFill>
                  <a:srgbClr val="000099"/>
                </a:solidFill>
              </a:rPr>
              <a:t> 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芩翘口服液、</a:t>
            </a:r>
            <a:r>
              <a:rPr lang="en-US" sz="2800" b="1" dirty="0" smtClean="0">
                <a:solidFill>
                  <a:srgbClr val="000099"/>
                </a:solidFill>
              </a:rPr>
              <a:t> 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清开灵颗粒、 小儿双清颗粒等。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FF0000"/>
                </a:solidFill>
              </a:rPr>
              <a:t>对因：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头孢克肟颗粒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、希刻劳、西福尼、希舒美等。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endParaRPr lang="zh-CN" altLang="en-US" sz="2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5286388"/>
            <a:ext cx="6400800" cy="352412"/>
          </a:xfrm>
        </p:spPr>
        <p:txBody>
          <a:bodyPr>
            <a:normAutofit fontScale="40000" lnSpcReduction="20000"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14290"/>
            <a:ext cx="5357818" cy="3386161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</a:rPr>
              <a:t>急性上呼吸道感染</a:t>
            </a:r>
            <a:r>
              <a:rPr lang="en-US" altLang="zh-CN" sz="3600" b="1" dirty="0" smtClean="0">
                <a:solidFill>
                  <a:srgbClr val="002060"/>
                </a:solidFill>
              </a:rPr>
              <a:t/>
            </a:r>
            <a:br>
              <a:rPr lang="en-US" altLang="zh-CN" sz="3600" b="1" dirty="0" smtClean="0">
                <a:solidFill>
                  <a:srgbClr val="002060"/>
                </a:solidFill>
              </a:rPr>
            </a:br>
            <a:r>
              <a:rPr lang="en-US" altLang="zh-CN" sz="3600" b="1" dirty="0" smtClean="0">
                <a:solidFill>
                  <a:srgbClr val="002060"/>
                </a:solidFill>
              </a:rPr>
              <a:t/>
            </a:r>
            <a:br>
              <a:rPr lang="en-US" altLang="zh-CN" sz="3600" b="1" dirty="0" smtClean="0">
                <a:solidFill>
                  <a:srgbClr val="002060"/>
                </a:solidFill>
              </a:rPr>
            </a:br>
            <a:r>
              <a:rPr lang="en-US" altLang="zh-CN" sz="3600" b="1" dirty="0" smtClean="0">
                <a:solidFill>
                  <a:srgbClr val="002060"/>
                </a:solidFill>
              </a:rPr>
              <a:t/>
            </a:r>
            <a:br>
              <a:rPr lang="en-US" altLang="zh-CN" sz="3600" b="1" dirty="0" smtClean="0">
                <a:solidFill>
                  <a:srgbClr val="002060"/>
                </a:solidFill>
              </a:rPr>
            </a:br>
            <a:r>
              <a:rPr lang="en-US" altLang="zh-CN" sz="3600" b="1" dirty="0" smtClean="0">
                <a:solidFill>
                  <a:srgbClr val="002060"/>
                </a:solidFill>
              </a:rPr>
              <a:t/>
            </a:r>
            <a:br>
              <a:rPr lang="en-US" altLang="zh-CN" sz="3600" b="1" dirty="0" smtClean="0">
                <a:solidFill>
                  <a:srgbClr val="002060"/>
                </a:solidFill>
              </a:rPr>
            </a:br>
            <a:r>
              <a:rPr lang="zh-CN" altLang="en-US" sz="3600" b="1" dirty="0" smtClean="0">
                <a:solidFill>
                  <a:srgbClr val="0000CC"/>
                </a:solidFill>
              </a:rPr>
              <a:t>呼吸道的组成</a:t>
            </a:r>
            <a:endParaRPr lang="zh-CN" altLang="en-US" sz="3600" dirty="0">
              <a:solidFill>
                <a:srgbClr val="0000CC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pic>
        <p:nvPicPr>
          <p:cNvPr id="4" name="内容占位符 9" descr="98505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9290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右箭头 4"/>
          <p:cNvSpPr/>
          <p:nvPr/>
        </p:nvSpPr>
        <p:spPr>
          <a:xfrm>
            <a:off x="4214810" y="3000372"/>
            <a:ext cx="1143008" cy="57150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535785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胃肠型感冒</a:t>
            </a:r>
            <a:r>
              <a:rPr lang="zh-CN" altLang="en-US" b="1" dirty="0" smtClean="0"/>
              <a:t>（百姓俗称饮食烧）</a:t>
            </a:r>
            <a:r>
              <a:rPr lang="zh-CN" altLang="en-US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/>
            </a:r>
            <a:br>
              <a:rPr lang="en-US" altLang="zh-CN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FF0000"/>
                </a:solidFill>
              </a:rPr>
              <a:t>临床表现：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发烧流涕（但低烧）咳嗽，精神不好，呕吐腹泻，消化不良，大便有不消化的食物。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FF0000"/>
                </a:solidFill>
              </a:rPr>
              <a:t>发烧：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柴黄颗粒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、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健儿清解液、小儿豉翘清热颗粒、</a:t>
            </a:r>
            <a:r>
              <a:rPr lang="en-US" sz="2800" b="1" dirty="0" smtClean="0">
                <a:solidFill>
                  <a:srgbClr val="000099"/>
                </a:solidFill>
              </a:rPr>
              <a:t> 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小儿消积止咳口服液 等。</a:t>
            </a:r>
            <a:r>
              <a:rPr lang="en-US" altLang="zh-CN" sz="3100" b="1" dirty="0" smtClean="0">
                <a:solidFill>
                  <a:srgbClr val="FF0000"/>
                </a:solidFill>
              </a:rPr>
              <a:t>(</a:t>
            </a:r>
            <a:r>
              <a:rPr lang="zh-CN" altLang="en-US" sz="3100" b="1" dirty="0" smtClean="0">
                <a:solidFill>
                  <a:srgbClr val="FF0000"/>
                </a:solidFill>
              </a:rPr>
              <a:t>高烧才用西药）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/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FF0000"/>
                </a:solidFill>
              </a:rPr>
              <a:t>对症：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助消化 消食片 大山楂颗粒</a:t>
            </a:r>
            <a:r>
              <a:rPr lang="en-US" sz="2800" b="1" dirty="0" smtClean="0">
                <a:solidFill>
                  <a:srgbClr val="000099"/>
                </a:solidFill>
              </a:rPr>
              <a:t> 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楂曲平胃合剂</a:t>
            </a:r>
            <a:r>
              <a:rPr lang="en-US" sz="2800" b="1" dirty="0" smtClean="0">
                <a:solidFill>
                  <a:srgbClr val="000099"/>
                </a:solidFill>
              </a:rPr>
              <a:t>  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乳酶生 鞣酸蛋白酵母散。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/>
            </a:r>
            <a:br>
              <a:rPr lang="en-US" altLang="zh-CN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FF0000"/>
                </a:solidFill>
              </a:rPr>
              <a:t>备注：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严重腹泻才用思密达（这个用于夏秋季小孩轮状病毒腹泻），特别是大便酸臭有不消化食物的小孩。</a:t>
            </a:r>
            <a:br>
              <a:rPr lang="zh-CN" altLang="en-US" sz="2800" b="1" dirty="0" smtClean="0">
                <a:solidFill>
                  <a:srgbClr val="000099"/>
                </a:solidFill>
              </a:rPr>
            </a:br>
            <a:endParaRPr lang="zh-CN" altLang="en-US" sz="2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643602"/>
          </a:xfrm>
        </p:spPr>
        <p:txBody>
          <a:bodyPr>
            <a:normAutofit/>
          </a:bodyPr>
          <a:lstStyle/>
          <a:p>
            <a:pPr algn="l"/>
            <a:r>
              <a:rPr lang="zh-CN" altLang="en-US" sz="5400" b="1" dirty="0" smtClean="0"/>
              <a:t>疱疹性咽峡炎</a:t>
            </a:r>
            <a:r>
              <a:rPr lang="zh-CN" altLang="en-US" sz="2800" b="1" dirty="0" smtClean="0"/>
              <a:t>（病毒引起）</a:t>
            </a: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r>
              <a:rPr lang="zh-CN" altLang="en-US" sz="2800" b="1" dirty="0" smtClean="0">
                <a:solidFill>
                  <a:srgbClr val="FF0000"/>
                </a:solidFill>
              </a:rPr>
              <a:t>临床表现：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高热，反复发烧，年龄较大的患儿可诉咽痛，咽痛重者可影响吞咽。婴幼儿则表现为流涎、拒食、烦躁不安。有时伴头痛、腹痛或肌痛，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5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岁以下小儿有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1/4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可伴发呕吐。咽部充血，起病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2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日内口腔黏膜出现数个小的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/>
            </a:r>
            <a:br>
              <a:rPr lang="en-US" altLang="zh-CN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000099"/>
                </a:solidFill>
              </a:rPr>
              <a:t>灰白色疱疹，周围绕以红晕。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/>
            </a:r>
            <a:br>
              <a:rPr lang="en-US" altLang="zh-CN" sz="2800" b="1" dirty="0" smtClean="0">
                <a:solidFill>
                  <a:srgbClr val="000099"/>
                </a:solidFill>
              </a:rPr>
            </a:br>
            <a:r>
              <a:rPr lang="en-US" altLang="zh-CN" sz="2800" b="1" dirty="0" smtClean="0">
                <a:solidFill>
                  <a:srgbClr val="000099"/>
                </a:solidFill>
              </a:rPr>
              <a:t>2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～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3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日后红晕加剧扩大，疱疹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/>
            </a:r>
            <a:br>
              <a:rPr lang="en-US" altLang="zh-CN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000099"/>
                </a:solidFill>
              </a:rPr>
              <a:t>破溃形成黄色溃疡，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病程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4~7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天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。</a:t>
            </a:r>
            <a:endParaRPr lang="zh-CN" altLang="en-US" sz="2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5857892"/>
            <a:ext cx="2914648" cy="428628"/>
          </a:xfrm>
        </p:spPr>
        <p:txBody>
          <a:bodyPr>
            <a:normAutofit fontScale="55000" lnSpcReduction="20000"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pic>
        <p:nvPicPr>
          <p:cNvPr id="4" name="内容占位符 3" descr="u=171422871,495346336&amp;fm=21&amp;gp=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72198" y="4143380"/>
            <a:ext cx="2857552" cy="246750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643602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治疗：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/>
            </a:r>
            <a:br>
              <a:rPr lang="en-US" altLang="zh-CN" sz="2800" b="1" dirty="0" smtClean="0">
                <a:solidFill>
                  <a:srgbClr val="FF0000"/>
                </a:solidFill>
              </a:rPr>
            </a:br>
            <a:r>
              <a:rPr lang="zh-CN" altLang="en-US" sz="2800" b="1" dirty="0" smtClean="0">
                <a:solidFill>
                  <a:srgbClr val="FF0000"/>
                </a:solidFill>
              </a:rPr>
              <a:t>退烧：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美林 、 小儿氨酚烷、  小儿贝诺酯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VB1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颗粒等。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/>
            </a:r>
            <a:br>
              <a:rPr lang="en-US" altLang="zh-CN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FF0000"/>
                </a:solidFill>
              </a:rPr>
              <a:t>对症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利咽解毒消肿：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蒲地蓝口服液、   芩翘口服液、 小儿热速清 、小儿咽扁颗粒、小儿清降片等。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/>
            </a:r>
            <a:br>
              <a:rPr lang="en-US" altLang="zh-CN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FF0000"/>
                </a:solidFill>
              </a:rPr>
              <a:t>对因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抗病毒：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利巴韦林颗粒 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/>
            </a:r>
            <a:br>
              <a:rPr lang="en-US" altLang="zh-CN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FF0000"/>
                </a:solidFill>
              </a:rPr>
              <a:t>合并细菌感染：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用希刻劳、  西福尼、   希舒美等。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/>
            </a:r>
            <a:br>
              <a:rPr lang="en-US" altLang="zh-CN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FF0000"/>
                </a:solidFill>
              </a:rPr>
              <a:t>支持：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复合维生素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B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片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/>
            </a:r>
            <a:br>
              <a:rPr lang="en-US" altLang="zh-CN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000099"/>
                </a:solidFill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解毒生肌促进溃疡愈合：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康复新液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/>
            </a:r>
            <a:br>
              <a:rPr lang="en-US" altLang="zh-CN" sz="2800" b="1" dirty="0" smtClean="0">
                <a:solidFill>
                  <a:srgbClr val="000099"/>
                </a:solidFill>
              </a:rPr>
            </a:br>
            <a:r>
              <a:rPr lang="zh-CN" altLang="en-US" sz="2800" b="1" dirty="0" smtClean="0">
                <a:solidFill>
                  <a:srgbClr val="FF0000"/>
                </a:solidFill>
              </a:rPr>
              <a:t>外用吹喉：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西瓜霜喷剂、 金喉健 、开喉剑 等。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/>
            </a:r>
            <a:br>
              <a:rPr lang="en-US" altLang="zh-CN" sz="2800" b="1" dirty="0" smtClean="0">
                <a:solidFill>
                  <a:srgbClr val="000099"/>
                </a:solidFill>
              </a:rPr>
            </a:br>
            <a:endParaRPr lang="zh-CN" altLang="en-US" sz="2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7290" y="6000768"/>
            <a:ext cx="6400800" cy="280974"/>
          </a:xfrm>
        </p:spPr>
        <p:txBody>
          <a:bodyPr>
            <a:normAutofit fontScale="25000" lnSpcReduction="20000"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5357850"/>
          </a:xfrm>
        </p:spPr>
        <p:txBody>
          <a:bodyPr>
            <a:normAutofit/>
          </a:bodyPr>
          <a:lstStyle/>
          <a:p>
            <a:pPr algn="l"/>
            <a:r>
              <a:rPr lang="zh-CN" altLang="en-US" sz="8800" i="1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   谢谢聆听</a:t>
            </a:r>
            <a:endParaRPr lang="zh-CN" altLang="en-US" sz="8800" i="1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43852" cy="55721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53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急性上呼吸道感染：</a:t>
            </a:r>
            <a:r>
              <a:rPr lang="en-US" altLang="zh-CN" sz="3100" b="1" dirty="0" smtClean="0">
                <a:solidFill>
                  <a:srgbClr val="FFFF00"/>
                </a:solidFill>
              </a:rPr>
              <a:t/>
            </a:r>
            <a:br>
              <a:rPr lang="en-US" altLang="zh-CN" sz="3100" b="1" dirty="0" smtClean="0">
                <a:solidFill>
                  <a:srgbClr val="FFFF00"/>
                </a:solidFill>
              </a:rPr>
            </a:br>
            <a:r>
              <a:rPr lang="zh-CN" altLang="en-US" sz="3100" b="1" dirty="0" smtClean="0">
                <a:solidFill>
                  <a:srgbClr val="000099"/>
                </a:solidFill>
              </a:rPr>
              <a:t>          简称上感，是鼻腔、咽或喉部急性炎症的概称；主要病原体是病毒，少数是细菌。多发于冬春季节，通常病情较轻、病程短、可自愈，愈后良好，但由于发病率高并且有一定的传染性，应积极防治。当受凉，淋雨、气候突变、过度劳累等因素，使呼吸道局部防御功能下降，致使原存的病毒或细菌迅速繁殖，或者通过患者喷嚏、飞沫、污染的手、用具接触传播而发病。临床常见普通感冒、流行性感冒、急性咽扁桃体炎。</a:t>
            </a:r>
            <a:r>
              <a:rPr lang="zh-CN" altLang="en-US" sz="8800" b="1" dirty="0" smtClean="0">
                <a:solidFill>
                  <a:srgbClr val="000099"/>
                </a:solidFill>
              </a:rPr>
              <a:t/>
            </a:r>
            <a:br>
              <a:rPr lang="zh-CN" altLang="en-US" sz="8800" b="1" dirty="0" smtClean="0">
                <a:solidFill>
                  <a:srgbClr val="000099"/>
                </a:solidFill>
              </a:rPr>
            </a:br>
            <a:endParaRPr lang="zh-CN" altLang="en-US" sz="8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55007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zh-CN" altLang="en-US" b="1" dirty="0" smtClean="0">
                <a:solidFill>
                  <a:srgbClr val="FF0000"/>
                </a:solidFill>
              </a:rPr>
              <a:t>临床表现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/>
            </a:r>
            <a:br>
              <a:rPr lang="zh-CN" altLang="en-US" sz="3600" b="1" dirty="0" smtClean="0">
                <a:solidFill>
                  <a:srgbClr val="000099"/>
                </a:solidFill>
              </a:rPr>
            </a:br>
            <a:r>
              <a:rPr lang="zh-CN" altLang="en-US" sz="3600" b="1" dirty="0" smtClean="0"/>
              <a:t>普通感冒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：俗称“伤风”起病叫急，主要表现为鼻部症状，如喷嚏、鼻塞、流涕、也可表现为咳嗽、咽干、咽痒或烧灼感，可伴咽痛、头痛、流泪、味觉迟钝、呼吸不畅、声音嘶哑等。严重者有发热、畏寒和头痛，一般经</a:t>
            </a:r>
            <a:r>
              <a:rPr lang="en-US" altLang="zh-CN" sz="3600" b="1" dirty="0" smtClean="0">
                <a:solidFill>
                  <a:srgbClr val="000099"/>
                </a:solidFill>
              </a:rPr>
              <a:t>5</a:t>
            </a:r>
            <a:r>
              <a:rPr lang="zh-CN" altLang="zh-CN" sz="3600" b="1" dirty="0" smtClean="0">
                <a:solidFill>
                  <a:srgbClr val="000099"/>
                </a:solidFill>
              </a:rPr>
              <a:t>—</a:t>
            </a:r>
            <a:r>
              <a:rPr lang="en-US" altLang="zh-CN" sz="3600" b="1" dirty="0" smtClean="0">
                <a:solidFill>
                  <a:srgbClr val="000099"/>
                </a:solidFill>
              </a:rPr>
              <a:t>7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天自愈，伴并发症者可致病程迁延。</a:t>
            </a:r>
            <a:r>
              <a:rPr lang="zh-CN" altLang="en-US" sz="8800" b="1" dirty="0" smtClean="0">
                <a:solidFill>
                  <a:srgbClr val="000099"/>
                </a:solidFill>
              </a:rPr>
              <a:t/>
            </a:r>
            <a:br>
              <a:rPr lang="zh-CN" altLang="en-US" sz="8800" b="1" dirty="0" smtClean="0">
                <a:solidFill>
                  <a:srgbClr val="000099"/>
                </a:solidFill>
              </a:rPr>
            </a:br>
            <a:endParaRPr lang="zh-CN" altLang="en-US" sz="8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                   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7886728" cy="4500594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solidFill>
                  <a:srgbClr val="FF0000"/>
                </a:solidFill>
              </a:rPr>
              <a:t>流行性感冒：</a:t>
            </a:r>
            <a:r>
              <a:rPr lang="zh-CN" altLang="en-US" sz="2700" b="1" dirty="0" smtClean="0">
                <a:solidFill>
                  <a:srgbClr val="000099"/>
                </a:solidFill>
              </a:rPr>
              <a:t>简称“流感”，是流感病毒引起的急性呼吸道传染病。本病有明显的流行和爆发，起病急，出现畏寒、高热、头痛、乏力、眼结膜充血及全身肌肉酸痛等中毒症状。鼻咽部症状较轻，可伴有食欲减退，胃肠型患者伴有腹痛、腹胀和腹泻等消化道症状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。</a:t>
            </a:r>
            <a:endParaRPr lang="zh-CN" altLang="en-US" sz="88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5100646" cy="407196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急性化脓性扁桃体炎：</a:t>
            </a:r>
            <a:r>
              <a:rPr lang="zh-CN" altLang="en-US" sz="4000" b="1" dirty="0" smtClean="0">
                <a:solidFill>
                  <a:srgbClr val="000099"/>
                </a:solidFill>
              </a:rPr>
              <a:t>起病急、咽痛明显、伴畏寒、发热、体温可达</a:t>
            </a:r>
            <a:r>
              <a:rPr lang="en-US" altLang="zh-CN" sz="4000" b="1" dirty="0" smtClean="0">
                <a:solidFill>
                  <a:srgbClr val="000099"/>
                </a:solidFill>
              </a:rPr>
              <a:t>39</a:t>
            </a:r>
            <a:r>
              <a:rPr lang="zh-CN" altLang="zh-CN" sz="4000" b="1" dirty="0" smtClean="0">
                <a:solidFill>
                  <a:srgbClr val="000099"/>
                </a:solidFill>
              </a:rPr>
              <a:t>℃</a:t>
            </a:r>
            <a:r>
              <a:rPr lang="zh-CN" altLang="en-US" sz="4000" b="1" dirty="0" smtClean="0">
                <a:solidFill>
                  <a:srgbClr val="000099"/>
                </a:solidFill>
              </a:rPr>
              <a:t>以上，咽部明显充血，扁桃体肿大、充血、表面有黄色脓性分泌物、有时伴有额下淋巴肿大、压痛等。</a:t>
            </a:r>
            <a:endParaRPr lang="zh-CN" altLang="en-US" sz="4000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4" name="内容占位符 3" descr="u=1539297571,493704018&amp;fm=21&amp;gp=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72198" y="2786058"/>
            <a:ext cx="2786067" cy="3295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1091</Words>
  <PresentationFormat>全屏显示(4:3)</PresentationFormat>
  <Paragraphs>164</Paragraphs>
  <Slides>53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4" baseType="lpstr">
      <vt:lpstr>Office 主题</vt:lpstr>
      <vt:lpstr>太极大药房 员工销售能力提高班课程 呼吸系统疾病</vt:lpstr>
      <vt:lpstr>解决顾客的需求，从接待顾客开始。  一、接待顾客         顾客进药房来购药，营业员第一步是待客。按《销售八步曲》接待。</vt:lpstr>
      <vt:lpstr>二、询问病情，     确认疾病 问诊和辩证是最重要的！！！</vt:lpstr>
      <vt:lpstr>三、指导用药 原则：  1、遵守“急则治其标，缓则治其本”   的原则。   2、内服药加外用药的指导原则。   3、中药加西药的组合原则。    4、改善指导的原则。   5、对症+对因+兼症+辅助治疗的原则。   6、安全有效的用药原则。</vt:lpstr>
      <vt:lpstr>急性上呼吸道感染    呼吸道的组成</vt:lpstr>
      <vt:lpstr>急性上呼吸道感染：           简称上感，是鼻腔、咽或喉部急性炎症的概称；主要病原体是病毒，少数是细菌。多发于冬春季节，通常病情较轻、病程短、可自愈，愈后良好，但由于发病率高并且有一定的传染性，应积极防治。当受凉，淋雨、气候突变、过度劳累等因素，使呼吸道局部防御功能下降，致使原存的病毒或细菌迅速繁殖，或者通过患者喷嚏、飞沫、污染的手、用具接触传播而发病。临床常见普通感冒、流行性感冒、急性咽扁桃体炎。 </vt:lpstr>
      <vt:lpstr> 临床表现 普通感冒：俗称“伤风”起病叫急，主要表现为鼻部症状，如喷嚏、鼻塞、流涕、也可表现为咳嗽、咽干、咽痒或烧灼感，可伴咽痛、头痛、流泪、味觉迟钝、呼吸不畅、声音嘶哑等。严重者有发热、畏寒和头痛，一般经5—7天自愈，伴并发症者可致病程迁延。 </vt:lpstr>
      <vt:lpstr>流行性感冒：简称“流感”，是流感病毒引起的急性呼吸道传染病。本病有明显的流行和爆发，起病急，出现畏寒、高热、头痛、乏力、眼结膜充血及全身肌肉酸痛等中毒症状。鼻咽部症状较轻，可伴有食欲减退，胃肠型患者伴有腹痛、腹胀和腹泻等消化道症状。</vt:lpstr>
      <vt:lpstr>急性化脓性扁桃体炎：起病急、咽痛明显、伴畏寒、发热、体温可达39℃以上，咽部明显充血，扁桃体肿大、充血、表面有黄色脓性分泌物、有时伴有额下淋巴肿大、压痛等。</vt:lpstr>
      <vt:lpstr>  </vt:lpstr>
      <vt:lpstr>上呼吸道感染常用药品的成分和功效</vt:lpstr>
      <vt:lpstr>目前常用感冒药：       金得菲、复方氨酚秀敏  复方氨酚肾素、VC银翘片、复方氨酚烷胺、复方盐酸伪麻黄碱、酚麻美敏、美扑伪麻、美敏伪麻； 止咳化痰药：    西药：氢溴酸右美沙芬、咳必清；盐酸氨溴索、乙酰半氨酸颗粒（富露施）、愈创木酚磺酸甲  溴己新等。 中成药：川贝枇杷膏、蛇胆川贝胶囊、橘红止咳胶囊、桔梗片、雪梨膏。 </vt:lpstr>
      <vt:lpstr>用药指引： 1、治疗原则： 1）对症治疗：如退烧、缓解鼻塞、止咳化痰； 2）抗病毒 3）抗感染：合并细菌感染时应在医生指导下服用抗生素，如阿莫西林、罗红霉素、阿奇霉素、头孢拉定、头孢克诺等。建议中西药联合使用。常用中成药：如炎可宁  抗病毒口服液、双黄连、清开灵、复方鱼腥草、清热解毒片、牛黄解毒片、银黄颗粒等。急性鼻窦炎、中耳炎、气管炎和支气管炎等症状，则需加服治疗对应的药品。       对经常性感冒患者，建议服用免疫调节剂，如氨基酸胶囊、转移因子 胸腺肽等；  </vt:lpstr>
      <vt:lpstr>    用药举例： 一般感冒：         感冒药（复方氨酚溴敏）+清热解毒（抗病毒口服液、双黄连 炎可宁）+必要时加服免疫调节剂（多种维生素 氨基酸胶囊、VC 体虚易感者加服玉屏风等中药加黄芪灵芝孢粉） 急性扁桃体炎：抗生素（头孢、阿奇霉素等）+清热解毒（炎可宁 复方鱼腥草、清热解毒片）+口含片（银黄含片、双黄连等）或咽喉喷剂。  </vt:lpstr>
      <vt:lpstr>中医治疗感冒咳嗽： 依据中医辨证论治的原则，分为风热感冒、风寒感冒及胃肠型感冒等。 </vt:lpstr>
      <vt:lpstr>    各种类型感冒的临床表现及用药</vt:lpstr>
      <vt:lpstr>咳嗽常用药举例： 热咳：清热消炎（复方鱼腥草合剂、双黄连 蓝芩口服液 芩翘口服液 蒲地蓝消炎口服液 炎可宁胶囊）+中成药止咳化痰（蛇胆川贝胶囊 念慈庵枇杷膏）+西药化痰（盐酸氨溴索） 寒咳：半夏糖浆或蛇胆陈皮液（通宣理肺 风寒咳嗽颗粒）+右美沙芬或咳必清+消炎片 </vt:lpstr>
      <vt:lpstr>注意：服用感冒药期间不宜同时服用滋补性中药，叮嘱患者服药后如出现不适或3-5天症状无改善者，应及时到医院就诊。</vt:lpstr>
      <vt:lpstr>健康指引： 1、感冒期间应鼓励患者多喝水，注意休息，保持室内空气流通； 2、注意对乙酰氨基酚长期或大剂量服用可引起肝肾损害； 3、胃病患者应注意用解热镇痛类药物可引起对胃的刺激； 4、含伪麻黄碱的药物对老年患者、心脏病、高血压、青光眼患者慎用； 5、扑尔敏有嗜睡的副作用，因此驾驶员、机器操作者、高空作业者在工作时应慎用或禁用； 6、避免重复服用成分相同或功效相同等药品。</vt:lpstr>
      <vt:lpstr>改善指引：         可服用维生素C、多维矿物质、蛋白质粉、氨基酸、蜂胶、大蒜素等营养补充剂改善体质。</vt:lpstr>
      <vt:lpstr> 联合用药指导： 1、风寒感冒：感冒清热颗粒（对因，疏风散寒）+通宣理肺丸（对症，宣肺止咳）+复方盐酸伪麻黄碱（对症，缓解感冒症状）+多种维生素（辅助治疗）。 2、风热感冒：银翘解毒颗粒（对因，清热解表）+橘红丸 清肺止咳丸（对症，清热止咳）+复方氨酚胺烷片（对症，缓解感冒症状）+蛋白质粉（辅助治疗） 3、病毒性感冒：炎可宁（对因,清热解毒）+复方氨酚烷胺片(对症,缓解感冒症状)+阿奇霉素（伴随症状）+维生素C(辅助治疗)。  </vt:lpstr>
      <vt:lpstr>4、暑湿感冒：藿香正气颗粒（对因，解表化湿）+酚麻美敏片（对症，缓解感冒症状）+复合氨基酸胶囊 复合维生素B（辅助治疗） 5、体虚感冒：参苏丸（对因，益气解表）+伤风停  感冒疏风片（对症，缓解感冒症状）+蜂胶胶囊（辅助治疗）。 </vt:lpstr>
      <vt:lpstr>急性气管——支气管炎</vt:lpstr>
      <vt:lpstr>临床表现： 起病较急，通常全身症状较轻，可有发热。初为干咳或少量粘液痰，随后痰量增多，咳嗽加剧，部分患者伴有血痰，咳嗽、咳痰可延续2-3周，如迁延不愈，可演变成慢性支气管炎。如伴支气管痉挛时，可出现程度不等的胸闷、气促等症状。 </vt:lpstr>
      <vt:lpstr>用药指引： 1、抗菌药物治疗：     常选用大环内酯类（琥乙红霉素、罗红霉素、乙酰螺旋霉素、阿奇霉素等）、青霉素类（青霉素、阿司匹林等）、喹诺酮类（左氧氟沙星、环丙沙星等）、头孢菌素类（头孢拉定、头孢克洛）。 </vt:lpstr>
      <vt:lpstr>2、对症治疗： 1）干咳无痰常用药物：右美沙芬、咳必清（喷托维林）、川贝清肺糖浆、雪梨膏；   用药举例：川贝清肺糖浆+炎可宁 感咳双清 穿心莲内酯片+氢溴酸右美沙芬： 2）痰稠不宜咳出者常用药物：盐酸氨溴索、溴已新（必嗽平）、桃金娘油提取物（吉诺通）、复方氯化铵合剂、虫草川贝糖浆、熊胆川贝液、复方鲜竹沥口服液、桔梗片或糖浆等。必要时在医生指导下采取雾化祛痰； 用药举例：清热消炎（炎可宁）+止咳化痰药（清肺止咳丸）+氨溴索口服液或吉诺通等，（必要时在医生指导下服用抗生素，如头孢拉定、头孢克洛、罗红霉素、阿奇霉素、左氧氟沙星等。）  </vt:lpstr>
      <vt:lpstr>3）支气管痉挛时：可选用平喘药、如氨茶碱、博利康尼 丙卡特罗等； 4）发热者：可用解热镇痛药，如对乙酰氨基酚、布洛芬等。 注意：叮嘱患者服药后如出现不适或3-5天症状无改善者。应及时到医院就诊。</vt:lpstr>
      <vt:lpstr>健康指引： 1、增强体质，防止感冒； 2、多休息、多饮水、保暖、避免过度劳累； 3、合理膳食，忌辛辣刺激性食物； 4、及时治疗鼻、咽、喉等部位疾病； 5、改善生活卫生环境，防止空气污染。 </vt:lpstr>
      <vt:lpstr>改善指引：        可选服蛋白质粉、氨基酸、维生素C、复合B族、多种维生素、蜂胶等营养补充剂改善体质。 </vt:lpstr>
      <vt:lpstr>联合用药指导： 1、桂龙咳喘灵 （对因，止咳化痰，降气平喘）+炎可宁（对症，消炎）+盐酸氨溴索口服液（对症，溶解痰液）+维生素C（辅助治疗）头孢请咨询医师 2、风寒咳嗽丸（对因，寒湿咳嗽）+阿奇霉素（对症，消炎）+氢溴酸右美沙芬（对症，加强止咳效力）+蛋白质粉（辅助治疗） 3、芩暴红片、 橘红丸（对因，清热平喘，止咳化痰）+罗红霉素（对症，消炎）+茶碱缓释片（对症，解除支气管平滑肌痉挛）+蜂胶胶囊（辅助治疗）。 </vt:lpstr>
      <vt:lpstr>举例：</vt:lpstr>
      <vt:lpstr>      慢性支气管炎 慢性支气管炎是气管、支气管黏膜及其周围组织的慢性非特异性炎症，临床以上咳嗽、咳痰或便有喘息及反复发作的慢性过程为特征。每年发病持续3个月，连续2年或2年以上，但排除其他疾病如肺结核、肺脓肿、心脏病、支气管哮喘等引起的咳嗽、咳痰、喘息症状。</vt:lpstr>
      <vt:lpstr>病因： 1、有害气体和有害颗粒刺激（如香烟、烟雾、粉尘、刺激性气体等） 2、感染因素（病毒、支原体、细菌等） 3、其他因素（免疫、年龄和气候等） </vt:lpstr>
      <vt:lpstr>慢性支气管炎的主要症状 ：        缓慢起病，病程长，反复急性发作而病情加重，主要症状为咳嗽、咳痰、或伴有喘息。急性加重主要表现为咳嗽、咳痰、喘息等症状突然加重。急性加重的主要原因是呼吸道感染，病原体可以是病毒、细菌、支原体和衣原体等。 1、咳嗽:通常晨间咳嗽为主，睡眠时有阵咳或排痰； 2、咳痰：通常为白色粘液和泡沫性，偶可带血。清晨排痰较多，起床后或体位变化可刺激排痰 3、喘息或气急：喘息明显者常称为喘息性支气管炎，部分可能合伴支气管哮喘，若伴肺气肿时可表现为劳动或活动气急。  </vt:lpstr>
      <vt:lpstr>用药指引： 1、急性发作期： 1）控制感染：常用药有阿莫西林、头孢克诺、头孢拉定、罗红霉素、阿奇霉素、左氧氟沙星等。 2）镇咳祛痰：据病情可采取中西结合用药； 中药：白咳静糖浆、蛇胆川贝胶囊、川贝枇杷膏、蛇胆陈皮液、熊胆川贝液、咳喘顺丸、复方甘草合剂等； 西药：溴已新、盐酸氨溴索、复方氯化铵合剂等。 3）解痉平喘： 口服药： 氨茶碱、博利康尼等 局部外用药： 沙丁胺醇气雾剂、丙酸倍氯米松气雾剂等</vt:lpstr>
      <vt:lpstr>2、缓解期治疗 1）戒烟，避免有害气体和颗粒的吸入； 2）增强体质，预防感冒； 3）反复呼吸道感染者，建议服用免疫调节剂，增强机体抵抗力、如转移因子、氨基酸等。 </vt:lpstr>
      <vt:lpstr>健康指引： 1、食疗：如虫草煲汤、冰糖炖燕窝、川贝炖雪梨等。 2、适当运动，避免过度劳累。 3、合理膳食，进食高营养和富含维生素的食物，忌辛辣刺激性食物。 4、及时治疗鼻、咽、喉等部位疾病。 5、戒烟酒、改善生活卫生环境，防止空气污染。 改善指引：     可选用蜂胶、虫草、蛤蚧粉、大蒜精油、蛋白质粉、多种维生素等营养补充剂改善体质。  </vt:lpstr>
      <vt:lpstr>联合用药指导： 1、百咳静糖浆 清肺止咳丸（对因，清热化痰，止咳平喘）+ 头洛克洛（对症，消炎）+盐酸氨溴索（对症，溶解痰液）+大蒜精油（辅助治疗）。 2、蛇胆川贝胶囊（对因，祛风止咳，除痰散结）+罗红霉素（对症，消炎）+乙酰半胱氨酸颗粒（对症，溶解痰液）+蜂胶胶囊（辅助治疗）。 3、十味龙胆花颗粒（对因，清热止咳化痰）+头洛克肟（对症，消炎）+茶碱缓释片（对症，缓解支气管痉挛）+沙丁胺醇气雾剂（对症，伴支气管痉挛）+蛋白质粉（辅助治疗） </vt:lpstr>
      <vt:lpstr>举例： </vt:lpstr>
      <vt:lpstr>       支气管哮喘  概述：支气管哮喘简称哮喘，是由多种细胞参与的气道慢性炎症性疾病。可引起反复的喘息、气急、胸闷或咳嗽等，常在夜间和清晨发作、加剧、多数患者可自行缓解或经治疗缓解。目前认为哮喘的发生是受遗传和环境（花粉、尘螨、感染等）因素相互影响的结果。 </vt:lpstr>
      <vt:lpstr>临床表现： 发作时伴有哮鸣音的呼气性呼吸困难或胸闷和咳嗽，严重者被迫采取坐位或端坐呼吸，干咳大量白色泡沫痰，甚至出现紫绀等。哮喘症状可在数分钟内发作，经数小时至数天，用药或缓解。部分患者在缓解数小时后可在次发作。有些青少年，哮喘症状表现为运动时出现胸闷、咳嗽和呼吸困难。小孩多于清晨或夜间咳嗽一阵，抗生素无效 胸片X光正常 </vt:lpstr>
      <vt:lpstr>治疗原则： 1、脱离变应原：患者脱离变应原的接触是防治哮喘最有效的方法，但又有部分患者能找到变应原； 2、药物治疗：在医生指导下用药，常用药物有： 局部吸入给药：如沙丁胺醇、特布他林、异丙托溴胺、布地奈德、丙酸倍氯米松等。 口服药：氨茶碱、息喘灵（茶碱麻黄碱）、博利康尼、泼尼松、地塞米松、孟鲁司特（顺尔宁）、酮替芬等。 </vt:lpstr>
      <vt:lpstr>健康指引： 1、避免接触致敏原； 2、保持室内空气流通及清洁； 3、戒烟酒； 4、适量的运动，增强体质； 5、积极预防和治疗感冒等上呼吸道感染疾病的发生。 改善指引：           可选用蜂胶、冬虫夏草、燕窝、蛋白质粉、氨基酸、大蒜精油、β-胡萝卜素等营养补充剂改善。  </vt:lpstr>
      <vt:lpstr>联合用药指导： 1、清肺止咳丸（对因，清热平喘，化痰止咳）+头孢克洛（对症，消炎）+沙丁胺醇片（对症，解除支气管痉挛）+异丙托溴胺气雾剂（对症，解除支气管痉挛）+蜂胶（辅助治疗）。 2、虫草清肺胶囊（对因，润肺补气，清肺化痰，止咳平喘）+罗红霉素（对症，消炎）+孟鲁司特钠（对症，解除支气管痉挛）+沙美特罗替卡松粉吸入剂（对症，解除支气管痉挛）+维生素C（辅助治疗） 3、哮喘丸（对因，镇咳定喘，消炎化痰）+阿奇霉素（对症，消炎）+硫酸班布特罗片（对症，解除支气管痉挛）+丙酸倍氯米松气雾剂（对症，解除支气管痉挛）+β-胡萝卜素（辅助治疗） </vt:lpstr>
      <vt:lpstr>举例：</vt:lpstr>
      <vt:lpstr>          儿童感冒               小孩属于纯阳体质感冒多从热化，所以小孩很少风寒感冒，大多数都属于热症。由于小孩形体未充，感冒多夹惊夹饮食，下面来为大家举例</vt:lpstr>
      <vt:lpstr>风热感冒合并支气管炎： 临床表现：开始流清涕发热，一天两天后流黄涕或稠涕伴发热，咽红，咳嗽而喘，鼻干呼吸音粗。 对症： 缓解鼻塞流涕 ：小儿氨酚黄那敏 、 小儿氨酚烷胺、 氨酚美麻干混悬剂 、 氨咖黄敏口服液。 缓解咽红充血： 小儿清咽颗粒 。  对因（抗病毒）： 小儿感冒颗粒、  感冒解毒灵颗粒 、小儿解感颗粒、  小儿解表颗粒 、小儿抗感颗粒，也可以用西药利巴韦林颗粒。 </vt:lpstr>
      <vt:lpstr>止咳： 中成药：小儿止咳糖浆、  小儿肺热咳嗽口服液、    小儿百部止咳糖浆 、肺力咳合剂等。   西药：易坦静、  沐舒坦、   福尔可定、 右美沙芬甘油醚糖浆（史功达）等。 合并支气管炎：希刻劳 、  阿奇霉素干混悬剂、    西福尼等。 </vt:lpstr>
      <vt:lpstr>急性扁桃体炎： 临床表现：发烧，咽红咽痛扁桃体肿大，精神不好，哭闹。 退烧 ：美林、  小儿氨酚烷胺、  臣功再欣、  小儿            贝诺脂维B1颗粒 等。 对症：小儿咽扁颗粒、  小儿热速清颗粒、 蒲地蓝消炎口服液、  芩翘口服液、  清开灵颗粒、 小儿双清颗粒等。 对因：头孢克肟颗粒 、希刻劳、西福尼、希舒美等。 </vt:lpstr>
      <vt:lpstr>胃肠型感冒（百姓俗称饮食烧）： 临床表现：发烧流涕（但低烧）咳嗽，精神不好，呕吐腹泻，消化不良，大便有不消化的食物。 发烧：柴黄颗粒 、 健儿清解液、小儿豉翘清热颗粒、  小儿消积止咳口服液 等。(高烧才用西药） 对症：助消化 消食片 大山楂颗粒  楂曲平胃合剂  乳酶生 鞣酸蛋白酵母散。 备注：严重腹泻才用思密达（这个用于夏秋季小孩轮状病毒腹泻），特别是大便酸臭有不消化食物的小孩。 </vt:lpstr>
      <vt:lpstr>疱疹性咽峡炎（病毒引起） 临床表现：高热，反复发烧，年龄较大的患儿可诉咽痛，咽痛重者可影响吞咽。婴幼儿则表现为流涎、拒食、烦躁不安。有时伴头痛、腹痛或肌痛，5岁以下小儿有1/4可伴发呕吐。咽部充血，起病2日内口腔黏膜出现数个小的 灰白色疱疹，周围绕以红晕。 2～3日后红晕加剧扩大，疱疹 破溃形成黄色溃疡，病程4~7天。</vt:lpstr>
      <vt:lpstr>治疗： 退烧：美林 、 小儿氨酚烷、  小儿贝诺酯VB1颗粒等。 对症——利咽解毒消肿：蒲地蓝口服液、   芩翘口服液、 小儿热速清 、小儿咽扁颗粒、小儿清降片等。 对因——抗病毒：利巴韦林颗粒  合并细菌感染：用希刻劳、  西福尼、   希舒美等。 支持：复合维生素B片  解毒生肌促进溃疡愈合：康复新液 外用吹喉：西瓜霜喷剂、 金喉健 、开喉剑 等。 </vt:lpstr>
      <vt:lpstr>   谢谢聆听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呼吸系统疾病</dc:title>
  <dc:creator>张蓉</dc:creator>
  <cp:lastModifiedBy>Admin</cp:lastModifiedBy>
  <cp:revision>24</cp:revision>
  <dcterms:created xsi:type="dcterms:W3CDTF">2016-10-13T12:53:40Z</dcterms:created>
  <dcterms:modified xsi:type="dcterms:W3CDTF">2016-10-13T15:52:58Z</dcterms:modified>
</cp:coreProperties>
</file>