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80" r:id="rId3"/>
    <p:sldId id="283" r:id="rId4"/>
    <p:sldId id="303" r:id="rId5"/>
    <p:sldId id="304" r:id="rId6"/>
    <p:sldId id="305" r:id="rId7"/>
    <p:sldId id="306" r:id="rId8"/>
    <p:sldId id="308" r:id="rId9"/>
    <p:sldId id="281" r:id="rId1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d98e602-3308-4045-8a8a-575c7f49e88f}">
          <p14:sldIdLst>
            <p14:sldId id="280"/>
            <p14:sldId id="283"/>
            <p14:sldId id="303"/>
            <p14:sldId id="304"/>
            <p14:sldId id="305"/>
            <p14:sldId id="306"/>
            <p14:sldId id="281"/>
            <p14:sldId id="308"/>
          </p14:sldIdLst>
        </p14:section>
        <p14:section name="无标题节" id="{2cfe0e24-462a-4e14-aab5-f898d700fcc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2EB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90" d="100"/>
          <a:sy n="90" d="100"/>
        </p:scale>
        <p:origin x="-1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z="1200" strike="noStrike" noProof="1" dirty="0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7724" y="2093305"/>
            <a:ext cx="310635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71004" y="2093305"/>
            <a:ext cx="296429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17692" y="2093305"/>
            <a:ext cx="3021116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418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280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1142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>
    <p:wipe dir="r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1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875" y="1466850"/>
            <a:ext cx="7353300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13092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5070475" y="1466850"/>
            <a:ext cx="1198563" cy="392430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1175" y="0"/>
            <a:ext cx="1355725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1175" y="123825"/>
            <a:ext cx="1355725" cy="606425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文本框 40"/>
          <p:cNvSpPr txBox="1"/>
          <p:nvPr/>
        </p:nvSpPr>
        <p:spPr>
          <a:xfrm>
            <a:off x="438150" y="98425"/>
            <a:ext cx="1530350" cy="646113"/>
          </a:xfrm>
          <a:prstGeom prst="rect">
            <a:avLst/>
          </a:prstGeom>
          <a:solidFill>
            <a:srgbClr val="2EB0BD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 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en-US" altLang="zh-CN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3" name="文本框 57"/>
          <p:cNvSpPr txBox="1"/>
          <p:nvPr/>
        </p:nvSpPr>
        <p:spPr>
          <a:xfrm>
            <a:off x="1565275" y="3336925"/>
            <a:ext cx="3471863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04" name="组合 58"/>
          <p:cNvGrpSpPr/>
          <p:nvPr/>
        </p:nvGrpSpPr>
        <p:grpSpPr>
          <a:xfrm>
            <a:off x="390525" y="4621213"/>
            <a:ext cx="3789363" cy="373062"/>
            <a:chOff x="4096056" y="4216417"/>
            <a:chExt cx="3788628" cy="373665"/>
          </a:xfrm>
        </p:grpSpPr>
        <p:sp>
          <p:nvSpPr>
            <p:cNvPr id="4105" name="文本框 6"/>
            <p:cNvSpPr/>
            <p:nvPr/>
          </p:nvSpPr>
          <p:spPr>
            <a:xfrm>
              <a:off x="4096056" y="4216417"/>
              <a:ext cx="1853764" cy="37366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" name="文本框 7"/>
            <p:cNvSpPr/>
            <p:nvPr/>
          </p:nvSpPr>
          <p:spPr>
            <a:xfrm>
              <a:off x="6030920" y="4216417"/>
              <a:ext cx="1853764" cy="37366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07" name="文本框 61"/>
          <p:cNvSpPr txBox="1"/>
          <p:nvPr/>
        </p:nvSpPr>
        <p:spPr>
          <a:xfrm>
            <a:off x="700088" y="1584325"/>
            <a:ext cx="3963987" cy="1860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charset="-122"/>
              </a:rPr>
              <a:t>2018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charset="-122"/>
            </a:endParaRPr>
          </a:p>
        </p:txBody>
      </p:sp>
      <p:sp>
        <p:nvSpPr>
          <p:cNvPr id="4108" name="文本框 2"/>
          <p:cNvSpPr txBox="1"/>
          <p:nvPr/>
        </p:nvSpPr>
        <p:spPr>
          <a:xfrm>
            <a:off x="9471025" y="4994275"/>
            <a:ext cx="272415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9" name="图片 3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2350" y="1466850"/>
            <a:ext cx="7353300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: 形状 17"/>
          <p:cNvSpPr/>
          <p:nvPr/>
        </p:nvSpPr>
        <p:spPr>
          <a:xfrm>
            <a:off x="-9525" y="1466850"/>
            <a:ext cx="613092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: 形状 32"/>
          <p:cNvSpPr/>
          <p:nvPr/>
        </p:nvSpPr>
        <p:spPr>
          <a:xfrm>
            <a:off x="5060950" y="1466850"/>
            <a:ext cx="1198563" cy="392430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2" name="文本框 6"/>
          <p:cNvSpPr txBox="1"/>
          <p:nvPr/>
        </p:nvSpPr>
        <p:spPr>
          <a:xfrm>
            <a:off x="193675" y="3336925"/>
            <a:ext cx="528955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城郊二片景中店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工作计划措施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3" name="文本框 6"/>
          <p:cNvSpPr/>
          <p:nvPr/>
        </p:nvSpPr>
        <p:spPr>
          <a:xfrm>
            <a:off x="2578100" y="4679950"/>
            <a:ext cx="1854200" cy="441926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汇报人：杨科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4" name="文本框 10"/>
          <p:cNvSpPr txBox="1"/>
          <p:nvPr/>
        </p:nvSpPr>
        <p:spPr>
          <a:xfrm>
            <a:off x="690563" y="1481138"/>
            <a:ext cx="3963987" cy="1860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charset="-122"/>
              </a:rPr>
              <a:t>2018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charset="-122"/>
            </a:endParaRPr>
          </a:p>
        </p:txBody>
      </p:sp>
      <p:sp>
        <p:nvSpPr>
          <p:cNvPr id="4115" name="文本框 11"/>
          <p:cNvSpPr txBox="1"/>
          <p:nvPr/>
        </p:nvSpPr>
        <p:spPr>
          <a:xfrm>
            <a:off x="9366250" y="4994275"/>
            <a:ext cx="27686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文本框 3"/>
          <p:cNvSpPr txBox="1"/>
          <p:nvPr/>
        </p:nvSpPr>
        <p:spPr>
          <a:xfrm>
            <a:off x="3499485" y="2771775"/>
            <a:ext cx="6032500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en-US" altLang="zh-CN" sz="4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4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年工作计划及措施</a:t>
            </a:r>
            <a:endParaRPr lang="zh-CN" altLang="en-US" sz="4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556" name="组合 23"/>
          <p:cNvGrpSpPr/>
          <p:nvPr/>
        </p:nvGrpSpPr>
        <p:grpSpPr>
          <a:xfrm>
            <a:off x="2500313" y="212725"/>
            <a:ext cx="7723187" cy="509588"/>
            <a:chOff x="3560907" y="431673"/>
            <a:chExt cx="5364153" cy="510207"/>
          </a:xfrm>
        </p:grpSpPr>
        <p:sp>
          <p:nvSpPr>
            <p:cNvPr id="2355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p>
              <a:pPr algn="ctr" defTabSz="914400">
                <a:lnSpc>
                  <a:spcPct val="90000"/>
                </a:lnSpc>
              </a:pP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6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2" name="TextBox 25"/>
          <p:cNvSpPr txBox="1"/>
          <p:nvPr/>
        </p:nvSpPr>
        <p:spPr>
          <a:xfrm>
            <a:off x="802005" y="1545908"/>
            <a:ext cx="9666288" cy="396938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</a:pP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尊敬的各位领导、亲爱的同事：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大家好！我是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景中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店店长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杨科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。在此，我首先要感激公司给我这个平台，同时还要感谢公司领导对我的认可，感谢我们店全体员工的努力。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景中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店是1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年门店，地处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都江堰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景中路，临近客运中心，紧挨团结小学，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附近500米内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居住小区，为典型的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社区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门店。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556" name="组合 23"/>
          <p:cNvGrpSpPr/>
          <p:nvPr/>
        </p:nvGrpSpPr>
        <p:grpSpPr>
          <a:xfrm>
            <a:off x="2500313" y="212725"/>
            <a:ext cx="7723187" cy="509588"/>
            <a:chOff x="3560907" y="431673"/>
            <a:chExt cx="5364153" cy="510207"/>
          </a:xfrm>
        </p:grpSpPr>
        <p:sp>
          <p:nvSpPr>
            <p:cNvPr id="2355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p>
              <a:pPr algn="ctr" defTabSz="914400">
                <a:lnSpc>
                  <a:spcPct val="90000"/>
                </a:lnSpc>
              </a:pP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3477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6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2" name="TextBox 25"/>
          <p:cNvSpPr txBox="1"/>
          <p:nvPr/>
        </p:nvSpPr>
        <p:spPr>
          <a:xfrm>
            <a:off x="922020" y="1545908"/>
            <a:ext cx="9666288" cy="396938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</a:pP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年在门店全体员工的共同努力下，在公司领导及各后勤部门的关心和大力支持下，我店1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年完成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191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万元销售任务，同比201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年销售增长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88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万元，增长率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5%。1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年实际完成毛利额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58.34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万元，同比1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年增长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25.45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万元，增长率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77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%。1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年门店销售笔数为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23116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笔，与1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年相比门店销售笔数及客单价都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呈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增长趋势。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556" name="组合 23"/>
          <p:cNvGrpSpPr/>
          <p:nvPr/>
        </p:nvGrpSpPr>
        <p:grpSpPr>
          <a:xfrm>
            <a:off x="2500313" y="212725"/>
            <a:ext cx="7723187" cy="509588"/>
            <a:chOff x="3560907" y="431673"/>
            <a:chExt cx="5364153" cy="510207"/>
          </a:xfrm>
        </p:grpSpPr>
        <p:sp>
          <p:nvSpPr>
            <p:cNvPr id="2355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p>
              <a:pPr algn="ctr" defTabSz="914400">
                <a:lnSpc>
                  <a:spcPct val="90000"/>
                </a:lnSpc>
              </a:pP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6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2" name="TextBox 25"/>
          <p:cNvSpPr txBox="1"/>
          <p:nvPr/>
        </p:nvSpPr>
        <p:spPr>
          <a:xfrm>
            <a:off x="802005" y="1545908"/>
            <a:ext cx="9666288" cy="396938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</a:pP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增长原因：1.门店装修升级后，环境整洁，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规范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的分类使人心情愉悦，员工信心大增充满了销售激情。2.大力发展会员，积极宣传会员政策和超低特价以及正确的用药性。让顾客感受到我们不是为了销售而销售，是真正的为顾客着想，为顾客治病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分忧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。3.我们随时关注公司新品种，积极要货，增加商品长度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和品种数量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，尽最大努力满足顾客需求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                             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6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8630" y="879475"/>
            <a:ext cx="11255375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0" hangingPunct="0">
              <a:lnSpc>
                <a:spcPct val="150000"/>
              </a:lnSpc>
            </a:pP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zh-CN" sz="2800" dirty="0">
                <a:latin typeface="微软雅黑" panose="020B0503020204020204" pitchFamily="34" charset="-122"/>
                <a:sym typeface="+mn-ea"/>
              </a:rPr>
              <a:t>我们店也困难重重</a:t>
            </a:r>
            <a:r>
              <a:rPr lang="en-US" altLang="zh-CN" sz="2800" dirty="0">
                <a:latin typeface="微软雅黑" panose="020B0503020204020204" pitchFamily="34" charset="-122"/>
                <a:sym typeface="+mn-ea"/>
              </a:rPr>
              <a:t>,</a:t>
            </a:r>
            <a:r>
              <a:rPr lang="zh-CN" sz="2800" dirty="0">
                <a:latin typeface="微软雅黑" panose="020B0503020204020204" pitchFamily="34" charset="-122"/>
                <a:sym typeface="+mn-ea"/>
              </a:rPr>
              <a:t>对门</a:t>
            </a:r>
            <a:r>
              <a:rPr lang="en-US" altLang="zh-CN" sz="2800" dirty="0">
                <a:latin typeface="微软雅黑" panose="020B0503020204020204" pitchFamily="34" charset="-122"/>
                <a:sym typeface="+mn-ea"/>
              </a:rPr>
              <a:t>20</a:t>
            </a:r>
            <a:r>
              <a:rPr lang="zh-CN" altLang="en-US" sz="2800" dirty="0">
                <a:latin typeface="微软雅黑" panose="020B0503020204020204" pitchFamily="34" charset="-122"/>
                <a:sym typeface="+mn-ea"/>
              </a:rPr>
              <a:t>米的永利药店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因其地理位置优越（在我店</a:t>
            </a:r>
            <a:r>
              <a:rPr lang="zh-CN" sz="2800" dirty="0">
                <a:latin typeface="微软雅黑" panose="020B0503020204020204" pitchFamily="34" charset="-122"/>
                <a:sym typeface="+mn-ea"/>
              </a:rPr>
              <a:t>正对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门处）</a:t>
            </a:r>
            <a:r>
              <a:rPr lang="zh-CN" sz="2800" dirty="0">
                <a:latin typeface="微软雅黑" panose="020B0503020204020204" pitchFamily="34" charset="-122"/>
                <a:sym typeface="+mn-ea"/>
              </a:rPr>
              <a:t>和十年老店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截流了我店部分顾客。</a:t>
            </a:r>
            <a:r>
              <a:rPr lang="zh-CN" sz="2800" dirty="0">
                <a:latin typeface="微软雅黑" panose="020B0503020204020204" pitchFamily="34" charset="-122"/>
                <a:sym typeface="+mn-ea"/>
              </a:rPr>
              <a:t>宝瓶堂又在</a:t>
            </a:r>
            <a:r>
              <a:rPr lang="en-US" altLang="zh-CN" sz="2800" dirty="0">
                <a:latin typeface="微软雅黑" panose="020B0503020204020204" pitchFamily="34" charset="-122"/>
                <a:sym typeface="+mn-ea"/>
              </a:rPr>
              <a:t>50</a:t>
            </a:r>
            <a:r>
              <a:rPr lang="zh-CN" altLang="en-US" sz="2800" dirty="0">
                <a:latin typeface="微软雅黑" panose="020B0503020204020204" pitchFamily="34" charset="-122"/>
                <a:sym typeface="+mn-ea"/>
              </a:rPr>
              <a:t>米处新开一家药房</a:t>
            </a:r>
            <a:r>
              <a:rPr lang="en-US" altLang="zh-CN" sz="2800" dirty="0">
                <a:latin typeface="微软雅黑" panose="020B0503020204020204" pitchFamily="34" charset="-122"/>
                <a:sym typeface="+mn-ea"/>
              </a:rPr>
              <a:t>,</a:t>
            </a:r>
            <a:r>
              <a:rPr lang="zh-CN" altLang="en-US" sz="2800" dirty="0">
                <a:latin typeface="微软雅黑" panose="020B0503020204020204" pitchFamily="34" charset="-122"/>
                <a:sym typeface="+mn-ea"/>
              </a:rPr>
              <a:t>面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对强有力的对手</a:t>
            </a:r>
            <a:r>
              <a:rPr lang="zh-CN" sz="2800" dirty="0">
                <a:latin typeface="微软雅黑" panose="020B0503020204020204" pitchFamily="34" charset="-122"/>
                <a:sym typeface="+mn-ea"/>
              </a:rPr>
              <a:t>，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我没</a:t>
            </a:r>
            <a:r>
              <a:rPr lang="zh-CN" sz="2800" dirty="0">
                <a:latin typeface="微软雅黑" panose="020B0503020204020204" pitchFamily="34" charset="-122"/>
                <a:sym typeface="+mn-ea"/>
              </a:rPr>
              <a:t>有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胆怯，</a:t>
            </a:r>
            <a:r>
              <a:rPr lang="zh-CN" sz="2800" dirty="0">
                <a:latin typeface="微软雅黑" panose="020B0503020204020204" pitchFamily="34" charset="-122"/>
                <a:sym typeface="+mn-ea"/>
              </a:rPr>
              <a:t>积极应对</a:t>
            </a:r>
            <a:r>
              <a:rPr lang="en-US" altLang="zh-CN" sz="2800" dirty="0">
                <a:latin typeface="微软雅黑" panose="020B0503020204020204" pitchFamily="34" charset="-122"/>
                <a:sym typeface="+mn-ea"/>
              </a:rPr>
              <a:t>,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带领我店店员从服务下手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积极为顾客调货备货满足顾客需求。打亲情牌免费为顾客测量血压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;</a:t>
            </a:r>
            <a:r>
              <a:rPr lang="zh-CN" altLang="en-US" sz="2800" dirty="0">
                <a:latin typeface="微软雅黑" panose="020B0503020204020204" pitchFamily="34" charset="-122"/>
                <a:sym typeface="+mn-ea"/>
              </a:rPr>
              <a:t>多方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和顾客沟通，拉家常和对手抢客源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;</a:t>
            </a:r>
            <a:r>
              <a:rPr lang="zh-CN" sz="2800" dirty="0">
                <a:latin typeface="微软雅黑" panose="020B0503020204020204" pitchFamily="34" charset="-122"/>
                <a:sym typeface="+mn-ea"/>
              </a:rPr>
              <a:t>在片区</a:t>
            </a:r>
            <a:r>
              <a:rPr lang="en-US" altLang="zh-CN" sz="2800" dirty="0">
                <a:latin typeface="微软雅黑" panose="020B0503020204020204" pitchFamily="34" charset="-122"/>
                <a:sym typeface="+mn-ea"/>
              </a:rPr>
              <a:t>,</a:t>
            </a:r>
            <a:r>
              <a:rPr lang="zh-CN" altLang="en-US" sz="2800" dirty="0">
                <a:latin typeface="微软雅黑" panose="020B0503020204020204" pitchFamily="34" charset="-122"/>
                <a:sym typeface="+mn-ea"/>
              </a:rPr>
              <a:t>片长帮助下</a:t>
            </a:r>
            <a:r>
              <a:rPr lang="en-US" altLang="zh-CN" sz="2800" dirty="0">
                <a:latin typeface="微软雅黑" panose="020B0503020204020204" pitchFamily="34" charset="-122"/>
                <a:sym typeface="+mn-ea"/>
              </a:rPr>
              <a:t>,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我店销量较同期</a:t>
            </a:r>
            <a:r>
              <a:rPr lang="zh-CN" sz="2800" dirty="0">
                <a:latin typeface="微软雅黑" panose="020B0503020204020204" pitchFamily="34" charset="-122"/>
                <a:sym typeface="+mn-ea"/>
              </a:rPr>
              <a:t>大幅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增长。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年，</a:t>
            </a:r>
            <a:r>
              <a:rPr lang="zh-CN" sz="2800" dirty="0">
                <a:latin typeface="微软雅黑" panose="020B0503020204020204" pitchFamily="34" charset="-122"/>
                <a:sym typeface="+mn-ea"/>
              </a:rPr>
              <a:t>有痛苦有欢乐</a:t>
            </a:r>
            <a:r>
              <a:rPr lang="en-US" sz="2800" dirty="0">
                <a:latin typeface="微软雅黑" panose="020B0503020204020204" pitchFamily="34" charset="-122"/>
                <a:sym typeface="+mn-ea"/>
              </a:rPr>
              <a:t>,</a:t>
            </a:r>
            <a:r>
              <a:rPr lang="zh-CN" altLang="en-US" sz="2800" dirty="0">
                <a:latin typeface="微软雅黑" panose="020B0503020204020204" pitchFamily="34" charset="-122"/>
                <a:sym typeface="+mn-ea"/>
              </a:rPr>
              <a:t>我也常常情绪低落和崩溃</a:t>
            </a:r>
            <a:r>
              <a:rPr lang="en-US" altLang="zh-CN" sz="2800" dirty="0">
                <a:latin typeface="微软雅黑" panose="020B0503020204020204" pitchFamily="34" charset="-122"/>
                <a:sym typeface="+mn-ea"/>
              </a:rPr>
              <a:t>,</a:t>
            </a:r>
            <a:r>
              <a:rPr lang="zh-CN" altLang="en-US" sz="2800" dirty="0">
                <a:latin typeface="微软雅黑" panose="020B0503020204020204" pitchFamily="34" charset="-122"/>
                <a:sym typeface="+mn-ea"/>
              </a:rPr>
              <a:t>但</a:t>
            </a:r>
            <a:r>
              <a:rPr lang="zh-CN" sz="2800" dirty="0">
                <a:latin typeface="微软雅黑" panose="020B0503020204020204" pitchFamily="34" charset="-122"/>
                <a:sym typeface="+mn-ea"/>
              </a:rPr>
              <a:t>更多的是责任</a:t>
            </a:r>
            <a:r>
              <a:rPr lang="en-US" altLang="zh-CN" sz="2800" dirty="0">
                <a:latin typeface="微软雅黑" panose="020B0503020204020204" pitchFamily="34" charset="-122"/>
                <a:sym typeface="+mn-ea"/>
              </a:rPr>
              <a:t>,</a:t>
            </a:r>
            <a:r>
              <a:rPr lang="zh-CN" altLang="en-US" sz="2800" dirty="0">
                <a:latin typeface="微软雅黑" panose="020B0503020204020204" pitchFamily="34" charset="-122"/>
                <a:sym typeface="+mn-ea"/>
              </a:rPr>
              <a:t>一个人有了责任</a:t>
            </a:r>
            <a:r>
              <a:rPr lang="en-US" altLang="zh-CN" sz="2800" dirty="0">
                <a:latin typeface="微软雅黑" panose="020B0503020204020204" pitchFamily="34" charset="-122"/>
                <a:sym typeface="+mn-ea"/>
              </a:rPr>
              <a:t>,</a:t>
            </a:r>
            <a:r>
              <a:rPr lang="zh-CN" altLang="en-US" sz="2800" dirty="0">
                <a:latin typeface="微软雅黑" panose="020B0503020204020204" pitchFamily="34" charset="-122"/>
                <a:sym typeface="+mn-ea"/>
              </a:rPr>
              <a:t>有担当</a:t>
            </a:r>
            <a:r>
              <a:rPr lang="en-US" altLang="zh-CN" sz="2800" dirty="0">
                <a:latin typeface="微软雅黑" panose="020B0503020204020204" pitchFamily="34" charset="-122"/>
                <a:sym typeface="+mn-ea"/>
              </a:rPr>
              <a:t>,</a:t>
            </a:r>
            <a:r>
              <a:rPr lang="zh-CN" altLang="en-US" sz="2800" dirty="0">
                <a:latin typeface="微软雅黑" panose="020B0503020204020204" pitchFamily="34" charset="-122"/>
                <a:sym typeface="+mn-ea"/>
              </a:rPr>
              <a:t>就有了学习和前行的动力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！</a:t>
            </a:r>
            <a:endParaRPr lang="zh-CN" altLang="en-US" sz="280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6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52"/>
          <p:cNvSpPr txBox="1"/>
          <p:nvPr/>
        </p:nvSpPr>
        <p:spPr>
          <a:xfrm>
            <a:off x="10185400" y="6599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6110" y="59055"/>
            <a:ext cx="11195050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0" hangingPunct="0">
              <a:lnSpc>
                <a:spcPct val="150000"/>
              </a:lnSpc>
            </a:pP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目标计划：</a:t>
            </a:r>
            <a:endParaRPr lang="zh-CN" sz="2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景中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店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191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万元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基础上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力争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年销售增长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%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，全年销售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229.2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万元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毛利额增长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至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70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万元，增长率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%。销售笔数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力争突破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30000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笔。我坚信，全体员工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在公司带领下，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努力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发扬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不怕输的精神</a:t>
            </a:r>
            <a:r>
              <a:rPr 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，圆满完成新的目标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年，我店将以全新的工作面貌和积极主动的工作态度来迎接每一天，为打造千亿太极贡献我们的一份力量！</a:t>
            </a:r>
            <a:endParaRPr lang="zh-CN" altLang="en-US" sz="2800"/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图片 2" descr="航母(小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2850" y="1466850"/>
            <a:ext cx="7159625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034088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4984750" y="1476375"/>
            <a:ext cx="1204913" cy="390525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1175" y="0"/>
            <a:ext cx="1355725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1175" y="123825"/>
            <a:ext cx="1355725" cy="606425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0" name="文本框 40"/>
          <p:cNvSpPr txBox="1"/>
          <p:nvPr/>
        </p:nvSpPr>
        <p:spPr>
          <a:xfrm>
            <a:off x="438150" y="98425"/>
            <a:ext cx="1530350" cy="6461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zh-CN" altLang="en-US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1" name="文本框 18"/>
          <p:cNvSpPr txBox="1"/>
          <p:nvPr/>
        </p:nvSpPr>
        <p:spPr>
          <a:xfrm>
            <a:off x="1192213" y="3260725"/>
            <a:ext cx="3748087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2" name="文本框 19"/>
          <p:cNvSpPr txBox="1"/>
          <p:nvPr/>
        </p:nvSpPr>
        <p:spPr>
          <a:xfrm>
            <a:off x="622300" y="2270125"/>
            <a:ext cx="5060950" cy="922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Road Rage"/>
                <a:ea typeface="微软雅黑" panose="020B0503020204020204" pitchFamily="34" charset="-122"/>
              </a:rPr>
              <a:t>THANKS</a:t>
            </a:r>
            <a:endParaRPr lang="en-US" altLang="zh-CN" sz="6000" dirty="0">
              <a:solidFill>
                <a:schemeClr val="bg1"/>
              </a:solidFill>
              <a:latin typeface="Road Rage"/>
              <a:ea typeface="Arial" panose="020B0604020202020204" pitchFamily="34" charset="0"/>
            </a:endParaRPr>
          </a:p>
        </p:txBody>
      </p:sp>
      <p:sp>
        <p:nvSpPr>
          <p:cNvPr id="26633" name="文本框 4"/>
          <p:cNvSpPr txBox="1"/>
          <p:nvPr/>
        </p:nvSpPr>
        <p:spPr>
          <a:xfrm>
            <a:off x="9556750" y="4994275"/>
            <a:ext cx="253047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1080</Words>
  <Application>WPS 演示</Application>
  <PresentationFormat>自定义</PresentationFormat>
  <Paragraphs>60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</vt:lpstr>
      <vt:lpstr>宋体</vt:lpstr>
      <vt:lpstr>Wingdings</vt:lpstr>
      <vt:lpstr>等线</vt:lpstr>
      <vt:lpstr>微软雅黑</vt:lpstr>
      <vt:lpstr>Impact</vt:lpstr>
      <vt:lpstr>微软雅黑 Light</vt:lpstr>
      <vt:lpstr>Calibri</vt:lpstr>
      <vt:lpstr>Road Rage</vt:lpstr>
      <vt:lpstr>Arial Unicode MS</vt:lpstr>
      <vt:lpstr>Courier New</vt:lpstr>
      <vt:lpstr>黑体</vt:lpstr>
      <vt:lpstr>微软雅黑</vt:lpstr>
      <vt:lpstr>BUZZIER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Administrator</cp:lastModifiedBy>
  <cp:revision>82</cp:revision>
  <dcterms:created xsi:type="dcterms:W3CDTF">2016-12-13T08:41:00Z</dcterms:created>
  <dcterms:modified xsi:type="dcterms:W3CDTF">2018-01-30T12:45:33Z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