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0" r:id="rId3"/>
    <p:sldId id="316" r:id="rId5"/>
    <p:sldId id="315" r:id="rId6"/>
    <p:sldId id="313" r:id="rId7"/>
    <p:sldId id="314" r:id="rId8"/>
    <p:sldId id="322" r:id="rId9"/>
    <p:sldId id="311" r:id="rId10"/>
    <p:sldId id="308" r:id="rId11"/>
    <p:sldId id="303" r:id="rId12"/>
    <p:sldId id="304" r:id="rId13"/>
    <p:sldId id="329" r:id="rId14"/>
    <p:sldId id="281" r:id="rId15"/>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林虎" initials="林虎"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2EB0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1" d="100"/>
          <a:sy n="81" d="100"/>
        </p:scale>
        <p:origin x="725" y="67"/>
      </p:cViewPr>
      <p:guideLst>
        <p:guide orient="horz" pos="2160"/>
        <p:guide pos="3840"/>
      </p:guideLst>
    </p:cSldViewPr>
  </p:slideViewPr>
  <p:notesTextViewPr>
    <p:cViewPr>
      <p:scale>
        <a:sx n="1" d="1"/>
        <a:sy n="1" d="1"/>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commentAuthors" Target="commentAuthors.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EDA9A55-7D0C-4FF3-AAB5-4699BC167F66}" type="doc">
      <dgm:prSet loTypeId="urn:microsoft.com/office/officeart/2008/layout/NameandTitleOrganizationalChart" loCatId="hierarchy" qsTypeId="urn:microsoft.com/office/officeart/2005/8/quickstyle/simple1" qsCatId="simple" csTypeId="urn:microsoft.com/office/officeart/2005/8/colors/accent1_2" csCatId="accent1" phldr="1"/>
      <dgm:spPr/>
      <dgm:t>
        <a:bodyPr/>
        <a:lstStyle/>
        <a:p>
          <a:endParaRPr lang="zh-CN" altLang="en-US"/>
        </a:p>
      </dgm:t>
    </dgm:pt>
    <dgm:pt modelId="{D22EAD8D-01CD-45E1-A815-C2CF1B03D2AF}">
      <dgm:prSet phldrT="[文本]"/>
      <dgm:spPr/>
      <dgm:t>
        <a:bodyPr/>
        <a:lstStyle/>
        <a:p>
          <a:r>
            <a:rPr lang="zh-CN" altLang="en-US" dirty="0"/>
            <a:t>片区主管培训店长如何进行门店品种分析</a:t>
          </a:r>
        </a:p>
      </dgm:t>
    </dgm:pt>
    <dgm:pt modelId="{2B045D6F-168A-48E6-A4F7-472A8D33015D}" cxnId="{B84782A6-24B7-4B32-A574-C86BAE093D5B}" type="parTrans">
      <dgm:prSet/>
      <dgm:spPr/>
      <dgm:t>
        <a:bodyPr/>
        <a:lstStyle/>
        <a:p>
          <a:endParaRPr lang="zh-CN" altLang="en-US"/>
        </a:p>
      </dgm:t>
    </dgm:pt>
    <dgm:pt modelId="{97B6C6A1-796D-465D-ABE8-2DDDAE94AF9E}" cxnId="{B84782A6-24B7-4B32-A574-C86BAE093D5B}" type="sibTrans">
      <dgm:prSet/>
      <dgm:spPr/>
      <dgm:t>
        <a:bodyPr/>
        <a:lstStyle/>
        <a:p>
          <a:r>
            <a:rPr lang="zh-CN" altLang="en-US" dirty="0"/>
            <a:t>可用“公司品种明细分析”分析</a:t>
          </a:r>
          <a:r>
            <a:rPr lang="en-US" altLang="zh-CN" dirty="0"/>
            <a:t>60</a:t>
          </a:r>
          <a:r>
            <a:rPr lang="zh-CN" altLang="en-US" dirty="0"/>
            <a:t>天未动销产品</a:t>
          </a:r>
        </a:p>
      </dgm:t>
    </dgm:pt>
    <dgm:pt modelId="{7FFF9ED0-D136-47C8-AD5A-70972C805CF2}" type="asst">
      <dgm:prSet phldrT="[文本]"/>
      <dgm:spPr/>
      <dgm:t>
        <a:bodyPr/>
        <a:lstStyle/>
        <a:p>
          <a:r>
            <a:rPr lang="zh-CN" altLang="en-US" dirty="0"/>
            <a:t>店长带领门店员工共同分析</a:t>
          </a:r>
        </a:p>
      </dgm:t>
    </dgm:pt>
    <dgm:pt modelId="{49F5B644-7EE2-4330-838E-3667B4A3C521}" cxnId="{3C1946B5-4B72-4DFA-A9AC-3225FFA88B2C}" type="parTrans">
      <dgm:prSet/>
      <dgm:spPr/>
      <dgm:t>
        <a:bodyPr/>
        <a:lstStyle/>
        <a:p>
          <a:endParaRPr lang="zh-CN" altLang="en-US"/>
        </a:p>
      </dgm:t>
    </dgm:pt>
    <dgm:pt modelId="{2CCC2D6D-B222-4959-BDE3-2361110766DA}" cxnId="{3C1946B5-4B72-4DFA-A9AC-3225FFA88B2C}" type="sibTrans">
      <dgm:prSet/>
      <dgm:spPr/>
      <dgm:t>
        <a:bodyPr/>
        <a:lstStyle/>
        <a:p>
          <a:r>
            <a:rPr lang="zh-CN" altLang="en-US" dirty="0"/>
            <a:t>解决办法如下：</a:t>
          </a:r>
          <a:endParaRPr lang="en-US" altLang="zh-CN" dirty="0"/>
        </a:p>
      </dgm:t>
    </dgm:pt>
    <dgm:pt modelId="{2BE37C21-F869-44CA-B908-D2B848630AF9}">
      <dgm:prSet phldrT="[文本]"/>
      <dgm:spPr/>
      <dgm:t>
        <a:bodyPr/>
        <a:lstStyle/>
        <a:p>
          <a:r>
            <a:rPr lang="zh-CN" altLang="en-US" dirty="0"/>
            <a:t>补充畅销品及顾客近期需求量较大商品</a:t>
          </a:r>
        </a:p>
      </dgm:t>
    </dgm:pt>
    <dgm:pt modelId="{E99D713D-70ED-4123-AE4D-61E8BB57ECF1}" cxnId="{4F8C651A-295D-4EF9-9290-42C9A0CF5540}" type="parTrans">
      <dgm:prSet/>
      <dgm:spPr/>
      <dgm:t>
        <a:bodyPr/>
        <a:lstStyle/>
        <a:p>
          <a:endParaRPr lang="zh-CN" altLang="en-US"/>
        </a:p>
      </dgm:t>
    </dgm:pt>
    <dgm:pt modelId="{615DF015-10B1-489F-AAC7-D7ECD0192D4B}" cxnId="{4F8C651A-295D-4EF9-9290-42C9A0CF5540}" type="sibTrans">
      <dgm:prSet/>
      <dgm:spPr/>
      <dgm:t>
        <a:bodyPr/>
        <a:lstStyle/>
        <a:p>
          <a:r>
            <a:rPr lang="zh-CN" altLang="en-US" dirty="0"/>
            <a:t>每周写要货计划时必须补充</a:t>
          </a:r>
        </a:p>
      </dgm:t>
    </dgm:pt>
    <dgm:pt modelId="{E5FD4D12-8520-4CBB-ACAB-2B30E30AC2CF}">
      <dgm:prSet phldrT="[文本]"/>
      <dgm:spPr/>
      <dgm:t>
        <a:bodyPr/>
        <a:lstStyle/>
        <a:p>
          <a:r>
            <a:rPr lang="zh-CN" altLang="en-US" dirty="0"/>
            <a:t>学习滞销、效期及新品的产品知识卖点</a:t>
          </a:r>
        </a:p>
      </dgm:t>
    </dgm:pt>
    <dgm:pt modelId="{C16E3ADE-2487-47A5-91BC-7592E1948CED}" cxnId="{788CE09A-2A90-4879-8E36-F03892FF2EB7}" type="parTrans">
      <dgm:prSet/>
      <dgm:spPr/>
      <dgm:t>
        <a:bodyPr/>
        <a:lstStyle/>
        <a:p>
          <a:endParaRPr lang="zh-CN" altLang="en-US"/>
        </a:p>
      </dgm:t>
    </dgm:pt>
    <dgm:pt modelId="{A7FB4433-3E81-4E53-8C0D-DB2EC9ECD99B}" cxnId="{788CE09A-2A90-4879-8E36-F03892FF2EB7}" type="sibTrans">
      <dgm:prSet/>
      <dgm:spPr/>
      <dgm:t>
        <a:bodyPr/>
        <a:lstStyle/>
        <a:p>
          <a:r>
            <a:rPr lang="zh-CN" altLang="en-US" dirty="0"/>
            <a:t>必须全员学习</a:t>
          </a:r>
        </a:p>
      </dgm:t>
    </dgm:pt>
    <dgm:pt modelId="{51408621-63A6-48A8-9498-A1288C3C25E5}">
      <dgm:prSet phldrT="[文本]"/>
      <dgm:spPr/>
      <dgm:t>
        <a:bodyPr/>
        <a:lstStyle/>
        <a:p>
          <a:r>
            <a:rPr lang="zh-CN" altLang="en-US" dirty="0"/>
            <a:t>确实无法动销产品联系门店间调拨</a:t>
          </a:r>
        </a:p>
      </dgm:t>
    </dgm:pt>
    <dgm:pt modelId="{7760D781-62C9-4547-AF2F-B516DDEE8EA3}" cxnId="{D3073264-B252-4D1E-879B-BDD7B8EBFB41}" type="parTrans">
      <dgm:prSet/>
      <dgm:spPr/>
      <dgm:t>
        <a:bodyPr/>
        <a:lstStyle/>
        <a:p>
          <a:endParaRPr lang="zh-CN" altLang="en-US"/>
        </a:p>
      </dgm:t>
    </dgm:pt>
    <dgm:pt modelId="{C04CAA02-1BD3-474E-AD2A-E9003DD58EBA}" cxnId="{D3073264-B252-4D1E-879B-BDD7B8EBFB41}" type="sibTrans">
      <dgm:prSet/>
      <dgm:spPr/>
      <dgm:t>
        <a:bodyPr/>
        <a:lstStyle/>
        <a:p>
          <a:r>
            <a:rPr lang="zh-CN" altLang="en-US" dirty="0"/>
            <a:t>片区每</a:t>
          </a:r>
          <a:r>
            <a:rPr lang="en-US" altLang="zh-CN" dirty="0"/>
            <a:t>2</a:t>
          </a:r>
          <a:r>
            <a:rPr lang="zh-CN" altLang="en-US" dirty="0"/>
            <a:t>个月集中解决</a:t>
          </a:r>
          <a:r>
            <a:rPr lang="en-US" altLang="zh-CN" dirty="0"/>
            <a:t>1</a:t>
          </a:r>
          <a:r>
            <a:rPr lang="zh-CN" altLang="en-US" dirty="0"/>
            <a:t>次</a:t>
          </a:r>
        </a:p>
      </dgm:t>
    </dgm:pt>
    <dgm:pt modelId="{9F37C6EE-F5E0-4884-B701-D10C46378B90}" type="pres">
      <dgm:prSet presAssocID="{FEDA9A55-7D0C-4FF3-AAB5-4699BC167F66}" presName="hierChild1" presStyleCnt="0">
        <dgm:presLayoutVars>
          <dgm:orgChart val="1"/>
          <dgm:chPref val="1"/>
          <dgm:dir/>
          <dgm:animOne val="branch"/>
          <dgm:animLvl val="lvl"/>
          <dgm:resizeHandles/>
        </dgm:presLayoutVars>
      </dgm:prSet>
      <dgm:spPr/>
    </dgm:pt>
    <dgm:pt modelId="{F3D6A234-4E3F-4A65-A728-9E261F287B53}" type="pres">
      <dgm:prSet presAssocID="{D22EAD8D-01CD-45E1-A815-C2CF1B03D2AF}" presName="hierRoot1" presStyleCnt="0">
        <dgm:presLayoutVars>
          <dgm:hierBranch val="init"/>
        </dgm:presLayoutVars>
      </dgm:prSet>
      <dgm:spPr/>
    </dgm:pt>
    <dgm:pt modelId="{6287620F-B2F4-4BCA-B58A-38B0DA7849D9}" type="pres">
      <dgm:prSet presAssocID="{D22EAD8D-01CD-45E1-A815-C2CF1B03D2AF}" presName="rootComposite1" presStyleCnt="0"/>
      <dgm:spPr/>
    </dgm:pt>
    <dgm:pt modelId="{5ACAC19A-2C24-4777-A3EE-90FD6072394C}" type="pres">
      <dgm:prSet presAssocID="{D22EAD8D-01CD-45E1-A815-C2CF1B03D2AF}" presName="rootText1" presStyleLbl="node0" presStyleIdx="0" presStyleCnt="1">
        <dgm:presLayoutVars>
          <dgm:chMax/>
          <dgm:chPref val="3"/>
        </dgm:presLayoutVars>
      </dgm:prSet>
      <dgm:spPr/>
    </dgm:pt>
    <dgm:pt modelId="{95120FB4-19EA-4841-8EDF-386A23A393C1}" type="pres">
      <dgm:prSet presAssocID="{D22EAD8D-01CD-45E1-A815-C2CF1B03D2AF}" presName="titleText1" presStyleLbl="fgAcc0" presStyleIdx="0" presStyleCnt="1" custScaleX="170062" custScaleY="121170">
        <dgm:presLayoutVars>
          <dgm:chMax val="0"/>
          <dgm:chPref val="0"/>
        </dgm:presLayoutVars>
      </dgm:prSet>
      <dgm:spPr/>
    </dgm:pt>
    <dgm:pt modelId="{D13F3C7F-7C9E-40D1-834E-48011DF6A381}" type="pres">
      <dgm:prSet presAssocID="{D22EAD8D-01CD-45E1-A815-C2CF1B03D2AF}" presName="rootConnector1" presStyleLbl="node1" presStyleIdx="0" presStyleCnt="3"/>
      <dgm:spPr/>
    </dgm:pt>
    <dgm:pt modelId="{3A7ACF43-DFBA-4C60-AE23-F7E71C93AC75}" type="pres">
      <dgm:prSet presAssocID="{D22EAD8D-01CD-45E1-A815-C2CF1B03D2AF}" presName="hierChild2" presStyleCnt="0"/>
      <dgm:spPr/>
    </dgm:pt>
    <dgm:pt modelId="{D788EF59-3B01-4D97-8711-29C9F02E9990}" type="pres">
      <dgm:prSet presAssocID="{E99D713D-70ED-4123-AE4D-61E8BB57ECF1}" presName="Name37" presStyleLbl="parChTrans1D2" presStyleIdx="0" presStyleCnt="4"/>
      <dgm:spPr/>
    </dgm:pt>
    <dgm:pt modelId="{E6704FE2-C914-4995-B127-BC2E96225D72}" type="pres">
      <dgm:prSet presAssocID="{2BE37C21-F869-44CA-B908-D2B848630AF9}" presName="hierRoot2" presStyleCnt="0">
        <dgm:presLayoutVars>
          <dgm:hierBranch val="init"/>
        </dgm:presLayoutVars>
      </dgm:prSet>
      <dgm:spPr/>
    </dgm:pt>
    <dgm:pt modelId="{48182F32-F4FF-403B-AC60-A651341B7442}" type="pres">
      <dgm:prSet presAssocID="{2BE37C21-F869-44CA-B908-D2B848630AF9}" presName="rootComposite" presStyleCnt="0"/>
      <dgm:spPr/>
    </dgm:pt>
    <dgm:pt modelId="{0361B955-0FC0-4088-8AD6-29C00B362CC1}" type="pres">
      <dgm:prSet presAssocID="{2BE37C21-F869-44CA-B908-D2B848630AF9}" presName="rootText" presStyleLbl="node1" presStyleIdx="0" presStyleCnt="3">
        <dgm:presLayoutVars>
          <dgm:chMax/>
          <dgm:chPref val="3"/>
        </dgm:presLayoutVars>
      </dgm:prSet>
      <dgm:spPr/>
    </dgm:pt>
    <dgm:pt modelId="{80239CDE-69DA-43D1-9B0A-BF559EE5197B}" type="pres">
      <dgm:prSet presAssocID="{2BE37C21-F869-44CA-B908-D2B848630AF9}" presName="titleText2" presStyleLbl="fgAcc1" presStyleIdx="0" presStyleCnt="3">
        <dgm:presLayoutVars>
          <dgm:chMax val="0"/>
          <dgm:chPref val="0"/>
        </dgm:presLayoutVars>
      </dgm:prSet>
      <dgm:spPr/>
    </dgm:pt>
    <dgm:pt modelId="{F39C111E-EBF3-4F47-BAEB-9C175A8D7CE6}" type="pres">
      <dgm:prSet presAssocID="{2BE37C21-F869-44CA-B908-D2B848630AF9}" presName="rootConnector" presStyleLbl="node2" presStyleIdx="0" presStyleCnt="0"/>
      <dgm:spPr/>
    </dgm:pt>
    <dgm:pt modelId="{D105B358-352C-465A-BB60-6E3D775A38AC}" type="pres">
      <dgm:prSet presAssocID="{2BE37C21-F869-44CA-B908-D2B848630AF9}" presName="hierChild4" presStyleCnt="0"/>
      <dgm:spPr/>
    </dgm:pt>
    <dgm:pt modelId="{7B25E05F-1C6C-4D55-B111-6FCF15983929}" type="pres">
      <dgm:prSet presAssocID="{2BE37C21-F869-44CA-B908-D2B848630AF9}" presName="hierChild5" presStyleCnt="0"/>
      <dgm:spPr/>
    </dgm:pt>
    <dgm:pt modelId="{82198C86-5039-400B-A80F-1A0DB5F5A578}" type="pres">
      <dgm:prSet presAssocID="{C16E3ADE-2487-47A5-91BC-7592E1948CED}" presName="Name37" presStyleLbl="parChTrans1D2" presStyleIdx="1" presStyleCnt="4"/>
      <dgm:spPr/>
    </dgm:pt>
    <dgm:pt modelId="{03E6F324-5F4B-464D-B5E2-B0C288695B1F}" type="pres">
      <dgm:prSet presAssocID="{E5FD4D12-8520-4CBB-ACAB-2B30E30AC2CF}" presName="hierRoot2" presStyleCnt="0">
        <dgm:presLayoutVars>
          <dgm:hierBranch val="init"/>
        </dgm:presLayoutVars>
      </dgm:prSet>
      <dgm:spPr/>
    </dgm:pt>
    <dgm:pt modelId="{4010A292-041D-463E-AB01-BED0ED3DEFFE}" type="pres">
      <dgm:prSet presAssocID="{E5FD4D12-8520-4CBB-ACAB-2B30E30AC2CF}" presName="rootComposite" presStyleCnt="0"/>
      <dgm:spPr/>
    </dgm:pt>
    <dgm:pt modelId="{068EED32-FCC5-4A35-B000-2D8D58CF2010}" type="pres">
      <dgm:prSet presAssocID="{E5FD4D12-8520-4CBB-ACAB-2B30E30AC2CF}" presName="rootText" presStyleLbl="node1" presStyleIdx="1" presStyleCnt="3">
        <dgm:presLayoutVars>
          <dgm:chMax/>
          <dgm:chPref val="3"/>
        </dgm:presLayoutVars>
      </dgm:prSet>
      <dgm:spPr/>
    </dgm:pt>
    <dgm:pt modelId="{F5C02336-940B-46FC-BB01-CF2B6E51AA1A}" type="pres">
      <dgm:prSet presAssocID="{E5FD4D12-8520-4CBB-ACAB-2B30E30AC2CF}" presName="titleText2" presStyleLbl="fgAcc1" presStyleIdx="1" presStyleCnt="3">
        <dgm:presLayoutVars>
          <dgm:chMax val="0"/>
          <dgm:chPref val="0"/>
        </dgm:presLayoutVars>
      </dgm:prSet>
      <dgm:spPr/>
    </dgm:pt>
    <dgm:pt modelId="{BB45CDCB-5F86-4830-8671-2967811C3DD8}" type="pres">
      <dgm:prSet presAssocID="{E5FD4D12-8520-4CBB-ACAB-2B30E30AC2CF}" presName="rootConnector" presStyleLbl="node2" presStyleIdx="0" presStyleCnt="0"/>
      <dgm:spPr/>
    </dgm:pt>
    <dgm:pt modelId="{C60F3409-FE2F-4865-9BA3-E66B85A1ECA1}" type="pres">
      <dgm:prSet presAssocID="{E5FD4D12-8520-4CBB-ACAB-2B30E30AC2CF}" presName="hierChild4" presStyleCnt="0"/>
      <dgm:spPr/>
    </dgm:pt>
    <dgm:pt modelId="{1030A6D9-8262-4919-8E62-EBA714FCBF3E}" type="pres">
      <dgm:prSet presAssocID="{E5FD4D12-8520-4CBB-ACAB-2B30E30AC2CF}" presName="hierChild5" presStyleCnt="0"/>
      <dgm:spPr/>
    </dgm:pt>
    <dgm:pt modelId="{ABC344B7-1146-4679-B164-8B63F25B820A}" type="pres">
      <dgm:prSet presAssocID="{7760D781-62C9-4547-AF2F-B516DDEE8EA3}" presName="Name37" presStyleLbl="parChTrans1D2" presStyleIdx="2" presStyleCnt="4"/>
      <dgm:spPr/>
    </dgm:pt>
    <dgm:pt modelId="{EF55632F-B1CE-47D5-8F69-4DE4F9C8EC01}" type="pres">
      <dgm:prSet presAssocID="{51408621-63A6-48A8-9498-A1288C3C25E5}" presName="hierRoot2" presStyleCnt="0">
        <dgm:presLayoutVars>
          <dgm:hierBranch val="init"/>
        </dgm:presLayoutVars>
      </dgm:prSet>
      <dgm:spPr/>
    </dgm:pt>
    <dgm:pt modelId="{88C51D8B-137A-4B44-BAF9-9FCB8DDAD2F7}" type="pres">
      <dgm:prSet presAssocID="{51408621-63A6-48A8-9498-A1288C3C25E5}" presName="rootComposite" presStyleCnt="0"/>
      <dgm:spPr/>
    </dgm:pt>
    <dgm:pt modelId="{1A09ED62-8931-46CA-9E2F-428D7F81718F}" type="pres">
      <dgm:prSet presAssocID="{51408621-63A6-48A8-9498-A1288C3C25E5}" presName="rootText" presStyleLbl="node1" presStyleIdx="2" presStyleCnt="3">
        <dgm:presLayoutVars>
          <dgm:chMax/>
          <dgm:chPref val="3"/>
        </dgm:presLayoutVars>
      </dgm:prSet>
      <dgm:spPr/>
    </dgm:pt>
    <dgm:pt modelId="{FF09791A-C4E4-4DB9-B0B6-6A8644D26EC3}" type="pres">
      <dgm:prSet presAssocID="{51408621-63A6-48A8-9498-A1288C3C25E5}" presName="titleText2" presStyleLbl="fgAcc1" presStyleIdx="2" presStyleCnt="3">
        <dgm:presLayoutVars>
          <dgm:chMax val="0"/>
          <dgm:chPref val="0"/>
        </dgm:presLayoutVars>
      </dgm:prSet>
      <dgm:spPr/>
    </dgm:pt>
    <dgm:pt modelId="{87BBB4E6-655B-4F16-8391-24D05032155E}" type="pres">
      <dgm:prSet presAssocID="{51408621-63A6-48A8-9498-A1288C3C25E5}" presName="rootConnector" presStyleLbl="node2" presStyleIdx="0" presStyleCnt="0"/>
      <dgm:spPr/>
    </dgm:pt>
    <dgm:pt modelId="{EDDBB70B-D7E5-4108-A217-CA76FDADE847}" type="pres">
      <dgm:prSet presAssocID="{51408621-63A6-48A8-9498-A1288C3C25E5}" presName="hierChild4" presStyleCnt="0"/>
      <dgm:spPr/>
    </dgm:pt>
    <dgm:pt modelId="{35FCADC7-8E51-4A70-8024-633B1A98432E}" type="pres">
      <dgm:prSet presAssocID="{51408621-63A6-48A8-9498-A1288C3C25E5}" presName="hierChild5" presStyleCnt="0"/>
      <dgm:spPr/>
    </dgm:pt>
    <dgm:pt modelId="{7F976446-590D-4224-9350-B5F70B82C008}" type="pres">
      <dgm:prSet presAssocID="{D22EAD8D-01CD-45E1-A815-C2CF1B03D2AF}" presName="hierChild3" presStyleCnt="0"/>
      <dgm:spPr/>
    </dgm:pt>
    <dgm:pt modelId="{A9E71199-FCB7-4679-9EE6-3B10E4B564E4}" type="pres">
      <dgm:prSet presAssocID="{49F5B644-7EE2-4330-838E-3667B4A3C521}" presName="Name96" presStyleLbl="parChTrans1D2" presStyleIdx="3" presStyleCnt="4"/>
      <dgm:spPr/>
    </dgm:pt>
    <dgm:pt modelId="{89A4CE5A-B2BC-4060-837C-37FC7BC8E460}" type="pres">
      <dgm:prSet presAssocID="{7FFF9ED0-D136-47C8-AD5A-70972C805CF2}" presName="hierRoot3" presStyleCnt="0">
        <dgm:presLayoutVars>
          <dgm:hierBranch val="init"/>
        </dgm:presLayoutVars>
      </dgm:prSet>
      <dgm:spPr/>
    </dgm:pt>
    <dgm:pt modelId="{08AB9A01-7CCE-475D-8421-5B2DE5C03BB5}" type="pres">
      <dgm:prSet presAssocID="{7FFF9ED0-D136-47C8-AD5A-70972C805CF2}" presName="rootComposite3" presStyleCnt="0"/>
      <dgm:spPr/>
    </dgm:pt>
    <dgm:pt modelId="{6BA4CFEF-5A9F-4C78-A9B4-18C620D17207}" type="pres">
      <dgm:prSet presAssocID="{7FFF9ED0-D136-47C8-AD5A-70972C805CF2}" presName="rootText3" presStyleLbl="asst1" presStyleIdx="0" presStyleCnt="1">
        <dgm:presLayoutVars>
          <dgm:chPref val="3"/>
        </dgm:presLayoutVars>
      </dgm:prSet>
      <dgm:spPr/>
    </dgm:pt>
    <dgm:pt modelId="{A80A47BD-22E8-4F41-9588-1FC5BBBCD756}" type="pres">
      <dgm:prSet presAssocID="{7FFF9ED0-D136-47C8-AD5A-70972C805CF2}" presName="titleText3" presStyleLbl="fgAcc2" presStyleIdx="0" presStyleCnt="1">
        <dgm:presLayoutVars>
          <dgm:chMax val="0"/>
          <dgm:chPref val="0"/>
        </dgm:presLayoutVars>
      </dgm:prSet>
      <dgm:spPr/>
    </dgm:pt>
    <dgm:pt modelId="{372AADA2-A5E7-481B-A96C-BE92934DB15C}" type="pres">
      <dgm:prSet presAssocID="{7FFF9ED0-D136-47C8-AD5A-70972C805CF2}" presName="rootConnector3" presStyleLbl="asst1" presStyleIdx="0" presStyleCnt="1"/>
      <dgm:spPr/>
    </dgm:pt>
    <dgm:pt modelId="{C6BEF3C1-B760-4AB9-893C-470BA5103437}" type="pres">
      <dgm:prSet presAssocID="{7FFF9ED0-D136-47C8-AD5A-70972C805CF2}" presName="hierChild6" presStyleCnt="0"/>
      <dgm:spPr/>
    </dgm:pt>
    <dgm:pt modelId="{60ED2767-447A-46E7-937E-8B03E55F419E}" type="pres">
      <dgm:prSet presAssocID="{7FFF9ED0-D136-47C8-AD5A-70972C805CF2}" presName="hierChild7" presStyleCnt="0"/>
      <dgm:spPr/>
    </dgm:pt>
  </dgm:ptLst>
  <dgm:cxnLst>
    <dgm:cxn modelId="{3DB0C50D-F680-485F-92DC-9185D44E97DB}" type="presOf" srcId="{97B6C6A1-796D-465D-ABE8-2DDDAE94AF9E}" destId="{95120FB4-19EA-4841-8EDF-386A23A393C1}" srcOrd="0" destOrd="0" presId="urn:microsoft.com/office/officeart/2008/layout/NameandTitleOrganizationalChart"/>
    <dgm:cxn modelId="{4F8C651A-295D-4EF9-9290-42C9A0CF5540}" srcId="{D22EAD8D-01CD-45E1-A815-C2CF1B03D2AF}" destId="{2BE37C21-F869-44CA-B908-D2B848630AF9}" srcOrd="1" destOrd="0" parTransId="{E99D713D-70ED-4123-AE4D-61E8BB57ECF1}" sibTransId="{615DF015-10B1-489F-AAC7-D7ECD0192D4B}"/>
    <dgm:cxn modelId="{9CF88535-928D-4AD7-BE6A-9F4C55CD0F5A}" type="presOf" srcId="{C04CAA02-1BD3-474E-AD2A-E9003DD58EBA}" destId="{FF09791A-C4E4-4DB9-B0B6-6A8644D26EC3}" srcOrd="0" destOrd="0" presId="urn:microsoft.com/office/officeart/2008/layout/NameandTitleOrganizationalChart"/>
    <dgm:cxn modelId="{47467B41-72BC-43C6-84BA-6BCFEDB514EF}" type="presOf" srcId="{51408621-63A6-48A8-9498-A1288C3C25E5}" destId="{1A09ED62-8931-46CA-9E2F-428D7F81718F}" srcOrd="0" destOrd="0" presId="urn:microsoft.com/office/officeart/2008/layout/NameandTitleOrganizationalChart"/>
    <dgm:cxn modelId="{D3073264-B252-4D1E-879B-BDD7B8EBFB41}" srcId="{D22EAD8D-01CD-45E1-A815-C2CF1B03D2AF}" destId="{51408621-63A6-48A8-9498-A1288C3C25E5}" srcOrd="3" destOrd="0" parTransId="{7760D781-62C9-4547-AF2F-B516DDEE8EA3}" sibTransId="{C04CAA02-1BD3-474E-AD2A-E9003DD58EBA}"/>
    <dgm:cxn modelId="{7A2EDE44-9E9C-47ED-921C-01E0EDCC7BEA}" type="presOf" srcId="{E99D713D-70ED-4123-AE4D-61E8BB57ECF1}" destId="{D788EF59-3B01-4D97-8711-29C9F02E9990}" srcOrd="0" destOrd="0" presId="urn:microsoft.com/office/officeart/2008/layout/NameandTitleOrganizationalChart"/>
    <dgm:cxn modelId="{60F1A84F-E883-46C0-8702-B30719AF245F}" type="presOf" srcId="{A7FB4433-3E81-4E53-8C0D-DB2EC9ECD99B}" destId="{F5C02336-940B-46FC-BB01-CF2B6E51AA1A}" srcOrd="0" destOrd="0" presId="urn:microsoft.com/office/officeart/2008/layout/NameandTitleOrganizationalChart"/>
    <dgm:cxn modelId="{0789767B-78D7-4F99-AD8B-0F01794D56AE}" type="presOf" srcId="{49F5B644-7EE2-4330-838E-3667B4A3C521}" destId="{A9E71199-FCB7-4679-9EE6-3B10E4B564E4}" srcOrd="0" destOrd="0" presId="urn:microsoft.com/office/officeart/2008/layout/NameandTitleOrganizationalChart"/>
    <dgm:cxn modelId="{488ABD7F-31FA-43D0-9712-70A22B31B326}" type="presOf" srcId="{E5FD4D12-8520-4CBB-ACAB-2B30E30AC2CF}" destId="{BB45CDCB-5F86-4830-8671-2967811C3DD8}" srcOrd="1" destOrd="0" presId="urn:microsoft.com/office/officeart/2008/layout/NameandTitleOrganizationalChart"/>
    <dgm:cxn modelId="{C9673588-5DF1-44F5-BF60-82711CC8F496}" type="presOf" srcId="{2CCC2D6D-B222-4959-BDE3-2361110766DA}" destId="{A80A47BD-22E8-4F41-9588-1FC5BBBCD756}" srcOrd="0" destOrd="0" presId="urn:microsoft.com/office/officeart/2008/layout/NameandTitleOrganizationalChart"/>
    <dgm:cxn modelId="{E686EE8A-9BC8-43E9-8767-7DE724C378EC}" type="presOf" srcId="{7760D781-62C9-4547-AF2F-B516DDEE8EA3}" destId="{ABC344B7-1146-4679-B164-8B63F25B820A}" srcOrd="0" destOrd="0" presId="urn:microsoft.com/office/officeart/2008/layout/NameandTitleOrganizationalChart"/>
    <dgm:cxn modelId="{E3717692-C5A6-4BB4-90FD-A7224D741DDA}" type="presOf" srcId="{E5FD4D12-8520-4CBB-ACAB-2B30E30AC2CF}" destId="{068EED32-FCC5-4A35-B000-2D8D58CF2010}" srcOrd="0" destOrd="0" presId="urn:microsoft.com/office/officeart/2008/layout/NameandTitleOrganizationalChart"/>
    <dgm:cxn modelId="{788CE09A-2A90-4879-8E36-F03892FF2EB7}" srcId="{D22EAD8D-01CD-45E1-A815-C2CF1B03D2AF}" destId="{E5FD4D12-8520-4CBB-ACAB-2B30E30AC2CF}" srcOrd="2" destOrd="0" parTransId="{C16E3ADE-2487-47A5-91BC-7592E1948CED}" sibTransId="{A7FB4433-3E81-4E53-8C0D-DB2EC9ECD99B}"/>
    <dgm:cxn modelId="{7B67C4A1-2E33-4D45-9690-C76B4DBE8258}" type="presOf" srcId="{2BE37C21-F869-44CA-B908-D2B848630AF9}" destId="{F39C111E-EBF3-4F47-BAEB-9C175A8D7CE6}" srcOrd="1" destOrd="0" presId="urn:microsoft.com/office/officeart/2008/layout/NameandTitleOrganizationalChart"/>
    <dgm:cxn modelId="{B84782A6-24B7-4B32-A574-C86BAE093D5B}" srcId="{FEDA9A55-7D0C-4FF3-AAB5-4699BC167F66}" destId="{D22EAD8D-01CD-45E1-A815-C2CF1B03D2AF}" srcOrd="0" destOrd="0" parTransId="{2B045D6F-168A-48E6-A4F7-472A8D33015D}" sibTransId="{97B6C6A1-796D-465D-ABE8-2DDDAE94AF9E}"/>
    <dgm:cxn modelId="{F89A42B1-C96D-4811-93FD-0C34C55130F3}" type="presOf" srcId="{D22EAD8D-01CD-45E1-A815-C2CF1B03D2AF}" destId="{5ACAC19A-2C24-4777-A3EE-90FD6072394C}" srcOrd="0" destOrd="0" presId="urn:microsoft.com/office/officeart/2008/layout/NameandTitleOrganizationalChart"/>
    <dgm:cxn modelId="{62015BB2-EA2C-4A09-B548-BBAE136BB066}" type="presOf" srcId="{7FFF9ED0-D136-47C8-AD5A-70972C805CF2}" destId="{6BA4CFEF-5A9F-4C78-A9B4-18C620D17207}" srcOrd="0" destOrd="0" presId="urn:microsoft.com/office/officeart/2008/layout/NameandTitleOrganizationalChart"/>
    <dgm:cxn modelId="{AD67D2B4-5A3F-4306-8C76-B82C85F716DE}" type="presOf" srcId="{7FFF9ED0-D136-47C8-AD5A-70972C805CF2}" destId="{372AADA2-A5E7-481B-A96C-BE92934DB15C}" srcOrd="1" destOrd="0" presId="urn:microsoft.com/office/officeart/2008/layout/NameandTitleOrganizationalChart"/>
    <dgm:cxn modelId="{3C1946B5-4B72-4DFA-A9AC-3225FFA88B2C}" srcId="{D22EAD8D-01CD-45E1-A815-C2CF1B03D2AF}" destId="{7FFF9ED0-D136-47C8-AD5A-70972C805CF2}" srcOrd="0" destOrd="0" parTransId="{49F5B644-7EE2-4330-838E-3667B4A3C521}" sibTransId="{2CCC2D6D-B222-4959-BDE3-2361110766DA}"/>
    <dgm:cxn modelId="{6B6C07CF-8139-438B-A37D-E6FC4DA4EE2A}" type="presOf" srcId="{FEDA9A55-7D0C-4FF3-AAB5-4699BC167F66}" destId="{9F37C6EE-F5E0-4884-B701-D10C46378B90}" srcOrd="0" destOrd="0" presId="urn:microsoft.com/office/officeart/2008/layout/NameandTitleOrganizationalChart"/>
    <dgm:cxn modelId="{139293E6-3E06-4F03-8AEE-1E9257B58EA3}" type="presOf" srcId="{2BE37C21-F869-44CA-B908-D2B848630AF9}" destId="{0361B955-0FC0-4088-8AD6-29C00B362CC1}" srcOrd="0" destOrd="0" presId="urn:microsoft.com/office/officeart/2008/layout/NameandTitleOrganizationalChart"/>
    <dgm:cxn modelId="{3CB412E8-6BC4-4328-A0F8-EC115ACCD36E}" type="presOf" srcId="{615DF015-10B1-489F-AAC7-D7ECD0192D4B}" destId="{80239CDE-69DA-43D1-9B0A-BF559EE5197B}" srcOrd="0" destOrd="0" presId="urn:microsoft.com/office/officeart/2008/layout/NameandTitleOrganizationalChart"/>
    <dgm:cxn modelId="{6D8131EA-99B5-4DBB-A254-1F37E86F4CEF}" type="presOf" srcId="{D22EAD8D-01CD-45E1-A815-C2CF1B03D2AF}" destId="{D13F3C7F-7C9E-40D1-834E-48011DF6A381}" srcOrd="1" destOrd="0" presId="urn:microsoft.com/office/officeart/2008/layout/NameandTitleOrganizationalChart"/>
    <dgm:cxn modelId="{E5FEF8F0-EDF9-4991-BDCE-708CF7D2F72F}" type="presOf" srcId="{51408621-63A6-48A8-9498-A1288C3C25E5}" destId="{87BBB4E6-655B-4F16-8391-24D05032155E}" srcOrd="1" destOrd="0" presId="urn:microsoft.com/office/officeart/2008/layout/NameandTitleOrganizationalChart"/>
    <dgm:cxn modelId="{E37077FC-490E-465E-A573-4EF03FF6FFDB}" type="presOf" srcId="{C16E3ADE-2487-47A5-91BC-7592E1948CED}" destId="{82198C86-5039-400B-A80F-1A0DB5F5A578}" srcOrd="0" destOrd="0" presId="urn:microsoft.com/office/officeart/2008/layout/NameandTitleOrganizationalChart"/>
    <dgm:cxn modelId="{B624F2DB-AA57-422C-B887-12808D92A093}" type="presParOf" srcId="{9F37C6EE-F5E0-4884-B701-D10C46378B90}" destId="{F3D6A234-4E3F-4A65-A728-9E261F287B53}" srcOrd="0" destOrd="0" presId="urn:microsoft.com/office/officeart/2008/layout/NameandTitleOrganizationalChart"/>
    <dgm:cxn modelId="{EB6C9EEE-8EE2-4804-813F-37E90F82C1CF}" type="presParOf" srcId="{F3D6A234-4E3F-4A65-A728-9E261F287B53}" destId="{6287620F-B2F4-4BCA-B58A-38B0DA7849D9}" srcOrd="0" destOrd="0" presId="urn:microsoft.com/office/officeart/2008/layout/NameandTitleOrganizationalChart"/>
    <dgm:cxn modelId="{4F4667A8-92C1-417A-BA75-8B7509F20956}" type="presParOf" srcId="{6287620F-B2F4-4BCA-B58A-38B0DA7849D9}" destId="{5ACAC19A-2C24-4777-A3EE-90FD6072394C}" srcOrd="0" destOrd="0" presId="urn:microsoft.com/office/officeart/2008/layout/NameandTitleOrganizationalChart"/>
    <dgm:cxn modelId="{9B98E16E-2F77-4407-9430-F9F3CDB763C5}" type="presParOf" srcId="{6287620F-B2F4-4BCA-B58A-38B0DA7849D9}" destId="{95120FB4-19EA-4841-8EDF-386A23A393C1}" srcOrd="1" destOrd="0" presId="urn:microsoft.com/office/officeart/2008/layout/NameandTitleOrganizationalChart"/>
    <dgm:cxn modelId="{3BA4E4B6-2F14-4D94-ABB1-9C1459589765}" type="presParOf" srcId="{6287620F-B2F4-4BCA-B58A-38B0DA7849D9}" destId="{D13F3C7F-7C9E-40D1-834E-48011DF6A381}" srcOrd="2" destOrd="0" presId="urn:microsoft.com/office/officeart/2008/layout/NameandTitleOrganizationalChart"/>
    <dgm:cxn modelId="{6D78984F-26D2-4341-BC63-02BC1C65EB1F}" type="presParOf" srcId="{F3D6A234-4E3F-4A65-A728-9E261F287B53}" destId="{3A7ACF43-DFBA-4C60-AE23-F7E71C93AC75}" srcOrd="1" destOrd="0" presId="urn:microsoft.com/office/officeart/2008/layout/NameandTitleOrganizationalChart"/>
    <dgm:cxn modelId="{165E7A9F-3387-4A53-96AB-5BDA901DF693}" type="presParOf" srcId="{3A7ACF43-DFBA-4C60-AE23-F7E71C93AC75}" destId="{D788EF59-3B01-4D97-8711-29C9F02E9990}" srcOrd="0" destOrd="0" presId="urn:microsoft.com/office/officeart/2008/layout/NameandTitleOrganizationalChart"/>
    <dgm:cxn modelId="{96024CA8-1A25-4BA1-B4AA-E42D98D9B3E7}" type="presParOf" srcId="{3A7ACF43-DFBA-4C60-AE23-F7E71C93AC75}" destId="{E6704FE2-C914-4995-B127-BC2E96225D72}" srcOrd="1" destOrd="0" presId="urn:microsoft.com/office/officeart/2008/layout/NameandTitleOrganizationalChart"/>
    <dgm:cxn modelId="{981A6018-A3B1-4C03-AAC8-B23B101C6FE0}" type="presParOf" srcId="{E6704FE2-C914-4995-B127-BC2E96225D72}" destId="{48182F32-F4FF-403B-AC60-A651341B7442}" srcOrd="0" destOrd="0" presId="urn:microsoft.com/office/officeart/2008/layout/NameandTitleOrganizationalChart"/>
    <dgm:cxn modelId="{DC6E89EC-0E6B-43CD-B0C6-C0CD589D2294}" type="presParOf" srcId="{48182F32-F4FF-403B-AC60-A651341B7442}" destId="{0361B955-0FC0-4088-8AD6-29C00B362CC1}" srcOrd="0" destOrd="0" presId="urn:microsoft.com/office/officeart/2008/layout/NameandTitleOrganizationalChart"/>
    <dgm:cxn modelId="{96FE8B72-773E-44BF-A98B-050C6C1B3DC5}" type="presParOf" srcId="{48182F32-F4FF-403B-AC60-A651341B7442}" destId="{80239CDE-69DA-43D1-9B0A-BF559EE5197B}" srcOrd="1" destOrd="0" presId="urn:microsoft.com/office/officeart/2008/layout/NameandTitleOrganizationalChart"/>
    <dgm:cxn modelId="{F53CB2C1-5190-4D78-99A6-235D273B5B6A}" type="presParOf" srcId="{48182F32-F4FF-403B-AC60-A651341B7442}" destId="{F39C111E-EBF3-4F47-BAEB-9C175A8D7CE6}" srcOrd="2" destOrd="0" presId="urn:microsoft.com/office/officeart/2008/layout/NameandTitleOrganizationalChart"/>
    <dgm:cxn modelId="{48AB625F-0315-4C55-966C-36892F5EDE1E}" type="presParOf" srcId="{E6704FE2-C914-4995-B127-BC2E96225D72}" destId="{D105B358-352C-465A-BB60-6E3D775A38AC}" srcOrd="1" destOrd="0" presId="urn:microsoft.com/office/officeart/2008/layout/NameandTitleOrganizationalChart"/>
    <dgm:cxn modelId="{4A0C9EEF-3E9E-4371-919C-387F650C228C}" type="presParOf" srcId="{E6704FE2-C914-4995-B127-BC2E96225D72}" destId="{7B25E05F-1C6C-4D55-B111-6FCF15983929}" srcOrd="2" destOrd="0" presId="urn:microsoft.com/office/officeart/2008/layout/NameandTitleOrganizationalChart"/>
    <dgm:cxn modelId="{D651A83D-C698-4A4F-9093-DFE362BE283A}" type="presParOf" srcId="{3A7ACF43-DFBA-4C60-AE23-F7E71C93AC75}" destId="{82198C86-5039-400B-A80F-1A0DB5F5A578}" srcOrd="2" destOrd="0" presId="urn:microsoft.com/office/officeart/2008/layout/NameandTitleOrganizationalChart"/>
    <dgm:cxn modelId="{56FBC10F-EC9C-435A-AFC7-F8BF1733A11C}" type="presParOf" srcId="{3A7ACF43-DFBA-4C60-AE23-F7E71C93AC75}" destId="{03E6F324-5F4B-464D-B5E2-B0C288695B1F}" srcOrd="3" destOrd="0" presId="urn:microsoft.com/office/officeart/2008/layout/NameandTitleOrganizationalChart"/>
    <dgm:cxn modelId="{A9546FCC-FB2D-4639-8A05-CF251EC0E8F6}" type="presParOf" srcId="{03E6F324-5F4B-464D-B5E2-B0C288695B1F}" destId="{4010A292-041D-463E-AB01-BED0ED3DEFFE}" srcOrd="0" destOrd="0" presId="urn:microsoft.com/office/officeart/2008/layout/NameandTitleOrganizationalChart"/>
    <dgm:cxn modelId="{446D3E09-E784-4EEA-9D96-77961416896C}" type="presParOf" srcId="{4010A292-041D-463E-AB01-BED0ED3DEFFE}" destId="{068EED32-FCC5-4A35-B000-2D8D58CF2010}" srcOrd="0" destOrd="0" presId="urn:microsoft.com/office/officeart/2008/layout/NameandTitleOrganizationalChart"/>
    <dgm:cxn modelId="{034E4C8B-6DB5-41A6-B1FC-3C79F35E8D82}" type="presParOf" srcId="{4010A292-041D-463E-AB01-BED0ED3DEFFE}" destId="{F5C02336-940B-46FC-BB01-CF2B6E51AA1A}" srcOrd="1" destOrd="0" presId="urn:microsoft.com/office/officeart/2008/layout/NameandTitleOrganizationalChart"/>
    <dgm:cxn modelId="{83D4B6E1-7108-4237-AE6F-6FC101383D7B}" type="presParOf" srcId="{4010A292-041D-463E-AB01-BED0ED3DEFFE}" destId="{BB45CDCB-5F86-4830-8671-2967811C3DD8}" srcOrd="2" destOrd="0" presId="urn:microsoft.com/office/officeart/2008/layout/NameandTitleOrganizationalChart"/>
    <dgm:cxn modelId="{053DA7DB-2F0C-4808-85C9-A026B151E9EC}" type="presParOf" srcId="{03E6F324-5F4B-464D-B5E2-B0C288695B1F}" destId="{C60F3409-FE2F-4865-9BA3-E66B85A1ECA1}" srcOrd="1" destOrd="0" presId="urn:microsoft.com/office/officeart/2008/layout/NameandTitleOrganizationalChart"/>
    <dgm:cxn modelId="{3B9020FA-6925-49FF-B5E8-88CF4AD58152}" type="presParOf" srcId="{03E6F324-5F4B-464D-B5E2-B0C288695B1F}" destId="{1030A6D9-8262-4919-8E62-EBA714FCBF3E}" srcOrd="2" destOrd="0" presId="urn:microsoft.com/office/officeart/2008/layout/NameandTitleOrganizationalChart"/>
    <dgm:cxn modelId="{70F58F8B-28F6-47E1-8D82-2E65575BE03F}" type="presParOf" srcId="{3A7ACF43-DFBA-4C60-AE23-F7E71C93AC75}" destId="{ABC344B7-1146-4679-B164-8B63F25B820A}" srcOrd="4" destOrd="0" presId="urn:microsoft.com/office/officeart/2008/layout/NameandTitleOrganizationalChart"/>
    <dgm:cxn modelId="{2C2D8721-3422-4716-BC49-F4E85B6B8801}" type="presParOf" srcId="{3A7ACF43-DFBA-4C60-AE23-F7E71C93AC75}" destId="{EF55632F-B1CE-47D5-8F69-4DE4F9C8EC01}" srcOrd="5" destOrd="0" presId="urn:microsoft.com/office/officeart/2008/layout/NameandTitleOrganizationalChart"/>
    <dgm:cxn modelId="{C25AA3C6-1F3F-4BC6-A13E-1A8DC69046A8}" type="presParOf" srcId="{EF55632F-B1CE-47D5-8F69-4DE4F9C8EC01}" destId="{88C51D8B-137A-4B44-BAF9-9FCB8DDAD2F7}" srcOrd="0" destOrd="0" presId="urn:microsoft.com/office/officeart/2008/layout/NameandTitleOrganizationalChart"/>
    <dgm:cxn modelId="{6556E1A1-5816-4886-B5F8-76810B75F916}" type="presParOf" srcId="{88C51D8B-137A-4B44-BAF9-9FCB8DDAD2F7}" destId="{1A09ED62-8931-46CA-9E2F-428D7F81718F}" srcOrd="0" destOrd="0" presId="urn:microsoft.com/office/officeart/2008/layout/NameandTitleOrganizationalChart"/>
    <dgm:cxn modelId="{8747ECB7-67CF-44DC-A922-5214F67934AB}" type="presParOf" srcId="{88C51D8B-137A-4B44-BAF9-9FCB8DDAD2F7}" destId="{FF09791A-C4E4-4DB9-B0B6-6A8644D26EC3}" srcOrd="1" destOrd="0" presId="urn:microsoft.com/office/officeart/2008/layout/NameandTitleOrganizationalChart"/>
    <dgm:cxn modelId="{B3C67D03-5925-4D5B-8A78-06ECB4A18F35}" type="presParOf" srcId="{88C51D8B-137A-4B44-BAF9-9FCB8DDAD2F7}" destId="{87BBB4E6-655B-4F16-8391-24D05032155E}" srcOrd="2" destOrd="0" presId="urn:microsoft.com/office/officeart/2008/layout/NameandTitleOrganizationalChart"/>
    <dgm:cxn modelId="{C26E6879-5BC6-4D39-A884-9469E0C6A247}" type="presParOf" srcId="{EF55632F-B1CE-47D5-8F69-4DE4F9C8EC01}" destId="{EDDBB70B-D7E5-4108-A217-CA76FDADE847}" srcOrd="1" destOrd="0" presId="urn:microsoft.com/office/officeart/2008/layout/NameandTitleOrganizationalChart"/>
    <dgm:cxn modelId="{06259FD9-4157-4215-A9A2-C0D412440E01}" type="presParOf" srcId="{EF55632F-B1CE-47D5-8F69-4DE4F9C8EC01}" destId="{35FCADC7-8E51-4A70-8024-633B1A98432E}" srcOrd="2" destOrd="0" presId="urn:microsoft.com/office/officeart/2008/layout/NameandTitleOrganizationalChart"/>
    <dgm:cxn modelId="{1A764840-702D-4E85-8DEB-1BB843B7721C}" type="presParOf" srcId="{F3D6A234-4E3F-4A65-A728-9E261F287B53}" destId="{7F976446-590D-4224-9350-B5F70B82C008}" srcOrd="2" destOrd="0" presId="urn:microsoft.com/office/officeart/2008/layout/NameandTitleOrganizationalChart"/>
    <dgm:cxn modelId="{84D40500-A909-4EB9-B1CF-5DC6D9E847B1}" type="presParOf" srcId="{7F976446-590D-4224-9350-B5F70B82C008}" destId="{A9E71199-FCB7-4679-9EE6-3B10E4B564E4}" srcOrd="0" destOrd="0" presId="urn:microsoft.com/office/officeart/2008/layout/NameandTitleOrganizationalChart"/>
    <dgm:cxn modelId="{F2C65D64-5E24-4A92-A962-246751565FD9}" type="presParOf" srcId="{7F976446-590D-4224-9350-B5F70B82C008}" destId="{89A4CE5A-B2BC-4060-837C-37FC7BC8E460}" srcOrd="1" destOrd="0" presId="urn:microsoft.com/office/officeart/2008/layout/NameandTitleOrganizationalChart"/>
    <dgm:cxn modelId="{B8C588EA-E28E-4423-9D92-272AD222ED7F}" type="presParOf" srcId="{89A4CE5A-B2BC-4060-837C-37FC7BC8E460}" destId="{08AB9A01-7CCE-475D-8421-5B2DE5C03BB5}" srcOrd="0" destOrd="0" presId="urn:microsoft.com/office/officeart/2008/layout/NameandTitleOrganizationalChart"/>
    <dgm:cxn modelId="{E0DBABFC-EAC2-479A-8B94-D41EF8965A0E}" type="presParOf" srcId="{08AB9A01-7CCE-475D-8421-5B2DE5C03BB5}" destId="{6BA4CFEF-5A9F-4C78-A9B4-18C620D17207}" srcOrd="0" destOrd="0" presId="urn:microsoft.com/office/officeart/2008/layout/NameandTitleOrganizationalChart"/>
    <dgm:cxn modelId="{2C97450B-341D-4F4D-8BEB-955E426ED35B}" type="presParOf" srcId="{08AB9A01-7CCE-475D-8421-5B2DE5C03BB5}" destId="{A80A47BD-22E8-4F41-9588-1FC5BBBCD756}" srcOrd="1" destOrd="0" presId="urn:microsoft.com/office/officeart/2008/layout/NameandTitleOrganizationalChart"/>
    <dgm:cxn modelId="{A0492C6E-EA33-4186-BEE4-7AAA3012606B}" type="presParOf" srcId="{08AB9A01-7CCE-475D-8421-5B2DE5C03BB5}" destId="{372AADA2-A5E7-481B-A96C-BE92934DB15C}" srcOrd="2" destOrd="0" presId="urn:microsoft.com/office/officeart/2008/layout/NameandTitleOrganizationalChart"/>
    <dgm:cxn modelId="{0F5695E3-4993-4B79-980B-F36ED02BA835}" type="presParOf" srcId="{89A4CE5A-B2BC-4060-837C-37FC7BC8E460}" destId="{C6BEF3C1-B760-4AB9-893C-470BA5103437}" srcOrd="1" destOrd="0" presId="urn:microsoft.com/office/officeart/2008/layout/NameandTitleOrganizationalChart"/>
    <dgm:cxn modelId="{44786A17-33FD-4469-8B2C-B858FA159785}" type="presParOf" srcId="{89A4CE5A-B2BC-4060-837C-37FC7BC8E460}" destId="{60ED2767-447A-46E7-937E-8B03E55F419E}" srcOrd="2" destOrd="0" presId="urn:microsoft.com/office/officeart/2008/layout/NameandTitleOrganizationalChar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E71199-FCB7-4679-9EE6-3B10E4B564E4}">
      <dsp:nvSpPr>
        <dsp:cNvPr id="0" name=""/>
        <dsp:cNvSpPr/>
      </dsp:nvSpPr>
      <dsp:spPr>
        <a:xfrm>
          <a:off x="3598913" y="1454151"/>
          <a:ext cx="149144" cy="1213835"/>
        </a:xfrm>
        <a:custGeom>
          <a:avLst/>
          <a:gdLst/>
          <a:ahLst/>
          <a:cxnLst/>
          <a:rect l="0" t="0" r="0" b="0"/>
          <a:pathLst>
            <a:path>
              <a:moveTo>
                <a:pt x="149144" y="0"/>
              </a:moveTo>
              <a:lnTo>
                <a:pt x="149144" y="1213835"/>
              </a:lnTo>
              <a:lnTo>
                <a:pt x="0" y="12138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C344B7-1146-4679-B164-8B63F25B820A}">
      <dsp:nvSpPr>
        <dsp:cNvPr id="0" name=""/>
        <dsp:cNvSpPr/>
      </dsp:nvSpPr>
      <dsp:spPr>
        <a:xfrm>
          <a:off x="3748058" y="1454151"/>
          <a:ext cx="3036452" cy="2389193"/>
        </a:xfrm>
        <a:custGeom>
          <a:avLst/>
          <a:gdLst/>
          <a:ahLst/>
          <a:cxnLst/>
          <a:rect l="0" t="0" r="0" b="0"/>
          <a:pathLst>
            <a:path>
              <a:moveTo>
                <a:pt x="0" y="0"/>
              </a:moveTo>
              <a:lnTo>
                <a:pt x="0" y="2134734"/>
              </a:lnTo>
              <a:lnTo>
                <a:pt x="3036452" y="2134734"/>
              </a:lnTo>
              <a:lnTo>
                <a:pt x="3036452" y="2389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198C86-5039-400B-A80F-1A0DB5F5A578}">
      <dsp:nvSpPr>
        <dsp:cNvPr id="0" name=""/>
        <dsp:cNvSpPr/>
      </dsp:nvSpPr>
      <dsp:spPr>
        <a:xfrm>
          <a:off x="3748058" y="1454151"/>
          <a:ext cx="210627" cy="2389193"/>
        </a:xfrm>
        <a:custGeom>
          <a:avLst/>
          <a:gdLst/>
          <a:ahLst/>
          <a:cxnLst/>
          <a:rect l="0" t="0" r="0" b="0"/>
          <a:pathLst>
            <a:path>
              <a:moveTo>
                <a:pt x="0" y="0"/>
              </a:moveTo>
              <a:lnTo>
                <a:pt x="0" y="2134734"/>
              </a:lnTo>
              <a:lnTo>
                <a:pt x="210627" y="2134734"/>
              </a:lnTo>
              <a:lnTo>
                <a:pt x="210627" y="2389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88EF59-3B01-4D97-8711-29C9F02E9990}">
      <dsp:nvSpPr>
        <dsp:cNvPr id="0" name=""/>
        <dsp:cNvSpPr/>
      </dsp:nvSpPr>
      <dsp:spPr>
        <a:xfrm>
          <a:off x="1132861" y="1454151"/>
          <a:ext cx="2615197" cy="2389193"/>
        </a:xfrm>
        <a:custGeom>
          <a:avLst/>
          <a:gdLst/>
          <a:ahLst/>
          <a:cxnLst/>
          <a:rect l="0" t="0" r="0" b="0"/>
          <a:pathLst>
            <a:path>
              <a:moveTo>
                <a:pt x="2615197" y="0"/>
              </a:moveTo>
              <a:lnTo>
                <a:pt x="2615197" y="2134734"/>
              </a:lnTo>
              <a:lnTo>
                <a:pt x="0" y="2134734"/>
              </a:lnTo>
              <a:lnTo>
                <a:pt x="0" y="238919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CAC19A-2C24-4777-A3EE-90FD6072394C}">
      <dsp:nvSpPr>
        <dsp:cNvPr id="0" name=""/>
        <dsp:cNvSpPr/>
      </dsp:nvSpPr>
      <dsp:spPr>
        <a:xfrm>
          <a:off x="2694918" y="363613"/>
          <a:ext cx="2106279" cy="1090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53887"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片区主管培训店长如何进行门店品种分析</a:t>
          </a:r>
        </a:p>
      </dsp:txBody>
      <dsp:txXfrm>
        <a:off x="2694918" y="363613"/>
        <a:ext cx="2106279" cy="1090538"/>
      </dsp:txXfrm>
    </dsp:sp>
    <dsp:sp modelId="{95120FB4-19EA-4841-8EDF-386A23A393C1}">
      <dsp:nvSpPr>
        <dsp:cNvPr id="0" name=""/>
        <dsp:cNvSpPr/>
      </dsp:nvSpPr>
      <dsp:spPr>
        <a:xfrm>
          <a:off x="2452108" y="1173331"/>
          <a:ext cx="3223782" cy="44046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6985" rIns="27940" bIns="6985" numCol="1" spcCol="1270" anchor="ctr" anchorCtr="0">
          <a:noAutofit/>
        </a:bodyPr>
        <a:lstStyle/>
        <a:p>
          <a:pPr marL="0" lvl="0" indent="0" algn="r" defTabSz="488950">
            <a:lnSpc>
              <a:spcPct val="90000"/>
            </a:lnSpc>
            <a:spcBef>
              <a:spcPct val="0"/>
            </a:spcBef>
            <a:spcAft>
              <a:spcPct val="35000"/>
            </a:spcAft>
            <a:buNone/>
          </a:pPr>
          <a:r>
            <a:rPr lang="zh-CN" altLang="en-US" sz="1100" kern="1200" dirty="0"/>
            <a:t>可用“公司品种明细分析”分析</a:t>
          </a:r>
          <a:r>
            <a:rPr lang="en-US" altLang="zh-CN" sz="1100" kern="1200" dirty="0"/>
            <a:t>60</a:t>
          </a:r>
          <a:r>
            <a:rPr lang="zh-CN" altLang="en-US" sz="1100" kern="1200" dirty="0"/>
            <a:t>天未动销产品</a:t>
          </a:r>
        </a:p>
      </dsp:txBody>
      <dsp:txXfrm>
        <a:off x="2452108" y="1173331"/>
        <a:ext cx="3223782" cy="440468"/>
      </dsp:txXfrm>
    </dsp:sp>
    <dsp:sp modelId="{0361B955-0FC0-4088-8AD6-29C00B362CC1}">
      <dsp:nvSpPr>
        <dsp:cNvPr id="0" name=""/>
        <dsp:cNvSpPr/>
      </dsp:nvSpPr>
      <dsp:spPr>
        <a:xfrm>
          <a:off x="79721" y="3843344"/>
          <a:ext cx="2106279" cy="1090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53887"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补充畅销品及顾客近期需求量较大商品</a:t>
          </a:r>
        </a:p>
      </dsp:txBody>
      <dsp:txXfrm>
        <a:off x="79721" y="3843344"/>
        <a:ext cx="2106279" cy="1090538"/>
      </dsp:txXfrm>
    </dsp:sp>
    <dsp:sp modelId="{80239CDE-69DA-43D1-9B0A-BF559EE5197B}">
      <dsp:nvSpPr>
        <dsp:cNvPr id="0" name=""/>
        <dsp:cNvSpPr/>
      </dsp:nvSpPr>
      <dsp:spPr>
        <a:xfrm>
          <a:off x="500977" y="4691540"/>
          <a:ext cx="1895651" cy="3635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7620" rIns="30480" bIns="7620" numCol="1" spcCol="1270" anchor="ctr" anchorCtr="0">
          <a:noAutofit/>
        </a:bodyPr>
        <a:lstStyle/>
        <a:p>
          <a:pPr marL="0" lvl="0" indent="0" algn="r" defTabSz="533400">
            <a:lnSpc>
              <a:spcPct val="90000"/>
            </a:lnSpc>
            <a:spcBef>
              <a:spcPct val="0"/>
            </a:spcBef>
            <a:spcAft>
              <a:spcPct val="35000"/>
            </a:spcAft>
            <a:buNone/>
          </a:pPr>
          <a:r>
            <a:rPr lang="zh-CN" altLang="en-US" sz="1200" kern="1200" dirty="0"/>
            <a:t>每周写要货计划时必须补充</a:t>
          </a:r>
        </a:p>
      </dsp:txBody>
      <dsp:txXfrm>
        <a:off x="500977" y="4691540"/>
        <a:ext cx="1895651" cy="363512"/>
      </dsp:txXfrm>
    </dsp:sp>
    <dsp:sp modelId="{068EED32-FCC5-4A35-B000-2D8D58CF2010}">
      <dsp:nvSpPr>
        <dsp:cNvPr id="0" name=""/>
        <dsp:cNvSpPr/>
      </dsp:nvSpPr>
      <dsp:spPr>
        <a:xfrm>
          <a:off x="2905546" y="3843344"/>
          <a:ext cx="2106279" cy="1090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53887"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学习滞销、效期及新品的产品知识卖点</a:t>
          </a:r>
        </a:p>
      </dsp:txBody>
      <dsp:txXfrm>
        <a:off x="2905546" y="3843344"/>
        <a:ext cx="2106279" cy="1090538"/>
      </dsp:txXfrm>
    </dsp:sp>
    <dsp:sp modelId="{F5C02336-940B-46FC-BB01-CF2B6E51AA1A}">
      <dsp:nvSpPr>
        <dsp:cNvPr id="0" name=""/>
        <dsp:cNvSpPr/>
      </dsp:nvSpPr>
      <dsp:spPr>
        <a:xfrm>
          <a:off x="3326802" y="4691540"/>
          <a:ext cx="1895651" cy="3635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zh-CN" altLang="en-US" sz="1600" kern="1200" dirty="0"/>
            <a:t>必须全员学习</a:t>
          </a:r>
        </a:p>
      </dsp:txBody>
      <dsp:txXfrm>
        <a:off x="3326802" y="4691540"/>
        <a:ext cx="1895651" cy="363512"/>
      </dsp:txXfrm>
    </dsp:sp>
    <dsp:sp modelId="{1A09ED62-8931-46CA-9E2F-428D7F81718F}">
      <dsp:nvSpPr>
        <dsp:cNvPr id="0" name=""/>
        <dsp:cNvSpPr/>
      </dsp:nvSpPr>
      <dsp:spPr>
        <a:xfrm>
          <a:off x="5731371" y="3843344"/>
          <a:ext cx="2106279" cy="1090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53887"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确实无法动销产品联系门店间调拨</a:t>
          </a:r>
        </a:p>
      </dsp:txBody>
      <dsp:txXfrm>
        <a:off x="5731371" y="3843344"/>
        <a:ext cx="2106279" cy="1090538"/>
      </dsp:txXfrm>
    </dsp:sp>
    <dsp:sp modelId="{FF09791A-C4E4-4DB9-B0B6-6A8644D26EC3}">
      <dsp:nvSpPr>
        <dsp:cNvPr id="0" name=""/>
        <dsp:cNvSpPr/>
      </dsp:nvSpPr>
      <dsp:spPr>
        <a:xfrm>
          <a:off x="6152627" y="4691540"/>
          <a:ext cx="1895651" cy="3635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020" tIns="8255" rIns="33020" bIns="8255" numCol="1" spcCol="1270" anchor="ctr" anchorCtr="0">
          <a:noAutofit/>
        </a:bodyPr>
        <a:lstStyle/>
        <a:p>
          <a:pPr marL="0" lvl="0" indent="0" algn="r" defTabSz="577850">
            <a:lnSpc>
              <a:spcPct val="90000"/>
            </a:lnSpc>
            <a:spcBef>
              <a:spcPct val="0"/>
            </a:spcBef>
            <a:spcAft>
              <a:spcPct val="35000"/>
            </a:spcAft>
            <a:buNone/>
          </a:pPr>
          <a:r>
            <a:rPr lang="zh-CN" altLang="en-US" sz="1300" kern="1200" dirty="0"/>
            <a:t>片区每</a:t>
          </a:r>
          <a:r>
            <a:rPr lang="en-US" altLang="zh-CN" sz="1300" kern="1200" dirty="0"/>
            <a:t>2</a:t>
          </a:r>
          <a:r>
            <a:rPr lang="zh-CN" altLang="en-US" sz="1300" kern="1200" dirty="0"/>
            <a:t>个月集中解决</a:t>
          </a:r>
          <a:r>
            <a:rPr lang="en-US" altLang="zh-CN" sz="1300" kern="1200" dirty="0"/>
            <a:t>1</a:t>
          </a:r>
          <a:r>
            <a:rPr lang="zh-CN" altLang="en-US" sz="1300" kern="1200" dirty="0"/>
            <a:t>次</a:t>
          </a:r>
        </a:p>
      </dsp:txBody>
      <dsp:txXfrm>
        <a:off x="6152627" y="4691540"/>
        <a:ext cx="1895651" cy="363512"/>
      </dsp:txXfrm>
    </dsp:sp>
    <dsp:sp modelId="{6BA4CFEF-5A9F-4C78-A9B4-18C620D17207}">
      <dsp:nvSpPr>
        <dsp:cNvPr id="0" name=""/>
        <dsp:cNvSpPr/>
      </dsp:nvSpPr>
      <dsp:spPr>
        <a:xfrm>
          <a:off x="1492633" y="2122717"/>
          <a:ext cx="2106279" cy="1090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53887" numCol="1" spcCol="1270" anchor="ctr" anchorCtr="0">
          <a:noAutofit/>
        </a:bodyPr>
        <a:lstStyle/>
        <a:p>
          <a:pPr marL="0" lvl="0" indent="0" algn="ctr" defTabSz="800100">
            <a:lnSpc>
              <a:spcPct val="90000"/>
            </a:lnSpc>
            <a:spcBef>
              <a:spcPct val="0"/>
            </a:spcBef>
            <a:spcAft>
              <a:spcPct val="35000"/>
            </a:spcAft>
            <a:buNone/>
          </a:pPr>
          <a:r>
            <a:rPr lang="zh-CN" altLang="en-US" sz="1800" kern="1200" dirty="0"/>
            <a:t>店长带领门店员工共同分析</a:t>
          </a:r>
        </a:p>
      </dsp:txBody>
      <dsp:txXfrm>
        <a:off x="1492633" y="2122717"/>
        <a:ext cx="2106279" cy="1090538"/>
      </dsp:txXfrm>
    </dsp:sp>
    <dsp:sp modelId="{A80A47BD-22E8-4F41-9588-1FC5BBBCD756}">
      <dsp:nvSpPr>
        <dsp:cNvPr id="0" name=""/>
        <dsp:cNvSpPr/>
      </dsp:nvSpPr>
      <dsp:spPr>
        <a:xfrm>
          <a:off x="1913889" y="2970914"/>
          <a:ext cx="1895651" cy="36351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40640" bIns="10160" numCol="1" spcCol="1270" anchor="ctr" anchorCtr="0">
          <a:noAutofit/>
        </a:bodyPr>
        <a:lstStyle/>
        <a:p>
          <a:pPr marL="0" lvl="0" indent="0" algn="r" defTabSz="711200">
            <a:lnSpc>
              <a:spcPct val="90000"/>
            </a:lnSpc>
            <a:spcBef>
              <a:spcPct val="0"/>
            </a:spcBef>
            <a:spcAft>
              <a:spcPct val="35000"/>
            </a:spcAft>
            <a:buNone/>
          </a:pPr>
          <a:r>
            <a:rPr lang="zh-CN" altLang="en-US" sz="1600" kern="1200" dirty="0"/>
            <a:t>解决办法如下：</a:t>
          </a:r>
          <a:endParaRPr lang="en-US" altLang="zh-CN" sz="1600" kern="1200" dirty="0"/>
        </a:p>
      </dsp:txBody>
      <dsp:txXfrm>
        <a:off x="1913889" y="2970914"/>
        <a:ext cx="1895651" cy="363512"/>
      </dsp:txXfrm>
    </dsp:sp>
  </dsp:spTree>
</dsp:drawing>
</file>

<file path=ppt/diagrams/layout1.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alg type="conn">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dim" val="1D"/>
                                <dgm:param type="endSty" val="noArr"/>
                                <dgm:param type="connRout" val="bend"/>
                                <dgm:param type="begPts" val="bCtr"/>
                                <dgm:param type="endPts" val="midL midR"/>
                              </dgm:alg>
                            </dgm:if>
                            <dgm:else name="Name49">
                              <dgm:alg type="conn">
                                <dgm:param type="srcNode" val="rootConnector1"/>
                                <dgm:param type="dim" val="1D"/>
                                <dgm:param type="endSty" val="noArr"/>
                                <dgm:param type="connRout" val="bend"/>
                                <dgm:param type="begPts" val="bCtr"/>
                                <dgm:param type="endPts" val="midL midR"/>
                              </dgm:alg>
                            </dgm:else>
                          </dgm:choose>
                        </dgm:if>
                        <dgm:else name="Name50">
                          <dgm:choose name="Name51">
                            <dgm:if name="Name52" axis="par ch" ptType="node asst" func="cnt" op="gte" val="1">
                              <dgm:alg type="conn">
                                <dgm:param type="dim" val="1D"/>
                                <dgm:param type="endSty" val="noArr"/>
                                <dgm:param type="connRout" val="bend"/>
                                <dgm:param type="begPts" val="bCtr"/>
                                <dgm:param type="endPts" val="midL midR"/>
                              </dgm:alg>
                            </dgm:if>
                            <dgm:else name="Name53">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linDir" val="fromT"/>
                        <dgm:param type="chAlign" val="r"/>
                      </dgm:alg>
                    </dgm:if>
                    <dgm:if name="Name73" func="var" arg="hierBranch" op="equ" val="r">
                      <dgm:alg type="hierChild">
                        <dgm:param type="linDir" val="fromT"/>
                        <dgm:param type="chAlign" val="l"/>
                      </dgm:alg>
                    </dgm:if>
                    <dgm:if name="Name74" func="var" arg="hierBranch" op="equ" val="hang">
                      <dgm:choose name="Name75">
                        <dgm:if name="Name76" func="var" arg="dir" op="equ" val="norm">
                          <dgm:alg type="hierChild">
                            <dgm:param type="linDir" val="fromL"/>
                            <dgm:param type="chAlign" val="l"/>
                            <dgm:param type="secLinDir" val="fromT"/>
                            <dgm:param type="secChAlign" val="t"/>
                          </dgm:alg>
                        </dgm:if>
                        <dgm:else name="Name77">
                          <dgm:alg type="hierChild">
                            <dgm:param type="linDir" val="fromR"/>
                            <dgm:param type="chAlign" val="l"/>
                            <dgm:param type="secLinDir" val="fromT"/>
                            <dgm:param type="secChAlign" val="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linDir" val="fromL"/>
                        <dgm:param type="chAlign" val="l"/>
                        <dgm:param type="secLinDir" val="fromT"/>
                        <dgm:param type="secChAlign" val="t"/>
                      </dgm:alg>
                    </dgm:if>
                    <dgm:else name="Name90">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linDir" val="fromL"/>
                  <dgm:param type="chAlign" val="l"/>
                  <dgm:param type="secLinDir" val="fromT"/>
                  <dgm:param type="secChAlign" val="t"/>
                </dgm:alg>
              </dgm:if>
              <dgm:else name="Name94">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linDir" val="fromT"/>
                        <dgm:param type="chAlign" val="r"/>
                      </dgm:alg>
                    </dgm:if>
                    <dgm:if name="Name111" func="var" arg="hierBranch" op="equ" val="r">
                      <dgm:alg type="hierChild">
                        <dgm:param type="linDir" val="fromT"/>
                        <dgm:param type="chAlign" val="l"/>
                      </dgm:alg>
                    </dgm:if>
                    <dgm:if name="Name112" func="var" arg="hierBranch" op="equ" val="hang">
                      <dgm:choose name="Name113">
                        <dgm:if name="Name114" func="var" arg="dir" op="equ" val="norm">
                          <dgm:alg type="hierChild">
                            <dgm:param type="linDir" val="fromL"/>
                            <dgm:param type="chAlign" val="l"/>
                            <dgm:param type="secLinDir" val="fromT"/>
                            <dgm:param type="secChAlign" val="t"/>
                          </dgm:alg>
                        </dgm:if>
                        <dgm:else name="Name115">
                          <dgm:alg type="hierChild">
                            <dgm:param type="linDir" val="fromR"/>
                            <dgm:param type="chAlign" val="l"/>
                            <dgm:param type="secLinDir" val="fromT"/>
                            <dgm:param type="secChAlign" val="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linDir" val="fromL"/>
                        <dgm:param type="chAlign" val="l"/>
                        <dgm:param type="secLinDir" val="fromT"/>
                        <dgm:param type="secChAlign" val="t"/>
                      </dgm:alg>
                    </dgm:if>
                    <dgm:else name="Name12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algn="r" fontAlgn="base"/>
            <a:fld id="{9A0DB2DC-4C9A-4742-B13C-FB6460FD3503}" type="slidenum">
              <a:rPr lang="zh-CN" altLang="en-US" sz="1200" strike="noStrike" noProof="1" dirty="0">
                <a:latin typeface="等线"/>
                <a:ea typeface="等线"/>
                <a:cs typeface="+mn-cs"/>
              </a:rPr>
            </a:fld>
            <a:endParaRPr lang="zh-CN" altLang="en-US" sz="1200" strike="noStrike" noProof="1">
              <a:latin typeface="等线"/>
              <a:ea typeface="等线"/>
            </a:endParaRP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567724" y="2093305"/>
            <a:ext cx="3106352"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Picture Placeholder 2"/>
          <p:cNvSpPr>
            <a:spLocks noGrp="1"/>
          </p:cNvSpPr>
          <p:nvPr>
            <p:ph type="pic" sz="quarter" idx="11"/>
          </p:nvPr>
        </p:nvSpPr>
        <p:spPr>
          <a:xfrm>
            <a:off x="4671004" y="2093305"/>
            <a:ext cx="2964292"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Picture Placeholder 2"/>
          <p:cNvSpPr>
            <a:spLocks noGrp="1"/>
          </p:cNvSpPr>
          <p:nvPr>
            <p:ph type="pic" sz="quarter" idx="12"/>
          </p:nvPr>
        </p:nvSpPr>
        <p:spPr>
          <a:xfrm>
            <a:off x="8617692" y="2093305"/>
            <a:ext cx="3021116" cy="3021844"/>
          </a:xfrm>
          <a:prstGeom prst="ellipse">
            <a:avLst/>
          </a:prstGeom>
          <a:solidFill>
            <a:schemeClr val="accent3"/>
          </a:solidFill>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defRPr/>
            </a:pP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1_Title Slide">
    <p:bg>
      <p:bgPr>
        <a:solidFill>
          <a:schemeClr val="bg1"/>
        </a:solidFill>
        <a:effectLst/>
      </p:bgPr>
    </p:bg>
    <p:spTree>
      <p:nvGrpSpPr>
        <p:cNvPr id="1" name=""/>
        <p:cNvGrpSpPr/>
        <p:nvPr/>
      </p:nvGrpSpPr>
      <p:grpSpPr>
        <a:xfrm>
          <a:off x="0" y="0"/>
          <a:ext cx="0" cy="0"/>
          <a:chOff x="0" y="0"/>
          <a:chExt cx="0" cy="0"/>
        </a:xfrm>
      </p:grpSpPr>
      <p:sp>
        <p:nvSpPr>
          <p:cNvPr id="4" name="Picture Placeholder 8"/>
          <p:cNvSpPr>
            <a:spLocks noGrp="1"/>
          </p:cNvSpPr>
          <p:nvPr>
            <p:ph type="pic" sz="quarter" idx="13"/>
          </p:nvPr>
        </p:nvSpPr>
        <p:spPr>
          <a:xfrm>
            <a:off x="3418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Picture Placeholder 8"/>
          <p:cNvSpPr>
            <a:spLocks noGrp="1"/>
          </p:cNvSpPr>
          <p:nvPr>
            <p:ph type="pic" sz="quarter" idx="14"/>
          </p:nvPr>
        </p:nvSpPr>
        <p:spPr>
          <a:xfrm>
            <a:off x="42280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Picture Placeholder 8"/>
          <p:cNvSpPr>
            <a:spLocks noGrp="1"/>
          </p:cNvSpPr>
          <p:nvPr>
            <p:ph type="pic" sz="quarter" idx="15"/>
          </p:nvPr>
        </p:nvSpPr>
        <p:spPr>
          <a:xfrm>
            <a:off x="8114236" y="1690838"/>
            <a:ext cx="3645964" cy="2430312"/>
          </a:xfrm>
          <a:prstGeom prst="roundRect">
            <a:avLst/>
          </a:prstGeom>
          <a:solidFill>
            <a:schemeClr val="accent1"/>
          </a:solidFill>
        </p:spPr>
        <p:txBody>
          <a:bodyPr/>
          <a:lstStyle>
            <a:lvl1pPr marL="0" indent="0" algn="ctr">
              <a:buNone/>
              <a:defRPr lang="en-GB" dirty="0"/>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r>
              <a:rPr kumimoji="0" lang="en-US" sz="28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GB"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wipe dir="r"/>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图片 1" descr="太极医药城A区照片"/>
          <p:cNvPicPr>
            <a:picLocks noChangeAspect="1"/>
          </p:cNvPicPr>
          <p:nvPr/>
        </p:nvPicPr>
        <p:blipFill>
          <a:blip r:embed="rId1"/>
          <a:stretch>
            <a:fillRect/>
          </a:stretch>
        </p:blipFill>
        <p:spPr>
          <a:xfrm>
            <a:off x="4841875" y="1466850"/>
            <a:ext cx="7353300" cy="3924300"/>
          </a:xfrm>
          <a:prstGeom prst="rect">
            <a:avLst/>
          </a:prstGeom>
          <a:noFill/>
          <a:ln w="9525">
            <a:noFill/>
          </a:ln>
        </p:spPr>
      </p:pic>
      <p:sp>
        <p:nvSpPr>
          <p:cNvPr id="18" name="任意多边形: 形状 17"/>
          <p:cNvSpPr/>
          <p:nvPr/>
        </p:nvSpPr>
        <p:spPr>
          <a:xfrm>
            <a:off x="0" y="1466850"/>
            <a:ext cx="6130925"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5070475" y="1466850"/>
            <a:ext cx="1198563" cy="392430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511175" y="0"/>
            <a:ext cx="1355725"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511175" y="123825"/>
            <a:ext cx="1355725" cy="606425"/>
          </a:xfrm>
          <a:prstGeom prst="rect">
            <a:avLst/>
          </a:prstGeom>
          <a:solidFill>
            <a:srgbClr val="C60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02" name="文本框 40"/>
          <p:cNvSpPr txBox="1"/>
          <p:nvPr/>
        </p:nvSpPr>
        <p:spPr>
          <a:xfrm>
            <a:off x="438150" y="98425"/>
            <a:ext cx="1530350" cy="646113"/>
          </a:xfrm>
          <a:prstGeom prst="rect">
            <a:avLst/>
          </a:prstGeom>
          <a:solidFill>
            <a:srgbClr val="2EB0BD"/>
          </a:solidFill>
          <a:ln w="9525">
            <a:noFill/>
          </a:ln>
        </p:spPr>
        <p:txBody>
          <a:bodyPr anchor="t">
            <a:spAutoFit/>
          </a:bodyPr>
          <a:lstStyle/>
          <a:p>
            <a:pPr algn="ctr"/>
            <a:r>
              <a:rPr lang="en-US" altLang="zh-CN" b="1" dirty="0">
                <a:solidFill>
                  <a:schemeClr val="bg1"/>
                </a:solidFill>
                <a:latin typeface="Arial" panose="020B0604020202020204" pitchFamily="34" charset="0"/>
                <a:ea typeface="微软雅黑" panose="020B0503020204020204" pitchFamily="34" charset="-122"/>
              </a:rPr>
              <a:t>TAIJI </a:t>
            </a:r>
            <a:endParaRPr lang="en-US" altLang="zh-CN" b="1" dirty="0">
              <a:solidFill>
                <a:schemeClr val="bg1"/>
              </a:solidFill>
              <a:latin typeface="Arial" panose="020B0604020202020204" pitchFamily="34" charset="0"/>
              <a:ea typeface="微软雅黑" panose="020B0503020204020204" pitchFamily="34" charset="-122"/>
            </a:endParaRPr>
          </a:p>
          <a:p>
            <a:pPr algn="ctr"/>
            <a:r>
              <a:rPr lang="zh-CN" altLang="en-US" b="1" dirty="0">
                <a:solidFill>
                  <a:schemeClr val="bg1"/>
                </a:solidFill>
                <a:latin typeface="Arial" panose="020B0604020202020204" pitchFamily="34" charset="0"/>
                <a:ea typeface="微软雅黑" panose="020B0503020204020204" pitchFamily="34" charset="-122"/>
              </a:rPr>
              <a:t>太极集团</a:t>
            </a:r>
            <a:endParaRPr lang="en-US" altLang="zh-CN" sz="4800" b="1" dirty="0">
              <a:solidFill>
                <a:schemeClr val="bg1"/>
              </a:solidFill>
              <a:latin typeface="Arial" panose="020B0604020202020204" pitchFamily="34" charset="0"/>
              <a:ea typeface="Arial" panose="020B0604020202020204" pitchFamily="34" charset="0"/>
            </a:endParaRPr>
          </a:p>
        </p:txBody>
      </p:sp>
      <p:sp>
        <p:nvSpPr>
          <p:cNvPr id="4103" name="文本框 57"/>
          <p:cNvSpPr txBox="1"/>
          <p:nvPr/>
        </p:nvSpPr>
        <p:spPr>
          <a:xfrm>
            <a:off x="1565275" y="3336925"/>
            <a:ext cx="3471863" cy="768350"/>
          </a:xfrm>
          <a:prstGeom prst="rect">
            <a:avLst/>
          </a:prstGeom>
          <a:noFill/>
          <a:ln w="9525">
            <a:noFill/>
          </a:ln>
        </p:spPr>
        <p:txBody>
          <a:bodyPr anchor="t">
            <a:spAutoFit/>
          </a:bodyPr>
          <a:lstStyle/>
          <a:p>
            <a:r>
              <a:rPr lang="zh-CN" altLang="en-US" sz="4400" dirty="0">
                <a:solidFill>
                  <a:schemeClr val="bg1"/>
                </a:solidFill>
                <a:latin typeface="微软雅黑" panose="020B0503020204020204" pitchFamily="34" charset="-122"/>
                <a:ea typeface="微软雅黑" panose="020B0503020204020204" pitchFamily="34" charset="-122"/>
              </a:rPr>
              <a:t>工作计划</a:t>
            </a:r>
            <a:endParaRPr lang="zh-CN" altLang="en-US" sz="4400" dirty="0">
              <a:solidFill>
                <a:schemeClr val="bg1"/>
              </a:solidFill>
              <a:latin typeface="微软雅黑" panose="020B0503020204020204" pitchFamily="34" charset="-122"/>
              <a:ea typeface="微软雅黑" panose="020B0503020204020204" pitchFamily="34" charset="-122"/>
            </a:endParaRPr>
          </a:p>
        </p:txBody>
      </p:sp>
      <p:grpSp>
        <p:nvGrpSpPr>
          <p:cNvPr id="4104" name="组合 58"/>
          <p:cNvGrpSpPr/>
          <p:nvPr/>
        </p:nvGrpSpPr>
        <p:grpSpPr>
          <a:xfrm>
            <a:off x="390525" y="4621213"/>
            <a:ext cx="3789363" cy="373062"/>
            <a:chOff x="4096056" y="4216417"/>
            <a:chExt cx="3788628" cy="373665"/>
          </a:xfrm>
        </p:grpSpPr>
        <p:sp>
          <p:nvSpPr>
            <p:cNvPr id="4105" name="文本框 6"/>
            <p:cNvSpPr/>
            <p:nvPr/>
          </p:nvSpPr>
          <p:spPr>
            <a:xfrm>
              <a:off x="4096056" y="4216417"/>
              <a:ext cx="1853764" cy="373665"/>
            </a:xfrm>
            <a:prstGeom prst="roundRect">
              <a:avLst>
                <a:gd name="adj" fmla="val 16667"/>
              </a:avLst>
            </a:prstGeom>
            <a:noFill/>
            <a:ln w="9525">
              <a:noFill/>
            </a:ln>
          </p:spPr>
          <p:txBody>
            <a:bodyPr anchor="t">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汇报人：</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p:txBody>
        </p:sp>
        <p:sp>
          <p:nvSpPr>
            <p:cNvPr id="4106" name="文本框 7"/>
            <p:cNvSpPr/>
            <p:nvPr/>
          </p:nvSpPr>
          <p:spPr>
            <a:xfrm>
              <a:off x="6030920" y="4216417"/>
              <a:ext cx="1853764" cy="373665"/>
            </a:xfrm>
            <a:prstGeom prst="roundRect">
              <a:avLst>
                <a:gd name="adj" fmla="val 16667"/>
              </a:avLst>
            </a:prstGeom>
            <a:noFill/>
            <a:ln w="9525">
              <a:noFill/>
            </a:ln>
          </p:spPr>
          <p:txBody>
            <a:bodyPr anchor="t">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部门：</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sp>
        <p:nvSpPr>
          <p:cNvPr id="4107" name="文本框 61"/>
          <p:cNvSpPr txBox="1"/>
          <p:nvPr/>
        </p:nvSpPr>
        <p:spPr>
          <a:xfrm>
            <a:off x="700088" y="1584325"/>
            <a:ext cx="3963987" cy="1860550"/>
          </a:xfrm>
          <a:prstGeom prst="rect">
            <a:avLst/>
          </a:prstGeom>
          <a:noFill/>
          <a:ln w="9525">
            <a:noFill/>
          </a:ln>
        </p:spPr>
        <p:txBody>
          <a:bodyPr anchor="t">
            <a:spAutoFit/>
          </a:bodyPr>
          <a:lstStyle/>
          <a:p>
            <a:r>
              <a:rPr lang="en-US" altLang="zh-CN" sz="11500" dirty="0">
                <a:solidFill>
                  <a:schemeClr val="bg1"/>
                </a:solidFill>
                <a:latin typeface="Impact" panose="020B0806030902050204" pitchFamily="34" charset="0"/>
                <a:ea typeface="微软雅黑 Light"/>
              </a:rPr>
              <a:t>2018</a:t>
            </a:r>
            <a:endParaRPr lang="zh-CN" altLang="en-US" sz="11500" dirty="0">
              <a:solidFill>
                <a:schemeClr val="bg1"/>
              </a:solidFill>
              <a:latin typeface="Impact" panose="020B0806030902050204" pitchFamily="34" charset="0"/>
              <a:ea typeface="微软雅黑 Light"/>
            </a:endParaRPr>
          </a:p>
        </p:txBody>
      </p:sp>
      <p:sp>
        <p:nvSpPr>
          <p:cNvPr id="4108" name="文本框 2"/>
          <p:cNvSpPr txBox="1"/>
          <p:nvPr/>
        </p:nvSpPr>
        <p:spPr>
          <a:xfrm>
            <a:off x="9471025" y="4994275"/>
            <a:ext cx="2724150"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太极藿香正气液生产基地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4109" name="图片 3" descr="太极医药城A区照片"/>
          <p:cNvPicPr>
            <a:picLocks noChangeAspect="1"/>
          </p:cNvPicPr>
          <p:nvPr/>
        </p:nvPicPr>
        <p:blipFill>
          <a:blip r:embed="rId1"/>
          <a:stretch>
            <a:fillRect/>
          </a:stretch>
        </p:blipFill>
        <p:spPr>
          <a:xfrm>
            <a:off x="4832350" y="1466850"/>
            <a:ext cx="7353300" cy="3924300"/>
          </a:xfrm>
          <a:prstGeom prst="rect">
            <a:avLst/>
          </a:prstGeom>
          <a:noFill/>
          <a:ln w="9525">
            <a:noFill/>
          </a:ln>
        </p:spPr>
      </p:pic>
      <p:sp>
        <p:nvSpPr>
          <p:cNvPr id="5" name="任意多边形: 形状 17"/>
          <p:cNvSpPr/>
          <p:nvPr/>
        </p:nvSpPr>
        <p:spPr>
          <a:xfrm>
            <a:off x="-9525" y="1466850"/>
            <a:ext cx="6130925"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任意多边形: 形状 32"/>
          <p:cNvSpPr/>
          <p:nvPr/>
        </p:nvSpPr>
        <p:spPr>
          <a:xfrm>
            <a:off x="5060950" y="1466850"/>
            <a:ext cx="1198563" cy="392430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112" name="文本框 6"/>
          <p:cNvSpPr txBox="1"/>
          <p:nvPr/>
        </p:nvSpPr>
        <p:spPr>
          <a:xfrm>
            <a:off x="193675" y="3336925"/>
            <a:ext cx="5289550" cy="706755"/>
          </a:xfrm>
          <a:prstGeom prst="rect">
            <a:avLst/>
          </a:prstGeom>
          <a:noFill/>
          <a:ln w="9525">
            <a:noFill/>
          </a:ln>
        </p:spPr>
        <p:txBody>
          <a:bodyPr wrap="square" anchor="t">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东南片区工作计划措施</a:t>
            </a:r>
            <a:endParaRPr lang="zh-CN" altLang="en-US" sz="4000" dirty="0">
              <a:solidFill>
                <a:schemeClr val="bg1"/>
              </a:solidFill>
              <a:latin typeface="微软雅黑" panose="020B0503020204020204" pitchFamily="34" charset="-122"/>
              <a:ea typeface="微软雅黑" panose="020B0503020204020204" pitchFamily="34" charset="-122"/>
            </a:endParaRPr>
          </a:p>
        </p:txBody>
      </p:sp>
      <p:sp>
        <p:nvSpPr>
          <p:cNvPr id="4113" name="文本框 6"/>
          <p:cNvSpPr/>
          <p:nvPr/>
        </p:nvSpPr>
        <p:spPr>
          <a:xfrm>
            <a:off x="2578100" y="4679950"/>
            <a:ext cx="1854200" cy="442913"/>
          </a:xfrm>
          <a:prstGeom prst="roundRect">
            <a:avLst>
              <a:gd name="adj" fmla="val 16667"/>
            </a:avLst>
          </a:prstGeom>
          <a:noFill/>
          <a:ln w="9525">
            <a:noFill/>
          </a:ln>
        </p:spPr>
        <p:txBody>
          <a:bodyPr anchor="t">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汇报人：谢怡</a:t>
            </a:r>
            <a:endParaRPr lang="en-US" altLang="zh-CN" sz="2000" dirty="0">
              <a:solidFill>
                <a:schemeClr val="bg1"/>
              </a:solidFill>
              <a:latin typeface="微软雅黑" panose="020B0503020204020204" pitchFamily="34" charset="-122"/>
              <a:ea typeface="微软雅黑" panose="020B0503020204020204" pitchFamily="34" charset="-122"/>
            </a:endParaRPr>
          </a:p>
        </p:txBody>
      </p:sp>
      <p:sp>
        <p:nvSpPr>
          <p:cNvPr id="4114" name="文本框 10"/>
          <p:cNvSpPr txBox="1"/>
          <p:nvPr/>
        </p:nvSpPr>
        <p:spPr>
          <a:xfrm>
            <a:off x="690563" y="1481138"/>
            <a:ext cx="3963987" cy="1860550"/>
          </a:xfrm>
          <a:prstGeom prst="rect">
            <a:avLst/>
          </a:prstGeom>
          <a:noFill/>
          <a:ln w="9525">
            <a:noFill/>
          </a:ln>
        </p:spPr>
        <p:txBody>
          <a:bodyPr anchor="t">
            <a:spAutoFit/>
          </a:bodyPr>
          <a:lstStyle/>
          <a:p>
            <a:r>
              <a:rPr lang="en-US" altLang="zh-CN" sz="11500" dirty="0">
                <a:solidFill>
                  <a:schemeClr val="bg1"/>
                </a:solidFill>
                <a:latin typeface="Impact" panose="020B0806030902050204" pitchFamily="34" charset="0"/>
                <a:ea typeface="微软雅黑 Light"/>
              </a:rPr>
              <a:t>2018</a:t>
            </a:r>
            <a:endParaRPr lang="zh-CN" altLang="en-US" sz="11500" dirty="0">
              <a:solidFill>
                <a:schemeClr val="bg1"/>
              </a:solidFill>
              <a:latin typeface="Impact" panose="020B0806030902050204" pitchFamily="34" charset="0"/>
              <a:ea typeface="微软雅黑 Light"/>
            </a:endParaRPr>
          </a:p>
        </p:txBody>
      </p:sp>
      <p:sp>
        <p:nvSpPr>
          <p:cNvPr id="4115" name="文本框 11"/>
          <p:cNvSpPr txBox="1"/>
          <p:nvPr/>
        </p:nvSpPr>
        <p:spPr>
          <a:xfrm>
            <a:off x="9366250" y="4994275"/>
            <a:ext cx="2768600"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太极藿香正气液生产基地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562" name="TextBox 25"/>
          <p:cNvSpPr txBox="1"/>
          <p:nvPr/>
        </p:nvSpPr>
        <p:spPr>
          <a:xfrm>
            <a:off x="815975" y="1531938"/>
            <a:ext cx="9666288" cy="3969385"/>
          </a:xfrm>
          <a:prstGeom prst="rect">
            <a:avLst/>
          </a:prstGeom>
          <a:noFill/>
          <a:ln w="12700">
            <a:noFill/>
          </a:ln>
        </p:spPr>
        <p:txBody>
          <a:bodyPr anchor="t">
            <a:spAutoFit/>
          </a:bodyPr>
          <a:lstStyle/>
          <a:p>
            <a:pPr eaLnBrk="0" hangingPunct="0">
              <a:lnSpc>
                <a:spcPct val="150000"/>
              </a:lnSpc>
            </a:pPr>
            <a:r>
              <a:rPr lang="zh-CN" altLang="en-US" sz="2800" dirty="0">
                <a:latin typeface="微软雅黑" panose="020B0503020204020204" pitchFamily="34" charset="-122"/>
                <a:ea typeface="微软雅黑" panose="020B0503020204020204" pitchFamily="34" charset="-122"/>
              </a:rPr>
              <a:t>  降低门店价格形象吸客：</a:t>
            </a:r>
            <a:endParaRPr lang="en-US" altLang="zh-CN" sz="2800" dirty="0">
              <a:latin typeface="微软雅黑" panose="020B0503020204020204" pitchFamily="34" charset="-122"/>
              <a:ea typeface="微软雅黑" panose="020B0503020204020204" pitchFamily="34" charset="-122"/>
            </a:endParaRPr>
          </a:p>
          <a:p>
            <a:pPr eaLnBrk="0" hangingPunct="0">
              <a:lnSpc>
                <a:spcPct val="150000"/>
              </a:lnSpc>
            </a:pP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每周每人做</a:t>
            </a:r>
            <a:r>
              <a:rPr lang="en-US" altLang="zh-CN" sz="2800" dirty="0">
                <a:latin typeface="微软雅黑" panose="020B0503020204020204" pitchFamily="34" charset="-122"/>
                <a:ea typeface="微软雅黑" panose="020B0503020204020204" pitchFamily="34" charset="-122"/>
              </a:rPr>
              <a:t>10</a:t>
            </a:r>
            <a:r>
              <a:rPr lang="zh-CN" altLang="en-US" sz="2800" dirty="0">
                <a:latin typeface="微软雅黑" panose="020B0503020204020204" pitchFamily="34" charset="-122"/>
                <a:ea typeface="微软雅黑" panose="020B0503020204020204" pitchFamily="34" charset="-122"/>
              </a:rPr>
              <a:t>个商品的价格调查，店长负责监督落实情况，并每周将价格调查情况调查表反馈至片区邮箱。</a:t>
            </a:r>
            <a:endParaRPr lang="en-US" altLang="zh-CN" sz="2800" dirty="0">
              <a:latin typeface="微软雅黑" panose="020B0503020204020204" pitchFamily="34" charset="-122"/>
              <a:ea typeface="微软雅黑" panose="020B0503020204020204" pitchFamily="34" charset="-122"/>
            </a:endParaRPr>
          </a:p>
          <a:p>
            <a:pPr eaLnBrk="0" hangingPunct="0">
              <a:lnSpc>
                <a:spcPct val="150000"/>
              </a:lnSpc>
            </a:pPr>
            <a:r>
              <a:rPr lang="zh-CN" altLang="en-US" sz="2800" dirty="0">
                <a:latin typeface="微软雅黑" panose="020B0503020204020204" pitchFamily="34" charset="-122"/>
                <a:ea typeface="微软雅黑" panose="020B0503020204020204" pitchFamily="34" charset="-122"/>
              </a:rPr>
              <a:t>目的：降低门店价格形象，使门店对周边竞争对手品种及价格更加熟悉，知己知彼。</a:t>
            </a:r>
            <a:endParaRPr lang="en-US" altLang="zh-CN" sz="2800" dirty="0">
              <a:latin typeface="微软雅黑" panose="020B0503020204020204" pitchFamily="34" charset="-122"/>
              <a:ea typeface="微软雅黑" panose="020B0503020204020204" pitchFamily="34" charset="-122"/>
            </a:endParaRPr>
          </a:p>
          <a:p>
            <a:pPr eaLnBrk="0" hangingPunct="0">
              <a:lnSpc>
                <a:spcPct val="150000"/>
              </a:lnSpc>
            </a:pPr>
            <a:endParaRPr lang="zh-CN" altLang="en-US" sz="2800" dirty="0">
              <a:latin typeface="微软雅黑" panose="020B0503020204020204" pitchFamily="34" charset="-122"/>
              <a:ea typeface="微软雅黑" panose="020B0503020204020204" pitchFamily="34" charset="-122"/>
            </a:endParaRPr>
          </a:p>
        </p:txBody>
      </p:sp>
      <p:sp>
        <p:nvSpPr>
          <p:cNvPr id="11" name="Title 1"/>
          <p:cNvSpPr txBox="1"/>
          <p:nvPr/>
        </p:nvSpPr>
        <p:spPr>
          <a:xfrm>
            <a:off x="2502342" y="459984"/>
            <a:ext cx="7723187" cy="505805"/>
          </a:xfrm>
          <a:prstGeom prst="rect">
            <a:avLst/>
          </a:prstGeom>
          <a:noFill/>
          <a:ln w="9525">
            <a:noFill/>
          </a:ln>
        </p:spPr>
        <p:txBody>
          <a:bodyPr lIns="0" rIns="0" anchor="ctr"/>
          <a:lstStyle/>
          <a:p>
            <a:pPr algn="ctr">
              <a:lnSpc>
                <a:spcPct val="90000"/>
              </a:lnSpc>
            </a:pPr>
            <a:br>
              <a:rPr lang="zh-CN" altLang="en-US" sz="2800" dirty="0">
                <a:ln>
                  <a:solidFill>
                    <a:schemeClr val="tx1"/>
                  </a:solidFill>
                </a:ln>
                <a:latin typeface="+mn-ea"/>
                <a:ea typeface="+mn-ea"/>
                <a:cs typeface="+mn-ea"/>
                <a:sym typeface="+mn-ea"/>
              </a:rPr>
            </a:br>
            <a:r>
              <a:rPr lang="zh-CN" altLang="en-US" sz="2800" dirty="0">
                <a:ln>
                  <a:solidFill>
                    <a:schemeClr val="tx1"/>
                  </a:solidFill>
                </a:ln>
                <a:latin typeface="+mn-ea"/>
                <a:ea typeface="+mn-ea"/>
                <a:cs typeface="+mn-ea"/>
                <a:sym typeface="+mn-ea"/>
              </a:rPr>
              <a:t>优化品类吸客流</a:t>
            </a:r>
            <a:r>
              <a:rPr lang="en-US" altLang="zh-CN" sz="2800" dirty="0">
                <a:ln>
                  <a:solidFill>
                    <a:schemeClr val="tx1"/>
                  </a:solidFill>
                </a:ln>
                <a:latin typeface="+mn-ea"/>
                <a:ea typeface="+mn-ea"/>
                <a:cs typeface="+mn-ea"/>
                <a:sym typeface="+mn-ea"/>
              </a:rPr>
              <a:t>(2)</a:t>
            </a:r>
            <a:endParaRPr lang="en-US" altLang="zh-CN" sz="2800" dirty="0">
              <a:ln>
                <a:solidFill>
                  <a:schemeClr val="tx1"/>
                </a:solidFill>
              </a:ln>
              <a:latin typeface="+mn-ea"/>
              <a:ea typeface="+mn-ea"/>
              <a:cs typeface="+mn-ea"/>
              <a:sym typeface="+mn-ea"/>
            </a:endParaRPr>
          </a:p>
          <a:p>
            <a:pPr algn="ctr">
              <a:lnSpc>
                <a:spcPct val="90000"/>
              </a:lnSpc>
            </a:pPr>
            <a:endParaRPr lang="zh-CN" altLang="en-US" sz="2800" b="1" dirty="0">
              <a:solidFill>
                <a:schemeClr val="tx2"/>
              </a:solidFill>
              <a:latin typeface="微软雅黑" panose="020B0503020204020204" pitchFamily="34" charset="-122"/>
              <a:ea typeface="微软雅黑" panose="020B0503020204020204" pitchFamily="34" charset="-122"/>
            </a:endParaRP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矩形 1"/>
          <p:cNvSpPr/>
          <p:nvPr/>
        </p:nvSpPr>
        <p:spPr>
          <a:xfrm>
            <a:off x="127000" y="6551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2" name="TextBox 25"/>
          <p:cNvSpPr txBox="1"/>
          <p:nvPr/>
        </p:nvSpPr>
        <p:spPr>
          <a:xfrm>
            <a:off x="815975" y="1517968"/>
            <a:ext cx="9666288" cy="3969385"/>
          </a:xfrm>
          <a:prstGeom prst="rect">
            <a:avLst/>
          </a:prstGeom>
          <a:noFill/>
          <a:ln w="12700">
            <a:noFill/>
          </a:ln>
        </p:spPr>
        <p:txBody>
          <a:bodyPr anchor="t">
            <a:spAutoFit/>
          </a:bodyPr>
          <a:p>
            <a:pPr eaLnBrk="0" hangingPunct="0">
              <a:lnSpc>
                <a:spcPct val="150000"/>
              </a:lnSpc>
            </a:pPr>
            <a:r>
              <a:rPr lang="en-US" altLang="zh-CN" sz="2800" dirty="0">
                <a:latin typeface="微软雅黑" panose="020B0503020204020204" pitchFamily="34" charset="-122"/>
                <a:ea typeface="微软雅黑" panose="020B0503020204020204" pitchFamily="34" charset="-122"/>
              </a:rPr>
              <a:t>       2017</a:t>
            </a:r>
            <a:r>
              <a:rPr lang="zh-CN" altLang="en-US" sz="2800" dirty="0">
                <a:latin typeface="微软雅黑" panose="020B0503020204020204" pitchFamily="34" charset="-122"/>
                <a:ea typeface="微软雅黑" panose="020B0503020204020204" pitchFamily="34" charset="-122"/>
              </a:rPr>
              <a:t>已经过去，忙忙碌碌的一年里，我和片区的姐妹们收获颇多，当然这些收获与公司领导的帮助和关心是分不开的。</a:t>
            </a:r>
            <a:r>
              <a:rPr lang="en-US" altLang="zh-CN" sz="2800" dirty="0">
                <a:latin typeface="微软雅黑" panose="020B0503020204020204" pitchFamily="34" charset="-122"/>
                <a:ea typeface="微软雅黑" panose="020B0503020204020204" pitchFamily="34" charset="-122"/>
              </a:rPr>
              <a:t>2018</a:t>
            </a:r>
            <a:r>
              <a:rPr lang="zh-CN" altLang="en-US" sz="2800" dirty="0">
                <a:latin typeface="微软雅黑" panose="020B0503020204020204" pitchFamily="34" charset="-122"/>
                <a:ea typeface="微软雅黑" panose="020B0503020204020204" pitchFamily="34" charset="-122"/>
              </a:rPr>
              <a:t>又是新的一年，我会和我的姐妹们继续以满怀的热情积极投入到工作中，为公司的发展贡献我们自己的一份力量。</a:t>
            </a:r>
            <a:endParaRPr lang="zh-CN" altLang="en-US" sz="2800" dirty="0">
              <a:latin typeface="微软雅黑" panose="020B0503020204020204" pitchFamily="34" charset="-122"/>
              <a:ea typeface="微软雅黑" panose="020B0503020204020204" pitchFamily="34" charset="-122"/>
            </a:endParaRPr>
          </a:p>
          <a:p>
            <a:pPr eaLnBrk="0" hangingPunct="0">
              <a:lnSpc>
                <a:spcPct val="150000"/>
              </a:lnSpc>
            </a:pP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2" descr="航母(小）"/>
          <p:cNvPicPr>
            <a:picLocks noChangeAspect="1"/>
          </p:cNvPicPr>
          <p:nvPr/>
        </p:nvPicPr>
        <p:blipFill>
          <a:blip r:embed="rId1"/>
          <a:stretch>
            <a:fillRect/>
          </a:stretch>
        </p:blipFill>
        <p:spPr>
          <a:xfrm>
            <a:off x="5022850" y="1466850"/>
            <a:ext cx="7159625" cy="3924300"/>
          </a:xfrm>
          <a:prstGeom prst="rect">
            <a:avLst/>
          </a:prstGeom>
          <a:noFill/>
          <a:ln w="9525">
            <a:noFill/>
          </a:ln>
        </p:spPr>
      </p:pic>
      <p:sp>
        <p:nvSpPr>
          <p:cNvPr id="18" name="任意多边形: 形状 17"/>
          <p:cNvSpPr/>
          <p:nvPr/>
        </p:nvSpPr>
        <p:spPr>
          <a:xfrm>
            <a:off x="0" y="1466850"/>
            <a:ext cx="6034088" cy="3924300"/>
          </a:xfrm>
          <a:custGeom>
            <a:avLst/>
            <a:gdLst>
              <a:gd name="connsiteX0" fmla="*/ 0 w 7867650"/>
              <a:gd name="connsiteY0" fmla="*/ 0 h 4038600"/>
              <a:gd name="connsiteX1" fmla="*/ 7867650 w 7867650"/>
              <a:gd name="connsiteY1" fmla="*/ 0 h 4038600"/>
              <a:gd name="connsiteX2" fmla="*/ 7867650 w 7867650"/>
              <a:gd name="connsiteY2" fmla="*/ 1 h 4038600"/>
              <a:gd name="connsiteX3" fmla="*/ 6515100 w 7867650"/>
              <a:gd name="connsiteY3" fmla="*/ 2019295 h 4038600"/>
              <a:gd name="connsiteX4" fmla="*/ 7867650 w 7867650"/>
              <a:gd name="connsiteY4" fmla="*/ 4038590 h 4038600"/>
              <a:gd name="connsiteX5" fmla="*/ 7867650 w 7867650"/>
              <a:gd name="connsiteY5" fmla="*/ 4038600 h 4038600"/>
              <a:gd name="connsiteX6" fmla="*/ 0 w 7867650"/>
              <a:gd name="connsiteY6" fmla="*/ 4038600 h 4038600"/>
              <a:gd name="connsiteX7" fmla="*/ 0 w 7867650"/>
              <a:gd name="connsiteY7"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67650" h="4038600">
                <a:moveTo>
                  <a:pt x="0" y="0"/>
                </a:moveTo>
                <a:lnTo>
                  <a:pt x="7867650" y="0"/>
                </a:lnTo>
                <a:lnTo>
                  <a:pt x="7867650" y="1"/>
                </a:lnTo>
                <a:lnTo>
                  <a:pt x="6515100" y="2019295"/>
                </a:lnTo>
                <a:lnTo>
                  <a:pt x="7867650" y="4038590"/>
                </a:lnTo>
                <a:lnTo>
                  <a:pt x="7867650" y="4038600"/>
                </a:lnTo>
                <a:lnTo>
                  <a:pt x="0" y="40386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任意多边形: 形状 32"/>
          <p:cNvSpPr/>
          <p:nvPr/>
        </p:nvSpPr>
        <p:spPr>
          <a:xfrm>
            <a:off x="4984750" y="1476375"/>
            <a:ext cx="1204913" cy="3905250"/>
          </a:xfrm>
          <a:custGeom>
            <a:avLst/>
            <a:gdLst>
              <a:gd name="connsiteX0" fmla="*/ 1352554 w 1562096"/>
              <a:gd name="connsiteY0" fmla="*/ 0 h 4038600"/>
              <a:gd name="connsiteX1" fmla="*/ 1562096 w 1562096"/>
              <a:gd name="connsiteY1" fmla="*/ 0 h 4038600"/>
              <a:gd name="connsiteX2" fmla="*/ 1562096 w 1562096"/>
              <a:gd name="connsiteY2" fmla="*/ 1 h 4038600"/>
              <a:gd name="connsiteX3" fmla="*/ 209546 w 1562096"/>
              <a:gd name="connsiteY3" fmla="*/ 2019295 h 4038600"/>
              <a:gd name="connsiteX4" fmla="*/ 1562096 w 1562096"/>
              <a:gd name="connsiteY4" fmla="*/ 4038590 h 4038600"/>
              <a:gd name="connsiteX5" fmla="*/ 1562096 w 1562096"/>
              <a:gd name="connsiteY5" fmla="*/ 4038600 h 4038600"/>
              <a:gd name="connsiteX6" fmla="*/ 1352554 w 1562096"/>
              <a:gd name="connsiteY6" fmla="*/ 4038600 h 4038600"/>
              <a:gd name="connsiteX7" fmla="*/ 0 w 1562096"/>
              <a:gd name="connsiteY7" fmla="*/ 201930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2096" h="4038600">
                <a:moveTo>
                  <a:pt x="1352554" y="0"/>
                </a:moveTo>
                <a:lnTo>
                  <a:pt x="1562096" y="0"/>
                </a:lnTo>
                <a:lnTo>
                  <a:pt x="1562096" y="1"/>
                </a:lnTo>
                <a:lnTo>
                  <a:pt x="209546" y="2019295"/>
                </a:lnTo>
                <a:lnTo>
                  <a:pt x="1562096" y="4038590"/>
                </a:lnTo>
                <a:lnTo>
                  <a:pt x="1562096" y="4038600"/>
                </a:lnTo>
                <a:lnTo>
                  <a:pt x="1352554" y="4038600"/>
                </a:lnTo>
                <a:lnTo>
                  <a:pt x="0" y="20193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9" name="矩形 38"/>
          <p:cNvSpPr/>
          <p:nvPr/>
        </p:nvSpPr>
        <p:spPr>
          <a:xfrm>
            <a:off x="511175" y="0"/>
            <a:ext cx="1355725"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矩形 39"/>
          <p:cNvSpPr/>
          <p:nvPr/>
        </p:nvSpPr>
        <p:spPr>
          <a:xfrm>
            <a:off x="511175" y="123825"/>
            <a:ext cx="1355725" cy="606425"/>
          </a:xfrm>
          <a:prstGeom prst="rect">
            <a:avLst/>
          </a:prstGeom>
          <a:solidFill>
            <a:srgbClr val="C60C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630" name="文本框 40"/>
          <p:cNvSpPr txBox="1"/>
          <p:nvPr/>
        </p:nvSpPr>
        <p:spPr>
          <a:xfrm>
            <a:off x="438150" y="98425"/>
            <a:ext cx="1530350" cy="646113"/>
          </a:xfrm>
          <a:prstGeom prst="rect">
            <a:avLst/>
          </a:prstGeom>
          <a:solidFill>
            <a:schemeClr val="accent1"/>
          </a:solidFill>
          <a:ln w="9525">
            <a:noFill/>
          </a:ln>
        </p:spPr>
        <p:txBody>
          <a:bodyPr anchor="t">
            <a:spAutoFit/>
          </a:bodyPr>
          <a:lstStyle/>
          <a:p>
            <a:pPr algn="ctr"/>
            <a:r>
              <a:rPr lang="en-US" altLang="zh-CN" b="1" dirty="0">
                <a:solidFill>
                  <a:schemeClr val="bg1"/>
                </a:solidFill>
                <a:latin typeface="Arial" panose="020B0604020202020204" pitchFamily="34" charset="0"/>
                <a:ea typeface="微软雅黑" panose="020B0503020204020204" pitchFamily="34" charset="-122"/>
              </a:rPr>
              <a:t>TAIJI</a:t>
            </a:r>
            <a:endParaRPr lang="en-US" altLang="zh-CN" b="1" dirty="0">
              <a:solidFill>
                <a:schemeClr val="bg1"/>
              </a:solidFill>
              <a:latin typeface="Arial" panose="020B0604020202020204" pitchFamily="34" charset="0"/>
              <a:ea typeface="微软雅黑" panose="020B0503020204020204" pitchFamily="34" charset="-122"/>
            </a:endParaRPr>
          </a:p>
          <a:p>
            <a:pPr algn="ctr"/>
            <a:r>
              <a:rPr lang="zh-CN" altLang="en-US" b="1" dirty="0">
                <a:solidFill>
                  <a:schemeClr val="bg1"/>
                </a:solidFill>
                <a:latin typeface="Arial" panose="020B0604020202020204" pitchFamily="34" charset="0"/>
                <a:ea typeface="微软雅黑" panose="020B0503020204020204" pitchFamily="34" charset="-122"/>
              </a:rPr>
              <a:t>太极集团</a:t>
            </a:r>
            <a:endParaRPr lang="zh-CN" altLang="en-US" sz="4800" b="1" dirty="0">
              <a:solidFill>
                <a:schemeClr val="bg1"/>
              </a:solidFill>
              <a:latin typeface="Arial" panose="020B0604020202020204" pitchFamily="34" charset="0"/>
              <a:ea typeface="Arial" panose="020B0604020202020204" pitchFamily="34" charset="0"/>
            </a:endParaRPr>
          </a:p>
        </p:txBody>
      </p:sp>
      <p:sp>
        <p:nvSpPr>
          <p:cNvPr id="26631" name="文本框 18"/>
          <p:cNvSpPr txBox="1"/>
          <p:nvPr/>
        </p:nvSpPr>
        <p:spPr>
          <a:xfrm>
            <a:off x="1192213" y="3260725"/>
            <a:ext cx="3748087" cy="644525"/>
          </a:xfrm>
          <a:prstGeom prst="rect">
            <a:avLst/>
          </a:prstGeom>
          <a:noFill/>
          <a:ln w="9525">
            <a:noFill/>
          </a:ln>
        </p:spPr>
        <p:txBody>
          <a:bodyPr anchor="t">
            <a:spAutoFit/>
          </a:bodyPr>
          <a:lstStyle/>
          <a:p>
            <a:pPr algn="ctr"/>
            <a:r>
              <a:rPr lang="zh-CN" altLang="en-US" sz="3600" b="1" dirty="0">
                <a:solidFill>
                  <a:schemeClr val="bg1"/>
                </a:solidFill>
                <a:latin typeface="微软雅黑" panose="020B0503020204020204" pitchFamily="34" charset="-122"/>
                <a:ea typeface="微软雅黑" panose="020B0503020204020204" pitchFamily="34" charset="-122"/>
              </a:rPr>
              <a:t>谢 谢</a:t>
            </a:r>
            <a:r>
              <a:rPr lang="zh-CN" altLang="en-US" sz="3600" dirty="0">
                <a:solidFill>
                  <a:schemeClr val="bg1"/>
                </a:solidFill>
                <a:latin typeface="微软雅黑" panose="020B0503020204020204" pitchFamily="34" charset="-122"/>
                <a:ea typeface="微软雅黑" panose="020B0503020204020204" pitchFamily="34" charset="-122"/>
              </a:rPr>
              <a:t> </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26632" name="文本框 19"/>
          <p:cNvSpPr txBox="1"/>
          <p:nvPr/>
        </p:nvSpPr>
        <p:spPr>
          <a:xfrm>
            <a:off x="622300" y="2270125"/>
            <a:ext cx="5060950" cy="922338"/>
          </a:xfrm>
          <a:prstGeom prst="rect">
            <a:avLst/>
          </a:prstGeom>
          <a:noFill/>
          <a:ln w="9525">
            <a:noFill/>
          </a:ln>
        </p:spPr>
        <p:txBody>
          <a:bodyPr anchor="t">
            <a:spAutoFit/>
          </a:bodyPr>
          <a:lstStyle/>
          <a:p>
            <a:pPr algn="ctr"/>
            <a:r>
              <a:rPr lang="en-US" altLang="zh-CN" sz="5400" b="1" dirty="0">
                <a:solidFill>
                  <a:schemeClr val="bg1"/>
                </a:solidFill>
                <a:latin typeface="Road Rage"/>
                <a:ea typeface="微软雅黑" panose="020B0503020204020204" pitchFamily="34" charset="-122"/>
              </a:rPr>
              <a:t>THANKS</a:t>
            </a:r>
            <a:endParaRPr lang="en-US" altLang="zh-CN" sz="6000" dirty="0">
              <a:solidFill>
                <a:schemeClr val="bg1"/>
              </a:solidFill>
              <a:latin typeface="Road Rage"/>
              <a:ea typeface="Arial" panose="020B0604020202020204" pitchFamily="34" charset="0"/>
            </a:endParaRPr>
          </a:p>
        </p:txBody>
      </p:sp>
      <p:sp>
        <p:nvSpPr>
          <p:cNvPr id="26633" name="文本框 4"/>
          <p:cNvSpPr txBox="1"/>
          <p:nvPr/>
        </p:nvSpPr>
        <p:spPr>
          <a:xfrm>
            <a:off x="9556750" y="4994275"/>
            <a:ext cx="2530475" cy="368300"/>
          </a:xfrm>
          <a:prstGeom prst="rect">
            <a:avLst/>
          </a:prstGeom>
          <a:noFill/>
          <a:ln w="9525">
            <a:noFill/>
          </a:ln>
        </p:spPr>
        <p:txBody>
          <a:bodyPr anchor="t">
            <a:spAutoFit/>
          </a:bodyPr>
          <a:lstStyle/>
          <a:p>
            <a:r>
              <a:rPr lang="zh-CN" altLang="en-US" dirty="0">
                <a:solidFill>
                  <a:schemeClr val="bg1"/>
                </a:solidFill>
                <a:latin typeface="微软雅黑" panose="020B0503020204020204" pitchFamily="34" charset="-122"/>
                <a:ea typeface="微软雅黑" panose="020B0503020204020204" pitchFamily="34" charset="-122"/>
              </a:rPr>
              <a:t>太极急支糖浆生产基地</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r>
                <a:rPr lang="zh-CN" altLang="en-US"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回顾</a:t>
              </a:r>
              <a:r>
                <a:rPr lang="en-US" altLang="zh-CN"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2017</a:t>
              </a:r>
              <a:r>
                <a:rPr lang="zh-CN" altLang="en-US"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rPr>
                <a:t>年成绩</a:t>
              </a: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graphicFrame>
        <p:nvGraphicFramePr>
          <p:cNvPr id="11" name="表格 10"/>
          <p:cNvGraphicFramePr>
            <a:graphicFrameLocks noGrp="1"/>
          </p:cNvGraphicFramePr>
          <p:nvPr/>
        </p:nvGraphicFramePr>
        <p:xfrm>
          <a:off x="1630837" y="754144"/>
          <a:ext cx="9662475" cy="2674849"/>
        </p:xfrm>
        <a:graphic>
          <a:graphicData uri="http://schemas.openxmlformats.org/drawingml/2006/table">
            <a:tbl>
              <a:tblPr firstRow="1" bandRow="1">
                <a:tableStyleId>{5C22544A-7EE6-4342-B048-85BDC9FD1C3A}</a:tableStyleId>
              </a:tblPr>
              <a:tblGrid>
                <a:gridCol w="1932495"/>
                <a:gridCol w="1932495"/>
                <a:gridCol w="1932495"/>
                <a:gridCol w="1932495"/>
                <a:gridCol w="1932495"/>
              </a:tblGrid>
              <a:tr h="810564">
                <a:tc>
                  <a:txBody>
                    <a:bodyPr/>
                    <a:lstStyle/>
                    <a:p>
                      <a:r>
                        <a:rPr lang="en-US" altLang="zh-CN" dirty="0"/>
                        <a:t>2017.1.1~12.31</a:t>
                      </a:r>
                      <a:endParaRPr lang="en-US" altLang="zh-CN" dirty="0"/>
                    </a:p>
                  </a:txBody>
                  <a:tcPr/>
                </a:tc>
                <a:tc>
                  <a:txBody>
                    <a:bodyPr/>
                    <a:lstStyle/>
                    <a:p>
                      <a:r>
                        <a:rPr lang="en-US" altLang="zh-CN" dirty="0"/>
                        <a:t>2016</a:t>
                      </a:r>
                      <a:r>
                        <a:rPr lang="zh-CN" altLang="en-US" dirty="0"/>
                        <a:t>年同期（</a:t>
                      </a:r>
                      <a:r>
                        <a:rPr lang="en-US" altLang="zh-CN" dirty="0"/>
                        <a:t>15</a:t>
                      </a:r>
                      <a:r>
                        <a:rPr lang="zh-CN" altLang="en-US" dirty="0"/>
                        <a:t>家）</a:t>
                      </a:r>
                      <a:endParaRPr lang="zh-CN" altLang="en-US" dirty="0"/>
                    </a:p>
                  </a:txBody>
                  <a:tcPr/>
                </a:tc>
                <a:tc>
                  <a:txBody>
                    <a:bodyPr/>
                    <a:lstStyle/>
                    <a:p>
                      <a:r>
                        <a:rPr lang="en-US" altLang="zh-CN" dirty="0"/>
                        <a:t>2017</a:t>
                      </a:r>
                      <a:r>
                        <a:rPr lang="zh-CN" altLang="en-US" dirty="0"/>
                        <a:t>年（</a:t>
                      </a:r>
                      <a:r>
                        <a:rPr lang="en-US" altLang="zh-CN" dirty="0"/>
                        <a:t>15</a:t>
                      </a:r>
                      <a:endParaRPr lang="en-US" altLang="zh-CN" dirty="0"/>
                    </a:p>
                    <a:p>
                      <a:r>
                        <a:rPr lang="zh-CN" altLang="en-US" dirty="0"/>
                        <a:t>家）</a:t>
                      </a:r>
                      <a:endParaRPr lang="zh-CN" altLang="en-US" dirty="0"/>
                    </a:p>
                  </a:txBody>
                  <a:tcPr/>
                </a:tc>
                <a:tc>
                  <a:txBody>
                    <a:bodyPr/>
                    <a:lstStyle/>
                    <a:p>
                      <a:r>
                        <a:rPr lang="zh-CN" altLang="en-US" dirty="0"/>
                        <a:t>增减额</a:t>
                      </a:r>
                      <a:endParaRPr lang="zh-CN" altLang="en-US" dirty="0"/>
                    </a:p>
                  </a:txBody>
                  <a:tcPr/>
                </a:tc>
                <a:tc>
                  <a:txBody>
                    <a:bodyPr/>
                    <a:lstStyle/>
                    <a:p>
                      <a:r>
                        <a:rPr lang="zh-CN" altLang="en-US" dirty="0"/>
                        <a:t>增减率</a:t>
                      </a:r>
                      <a:endParaRPr lang="zh-CN" altLang="en-US" dirty="0"/>
                    </a:p>
                  </a:txBody>
                  <a:tcPr/>
                </a:tc>
              </a:tr>
              <a:tr h="372857">
                <a:tc>
                  <a:txBody>
                    <a:bodyPr/>
                    <a:lstStyle/>
                    <a:p>
                      <a:r>
                        <a:rPr lang="zh-CN" altLang="en-US" dirty="0"/>
                        <a:t>整体销售</a:t>
                      </a:r>
                      <a:endParaRPr lang="zh-CN" altLang="en-US" dirty="0"/>
                    </a:p>
                  </a:txBody>
                  <a:tcPr/>
                </a:tc>
                <a:tc>
                  <a:txBody>
                    <a:bodyPr/>
                    <a:lstStyle/>
                    <a:p>
                      <a:r>
                        <a:rPr lang="en-US" altLang="zh-CN" dirty="0"/>
                        <a:t>2926.5</a:t>
                      </a:r>
                      <a:r>
                        <a:rPr lang="zh-CN" altLang="en-US" dirty="0"/>
                        <a:t>万</a:t>
                      </a:r>
                      <a:endParaRPr lang="zh-CN" altLang="en-US" dirty="0"/>
                    </a:p>
                  </a:txBody>
                  <a:tcPr/>
                </a:tc>
                <a:tc>
                  <a:txBody>
                    <a:bodyPr/>
                    <a:lstStyle/>
                    <a:p>
                      <a:r>
                        <a:rPr lang="en-US" altLang="zh-CN" dirty="0"/>
                        <a:t>3745.75</a:t>
                      </a:r>
                      <a:r>
                        <a:rPr lang="zh-CN" altLang="en-US" dirty="0"/>
                        <a:t>万</a:t>
                      </a:r>
                      <a:endParaRPr lang="zh-CN" altLang="en-US" dirty="0"/>
                    </a:p>
                  </a:txBody>
                  <a:tcPr/>
                </a:tc>
                <a:tc>
                  <a:txBody>
                    <a:bodyPr/>
                    <a:lstStyle/>
                    <a:p>
                      <a:r>
                        <a:rPr lang="en-US" altLang="zh-CN" dirty="0"/>
                        <a:t>819.25</a:t>
                      </a:r>
                      <a:r>
                        <a:rPr lang="zh-CN" altLang="en-US" dirty="0"/>
                        <a:t>万</a:t>
                      </a:r>
                      <a:endParaRPr lang="zh-CN" altLang="en-US" dirty="0"/>
                    </a:p>
                  </a:txBody>
                  <a:tcPr/>
                </a:tc>
                <a:tc>
                  <a:txBody>
                    <a:bodyPr/>
                    <a:lstStyle/>
                    <a:p>
                      <a:r>
                        <a:rPr lang="en-US" altLang="zh-CN" dirty="0"/>
                        <a:t>27.99%</a:t>
                      </a:r>
                      <a:endParaRPr lang="zh-CN" altLang="en-US" dirty="0"/>
                    </a:p>
                  </a:txBody>
                  <a:tcPr/>
                </a:tc>
              </a:tr>
              <a:tr h="372857">
                <a:tc>
                  <a:txBody>
                    <a:bodyPr/>
                    <a:lstStyle/>
                    <a:p>
                      <a:r>
                        <a:rPr lang="zh-CN" altLang="en-US" dirty="0"/>
                        <a:t>毛利额</a:t>
                      </a:r>
                      <a:endParaRPr lang="zh-CN" altLang="en-US" dirty="0"/>
                    </a:p>
                  </a:txBody>
                  <a:tcPr/>
                </a:tc>
                <a:tc>
                  <a:txBody>
                    <a:bodyPr/>
                    <a:lstStyle/>
                    <a:p>
                      <a:r>
                        <a:rPr lang="en-US" altLang="zh-CN" dirty="0"/>
                        <a:t>946.83</a:t>
                      </a:r>
                      <a:r>
                        <a:rPr lang="zh-CN" altLang="en-US" dirty="0"/>
                        <a:t>万</a:t>
                      </a:r>
                      <a:endParaRPr lang="zh-CN" altLang="en-US" dirty="0"/>
                    </a:p>
                  </a:txBody>
                  <a:tcPr/>
                </a:tc>
                <a:tc>
                  <a:txBody>
                    <a:bodyPr/>
                    <a:lstStyle/>
                    <a:p>
                      <a:r>
                        <a:rPr lang="en-US" altLang="zh-CN" dirty="0"/>
                        <a:t>1199.76</a:t>
                      </a:r>
                      <a:r>
                        <a:rPr lang="zh-CN" altLang="en-US" dirty="0"/>
                        <a:t>万</a:t>
                      </a:r>
                      <a:endParaRPr lang="zh-CN" altLang="en-US" dirty="0"/>
                    </a:p>
                  </a:txBody>
                  <a:tcPr/>
                </a:tc>
                <a:tc>
                  <a:txBody>
                    <a:bodyPr/>
                    <a:lstStyle/>
                    <a:p>
                      <a:r>
                        <a:rPr lang="en-US" altLang="zh-CN" dirty="0"/>
                        <a:t>252.93</a:t>
                      </a:r>
                      <a:r>
                        <a:rPr lang="zh-CN" altLang="en-US" dirty="0"/>
                        <a:t>万</a:t>
                      </a:r>
                      <a:endParaRPr lang="zh-CN" altLang="en-US" dirty="0"/>
                    </a:p>
                  </a:txBody>
                  <a:tcPr/>
                </a:tc>
                <a:tc>
                  <a:txBody>
                    <a:bodyPr/>
                    <a:lstStyle/>
                    <a:p>
                      <a:r>
                        <a:rPr lang="en-US" altLang="zh-CN" dirty="0"/>
                        <a:t>26.71%</a:t>
                      </a:r>
                      <a:endParaRPr lang="zh-CN" altLang="en-US" dirty="0"/>
                    </a:p>
                  </a:txBody>
                  <a:tcPr/>
                </a:tc>
              </a:tr>
              <a:tr h="372857">
                <a:tc>
                  <a:txBody>
                    <a:bodyPr/>
                    <a:lstStyle/>
                    <a:p>
                      <a:r>
                        <a:rPr lang="zh-CN" altLang="en-US" dirty="0"/>
                        <a:t>毛利率</a:t>
                      </a:r>
                      <a:endParaRPr lang="zh-CN" altLang="en-US" dirty="0"/>
                    </a:p>
                  </a:txBody>
                  <a:tcPr/>
                </a:tc>
                <a:tc>
                  <a:txBody>
                    <a:bodyPr/>
                    <a:lstStyle/>
                    <a:p>
                      <a:r>
                        <a:rPr lang="en-US" altLang="zh-CN" dirty="0"/>
                        <a:t>32.35%</a:t>
                      </a:r>
                      <a:endParaRPr lang="zh-CN" altLang="en-US" dirty="0"/>
                    </a:p>
                  </a:txBody>
                  <a:tcPr/>
                </a:tc>
                <a:tc>
                  <a:txBody>
                    <a:bodyPr/>
                    <a:lstStyle/>
                    <a:p>
                      <a:r>
                        <a:rPr lang="en-US" altLang="zh-CN" dirty="0"/>
                        <a:t>32.03%</a:t>
                      </a:r>
                      <a:endParaRPr lang="zh-CN" altLang="en-US" dirty="0"/>
                    </a:p>
                  </a:txBody>
                  <a:tcPr/>
                </a:tc>
                <a:tc>
                  <a:txBody>
                    <a:bodyPr/>
                    <a:lstStyle/>
                    <a:p>
                      <a:r>
                        <a:rPr lang="en-US" altLang="zh-CN" dirty="0"/>
                        <a:t>-0.32%</a:t>
                      </a:r>
                      <a:endParaRPr lang="zh-CN" altLang="en-US" dirty="0"/>
                    </a:p>
                  </a:txBody>
                  <a:tcPr/>
                </a:tc>
                <a:tc>
                  <a:txBody>
                    <a:bodyPr/>
                    <a:lstStyle/>
                    <a:p>
                      <a:endParaRPr lang="zh-CN" altLang="en-US" dirty="0"/>
                    </a:p>
                  </a:txBody>
                  <a:tcPr/>
                </a:tc>
              </a:tr>
              <a:tr h="372857">
                <a:tc>
                  <a:txBody>
                    <a:bodyPr/>
                    <a:lstStyle/>
                    <a:p>
                      <a:r>
                        <a:rPr lang="zh-CN" altLang="en-US" dirty="0"/>
                        <a:t>客流</a:t>
                      </a:r>
                      <a:endParaRPr lang="zh-CN" altLang="en-US" dirty="0"/>
                    </a:p>
                  </a:txBody>
                  <a:tcPr/>
                </a:tc>
                <a:tc>
                  <a:txBody>
                    <a:bodyPr/>
                    <a:lstStyle/>
                    <a:p>
                      <a:r>
                        <a:rPr lang="en-US" altLang="zh-CN" dirty="0"/>
                        <a:t>428315</a:t>
                      </a:r>
                      <a:r>
                        <a:rPr lang="zh-CN" altLang="en-US" dirty="0"/>
                        <a:t>笔</a:t>
                      </a:r>
                      <a:endParaRPr lang="zh-CN" altLang="en-US" dirty="0"/>
                    </a:p>
                  </a:txBody>
                  <a:tcPr/>
                </a:tc>
                <a:tc>
                  <a:txBody>
                    <a:bodyPr/>
                    <a:lstStyle/>
                    <a:p>
                      <a:r>
                        <a:rPr lang="en-US" altLang="zh-CN" dirty="0"/>
                        <a:t>561667</a:t>
                      </a:r>
                      <a:r>
                        <a:rPr lang="zh-CN" altLang="en-US" dirty="0"/>
                        <a:t>笔</a:t>
                      </a:r>
                      <a:endParaRPr lang="zh-CN" altLang="en-US" dirty="0"/>
                    </a:p>
                  </a:txBody>
                  <a:tcPr/>
                </a:tc>
                <a:tc>
                  <a:txBody>
                    <a:bodyPr/>
                    <a:lstStyle/>
                    <a:p>
                      <a:r>
                        <a:rPr lang="en-US" altLang="zh-CN" dirty="0"/>
                        <a:t>133352</a:t>
                      </a:r>
                      <a:r>
                        <a:rPr lang="zh-CN" altLang="en-US" dirty="0"/>
                        <a:t>笔</a:t>
                      </a:r>
                      <a:endParaRPr lang="zh-CN" altLang="en-US" dirty="0"/>
                    </a:p>
                  </a:txBody>
                  <a:tcPr/>
                </a:tc>
                <a:tc>
                  <a:txBody>
                    <a:bodyPr/>
                    <a:lstStyle/>
                    <a:p>
                      <a:r>
                        <a:rPr lang="en-US" altLang="zh-CN" dirty="0"/>
                        <a:t>31.13%</a:t>
                      </a:r>
                      <a:endParaRPr lang="zh-CN" altLang="en-US" dirty="0"/>
                    </a:p>
                  </a:txBody>
                  <a:tcPr/>
                </a:tc>
              </a:tr>
              <a:tr h="372857">
                <a:tc>
                  <a:txBody>
                    <a:bodyPr/>
                    <a:lstStyle/>
                    <a:p>
                      <a:r>
                        <a:rPr lang="zh-CN" altLang="en-US" dirty="0"/>
                        <a:t>客单价</a:t>
                      </a:r>
                      <a:endParaRPr lang="zh-CN" altLang="en-US" dirty="0"/>
                    </a:p>
                  </a:txBody>
                  <a:tcPr/>
                </a:tc>
                <a:tc>
                  <a:txBody>
                    <a:bodyPr/>
                    <a:lstStyle/>
                    <a:p>
                      <a:r>
                        <a:rPr lang="en-US" altLang="zh-CN" dirty="0"/>
                        <a:t>68.32</a:t>
                      </a:r>
                      <a:r>
                        <a:rPr lang="zh-CN" altLang="en-US" dirty="0"/>
                        <a:t>元</a:t>
                      </a:r>
                      <a:endParaRPr lang="zh-CN" altLang="en-US" dirty="0"/>
                    </a:p>
                  </a:txBody>
                  <a:tcPr/>
                </a:tc>
                <a:tc>
                  <a:txBody>
                    <a:bodyPr/>
                    <a:lstStyle/>
                    <a:p>
                      <a:r>
                        <a:rPr lang="en-US" altLang="zh-CN" dirty="0"/>
                        <a:t>66.69</a:t>
                      </a:r>
                      <a:r>
                        <a:rPr lang="zh-CN" altLang="en-US" dirty="0"/>
                        <a:t>元</a:t>
                      </a:r>
                      <a:endParaRPr lang="zh-CN" altLang="en-US" dirty="0"/>
                    </a:p>
                  </a:txBody>
                  <a:tcPr/>
                </a:tc>
                <a:tc>
                  <a:txBody>
                    <a:bodyPr/>
                    <a:lstStyle/>
                    <a:p>
                      <a:r>
                        <a:rPr lang="en-US" altLang="zh-CN" dirty="0"/>
                        <a:t>-1.63</a:t>
                      </a:r>
                      <a:r>
                        <a:rPr lang="zh-CN" altLang="en-US" dirty="0"/>
                        <a:t>元</a:t>
                      </a:r>
                      <a:endParaRPr lang="zh-CN" altLang="en-US" dirty="0"/>
                    </a:p>
                  </a:txBody>
                  <a:tcPr/>
                </a:tc>
                <a:tc>
                  <a:txBody>
                    <a:bodyPr/>
                    <a:lstStyle/>
                    <a:p>
                      <a:r>
                        <a:rPr lang="en-US" altLang="zh-CN" dirty="0"/>
                        <a:t>-2.4%</a:t>
                      </a:r>
                      <a:endParaRPr lang="zh-CN" altLang="en-US" dirty="0"/>
                    </a:p>
                  </a:txBody>
                  <a:tcPr/>
                </a:tc>
              </a:tr>
            </a:tbl>
          </a:graphicData>
        </a:graphic>
      </p:graphicFrame>
      <p:sp>
        <p:nvSpPr>
          <p:cNvPr id="15" name="TextBox 25"/>
          <p:cNvSpPr txBox="1"/>
          <p:nvPr/>
        </p:nvSpPr>
        <p:spPr>
          <a:xfrm>
            <a:off x="1093509" y="3299382"/>
            <a:ext cx="10727703" cy="3323987"/>
          </a:xfrm>
          <a:prstGeom prst="rect">
            <a:avLst/>
          </a:prstGeom>
          <a:noFill/>
          <a:ln w="12700">
            <a:noFill/>
          </a:ln>
        </p:spPr>
        <p:txBody>
          <a:bodyPr wrap="square" anchor="t">
            <a:spAutoFit/>
          </a:bodyPr>
          <a:lstStyle/>
          <a:p>
            <a:pPr eaLnBrk="0" hangingPunct="0">
              <a:lnSpc>
                <a:spcPct val="150000"/>
              </a:lnSpc>
            </a:pPr>
            <a:r>
              <a:rPr lang="zh-CN" altLang="en-US" sz="2800" dirty="0">
                <a:solidFill>
                  <a:srgbClr val="222A35"/>
                </a:solidFill>
                <a:latin typeface="+mn-ea"/>
                <a:sym typeface="+mn-ea"/>
              </a:rPr>
              <a:t>      </a:t>
            </a:r>
            <a:r>
              <a:rPr lang="en-US" altLang="zh-CN" sz="2800" dirty="0">
                <a:solidFill>
                  <a:srgbClr val="222A35"/>
                </a:solidFill>
                <a:latin typeface="+mn-ea"/>
                <a:sym typeface="+mn-ea"/>
              </a:rPr>
              <a:t>2017</a:t>
            </a:r>
            <a:r>
              <a:rPr lang="zh-CN" altLang="en-US" sz="2800" dirty="0">
                <a:solidFill>
                  <a:srgbClr val="222A35"/>
                </a:solidFill>
                <a:latin typeface="+mn-ea"/>
                <a:sym typeface="+mn-ea"/>
              </a:rPr>
              <a:t>新开门店</a:t>
            </a:r>
            <a:r>
              <a:rPr lang="en-US" altLang="zh-CN" sz="2800" dirty="0">
                <a:solidFill>
                  <a:srgbClr val="222A35"/>
                </a:solidFill>
                <a:latin typeface="+mn-ea"/>
                <a:sym typeface="+mn-ea"/>
              </a:rPr>
              <a:t>2</a:t>
            </a:r>
            <a:r>
              <a:rPr lang="zh-CN" altLang="en-US" sz="2800" dirty="0">
                <a:solidFill>
                  <a:srgbClr val="222A35"/>
                </a:solidFill>
                <a:latin typeface="+mn-ea"/>
                <a:sym typeface="+mn-ea"/>
              </a:rPr>
              <a:t>家，成汉南路</a:t>
            </a:r>
            <a:r>
              <a:rPr lang="en-US" altLang="zh-CN" sz="2800" dirty="0">
                <a:solidFill>
                  <a:srgbClr val="222A35"/>
                </a:solidFill>
                <a:latin typeface="+mn-ea"/>
                <a:sym typeface="+mn-ea"/>
              </a:rPr>
              <a:t>2017</a:t>
            </a:r>
            <a:r>
              <a:rPr lang="zh-CN" altLang="en-US" sz="2800" dirty="0">
                <a:solidFill>
                  <a:srgbClr val="222A35"/>
                </a:solidFill>
                <a:latin typeface="+mn-ea"/>
                <a:sym typeface="+mn-ea"/>
              </a:rPr>
              <a:t>年</a:t>
            </a:r>
            <a:r>
              <a:rPr lang="en-US" altLang="zh-CN" sz="2800" dirty="0">
                <a:solidFill>
                  <a:srgbClr val="222A35"/>
                </a:solidFill>
                <a:latin typeface="+mn-ea"/>
                <a:sym typeface="+mn-ea"/>
              </a:rPr>
              <a:t>7</a:t>
            </a:r>
            <a:r>
              <a:rPr lang="zh-CN" altLang="en-US" sz="2800" dirty="0">
                <a:solidFill>
                  <a:srgbClr val="222A35"/>
                </a:solidFill>
                <a:latin typeface="+mn-ea"/>
                <a:sym typeface="+mn-ea"/>
              </a:rPr>
              <a:t>月开店后，截止到目前为止已经扭亏，为赚钱门店；合欢树店</a:t>
            </a:r>
            <a:r>
              <a:rPr lang="en-US" altLang="zh-CN" sz="2800" dirty="0">
                <a:solidFill>
                  <a:srgbClr val="222A35"/>
                </a:solidFill>
                <a:latin typeface="+mn-ea"/>
                <a:sym typeface="+mn-ea"/>
              </a:rPr>
              <a:t>2017</a:t>
            </a:r>
            <a:r>
              <a:rPr lang="zh-CN" altLang="en-US" sz="2800" dirty="0">
                <a:solidFill>
                  <a:srgbClr val="222A35"/>
                </a:solidFill>
                <a:latin typeface="+mn-ea"/>
                <a:sym typeface="+mn-ea"/>
              </a:rPr>
              <a:t>年</a:t>
            </a:r>
            <a:r>
              <a:rPr lang="en-US" altLang="zh-CN" sz="2800" dirty="0">
                <a:solidFill>
                  <a:srgbClr val="222A35"/>
                </a:solidFill>
                <a:latin typeface="+mn-ea"/>
                <a:sym typeface="+mn-ea"/>
              </a:rPr>
              <a:t>10</a:t>
            </a:r>
            <a:r>
              <a:rPr lang="zh-CN" altLang="en-US" sz="2800" dirty="0">
                <a:solidFill>
                  <a:srgbClr val="222A35"/>
                </a:solidFill>
                <a:latin typeface="+mn-ea"/>
                <a:sym typeface="+mn-ea"/>
              </a:rPr>
              <a:t>月开店，预计在</a:t>
            </a:r>
            <a:r>
              <a:rPr lang="en-US" altLang="zh-CN" sz="2800" dirty="0">
                <a:solidFill>
                  <a:srgbClr val="222A35"/>
                </a:solidFill>
                <a:latin typeface="+mn-ea"/>
                <a:sym typeface="+mn-ea"/>
              </a:rPr>
              <a:t>2</a:t>
            </a:r>
            <a:r>
              <a:rPr lang="zh-CN" altLang="en-US" sz="2800" dirty="0">
                <a:solidFill>
                  <a:srgbClr val="222A35"/>
                </a:solidFill>
                <a:latin typeface="+mn-ea"/>
                <a:sym typeface="+mn-ea"/>
              </a:rPr>
              <a:t>月开通社保卡后</a:t>
            </a:r>
            <a:r>
              <a:rPr lang="en-US" altLang="zh-CN" sz="2800" dirty="0">
                <a:solidFill>
                  <a:srgbClr val="222A35"/>
                </a:solidFill>
                <a:latin typeface="+mn-ea"/>
                <a:sym typeface="+mn-ea"/>
              </a:rPr>
              <a:t>2</a:t>
            </a:r>
            <a:r>
              <a:rPr lang="zh-CN" altLang="en-US" sz="2800" dirty="0">
                <a:solidFill>
                  <a:srgbClr val="222A35"/>
                </a:solidFill>
                <a:latin typeface="+mn-ea"/>
                <a:sym typeface="+mn-ea"/>
              </a:rPr>
              <a:t>个月内能实现全面扭亏。同时</a:t>
            </a:r>
            <a:r>
              <a:rPr lang="en-US" altLang="zh-CN" sz="2800" dirty="0">
                <a:solidFill>
                  <a:srgbClr val="222A35"/>
                </a:solidFill>
                <a:latin typeface="+mn-ea"/>
                <a:sym typeface="+mn-ea"/>
              </a:rPr>
              <a:t>2017</a:t>
            </a:r>
            <a:r>
              <a:rPr lang="zh-CN" altLang="en-US" sz="2800" dirty="0">
                <a:solidFill>
                  <a:srgbClr val="222A35"/>
                </a:solidFill>
                <a:latin typeface="+mn-ea"/>
                <a:sym typeface="+mn-ea"/>
              </a:rPr>
              <a:t>年亏损的</a:t>
            </a:r>
            <a:r>
              <a:rPr lang="en-US" altLang="zh-CN" sz="2800" dirty="0">
                <a:solidFill>
                  <a:srgbClr val="222A35"/>
                </a:solidFill>
                <a:latin typeface="+mn-ea"/>
                <a:sym typeface="+mn-ea"/>
              </a:rPr>
              <a:t>4</a:t>
            </a:r>
            <a:r>
              <a:rPr lang="zh-CN" altLang="en-US" sz="2800" dirty="0">
                <a:solidFill>
                  <a:srgbClr val="222A35"/>
                </a:solidFill>
                <a:latin typeface="+mn-ea"/>
                <a:sym typeface="+mn-ea"/>
              </a:rPr>
              <a:t>家门店中，华康店与万宇店在</a:t>
            </a:r>
            <a:r>
              <a:rPr lang="en-US" altLang="zh-CN" sz="2800" dirty="0">
                <a:solidFill>
                  <a:srgbClr val="222A35"/>
                </a:solidFill>
                <a:latin typeface="+mn-ea"/>
                <a:sym typeface="+mn-ea"/>
              </a:rPr>
              <a:t>2017</a:t>
            </a:r>
            <a:r>
              <a:rPr lang="zh-CN" altLang="en-US" sz="2800" dirty="0">
                <a:solidFill>
                  <a:srgbClr val="222A35"/>
                </a:solidFill>
                <a:latin typeface="+mn-ea"/>
                <a:sym typeface="+mn-ea"/>
              </a:rPr>
              <a:t>年</a:t>
            </a:r>
            <a:r>
              <a:rPr lang="en-US" altLang="zh-CN" sz="2800" dirty="0">
                <a:solidFill>
                  <a:srgbClr val="222A35"/>
                </a:solidFill>
                <a:latin typeface="+mn-ea"/>
                <a:sym typeface="+mn-ea"/>
              </a:rPr>
              <a:t>12</a:t>
            </a:r>
            <a:r>
              <a:rPr lang="zh-CN" altLang="en-US" sz="2800" dirty="0">
                <a:solidFill>
                  <a:srgbClr val="222A35"/>
                </a:solidFill>
                <a:latin typeface="+mn-ea"/>
                <a:sym typeface="+mn-ea"/>
              </a:rPr>
              <a:t>月已经达到扭亏平衡点；三强西路（</a:t>
            </a:r>
            <a:r>
              <a:rPr lang="en-US" altLang="zh-CN" sz="2800" dirty="0">
                <a:solidFill>
                  <a:srgbClr val="222A35"/>
                </a:solidFill>
                <a:latin typeface="+mn-ea"/>
                <a:sym typeface="+mn-ea"/>
              </a:rPr>
              <a:t>2016</a:t>
            </a:r>
            <a:r>
              <a:rPr lang="zh-CN" altLang="en-US" sz="2800" dirty="0">
                <a:solidFill>
                  <a:srgbClr val="222A35"/>
                </a:solidFill>
                <a:latin typeface="+mn-ea"/>
                <a:sym typeface="+mn-ea"/>
              </a:rPr>
              <a:t>年</a:t>
            </a:r>
            <a:r>
              <a:rPr lang="en-US" altLang="zh-CN" sz="2800" dirty="0">
                <a:solidFill>
                  <a:srgbClr val="222A35"/>
                </a:solidFill>
                <a:latin typeface="+mn-ea"/>
                <a:sym typeface="+mn-ea"/>
              </a:rPr>
              <a:t>10</a:t>
            </a:r>
            <a:r>
              <a:rPr lang="zh-CN" altLang="en-US" sz="2800" dirty="0">
                <a:solidFill>
                  <a:srgbClr val="222A35"/>
                </a:solidFill>
                <a:latin typeface="+mn-ea"/>
                <a:sym typeface="+mn-ea"/>
              </a:rPr>
              <a:t>月开店）预计在上半年通过片区帮扶能实现扭亏。</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562" name="TextBox 25"/>
          <p:cNvSpPr txBox="1"/>
          <p:nvPr/>
        </p:nvSpPr>
        <p:spPr>
          <a:xfrm>
            <a:off x="2791619" y="2730847"/>
            <a:ext cx="9666288" cy="1093441"/>
          </a:xfrm>
          <a:prstGeom prst="rect">
            <a:avLst/>
          </a:prstGeom>
          <a:noFill/>
          <a:ln w="12700">
            <a:noFill/>
          </a:ln>
        </p:spPr>
        <p:txBody>
          <a:bodyPr anchor="t">
            <a:spAutoFit/>
          </a:bodyPr>
          <a:lstStyle/>
          <a:p>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endParaRPr lang="zh-CN" altLang="en-US" sz="2800" b="1" dirty="0">
              <a:solidFill>
                <a:schemeClr val="tx2"/>
              </a:solidFill>
              <a:latin typeface="微软雅黑" panose="020B0503020204020204" pitchFamily="34" charset="-122"/>
              <a:ea typeface="微软雅黑" panose="020B0503020204020204" pitchFamily="34" charset="-122"/>
            </a:endParaRPr>
          </a:p>
          <a:p>
            <a:pPr eaLnBrk="0" hangingPunct="0">
              <a:lnSpc>
                <a:spcPct val="150000"/>
              </a:lnSpc>
            </a:pP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a:off x="20638" y="658813"/>
            <a:ext cx="1008063" cy="15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文本框 2"/>
          <p:cNvSpPr txBox="1"/>
          <p:nvPr/>
        </p:nvSpPr>
        <p:spPr>
          <a:xfrm>
            <a:off x="1028700" y="457200"/>
            <a:ext cx="762000" cy="404813"/>
          </a:xfrm>
          <a:prstGeom prst="rect">
            <a:avLst/>
          </a:prstGeom>
          <a:noFill/>
          <a:ln w="9525">
            <a:noFill/>
          </a:ln>
        </p:spPr>
        <p:txBody>
          <a:bodyPr wrap="none" lIns="51435" tIns="25718" rIns="51435" bIns="25718">
            <a:spAutoFit/>
          </a:bodyPr>
          <a:lstStyle/>
          <a:p>
            <a:r>
              <a:rPr lang="zh-CN" altLang="en-US" sz="2300" b="1" dirty="0">
                <a:solidFill>
                  <a:schemeClr val="accent1"/>
                </a:solidFill>
                <a:latin typeface="Calibri" panose="020F0502020204030204" pitchFamily="34" charset="0"/>
                <a:ea typeface="微软雅黑" panose="020B0503020204020204" pitchFamily="34" charset="-122"/>
              </a:rPr>
              <a:t>目 录</a:t>
            </a:r>
            <a:endParaRPr lang="zh-CN" altLang="en-US" sz="2300" b="1" dirty="0">
              <a:solidFill>
                <a:schemeClr val="accent1"/>
              </a:solidFill>
              <a:latin typeface="Calibri" panose="020F0502020204030204" pitchFamily="34" charset="0"/>
              <a:ea typeface="微软雅黑" panose="020B0503020204020204" pitchFamily="34" charset="-122"/>
            </a:endParaRPr>
          </a:p>
        </p:txBody>
      </p:sp>
      <p:grpSp>
        <p:nvGrpSpPr>
          <p:cNvPr id="13" name="组合 6"/>
          <p:cNvGrpSpPr/>
          <p:nvPr/>
        </p:nvGrpSpPr>
        <p:grpSpPr>
          <a:xfrm>
            <a:off x="1850072" y="1571998"/>
            <a:ext cx="849313" cy="522605"/>
            <a:chOff x="1388540" y="3164944"/>
            <a:chExt cx="1132971" cy="696035"/>
          </a:xfrm>
        </p:grpSpPr>
        <p:sp>
          <p:nvSpPr>
            <p:cNvPr id="14" name="圆角矩形 7"/>
            <p:cNvSpPr/>
            <p:nvPr/>
          </p:nvSpPr>
          <p:spPr>
            <a:xfrm>
              <a:off x="1388540" y="3164944"/>
              <a:ext cx="696360" cy="69603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1</a:t>
              </a:r>
              <a:endParaRPr lang="en-US" altLang="zh-CN" sz="1800" dirty="0">
                <a:solidFill>
                  <a:schemeClr val="bg1"/>
                </a:solidFill>
                <a:latin typeface="Calibri" panose="020F0502020204030204" pitchFamily="34" charset="0"/>
                <a:ea typeface="微软雅黑" panose="020B0503020204020204" pitchFamily="34" charset="-122"/>
              </a:endParaRPr>
            </a:p>
          </p:txBody>
        </p:sp>
        <p:sp>
          <p:nvSpPr>
            <p:cNvPr id="15" name="文本框 9"/>
            <p:cNvSpPr txBox="1"/>
            <p:nvPr/>
          </p:nvSpPr>
          <p:spPr>
            <a:xfrm>
              <a:off x="2108352" y="3226297"/>
              <a:ext cx="413159" cy="491897"/>
            </a:xfrm>
            <a:prstGeom prst="rect">
              <a:avLst/>
            </a:prstGeom>
            <a:noFill/>
            <a:ln w="9525">
              <a:noFill/>
            </a:ln>
          </p:spPr>
          <p:txBody>
            <a:bodyPr wrap="square">
              <a:spAutoFit/>
            </a:bodyPr>
            <a:lstStyle/>
            <a:p>
              <a:r>
                <a:rPr lang="en-US" altLang="zh-CN" sz="1800" b="1" dirty="0">
                  <a:solidFill>
                    <a:schemeClr val="tx2"/>
                  </a:solidFill>
                  <a:latin typeface="微软雅黑" panose="020B0503020204020204" pitchFamily="34" charset="-122"/>
                  <a:ea typeface="微软雅黑" panose="020B0503020204020204" pitchFamily="34" charset="-122"/>
                </a:rPr>
                <a:t>      </a:t>
              </a:r>
              <a:endParaRPr lang="zh-CN" altLang="en-US" sz="1800" b="1" dirty="0">
                <a:solidFill>
                  <a:schemeClr val="tx2"/>
                </a:solidFill>
                <a:latin typeface="微软雅黑" panose="020B0503020204020204" pitchFamily="34" charset="-122"/>
                <a:ea typeface="微软雅黑" panose="020B0503020204020204" pitchFamily="34" charset="-122"/>
              </a:endParaRPr>
            </a:p>
          </p:txBody>
        </p:sp>
      </p:grpSp>
      <p:sp>
        <p:nvSpPr>
          <p:cNvPr id="16" name="文本框 15"/>
          <p:cNvSpPr txBox="1"/>
          <p:nvPr/>
        </p:nvSpPr>
        <p:spPr>
          <a:xfrm>
            <a:off x="2638862" y="1618064"/>
            <a:ext cx="5004753" cy="523220"/>
          </a:xfrm>
          <a:prstGeom prst="rect">
            <a:avLst/>
          </a:prstGeom>
          <a:noFill/>
        </p:spPr>
        <p:txBody>
          <a:bodyPr wrap="square" rtlCol="0">
            <a:spAutoFit/>
          </a:bodyPr>
          <a:lstStyle/>
          <a:p>
            <a:r>
              <a:rPr lang="zh-CN" altLang="en-US" sz="2800" dirty="0">
                <a:ln>
                  <a:solidFill>
                    <a:schemeClr val="tx1"/>
                  </a:solidFill>
                </a:ln>
                <a:latin typeface="+mn-ea"/>
                <a:ea typeface="+mn-ea"/>
                <a:cs typeface="+mn-ea"/>
              </a:rPr>
              <a:t>培养门店核心人员</a:t>
            </a:r>
            <a:r>
              <a:rPr lang="en-US" altLang="zh-CN" sz="2800" dirty="0">
                <a:ln>
                  <a:solidFill>
                    <a:schemeClr val="tx1"/>
                  </a:solidFill>
                </a:ln>
                <a:latin typeface="+mn-ea"/>
                <a:ea typeface="+mn-ea"/>
                <a:cs typeface="+mn-ea"/>
              </a:rPr>
              <a:t>—</a:t>
            </a:r>
            <a:r>
              <a:rPr lang="zh-CN" altLang="en-US" sz="2800" dirty="0">
                <a:ln>
                  <a:solidFill>
                    <a:schemeClr val="tx1"/>
                  </a:solidFill>
                </a:ln>
                <a:latin typeface="+mn-ea"/>
                <a:ea typeface="+mn-ea"/>
                <a:cs typeface="+mn-ea"/>
              </a:rPr>
              <a:t>店长</a:t>
            </a:r>
            <a:endParaRPr lang="zh-CN" altLang="en-US" sz="2800" dirty="0">
              <a:ln>
                <a:solidFill>
                  <a:schemeClr val="tx1"/>
                </a:solidFill>
              </a:ln>
              <a:latin typeface="+mn-ea"/>
              <a:ea typeface="+mn-ea"/>
              <a:cs typeface="+mn-ea"/>
            </a:endParaRPr>
          </a:p>
        </p:txBody>
      </p:sp>
      <p:sp>
        <p:nvSpPr>
          <p:cNvPr id="18" name="圆角矩形 2"/>
          <p:cNvSpPr/>
          <p:nvPr/>
        </p:nvSpPr>
        <p:spPr>
          <a:xfrm>
            <a:off x="1838551" y="2644197"/>
            <a:ext cx="522605" cy="52260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2</a:t>
            </a:r>
            <a:endParaRPr lang="en-US" altLang="zh-CN" sz="1800" dirty="0">
              <a:solidFill>
                <a:schemeClr val="bg1"/>
              </a:solidFill>
              <a:latin typeface="Calibri" panose="020F0502020204030204" pitchFamily="34" charset="0"/>
              <a:ea typeface="微软雅黑" panose="020B0503020204020204" pitchFamily="34" charset="-122"/>
            </a:endParaRPr>
          </a:p>
        </p:txBody>
      </p:sp>
      <p:sp>
        <p:nvSpPr>
          <p:cNvPr id="19" name="圆角矩形 2"/>
          <p:cNvSpPr/>
          <p:nvPr/>
        </p:nvSpPr>
        <p:spPr>
          <a:xfrm>
            <a:off x="1838551" y="3666896"/>
            <a:ext cx="522605" cy="52260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3</a:t>
            </a:r>
            <a:endParaRPr lang="en-US" altLang="zh-CN" sz="1800" dirty="0">
              <a:solidFill>
                <a:schemeClr val="bg1"/>
              </a:solidFill>
              <a:latin typeface="Calibri" panose="020F0502020204030204" pitchFamily="34" charset="0"/>
              <a:ea typeface="微软雅黑" panose="020B0503020204020204" pitchFamily="34" charset="-122"/>
            </a:endParaRPr>
          </a:p>
        </p:txBody>
      </p:sp>
      <p:sp>
        <p:nvSpPr>
          <p:cNvPr id="26" name="文本框 25"/>
          <p:cNvSpPr txBox="1"/>
          <p:nvPr/>
        </p:nvSpPr>
        <p:spPr>
          <a:xfrm>
            <a:off x="2700655" y="3667760"/>
            <a:ext cx="6820535" cy="521970"/>
          </a:xfrm>
          <a:prstGeom prst="rect">
            <a:avLst/>
          </a:prstGeom>
          <a:noFill/>
        </p:spPr>
        <p:txBody>
          <a:bodyPr wrap="square" rtlCol="0">
            <a:spAutoFit/>
          </a:bodyPr>
          <a:lstStyle/>
          <a:p>
            <a:r>
              <a:rPr lang="zh-CN" altLang="en-US" sz="2800" dirty="0">
                <a:ln>
                  <a:solidFill>
                    <a:schemeClr val="tx1"/>
                  </a:solidFill>
                </a:ln>
                <a:latin typeface="+mn-ea"/>
                <a:ea typeface="+mn-ea"/>
                <a:cs typeface="+mn-ea"/>
              </a:rPr>
              <a:t>会员，我们的潜力股</a:t>
            </a:r>
            <a:endParaRPr lang="zh-CN" altLang="en-US" sz="2800" dirty="0">
              <a:ln>
                <a:solidFill>
                  <a:schemeClr val="tx1"/>
                </a:solidFill>
              </a:ln>
              <a:latin typeface="+mn-ea"/>
              <a:ea typeface="+mn-ea"/>
              <a:cs typeface="+mn-ea"/>
            </a:endParaRPr>
          </a:p>
        </p:txBody>
      </p:sp>
      <p:sp>
        <p:nvSpPr>
          <p:cNvPr id="27" name="文本框 26"/>
          <p:cNvSpPr txBox="1"/>
          <p:nvPr/>
        </p:nvSpPr>
        <p:spPr>
          <a:xfrm>
            <a:off x="2699384" y="4718701"/>
            <a:ext cx="4031353" cy="523220"/>
          </a:xfrm>
          <a:prstGeom prst="rect">
            <a:avLst/>
          </a:prstGeom>
          <a:noFill/>
        </p:spPr>
        <p:txBody>
          <a:bodyPr wrap="square" rtlCol="0">
            <a:spAutoFit/>
          </a:bodyPr>
          <a:lstStyle/>
          <a:p>
            <a:r>
              <a:rPr lang="zh-CN" altLang="en-US" sz="2800" dirty="0">
                <a:ln>
                  <a:solidFill>
                    <a:schemeClr val="tx1"/>
                  </a:solidFill>
                </a:ln>
                <a:latin typeface="+mn-ea"/>
                <a:ea typeface="+mn-ea"/>
                <a:cs typeface="+mn-ea"/>
              </a:rPr>
              <a:t>优化品类吸客流</a:t>
            </a:r>
            <a:endParaRPr lang="zh-CN" altLang="en-US" sz="2800" dirty="0">
              <a:ln>
                <a:solidFill>
                  <a:schemeClr val="tx1"/>
                </a:solidFill>
              </a:ln>
              <a:latin typeface="+mn-ea"/>
              <a:ea typeface="+mn-ea"/>
              <a:cs typeface="+mn-ea"/>
            </a:endParaRPr>
          </a:p>
        </p:txBody>
      </p:sp>
      <p:sp>
        <p:nvSpPr>
          <p:cNvPr id="28" name="文本框 27"/>
          <p:cNvSpPr txBox="1"/>
          <p:nvPr/>
        </p:nvSpPr>
        <p:spPr>
          <a:xfrm>
            <a:off x="2700655" y="2644775"/>
            <a:ext cx="6264275" cy="521970"/>
          </a:xfrm>
          <a:prstGeom prst="rect">
            <a:avLst/>
          </a:prstGeom>
          <a:noFill/>
        </p:spPr>
        <p:txBody>
          <a:bodyPr wrap="square" rtlCol="0">
            <a:spAutoFit/>
          </a:bodyPr>
          <a:lstStyle/>
          <a:p>
            <a:r>
              <a:rPr lang="zh-CN" altLang="en-US" sz="2800" dirty="0">
                <a:ln>
                  <a:solidFill>
                    <a:schemeClr val="tx1"/>
                  </a:solidFill>
                </a:ln>
                <a:latin typeface="+mn-ea"/>
                <a:ea typeface="+mn-ea"/>
                <a:cs typeface="+mn-ea"/>
              </a:rPr>
              <a:t>重联合抓疗程，两不误</a:t>
            </a:r>
            <a:endParaRPr lang="zh-CN" altLang="en-US" sz="2800" dirty="0">
              <a:ln>
                <a:solidFill>
                  <a:schemeClr val="tx1"/>
                </a:solidFill>
              </a:ln>
              <a:latin typeface="+mn-ea"/>
              <a:ea typeface="+mn-ea"/>
              <a:cs typeface="+mn-ea"/>
            </a:endParaRPr>
          </a:p>
        </p:txBody>
      </p:sp>
      <p:sp>
        <p:nvSpPr>
          <p:cNvPr id="35" name="圆角矩形 2"/>
          <p:cNvSpPr/>
          <p:nvPr/>
        </p:nvSpPr>
        <p:spPr>
          <a:xfrm>
            <a:off x="1849482" y="4718416"/>
            <a:ext cx="522605" cy="522605"/>
          </a:xfrm>
          <a:prstGeom prst="round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514350" eaLnBrk="0" fontAlgn="base" latinLnBrk="0" hangingPunct="0">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1pPr>
            <a:lvl2pPr marL="257175" lvl="1" indent="20002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2pPr>
            <a:lvl3pPr marL="514350" lvl="2" indent="40005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3pPr>
            <a:lvl4pPr marL="771525" lvl="3" indent="600075"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4pPr>
            <a:lvl5pPr marL="1028700" lvl="4" indent="800100" algn="l" defTabSz="514350" eaLnBrk="1" fontAlgn="base" latinLnBrk="0" hangingPunct="1">
              <a:lnSpc>
                <a:spcPct val="100000"/>
              </a:lnSpc>
              <a:spcBef>
                <a:spcPct val="0"/>
              </a:spcBef>
              <a:spcAft>
                <a:spcPct val="0"/>
              </a:spcAft>
              <a:buFont typeface="Arial" panose="020B0604020202020204" pitchFamily="34" charset="0"/>
              <a:buNone/>
              <a:defRPr sz="1100" b="0" i="0" u="none" kern="1200" baseline="0">
                <a:solidFill>
                  <a:schemeClr val="tx1"/>
                </a:solidFill>
                <a:latin typeface="Arial" panose="020B0604020202020204" pitchFamily="34" charset="0"/>
                <a:ea typeface="宋体" panose="02010600030101010101" pitchFamily="2" charset="-122"/>
              </a:defRPr>
            </a:lvl5pPr>
          </a:lstStyle>
          <a:p>
            <a:pPr lvl="0" algn="ctr" eaLnBrk="1" hangingPunct="1"/>
            <a:r>
              <a:rPr lang="en-US" altLang="zh-CN" sz="1800" dirty="0">
                <a:solidFill>
                  <a:schemeClr val="bg1"/>
                </a:solidFill>
                <a:latin typeface="Calibri" panose="020F0502020204030204" pitchFamily="34" charset="0"/>
                <a:ea typeface="微软雅黑" panose="020B0503020204020204" pitchFamily="34" charset="-122"/>
              </a:rPr>
              <a:t>4</a:t>
            </a:r>
            <a:endParaRPr lang="en-US" altLang="zh-CN" sz="1800" dirty="0">
              <a:solidFill>
                <a:schemeClr val="bg1"/>
              </a:solidFill>
              <a:latin typeface="Calibri" panose="020F0502020204030204" pitchFamily="34" charset="0"/>
              <a:ea typeface="微软雅黑" panose="020B0503020204020204" pitchFamily="34" charset="-122"/>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335213" y="223838"/>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562" name="TextBox 25"/>
          <p:cNvSpPr txBox="1"/>
          <p:nvPr/>
        </p:nvSpPr>
        <p:spPr>
          <a:xfrm>
            <a:off x="1654961" y="935039"/>
            <a:ext cx="9666288" cy="5528945"/>
          </a:xfrm>
          <a:prstGeom prst="rect">
            <a:avLst/>
          </a:prstGeom>
          <a:noFill/>
          <a:ln w="12700">
            <a:noFill/>
          </a:ln>
        </p:spPr>
        <p:txBody>
          <a:bodyPr anchor="t">
            <a:spAutoFit/>
          </a:bodyPr>
          <a:lstStyle/>
          <a:p>
            <a:pPr lvl="0" indent="450850">
              <a:lnSpc>
                <a:spcPct val="150000"/>
              </a:lnSpc>
              <a:spcAft>
                <a:spcPct val="30000"/>
              </a:spcAft>
              <a:defRPr/>
            </a:pPr>
            <a:r>
              <a:rPr lang="zh-CN" altLang="en-US" sz="2800" dirty="0">
                <a:solidFill>
                  <a:srgbClr val="222A35"/>
                </a:solidFill>
                <a:latin typeface="+mn-ea"/>
                <a:sym typeface="+mn-ea"/>
              </a:rPr>
              <a:t>加强新员工的带教工作，计划重点培养</a:t>
            </a:r>
            <a:r>
              <a:rPr lang="en-US" altLang="zh-CN" sz="2800" dirty="0">
                <a:solidFill>
                  <a:srgbClr val="222A35"/>
                </a:solidFill>
                <a:latin typeface="+mn-ea"/>
                <a:sym typeface="+mn-ea"/>
              </a:rPr>
              <a:t>7</a:t>
            </a:r>
            <a:r>
              <a:rPr lang="zh-CN" altLang="en-US" sz="2800" dirty="0">
                <a:solidFill>
                  <a:srgbClr val="222A35"/>
                </a:solidFill>
                <a:latin typeface="+mn-ea"/>
                <a:sym typeface="+mn-ea"/>
              </a:rPr>
              <a:t>月到公司的实习生和潜力员工，计划</a:t>
            </a:r>
            <a:r>
              <a:rPr lang="en-US" altLang="zh-CN" sz="2800" dirty="0">
                <a:solidFill>
                  <a:srgbClr val="222A35"/>
                </a:solidFill>
                <a:latin typeface="+mn-ea"/>
                <a:sym typeface="+mn-ea"/>
              </a:rPr>
              <a:t>2018</a:t>
            </a:r>
            <a:r>
              <a:rPr lang="zh-CN" altLang="en-US" sz="2800" dirty="0">
                <a:solidFill>
                  <a:srgbClr val="222A35"/>
                </a:solidFill>
                <a:latin typeface="+mn-ea"/>
                <a:sym typeface="+mn-ea"/>
              </a:rPr>
              <a:t>年上半年每三个月培养储备店长</a:t>
            </a:r>
            <a:r>
              <a:rPr lang="en-US" altLang="zh-CN" sz="2800" dirty="0">
                <a:solidFill>
                  <a:srgbClr val="222A35"/>
                </a:solidFill>
                <a:latin typeface="+mn-ea"/>
                <a:sym typeface="+mn-ea"/>
              </a:rPr>
              <a:t>3</a:t>
            </a:r>
            <a:r>
              <a:rPr lang="zh-CN" altLang="en-US" sz="2800" dirty="0">
                <a:solidFill>
                  <a:srgbClr val="222A35"/>
                </a:solidFill>
                <a:latin typeface="+mn-ea"/>
                <a:sym typeface="+mn-ea"/>
              </a:rPr>
              <a:t>名。</a:t>
            </a:r>
            <a:endParaRPr lang="en-US" altLang="zh-CN" sz="2800" dirty="0">
              <a:solidFill>
                <a:srgbClr val="222A35"/>
              </a:solidFill>
              <a:latin typeface="+mn-ea"/>
              <a:sym typeface="+mn-ea"/>
            </a:endParaRPr>
          </a:p>
          <a:p>
            <a:pPr lvl="0" indent="450850">
              <a:lnSpc>
                <a:spcPct val="150000"/>
              </a:lnSpc>
              <a:spcAft>
                <a:spcPct val="30000"/>
              </a:spcAft>
              <a:defRPr/>
            </a:pPr>
            <a:r>
              <a:rPr lang="zh-CN" altLang="en-US" sz="2800" dirty="0">
                <a:solidFill>
                  <a:srgbClr val="222A35"/>
                </a:solidFill>
                <a:latin typeface="+mn-ea"/>
                <a:sym typeface="+mn-ea"/>
              </a:rPr>
              <a:t>措施：甄选出近期员工能力综合素质较强员工，每周制定周学习计划，每天上传学习记录给片长，每半月对这三名员工集中带教学习考核一次，三月后进行综合评价并安排门店上岗实操。</a:t>
            </a:r>
            <a:endParaRPr lang="en-US" altLang="zh-CN" sz="2800" dirty="0">
              <a:solidFill>
                <a:srgbClr val="222A35"/>
              </a:solidFill>
              <a:latin typeface="+mn-ea"/>
              <a:sym typeface="+mn-ea"/>
            </a:endParaRPr>
          </a:p>
          <a:p>
            <a:pPr eaLnBrk="0" hangingPunct="0">
              <a:lnSpc>
                <a:spcPct val="150000"/>
              </a:lnSpc>
            </a:pPr>
            <a:endParaRPr lang="zh-CN" altLang="en-US" sz="2800" dirty="0">
              <a:latin typeface="微软雅黑" panose="020B0503020204020204" pitchFamily="34" charset="-122"/>
              <a:ea typeface="微软雅黑" panose="020B0503020204020204" pitchFamily="34" charset="-122"/>
            </a:endParaRPr>
          </a:p>
        </p:txBody>
      </p:sp>
      <p:sp>
        <p:nvSpPr>
          <p:cNvPr id="11" name="Title 1"/>
          <p:cNvSpPr txBox="1"/>
          <p:nvPr/>
        </p:nvSpPr>
        <p:spPr>
          <a:xfrm>
            <a:off x="2502342" y="459984"/>
            <a:ext cx="7723187" cy="505805"/>
          </a:xfrm>
          <a:prstGeom prst="rect">
            <a:avLst/>
          </a:prstGeom>
          <a:noFill/>
          <a:ln w="9525">
            <a:noFill/>
          </a:ln>
        </p:spPr>
        <p:txBody>
          <a:bodyPr lIns="0" rIns="0" anchor="ctr"/>
          <a:lstStyle/>
          <a:p>
            <a:pPr algn="ctr">
              <a:lnSpc>
                <a:spcPct val="90000"/>
              </a:lnSpc>
            </a:pPr>
            <a:br>
              <a:rPr lang="zh-CN" altLang="en-US" sz="2800" dirty="0">
                <a:ln>
                  <a:solidFill>
                    <a:schemeClr val="tx1"/>
                  </a:solidFill>
                </a:ln>
                <a:latin typeface="+mn-ea"/>
                <a:ea typeface="+mn-ea"/>
                <a:cs typeface="+mn-ea"/>
                <a:sym typeface="+mn-ea"/>
              </a:rPr>
            </a:br>
            <a:r>
              <a:rPr lang="zh-CN" altLang="en-US" sz="2800" dirty="0">
                <a:ln>
                  <a:solidFill>
                    <a:schemeClr val="tx1"/>
                  </a:solidFill>
                </a:ln>
                <a:latin typeface="+mn-ea"/>
                <a:ea typeface="+mn-ea"/>
                <a:cs typeface="+mn-ea"/>
                <a:sym typeface="+mn-ea"/>
              </a:rPr>
              <a:t>培养门店核心人员</a:t>
            </a:r>
            <a:r>
              <a:rPr lang="en-US" altLang="zh-CN" sz="2800" dirty="0">
                <a:ln>
                  <a:solidFill>
                    <a:schemeClr val="tx1"/>
                  </a:solidFill>
                </a:ln>
                <a:latin typeface="+mn-ea"/>
                <a:ea typeface="+mn-ea"/>
                <a:cs typeface="+mn-ea"/>
                <a:sym typeface="+mn-ea"/>
              </a:rPr>
              <a:t>—</a:t>
            </a:r>
            <a:r>
              <a:rPr lang="zh-CN" altLang="en-US" sz="2800" dirty="0">
                <a:ln>
                  <a:solidFill>
                    <a:schemeClr val="tx1"/>
                  </a:solidFill>
                </a:ln>
                <a:latin typeface="+mn-ea"/>
                <a:ea typeface="+mn-ea"/>
                <a:cs typeface="+mn-ea"/>
                <a:sym typeface="+mn-ea"/>
              </a:rPr>
              <a:t>店长</a:t>
            </a:r>
            <a:endParaRPr lang="zh-CN" altLang="en-US" sz="2800" dirty="0">
              <a:ln>
                <a:solidFill>
                  <a:schemeClr val="tx1"/>
                </a:solidFill>
              </a:ln>
              <a:latin typeface="+mn-ea"/>
              <a:ea typeface="+mn-ea"/>
              <a:cs typeface="+mn-ea"/>
            </a:endParaRPr>
          </a:p>
          <a:p>
            <a:pPr algn="ctr">
              <a:lnSpc>
                <a:spcPct val="90000"/>
              </a:lnSpc>
            </a:pPr>
            <a:endParaRPr lang="zh-CN" altLang="en-US" sz="2800" b="1" dirty="0">
              <a:solidFill>
                <a:schemeClr val="tx2"/>
              </a:solidFill>
              <a:latin typeface="微软雅黑" panose="020B0503020204020204" pitchFamily="34" charset="-122"/>
              <a:ea typeface="微软雅黑" panose="020B0503020204020204" pitchFamily="34" charset="-122"/>
            </a:endParaRP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562" name="TextBox 25"/>
          <p:cNvSpPr txBox="1"/>
          <p:nvPr/>
        </p:nvSpPr>
        <p:spPr>
          <a:xfrm>
            <a:off x="929098" y="1531938"/>
            <a:ext cx="9666288" cy="3322955"/>
          </a:xfrm>
          <a:prstGeom prst="rect">
            <a:avLst/>
          </a:prstGeom>
          <a:noFill/>
          <a:ln w="12700">
            <a:noFill/>
          </a:ln>
        </p:spPr>
        <p:txBody>
          <a:bodyPr anchor="t">
            <a:spAutoFit/>
          </a:bodyPr>
          <a:lstStyle/>
          <a:p>
            <a:pPr eaLnBrk="0" hangingPunct="0">
              <a:lnSpc>
                <a:spcPct val="150000"/>
              </a:lnSpc>
            </a:pP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 利用我片区执业药师的资源：每月请我片区执业药师制定</a:t>
            </a:r>
            <a:r>
              <a:rPr lang="en-US" altLang="zh-CN" sz="2800" dirty="0">
                <a:latin typeface="微软雅黑" panose="020B0503020204020204" pitchFamily="34" charset="-122"/>
                <a:ea typeface="微软雅黑" panose="020B0503020204020204" pitchFamily="34" charset="-122"/>
              </a:rPr>
              <a:t>20</a:t>
            </a:r>
            <a:r>
              <a:rPr lang="zh-CN" altLang="en-US" sz="2800" dirty="0">
                <a:latin typeface="微软雅黑" panose="020B0503020204020204" pitchFamily="34" charset="-122"/>
                <a:ea typeface="微软雅黑" panose="020B0503020204020204" pitchFamily="34" charset="-122"/>
              </a:rPr>
              <a:t>个品种的疗程用药，筛选</a:t>
            </a:r>
            <a:r>
              <a:rPr lang="en-US" altLang="zh-CN" sz="2800" dirty="0">
                <a:latin typeface="微软雅黑" panose="020B0503020204020204" pitchFamily="34" charset="-122"/>
                <a:ea typeface="微软雅黑" panose="020B0503020204020204" pitchFamily="34" charset="-122"/>
              </a:rPr>
              <a:t>50</a:t>
            </a:r>
            <a:r>
              <a:rPr lang="zh-CN" altLang="en-US" sz="2800" dirty="0">
                <a:latin typeface="微软雅黑" panose="020B0503020204020204" pitchFamily="34" charset="-122"/>
                <a:ea typeface="微软雅黑" panose="020B0503020204020204" pitchFamily="34" charset="-122"/>
              </a:rPr>
              <a:t>个倒挂品种</a:t>
            </a:r>
            <a:r>
              <a:rPr lang="en-US" altLang="zh-CN" sz="2800" dirty="0">
                <a:latin typeface="微软雅黑" panose="020B0503020204020204" pitchFamily="34" charset="-122"/>
                <a:ea typeface="微软雅黑" panose="020B0503020204020204" pitchFamily="34" charset="-122"/>
              </a:rPr>
              <a:t>2</a:t>
            </a:r>
            <a:r>
              <a:rPr lang="zh-CN" altLang="en-US" sz="2800" dirty="0">
                <a:latin typeface="微软雅黑" panose="020B0503020204020204" pitchFamily="34" charset="-122"/>
                <a:ea typeface="微软雅黑" panose="020B0503020204020204" pitchFamily="34" charset="-122"/>
              </a:rPr>
              <a:t>套联合用药方案，要求全员速记，考核到个人；每月利用瑞学学习考核联合用药内容，针对每个人的缺失知识点进行补充学习，片区巡店不定时考核，不合格则要求加班在店内学习。</a:t>
            </a:r>
            <a:endParaRPr lang="en-US" altLang="zh-CN" sz="2800" dirty="0">
              <a:latin typeface="微软雅黑" panose="020B0503020204020204" pitchFamily="34" charset="-122"/>
              <a:ea typeface="微软雅黑" panose="020B0503020204020204" pitchFamily="34" charset="-122"/>
            </a:endParaRPr>
          </a:p>
        </p:txBody>
      </p:sp>
      <p:sp>
        <p:nvSpPr>
          <p:cNvPr id="11" name="Title 1"/>
          <p:cNvSpPr txBox="1"/>
          <p:nvPr/>
        </p:nvSpPr>
        <p:spPr>
          <a:xfrm>
            <a:off x="2502342" y="459984"/>
            <a:ext cx="7723187" cy="505805"/>
          </a:xfrm>
          <a:prstGeom prst="rect">
            <a:avLst/>
          </a:prstGeom>
          <a:noFill/>
          <a:ln w="9525">
            <a:noFill/>
          </a:ln>
        </p:spPr>
        <p:txBody>
          <a:bodyPr lIns="0" rIns="0" anchor="ctr"/>
          <a:lstStyle/>
          <a:p>
            <a:pPr algn="ctr">
              <a:lnSpc>
                <a:spcPct val="90000"/>
              </a:lnSpc>
            </a:pPr>
            <a:br>
              <a:rPr lang="zh-CN" altLang="en-US" sz="2800" dirty="0">
                <a:ln>
                  <a:solidFill>
                    <a:schemeClr val="tx1"/>
                  </a:solidFill>
                </a:ln>
                <a:latin typeface="+mn-ea"/>
                <a:ea typeface="+mn-ea"/>
                <a:cs typeface="+mn-ea"/>
                <a:sym typeface="+mn-ea"/>
              </a:rPr>
            </a:br>
            <a:r>
              <a:rPr lang="zh-CN" altLang="en-US" sz="2800" dirty="0">
                <a:ln>
                  <a:solidFill>
                    <a:schemeClr val="tx1"/>
                  </a:solidFill>
                </a:ln>
                <a:latin typeface="+mn-ea"/>
                <a:ea typeface="+mn-ea"/>
                <a:cs typeface="+mn-ea"/>
                <a:sym typeface="+mn-ea"/>
              </a:rPr>
              <a:t>重联合抓疗程，两不误</a:t>
            </a:r>
            <a:endParaRPr lang="zh-CN" altLang="en-US" sz="2800" dirty="0">
              <a:ln>
                <a:solidFill>
                  <a:schemeClr val="tx1"/>
                </a:solidFill>
              </a:ln>
              <a:latin typeface="+mn-ea"/>
              <a:ea typeface="+mn-ea"/>
              <a:cs typeface="+mn-ea"/>
            </a:endParaRPr>
          </a:p>
          <a:p>
            <a:pPr algn="ctr">
              <a:lnSpc>
                <a:spcPct val="90000"/>
              </a:lnSpc>
            </a:pPr>
            <a:endParaRPr lang="zh-CN" altLang="en-US" sz="2800" b="1" dirty="0">
              <a:solidFill>
                <a:schemeClr val="tx2"/>
              </a:solidFill>
              <a:latin typeface="微软雅黑" panose="020B0503020204020204" pitchFamily="34" charset="-122"/>
              <a:ea typeface="微软雅黑" panose="020B0503020204020204" pitchFamily="34" charset="-122"/>
            </a:endParaRP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2218" y="199390"/>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562" name="TextBox 25"/>
          <p:cNvSpPr txBox="1"/>
          <p:nvPr/>
        </p:nvSpPr>
        <p:spPr>
          <a:xfrm>
            <a:off x="815975" y="1531938"/>
            <a:ext cx="9666288" cy="737235"/>
          </a:xfrm>
          <a:prstGeom prst="rect">
            <a:avLst/>
          </a:prstGeom>
          <a:noFill/>
          <a:ln w="12700">
            <a:noFill/>
          </a:ln>
        </p:spPr>
        <p:txBody>
          <a:bodyPr anchor="t">
            <a:spAutoFit/>
          </a:bodyPr>
          <a:lstStyle/>
          <a:p>
            <a:pPr eaLnBrk="0" hangingPunct="0">
              <a:lnSpc>
                <a:spcPct val="150000"/>
              </a:lnSpc>
            </a:pPr>
            <a:r>
              <a:rPr lang="en-US" altLang="zh-CN" sz="2800" dirty="0">
                <a:latin typeface="微软雅黑" panose="020B0503020204020204" pitchFamily="34" charset="-122"/>
                <a:ea typeface="微软雅黑" panose="020B0503020204020204" pitchFamily="34" charset="-122"/>
              </a:rPr>
              <a:t>   </a:t>
            </a:r>
            <a:r>
              <a:rPr lang="zh-CN" altLang="en-US" sz="2800" dirty="0">
                <a:latin typeface="微软雅黑" panose="020B0503020204020204" pitchFamily="34" charset="-122"/>
                <a:ea typeface="微软雅黑" panose="020B0503020204020204" pitchFamily="34" charset="-122"/>
              </a:rPr>
              <a:t>有效会员的发展及会员活动策划</a:t>
            </a:r>
            <a:endParaRPr lang="en-US" altLang="zh-CN" sz="2800" dirty="0">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1324596" y="2246257"/>
          <a:ext cx="8898904" cy="1357460"/>
        </p:xfrm>
        <a:graphic>
          <a:graphicData uri="http://schemas.openxmlformats.org/drawingml/2006/table">
            <a:tbl>
              <a:tblPr firstRow="1" bandRow="1">
                <a:tableStyleId>{5C22544A-7EE6-4342-B048-85BDC9FD1C3A}</a:tableStyleId>
              </a:tblPr>
              <a:tblGrid>
                <a:gridCol w="2158306"/>
                <a:gridCol w="2158306"/>
                <a:gridCol w="2158306"/>
                <a:gridCol w="2158306"/>
                <a:gridCol w="265680"/>
              </a:tblGrid>
              <a:tr h="856653">
                <a:tc>
                  <a:txBody>
                    <a:bodyPr/>
                    <a:lstStyle/>
                    <a:p>
                      <a:r>
                        <a:rPr lang="en-US" altLang="zh-CN" dirty="0"/>
                        <a:t>2018</a:t>
                      </a:r>
                      <a:r>
                        <a:rPr lang="zh-CN" altLang="en-US" dirty="0"/>
                        <a:t>年有效会员办理任务</a:t>
                      </a:r>
                      <a:endParaRPr lang="zh-CN" altLang="en-US" dirty="0"/>
                    </a:p>
                  </a:txBody>
                  <a:tcPr/>
                </a:tc>
                <a:tc>
                  <a:txBody>
                    <a:bodyPr/>
                    <a:lstStyle/>
                    <a:p>
                      <a:r>
                        <a:rPr lang="zh-CN" altLang="en-US" dirty="0"/>
                        <a:t>片区预计增加会员</a:t>
                      </a:r>
                      <a:endParaRPr lang="zh-CN" altLang="en-US" dirty="0"/>
                    </a:p>
                  </a:txBody>
                  <a:tcPr/>
                </a:tc>
                <a:tc>
                  <a:txBody>
                    <a:bodyPr/>
                    <a:lstStyle/>
                    <a:p>
                      <a:r>
                        <a:rPr lang="en-US" altLang="zh-CN" dirty="0"/>
                        <a:t>2017</a:t>
                      </a:r>
                      <a:r>
                        <a:rPr lang="zh-CN" altLang="en-US" dirty="0"/>
                        <a:t>年会员客单价</a:t>
                      </a:r>
                      <a:endParaRPr lang="zh-CN" altLang="en-US" dirty="0"/>
                    </a:p>
                  </a:txBody>
                  <a:tcPr/>
                </a:tc>
                <a:tc>
                  <a:txBody>
                    <a:bodyPr/>
                    <a:lstStyle/>
                    <a:p>
                      <a:r>
                        <a:rPr lang="en-US" altLang="zh-CN" dirty="0"/>
                        <a:t>2018</a:t>
                      </a:r>
                      <a:r>
                        <a:rPr lang="zh-CN" altLang="en-US" dirty="0"/>
                        <a:t>年预计会员新增销售</a:t>
                      </a:r>
                      <a:endParaRPr lang="zh-CN" altLang="en-US" dirty="0"/>
                    </a:p>
                  </a:txBody>
                  <a:tcPr/>
                </a:tc>
                <a:tc rowSpan="2">
                  <a:txBody>
                    <a:bodyPr/>
                    <a:lstStyle/>
                    <a:p>
                      <a:pPr marL="342900" indent="-342900">
                        <a:buFont typeface="+mj-lt"/>
                        <a:buAutoNum type="arabicPeriod"/>
                      </a:pPr>
                      <a:endParaRPr lang="zh-CN" altLang="en-US" dirty="0"/>
                    </a:p>
                  </a:txBody>
                  <a:tcPr/>
                </a:tc>
              </a:tr>
              <a:tr h="500807">
                <a:tc>
                  <a:txBody>
                    <a:bodyPr/>
                    <a:lstStyle/>
                    <a:p>
                      <a:r>
                        <a:rPr lang="en-US" altLang="zh-CN" dirty="0"/>
                        <a:t>3</a:t>
                      </a:r>
                      <a:r>
                        <a:rPr lang="zh-CN" altLang="en-US" dirty="0"/>
                        <a:t>个</a:t>
                      </a:r>
                      <a:r>
                        <a:rPr lang="en-US" altLang="zh-CN" dirty="0"/>
                        <a:t>/</a:t>
                      </a:r>
                      <a:r>
                        <a:rPr lang="zh-CN" altLang="en-US" dirty="0"/>
                        <a:t>人</a:t>
                      </a:r>
                      <a:r>
                        <a:rPr lang="en-US" altLang="zh-CN" dirty="0"/>
                        <a:t>/</a:t>
                      </a:r>
                      <a:r>
                        <a:rPr lang="zh-CN" altLang="en-US" dirty="0"/>
                        <a:t>天</a:t>
                      </a:r>
                      <a:endParaRPr lang="zh-CN" altLang="en-US" dirty="0"/>
                    </a:p>
                  </a:txBody>
                  <a:tcPr/>
                </a:tc>
                <a:tc>
                  <a:txBody>
                    <a:bodyPr/>
                    <a:lstStyle/>
                    <a:p>
                      <a:r>
                        <a:rPr lang="en-US" altLang="zh-CN" dirty="0"/>
                        <a:t>2100</a:t>
                      </a:r>
                      <a:r>
                        <a:rPr lang="zh-CN" altLang="en-US" dirty="0"/>
                        <a:t>人</a:t>
                      </a:r>
                      <a:r>
                        <a:rPr lang="en-US" altLang="zh-CN" dirty="0"/>
                        <a:t>/</a:t>
                      </a:r>
                      <a:r>
                        <a:rPr lang="zh-CN" altLang="en-US" dirty="0"/>
                        <a:t>月</a:t>
                      </a:r>
                      <a:endParaRPr lang="zh-CN" altLang="en-US" dirty="0"/>
                    </a:p>
                  </a:txBody>
                  <a:tcPr/>
                </a:tc>
                <a:tc>
                  <a:txBody>
                    <a:bodyPr/>
                    <a:lstStyle/>
                    <a:p>
                      <a:r>
                        <a:rPr lang="en-US" altLang="zh-CN" dirty="0"/>
                        <a:t>81.7</a:t>
                      </a:r>
                      <a:r>
                        <a:rPr lang="zh-CN" altLang="en-US" dirty="0"/>
                        <a:t>元</a:t>
                      </a:r>
                      <a:r>
                        <a:rPr lang="en-US" altLang="zh-CN" dirty="0"/>
                        <a:t>/</a:t>
                      </a:r>
                      <a:r>
                        <a:rPr lang="zh-CN" altLang="en-US" dirty="0"/>
                        <a:t>单</a:t>
                      </a:r>
                      <a:endParaRPr lang="zh-CN" altLang="en-US" dirty="0"/>
                    </a:p>
                  </a:txBody>
                  <a:tcPr/>
                </a:tc>
                <a:tc>
                  <a:txBody>
                    <a:bodyPr/>
                    <a:lstStyle/>
                    <a:p>
                      <a:r>
                        <a:rPr lang="en-US" altLang="zh-CN" dirty="0"/>
                        <a:t>17.15</a:t>
                      </a:r>
                      <a:r>
                        <a:rPr lang="zh-CN" altLang="en-US" dirty="0"/>
                        <a:t>万</a:t>
                      </a:r>
                      <a:r>
                        <a:rPr lang="en-US" altLang="zh-CN" dirty="0"/>
                        <a:t>/</a:t>
                      </a:r>
                      <a:r>
                        <a:rPr lang="zh-CN" altLang="en-US" dirty="0"/>
                        <a:t>月</a:t>
                      </a:r>
                      <a:endParaRPr lang="zh-CN" altLang="en-US" dirty="0"/>
                    </a:p>
                  </a:txBody>
                  <a:tcPr/>
                </a:tc>
                <a:tc vMerge="1">
                  <a:tcPr/>
                </a:tc>
              </a:tr>
            </a:tbl>
          </a:graphicData>
        </a:graphic>
      </p:graphicFrame>
      <p:sp>
        <p:nvSpPr>
          <p:cNvPr id="7" name="矩形 6"/>
          <p:cNvSpPr/>
          <p:nvPr/>
        </p:nvSpPr>
        <p:spPr>
          <a:xfrm>
            <a:off x="1399922" y="3894054"/>
            <a:ext cx="8498394" cy="1938020"/>
          </a:xfrm>
          <a:prstGeom prst="rect">
            <a:avLst/>
          </a:prstGeom>
        </p:spPr>
        <p:txBody>
          <a:bodyPr wrap="square">
            <a:spAutoFit/>
          </a:bodyPr>
          <a:lstStyle/>
          <a:p>
            <a:r>
              <a:rPr lang="zh-CN" altLang="en-US" sz="2400" dirty="0">
                <a:ln>
                  <a:solidFill>
                    <a:schemeClr val="tx1"/>
                  </a:solidFill>
                </a:ln>
                <a:latin typeface="+mn-ea"/>
                <a:cs typeface="+mn-ea"/>
              </a:rPr>
              <a:t>由店长负责在每日交接班时总结门店会员办理进度及每周上报片区完成情况，及时追上进度；每店每月计划针对会员的活动</a:t>
            </a:r>
            <a:r>
              <a:rPr lang="en-US" altLang="zh-CN" sz="2400" dirty="0">
                <a:ln>
                  <a:solidFill>
                    <a:schemeClr val="tx1"/>
                  </a:solidFill>
                </a:ln>
                <a:latin typeface="+mn-ea"/>
                <a:cs typeface="+mn-ea"/>
              </a:rPr>
              <a:t>1</a:t>
            </a:r>
            <a:r>
              <a:rPr lang="zh-CN" altLang="en-US" sz="2400" dirty="0">
                <a:ln>
                  <a:solidFill>
                    <a:schemeClr val="tx1"/>
                  </a:solidFill>
                </a:ln>
                <a:latin typeface="+mn-ea"/>
                <a:cs typeface="+mn-ea"/>
              </a:rPr>
              <a:t>场，计划片区全年活动</a:t>
            </a:r>
            <a:r>
              <a:rPr lang="en-US" altLang="zh-CN" sz="2400" dirty="0">
                <a:ln>
                  <a:solidFill>
                    <a:schemeClr val="tx1"/>
                  </a:solidFill>
                </a:ln>
                <a:latin typeface="+mn-ea"/>
                <a:cs typeface="+mn-ea"/>
              </a:rPr>
              <a:t>228</a:t>
            </a:r>
            <a:r>
              <a:rPr lang="zh-CN" altLang="en-US" sz="2400" dirty="0">
                <a:ln>
                  <a:solidFill>
                    <a:schemeClr val="tx1"/>
                  </a:solidFill>
                </a:ln>
                <a:latin typeface="+mn-ea"/>
                <a:cs typeface="+mn-ea"/>
              </a:rPr>
              <a:t>场，</a:t>
            </a:r>
            <a:r>
              <a:rPr lang="zh-CN" altLang="en-US" sz="2400" dirty="0">
                <a:latin typeface="微软雅黑" panose="020B0503020204020204" pitchFamily="34" charset="-122"/>
                <a:ea typeface="微软雅黑" panose="020B0503020204020204" pitchFamily="34" charset="-122"/>
                <a:sym typeface="+mn-ea"/>
              </a:rPr>
              <a:t>预计增加销售为平时日均的</a:t>
            </a:r>
            <a:r>
              <a:rPr lang="en-US" altLang="zh-CN" sz="2400" dirty="0">
                <a:latin typeface="微软雅黑" panose="020B0503020204020204" pitchFamily="34" charset="-122"/>
                <a:ea typeface="微软雅黑" panose="020B0503020204020204" pitchFamily="34" charset="-122"/>
                <a:sym typeface="+mn-ea"/>
              </a:rPr>
              <a:t>35%</a:t>
            </a:r>
            <a:r>
              <a:rPr lang="zh-CN" altLang="en-US" sz="2400" dirty="0">
                <a:latin typeface="微软雅黑" panose="020B0503020204020204" pitchFamily="34" charset="-122"/>
                <a:ea typeface="微软雅黑" panose="020B0503020204020204" pitchFamily="34" charset="-122"/>
                <a:sym typeface="+mn-ea"/>
              </a:rPr>
              <a:t>；休眠会员每人回访</a:t>
            </a:r>
            <a:r>
              <a:rPr lang="en-US" altLang="zh-CN" sz="2400" dirty="0">
                <a:latin typeface="微软雅黑" panose="020B0503020204020204" pitchFamily="34" charset="-122"/>
                <a:ea typeface="微软雅黑" panose="020B0503020204020204" pitchFamily="34" charset="-122"/>
                <a:sym typeface="+mn-ea"/>
              </a:rPr>
              <a:t>5</a:t>
            </a:r>
            <a:r>
              <a:rPr lang="zh-CN" altLang="en-US" sz="2400" dirty="0">
                <a:latin typeface="微软雅黑" panose="020B0503020204020204" pitchFamily="34" charset="-122"/>
                <a:ea typeface="微软雅黑" panose="020B0503020204020204" pitchFamily="34" charset="-122"/>
                <a:sym typeface="+mn-ea"/>
              </a:rPr>
              <a:t>人，店内完成才能下班。预计每日每人唤醒</a:t>
            </a:r>
            <a:r>
              <a:rPr lang="en-US" altLang="zh-CN" sz="2400" dirty="0">
                <a:latin typeface="微软雅黑" panose="020B0503020204020204" pitchFamily="34" charset="-122"/>
                <a:ea typeface="微软雅黑" panose="020B0503020204020204" pitchFamily="34" charset="-122"/>
                <a:sym typeface="+mn-ea"/>
              </a:rPr>
              <a:t>1</a:t>
            </a:r>
            <a:r>
              <a:rPr lang="zh-CN" altLang="en-US" sz="2400" dirty="0">
                <a:latin typeface="微软雅黑" panose="020B0503020204020204" pitchFamily="34" charset="-122"/>
                <a:ea typeface="微软雅黑" panose="020B0503020204020204" pitchFamily="34" charset="-122"/>
                <a:sym typeface="+mn-ea"/>
              </a:rPr>
              <a:t>名顾客，片区增加会员销售</a:t>
            </a:r>
            <a:r>
              <a:rPr lang="en-US" altLang="zh-CN" sz="2400" dirty="0">
                <a:latin typeface="微软雅黑" panose="020B0503020204020204" pitchFamily="34" charset="-122"/>
                <a:ea typeface="微软雅黑" panose="020B0503020204020204" pitchFamily="34" charset="-122"/>
                <a:sym typeface="+mn-ea"/>
              </a:rPr>
              <a:t>5600</a:t>
            </a:r>
            <a:r>
              <a:rPr lang="zh-CN" altLang="en-US" sz="2400" dirty="0">
                <a:latin typeface="微软雅黑" panose="020B0503020204020204" pitchFamily="34" charset="-122"/>
                <a:ea typeface="微软雅黑" panose="020B0503020204020204" pitchFamily="34" charset="-122"/>
                <a:sym typeface="+mn-ea"/>
              </a:rPr>
              <a:t>元</a:t>
            </a:r>
            <a:r>
              <a:rPr lang="en-US" altLang="zh-CN" sz="2400" dirty="0">
                <a:latin typeface="微软雅黑" panose="020B0503020204020204" pitchFamily="34" charset="-122"/>
                <a:ea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sym typeface="+mn-ea"/>
              </a:rPr>
              <a:t>天。</a:t>
            </a:r>
            <a:endParaRPr lang="zh-CN" altLang="en-US" sz="2400" dirty="0">
              <a:ln>
                <a:solidFill>
                  <a:schemeClr val="tx1"/>
                </a:solidFill>
              </a:ln>
              <a:latin typeface="微软雅黑" panose="020B0503020204020204" pitchFamily="34" charset="-122"/>
              <a:ea typeface="微软雅黑" panose="020B0503020204020204" pitchFamily="34" charset="-122"/>
              <a:cs typeface="+mn-ea"/>
              <a:sym typeface="+mn-ea"/>
            </a:endParaRPr>
          </a:p>
        </p:txBody>
      </p:sp>
      <p:sp>
        <p:nvSpPr>
          <p:cNvPr id="13" name="Title 1"/>
          <p:cNvSpPr txBox="1"/>
          <p:nvPr/>
        </p:nvSpPr>
        <p:spPr>
          <a:xfrm>
            <a:off x="2502342" y="459984"/>
            <a:ext cx="7723187" cy="505805"/>
          </a:xfrm>
          <a:prstGeom prst="rect">
            <a:avLst/>
          </a:prstGeom>
          <a:noFill/>
          <a:ln w="9525">
            <a:noFill/>
          </a:ln>
        </p:spPr>
        <p:txBody>
          <a:bodyPr lIns="0" rIns="0" anchor="ctr"/>
          <a:lstStyle/>
          <a:p>
            <a:pPr algn="ctr">
              <a:lnSpc>
                <a:spcPct val="90000"/>
              </a:lnSpc>
            </a:pPr>
            <a:br>
              <a:rPr lang="zh-CN" altLang="en-US" sz="2800" dirty="0">
                <a:ln>
                  <a:solidFill>
                    <a:schemeClr val="tx1"/>
                  </a:solidFill>
                </a:ln>
                <a:latin typeface="+mn-ea"/>
                <a:ea typeface="+mn-ea"/>
                <a:cs typeface="+mn-ea"/>
                <a:sym typeface="+mn-ea"/>
              </a:rPr>
            </a:br>
            <a:br>
              <a:rPr lang="zh-CN" altLang="en-US" sz="2800" dirty="0">
                <a:ln>
                  <a:solidFill>
                    <a:schemeClr val="tx1"/>
                  </a:solidFill>
                </a:ln>
                <a:latin typeface="+mn-ea"/>
                <a:ea typeface="+mn-ea"/>
                <a:cs typeface="+mn-ea"/>
                <a:sym typeface="+mn-ea"/>
              </a:rPr>
            </a:br>
            <a:r>
              <a:rPr lang="zh-CN" altLang="en-US" sz="2800" dirty="0">
                <a:ln>
                  <a:solidFill>
                    <a:schemeClr val="tx1"/>
                  </a:solidFill>
                </a:ln>
                <a:latin typeface="+mn-ea"/>
                <a:ea typeface="+mn-ea"/>
                <a:cs typeface="+mn-ea"/>
                <a:sym typeface="+mn-ea"/>
              </a:rPr>
              <a:t>会员，我们的潜力股</a:t>
            </a:r>
            <a:endParaRPr lang="zh-CN" altLang="en-US" sz="2800" dirty="0">
              <a:ln>
                <a:solidFill>
                  <a:schemeClr val="tx1"/>
                </a:solidFill>
              </a:ln>
              <a:latin typeface="+mn-ea"/>
              <a:ea typeface="+mn-ea"/>
              <a:cs typeface="+mn-ea"/>
            </a:endParaRPr>
          </a:p>
          <a:p>
            <a:pPr algn="ctr">
              <a:lnSpc>
                <a:spcPct val="90000"/>
              </a:lnSpc>
            </a:pPr>
            <a:endParaRPr lang="zh-CN" altLang="en-US" sz="2800" dirty="0">
              <a:ln>
                <a:solidFill>
                  <a:schemeClr val="tx1"/>
                </a:solidFill>
              </a:ln>
              <a:latin typeface="+mn-ea"/>
              <a:ea typeface="+mn-ea"/>
              <a:cs typeface="+mn-ea"/>
            </a:endParaRPr>
          </a:p>
          <a:p>
            <a:pPr algn="ctr">
              <a:lnSpc>
                <a:spcPct val="90000"/>
              </a:lnSpc>
            </a:pPr>
            <a:endParaRPr lang="zh-CN" altLang="en-US" sz="2800" b="1" dirty="0">
              <a:solidFill>
                <a:schemeClr val="tx2"/>
              </a:solidFill>
              <a:latin typeface="微软雅黑" panose="020B0503020204020204" pitchFamily="34" charset="-122"/>
              <a:ea typeface="微软雅黑" panose="020B0503020204020204" pitchFamily="34" charset="-122"/>
            </a:endParaRP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562" name="TextBox 25"/>
          <p:cNvSpPr txBox="1"/>
          <p:nvPr/>
        </p:nvSpPr>
        <p:spPr>
          <a:xfrm>
            <a:off x="815975" y="1531938"/>
            <a:ext cx="9666288" cy="662554"/>
          </a:xfrm>
          <a:prstGeom prst="rect">
            <a:avLst/>
          </a:prstGeom>
          <a:noFill/>
          <a:ln w="12700">
            <a:noFill/>
          </a:ln>
        </p:spPr>
        <p:txBody>
          <a:bodyPr anchor="t">
            <a:spAutoFit/>
          </a:bodyPr>
          <a:lstStyle/>
          <a:p>
            <a:pPr eaLnBrk="0" hangingPunct="0">
              <a:lnSpc>
                <a:spcPct val="150000"/>
              </a:lnSpc>
            </a:pPr>
            <a:r>
              <a:rPr lang="zh-CN" altLang="en-US" sz="2800" dirty="0">
                <a:latin typeface="微软雅黑" panose="020B0503020204020204" pitchFamily="34" charset="-122"/>
                <a:ea typeface="微软雅黑" panose="020B0503020204020204" pitchFamily="34" charset="-122"/>
              </a:rPr>
              <a:t>通过以上措施，预计会员交易笔数及销售占比如下：</a:t>
            </a:r>
            <a:endParaRPr lang="zh-CN" altLang="en-US" sz="2800"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1287282" y="2486025"/>
          <a:ext cx="8127999" cy="184912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endParaRPr lang="zh-CN" altLang="en-US" dirty="0"/>
                    </a:p>
                  </a:txBody>
                  <a:tcPr/>
                </a:tc>
                <a:tc>
                  <a:txBody>
                    <a:bodyPr/>
                    <a:lstStyle/>
                    <a:p>
                      <a:r>
                        <a:rPr lang="zh-CN" altLang="en-US" dirty="0"/>
                        <a:t>会员交易笔数占比</a:t>
                      </a:r>
                      <a:endParaRPr lang="zh-CN" altLang="en-US" dirty="0"/>
                    </a:p>
                  </a:txBody>
                  <a:tcPr/>
                </a:tc>
                <a:tc>
                  <a:txBody>
                    <a:bodyPr/>
                    <a:lstStyle/>
                    <a:p>
                      <a:r>
                        <a:rPr lang="zh-CN" altLang="en-US" dirty="0"/>
                        <a:t>会员销售占比</a:t>
                      </a:r>
                      <a:endParaRPr lang="zh-CN" altLang="en-US" dirty="0"/>
                    </a:p>
                  </a:txBody>
                  <a:tcPr/>
                </a:tc>
              </a:tr>
              <a:tr h="370840">
                <a:tc>
                  <a:txBody>
                    <a:bodyPr/>
                    <a:lstStyle/>
                    <a:p>
                      <a:r>
                        <a:rPr lang="en-US" altLang="zh-CN" dirty="0"/>
                        <a:t>2016</a:t>
                      </a:r>
                      <a:r>
                        <a:rPr lang="zh-CN" altLang="en-US" dirty="0"/>
                        <a:t>年</a:t>
                      </a:r>
                      <a:endParaRPr lang="zh-CN" altLang="en-US" dirty="0"/>
                    </a:p>
                  </a:txBody>
                  <a:tcPr/>
                </a:tc>
                <a:tc>
                  <a:txBody>
                    <a:bodyPr/>
                    <a:lstStyle/>
                    <a:p>
                      <a:r>
                        <a:rPr lang="en-US" altLang="zh-CN" dirty="0"/>
                        <a:t>32.93%</a:t>
                      </a:r>
                      <a:endParaRPr lang="zh-CN" altLang="en-US" dirty="0"/>
                    </a:p>
                  </a:txBody>
                  <a:tcPr/>
                </a:tc>
                <a:tc>
                  <a:txBody>
                    <a:bodyPr/>
                    <a:lstStyle/>
                    <a:p>
                      <a:r>
                        <a:rPr lang="en-US" altLang="zh-CN" dirty="0"/>
                        <a:t>34.81%</a:t>
                      </a:r>
                      <a:endParaRPr lang="zh-CN" altLang="en-US" dirty="0"/>
                    </a:p>
                  </a:txBody>
                  <a:tcPr/>
                </a:tc>
              </a:tr>
              <a:tr h="370840">
                <a:tc>
                  <a:txBody>
                    <a:bodyPr/>
                    <a:lstStyle/>
                    <a:p>
                      <a:r>
                        <a:rPr lang="en-US" altLang="zh-CN" dirty="0"/>
                        <a:t>2017</a:t>
                      </a:r>
                      <a:r>
                        <a:rPr lang="zh-CN" altLang="en-US" dirty="0"/>
                        <a:t>年</a:t>
                      </a:r>
                      <a:endParaRPr lang="zh-CN" altLang="en-US" dirty="0"/>
                    </a:p>
                  </a:txBody>
                  <a:tcPr/>
                </a:tc>
                <a:tc>
                  <a:txBody>
                    <a:bodyPr/>
                    <a:lstStyle/>
                    <a:p>
                      <a:r>
                        <a:rPr lang="en-US" altLang="zh-CN" dirty="0"/>
                        <a:t>43.21%</a:t>
                      </a:r>
                      <a:endParaRPr lang="zh-CN" altLang="en-US" dirty="0"/>
                    </a:p>
                  </a:txBody>
                  <a:tcPr/>
                </a:tc>
                <a:tc>
                  <a:txBody>
                    <a:bodyPr/>
                    <a:lstStyle/>
                    <a:p>
                      <a:r>
                        <a:rPr lang="en-US" altLang="zh-CN" dirty="0"/>
                        <a:t>53.4%</a:t>
                      </a:r>
                      <a:endParaRPr lang="zh-CN" altLang="en-US" dirty="0"/>
                    </a:p>
                  </a:txBody>
                  <a:tcPr/>
                </a:tc>
              </a:tr>
              <a:tr h="370840">
                <a:tc>
                  <a:txBody>
                    <a:bodyPr/>
                    <a:lstStyle/>
                    <a:p>
                      <a:r>
                        <a:rPr lang="en-US" altLang="zh-CN" dirty="0"/>
                        <a:t>2018</a:t>
                      </a:r>
                      <a:r>
                        <a:rPr lang="zh-CN" altLang="en-US" dirty="0"/>
                        <a:t>年预计</a:t>
                      </a:r>
                      <a:endParaRPr lang="zh-CN" altLang="en-US" dirty="0"/>
                    </a:p>
                  </a:txBody>
                  <a:tcPr/>
                </a:tc>
                <a:tc>
                  <a:txBody>
                    <a:bodyPr/>
                    <a:lstStyle/>
                    <a:p>
                      <a:r>
                        <a:rPr lang="en-US" altLang="zh-CN" dirty="0"/>
                        <a:t>55.21%</a:t>
                      </a:r>
                      <a:endParaRPr lang="zh-CN" altLang="en-US" dirty="0"/>
                    </a:p>
                  </a:txBody>
                  <a:tcPr/>
                </a:tc>
                <a:tc>
                  <a:txBody>
                    <a:bodyPr/>
                    <a:lstStyle/>
                    <a:p>
                      <a:r>
                        <a:rPr lang="en-US" altLang="zh-CN" dirty="0"/>
                        <a:t>66.4%</a:t>
                      </a:r>
                      <a:endParaRPr lang="zh-CN" altLang="en-US" dirty="0"/>
                    </a:p>
                  </a:txBody>
                  <a:tcPr/>
                </a:tc>
              </a:tr>
              <a:tr h="0">
                <a:tc>
                  <a:txBody>
                    <a:bodyPr/>
                    <a:lstStyle/>
                    <a:p>
                      <a:r>
                        <a:rPr lang="zh-CN" altLang="en-US" dirty="0"/>
                        <a:t>预计增加比</a:t>
                      </a:r>
                      <a:endParaRPr lang="zh-CN" altLang="en-US" dirty="0"/>
                    </a:p>
                  </a:txBody>
                  <a:tcPr/>
                </a:tc>
                <a:tc>
                  <a:txBody>
                    <a:bodyPr/>
                    <a:lstStyle/>
                    <a:p>
                      <a:r>
                        <a:rPr lang="en-US" altLang="zh-CN" dirty="0"/>
                        <a:t>12%</a:t>
                      </a:r>
                      <a:endParaRPr lang="zh-CN" altLang="en-US" dirty="0"/>
                    </a:p>
                  </a:txBody>
                  <a:tcPr/>
                </a:tc>
                <a:tc>
                  <a:txBody>
                    <a:bodyPr/>
                    <a:lstStyle/>
                    <a:p>
                      <a:r>
                        <a:rPr lang="en-US" altLang="zh-CN" dirty="0"/>
                        <a:t>13%</a:t>
                      </a:r>
                      <a:endParaRPr lang="zh-CN" altLang="en-US" dirty="0"/>
                    </a:p>
                  </a:txBody>
                  <a:tcPr/>
                </a:tc>
              </a:tr>
            </a:tbl>
          </a:graphicData>
        </a:graphic>
      </p:graphicFrame>
      <p:sp>
        <p:nvSpPr>
          <p:cNvPr id="12" name="Title 1"/>
          <p:cNvSpPr txBox="1"/>
          <p:nvPr/>
        </p:nvSpPr>
        <p:spPr>
          <a:xfrm>
            <a:off x="2502342" y="459984"/>
            <a:ext cx="7723187" cy="505805"/>
          </a:xfrm>
          <a:prstGeom prst="rect">
            <a:avLst/>
          </a:prstGeom>
          <a:noFill/>
          <a:ln w="9525">
            <a:noFill/>
          </a:ln>
        </p:spPr>
        <p:txBody>
          <a:bodyPr lIns="0" rIns="0" anchor="ctr"/>
          <a:lstStyle/>
          <a:p>
            <a:pPr algn="ctr">
              <a:lnSpc>
                <a:spcPct val="90000"/>
              </a:lnSpc>
            </a:pPr>
            <a:r>
              <a:rPr lang="zh-CN" altLang="en-US" sz="2800" b="1" dirty="0">
                <a:solidFill>
                  <a:schemeClr val="tx2"/>
                </a:solidFill>
                <a:latin typeface="微软雅黑" panose="020B0503020204020204" pitchFamily="34" charset="-122"/>
                <a:ea typeface="微软雅黑" panose="020B0503020204020204" pitchFamily="34" charset="-122"/>
              </a:rPr>
              <a:t>东南片区</a:t>
            </a:r>
            <a:r>
              <a:rPr lang="en-US" altLang="zh-CN" sz="2800" b="1" dirty="0">
                <a:solidFill>
                  <a:schemeClr val="tx2"/>
                </a:solidFill>
                <a:latin typeface="微软雅黑" panose="020B0503020204020204" pitchFamily="34" charset="-122"/>
                <a:ea typeface="微软雅黑" panose="020B0503020204020204" pitchFamily="34" charset="-122"/>
              </a:rPr>
              <a:t>2018</a:t>
            </a:r>
            <a:r>
              <a:rPr lang="zh-CN" altLang="en-US" sz="2800" b="1" dirty="0">
                <a:solidFill>
                  <a:schemeClr val="tx2"/>
                </a:solidFill>
                <a:latin typeface="微软雅黑" panose="020B0503020204020204" pitchFamily="34" charset="-122"/>
                <a:ea typeface="微软雅黑" panose="020B0503020204020204" pitchFamily="34" charset="-122"/>
              </a:rPr>
              <a:t>年工作计划及措施</a:t>
            </a:r>
            <a:endParaRPr lang="zh-CN" altLang="en-US" sz="2800" b="1" dirty="0">
              <a:solidFill>
                <a:schemeClr val="tx2"/>
              </a:solidFill>
              <a:latin typeface="微软雅黑" panose="020B0503020204020204" pitchFamily="34" charset="-122"/>
              <a:ea typeface="微软雅黑" panose="020B0503020204020204" pitchFamily="34" charset="-122"/>
            </a:endParaRP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58"/>
          <p:cNvSpPr>
            <a:spLocks noEditPoints="1"/>
          </p:cNvSpPr>
          <p:nvPr/>
        </p:nvSpPr>
        <p:spPr bwMode="auto">
          <a:xfrm>
            <a:off x="7034213" y="2486025"/>
            <a:ext cx="590550" cy="547688"/>
          </a:xfrm>
          <a:custGeom>
            <a:avLst/>
            <a:gdLst>
              <a:gd name="T0" fmla="*/ 142 w 241"/>
              <a:gd name="T1" fmla="*/ 137 h 224"/>
              <a:gd name="T2" fmla="*/ 150 w 241"/>
              <a:gd name="T3" fmla="*/ 97 h 224"/>
              <a:gd name="T4" fmla="*/ 132 w 241"/>
              <a:gd name="T5" fmla="*/ 115 h 224"/>
              <a:gd name="T6" fmla="*/ 110 w 241"/>
              <a:gd name="T7" fmla="*/ 115 h 224"/>
              <a:gd name="T8" fmla="*/ 110 w 241"/>
              <a:gd name="T9" fmla="*/ 92 h 224"/>
              <a:gd name="T10" fmla="*/ 127 w 241"/>
              <a:gd name="T11" fmla="*/ 74 h 224"/>
              <a:gd name="T12" fmla="*/ 88 w 241"/>
              <a:gd name="T13" fmla="*/ 83 h 224"/>
              <a:gd name="T14" fmla="*/ 78 w 241"/>
              <a:gd name="T15" fmla="*/ 120 h 224"/>
              <a:gd name="T16" fmla="*/ 3 w 241"/>
              <a:gd name="T17" fmla="*/ 195 h 224"/>
              <a:gd name="T18" fmla="*/ 3 w 241"/>
              <a:gd name="T19" fmla="*/ 206 h 224"/>
              <a:gd name="T20" fmla="*/ 19 w 241"/>
              <a:gd name="T21" fmla="*/ 222 h 224"/>
              <a:gd name="T22" fmla="*/ 25 w 241"/>
              <a:gd name="T23" fmla="*/ 224 h 224"/>
              <a:gd name="T24" fmla="*/ 30 w 241"/>
              <a:gd name="T25" fmla="*/ 222 h 224"/>
              <a:gd name="T26" fmla="*/ 105 w 241"/>
              <a:gd name="T27" fmla="*/ 147 h 224"/>
              <a:gd name="T28" fmla="*/ 142 w 241"/>
              <a:gd name="T29" fmla="*/ 137 h 224"/>
              <a:gd name="T30" fmla="*/ 27 w 241"/>
              <a:gd name="T31" fmla="*/ 206 h 224"/>
              <a:gd name="T32" fmla="*/ 19 w 241"/>
              <a:gd name="T33" fmla="*/ 206 h 224"/>
              <a:gd name="T34" fmla="*/ 19 w 241"/>
              <a:gd name="T35" fmla="*/ 198 h 224"/>
              <a:gd name="T36" fmla="*/ 27 w 241"/>
              <a:gd name="T37" fmla="*/ 198 h 224"/>
              <a:gd name="T38" fmla="*/ 27 w 241"/>
              <a:gd name="T39" fmla="*/ 206 h 224"/>
              <a:gd name="T40" fmla="*/ 236 w 241"/>
              <a:gd name="T41" fmla="*/ 0 h 224"/>
              <a:gd name="T42" fmla="*/ 19 w 241"/>
              <a:gd name="T43" fmla="*/ 0 h 224"/>
              <a:gd name="T44" fmla="*/ 14 w 241"/>
              <a:gd name="T45" fmla="*/ 5 h 224"/>
              <a:gd name="T46" fmla="*/ 14 w 241"/>
              <a:gd name="T47" fmla="*/ 171 h 224"/>
              <a:gd name="T48" fmla="*/ 38 w 241"/>
              <a:gd name="T49" fmla="*/ 147 h 224"/>
              <a:gd name="T50" fmla="*/ 38 w 241"/>
              <a:gd name="T51" fmla="*/ 48 h 224"/>
              <a:gd name="T52" fmla="*/ 217 w 241"/>
              <a:gd name="T53" fmla="*/ 48 h 224"/>
              <a:gd name="T54" fmla="*/ 217 w 241"/>
              <a:gd name="T55" fmla="*/ 170 h 224"/>
              <a:gd name="T56" fmla="*/ 95 w 241"/>
              <a:gd name="T57" fmla="*/ 170 h 224"/>
              <a:gd name="T58" fmla="*/ 72 w 241"/>
              <a:gd name="T59" fmla="*/ 193 h 224"/>
              <a:gd name="T60" fmla="*/ 222 w 241"/>
              <a:gd name="T61" fmla="*/ 193 h 224"/>
              <a:gd name="T62" fmla="*/ 241 w 241"/>
              <a:gd name="T63" fmla="*/ 175 h 224"/>
              <a:gd name="T64" fmla="*/ 241 w 241"/>
              <a:gd name="T65" fmla="*/ 5 h 224"/>
              <a:gd name="T66" fmla="*/ 236 w 241"/>
              <a:gd name="T67" fmla="*/ 0 h 224"/>
              <a:gd name="T68" fmla="*/ 47 w 241"/>
              <a:gd name="T69" fmla="*/ 32 h 224"/>
              <a:gd name="T70" fmla="*/ 39 w 241"/>
              <a:gd name="T71" fmla="*/ 24 h 224"/>
              <a:gd name="T72" fmla="*/ 47 w 241"/>
              <a:gd name="T73" fmla="*/ 15 h 224"/>
              <a:gd name="T74" fmla="*/ 55 w 241"/>
              <a:gd name="T75" fmla="*/ 24 h 224"/>
              <a:gd name="T76" fmla="*/ 47 w 241"/>
              <a:gd name="T77" fmla="*/ 32 h 224"/>
              <a:gd name="T78" fmla="*/ 77 w 241"/>
              <a:gd name="T79" fmla="*/ 32 h 224"/>
              <a:gd name="T80" fmla="*/ 69 w 241"/>
              <a:gd name="T81" fmla="*/ 24 h 224"/>
              <a:gd name="T82" fmla="*/ 77 w 241"/>
              <a:gd name="T83" fmla="*/ 15 h 224"/>
              <a:gd name="T84" fmla="*/ 85 w 241"/>
              <a:gd name="T85" fmla="*/ 24 h 224"/>
              <a:gd name="T86" fmla="*/ 77 w 241"/>
              <a:gd name="T87" fmla="*/ 3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1" h="224">
                <a:moveTo>
                  <a:pt x="142" y="137"/>
                </a:moveTo>
                <a:cubicBezTo>
                  <a:pt x="153" y="126"/>
                  <a:pt x="155" y="110"/>
                  <a:pt x="150" y="97"/>
                </a:cubicBezTo>
                <a:cubicBezTo>
                  <a:pt x="132" y="115"/>
                  <a:pt x="132" y="115"/>
                  <a:pt x="132" y="115"/>
                </a:cubicBezTo>
                <a:cubicBezTo>
                  <a:pt x="126" y="121"/>
                  <a:pt x="116" y="121"/>
                  <a:pt x="110" y="115"/>
                </a:cubicBezTo>
                <a:cubicBezTo>
                  <a:pt x="104" y="108"/>
                  <a:pt x="104" y="98"/>
                  <a:pt x="110" y="92"/>
                </a:cubicBezTo>
                <a:cubicBezTo>
                  <a:pt x="127" y="74"/>
                  <a:pt x="127" y="74"/>
                  <a:pt x="127" y="74"/>
                </a:cubicBezTo>
                <a:cubicBezTo>
                  <a:pt x="114" y="70"/>
                  <a:pt x="99" y="73"/>
                  <a:pt x="88" y="83"/>
                </a:cubicBezTo>
                <a:cubicBezTo>
                  <a:pt x="78" y="93"/>
                  <a:pt x="75" y="107"/>
                  <a:pt x="78" y="120"/>
                </a:cubicBezTo>
                <a:cubicBezTo>
                  <a:pt x="3" y="195"/>
                  <a:pt x="3" y="195"/>
                  <a:pt x="3" y="195"/>
                </a:cubicBezTo>
                <a:cubicBezTo>
                  <a:pt x="0" y="198"/>
                  <a:pt x="0" y="203"/>
                  <a:pt x="3" y="206"/>
                </a:cubicBezTo>
                <a:cubicBezTo>
                  <a:pt x="19" y="222"/>
                  <a:pt x="19" y="222"/>
                  <a:pt x="19" y="222"/>
                </a:cubicBezTo>
                <a:cubicBezTo>
                  <a:pt x="21" y="223"/>
                  <a:pt x="23" y="224"/>
                  <a:pt x="25" y="224"/>
                </a:cubicBezTo>
                <a:cubicBezTo>
                  <a:pt x="27" y="224"/>
                  <a:pt x="29" y="223"/>
                  <a:pt x="30" y="222"/>
                </a:cubicBezTo>
                <a:cubicBezTo>
                  <a:pt x="105" y="147"/>
                  <a:pt x="105" y="147"/>
                  <a:pt x="105" y="147"/>
                </a:cubicBezTo>
                <a:cubicBezTo>
                  <a:pt x="118" y="150"/>
                  <a:pt x="132" y="147"/>
                  <a:pt x="142" y="137"/>
                </a:cubicBezTo>
                <a:close/>
                <a:moveTo>
                  <a:pt x="27" y="206"/>
                </a:moveTo>
                <a:cubicBezTo>
                  <a:pt x="25" y="208"/>
                  <a:pt x="21" y="208"/>
                  <a:pt x="19" y="206"/>
                </a:cubicBezTo>
                <a:cubicBezTo>
                  <a:pt x="17" y="204"/>
                  <a:pt x="17" y="200"/>
                  <a:pt x="19" y="198"/>
                </a:cubicBezTo>
                <a:cubicBezTo>
                  <a:pt x="21" y="195"/>
                  <a:pt x="25" y="195"/>
                  <a:pt x="27" y="198"/>
                </a:cubicBezTo>
                <a:cubicBezTo>
                  <a:pt x="30" y="200"/>
                  <a:pt x="30" y="204"/>
                  <a:pt x="27" y="206"/>
                </a:cubicBezTo>
                <a:close/>
                <a:moveTo>
                  <a:pt x="236" y="0"/>
                </a:moveTo>
                <a:cubicBezTo>
                  <a:pt x="19" y="0"/>
                  <a:pt x="19" y="0"/>
                  <a:pt x="19" y="0"/>
                </a:cubicBezTo>
                <a:cubicBezTo>
                  <a:pt x="16" y="0"/>
                  <a:pt x="14" y="2"/>
                  <a:pt x="14" y="5"/>
                </a:cubicBezTo>
                <a:cubicBezTo>
                  <a:pt x="14" y="171"/>
                  <a:pt x="14" y="171"/>
                  <a:pt x="14" y="171"/>
                </a:cubicBezTo>
                <a:cubicBezTo>
                  <a:pt x="38" y="147"/>
                  <a:pt x="38" y="147"/>
                  <a:pt x="38" y="147"/>
                </a:cubicBezTo>
                <a:cubicBezTo>
                  <a:pt x="38" y="48"/>
                  <a:pt x="38" y="48"/>
                  <a:pt x="38" y="48"/>
                </a:cubicBezTo>
                <a:cubicBezTo>
                  <a:pt x="217" y="48"/>
                  <a:pt x="217" y="48"/>
                  <a:pt x="217" y="48"/>
                </a:cubicBezTo>
                <a:cubicBezTo>
                  <a:pt x="217" y="170"/>
                  <a:pt x="217" y="170"/>
                  <a:pt x="217" y="170"/>
                </a:cubicBezTo>
                <a:cubicBezTo>
                  <a:pt x="95" y="170"/>
                  <a:pt x="95" y="170"/>
                  <a:pt x="95" y="170"/>
                </a:cubicBezTo>
                <a:cubicBezTo>
                  <a:pt x="72" y="193"/>
                  <a:pt x="72" y="193"/>
                  <a:pt x="72" y="193"/>
                </a:cubicBezTo>
                <a:cubicBezTo>
                  <a:pt x="222" y="193"/>
                  <a:pt x="222" y="193"/>
                  <a:pt x="222" y="193"/>
                </a:cubicBezTo>
                <a:cubicBezTo>
                  <a:pt x="233" y="193"/>
                  <a:pt x="241" y="185"/>
                  <a:pt x="241" y="175"/>
                </a:cubicBezTo>
                <a:cubicBezTo>
                  <a:pt x="241" y="5"/>
                  <a:pt x="241" y="5"/>
                  <a:pt x="241" y="5"/>
                </a:cubicBezTo>
                <a:cubicBezTo>
                  <a:pt x="241" y="2"/>
                  <a:pt x="239" y="0"/>
                  <a:pt x="236" y="0"/>
                </a:cubicBezTo>
                <a:close/>
                <a:moveTo>
                  <a:pt x="47" y="32"/>
                </a:moveTo>
                <a:cubicBezTo>
                  <a:pt x="42" y="32"/>
                  <a:pt x="39" y="28"/>
                  <a:pt x="39" y="24"/>
                </a:cubicBezTo>
                <a:cubicBezTo>
                  <a:pt x="39" y="19"/>
                  <a:pt x="42" y="15"/>
                  <a:pt x="47" y="15"/>
                </a:cubicBezTo>
                <a:cubicBezTo>
                  <a:pt x="52" y="15"/>
                  <a:pt x="55" y="19"/>
                  <a:pt x="55" y="24"/>
                </a:cubicBezTo>
                <a:cubicBezTo>
                  <a:pt x="55" y="28"/>
                  <a:pt x="52" y="32"/>
                  <a:pt x="47" y="32"/>
                </a:cubicBezTo>
                <a:close/>
                <a:moveTo>
                  <a:pt x="77" y="32"/>
                </a:moveTo>
                <a:cubicBezTo>
                  <a:pt x="72" y="32"/>
                  <a:pt x="69" y="28"/>
                  <a:pt x="69" y="24"/>
                </a:cubicBezTo>
                <a:cubicBezTo>
                  <a:pt x="69" y="19"/>
                  <a:pt x="72" y="15"/>
                  <a:pt x="77" y="15"/>
                </a:cubicBezTo>
                <a:cubicBezTo>
                  <a:pt x="81" y="15"/>
                  <a:pt x="85" y="19"/>
                  <a:pt x="85" y="24"/>
                </a:cubicBezTo>
                <a:cubicBezTo>
                  <a:pt x="85" y="28"/>
                  <a:pt x="81" y="32"/>
                  <a:pt x="77" y="32"/>
                </a:cubicBezTo>
                <a:close/>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2" name="Freeform 59"/>
          <p:cNvSpPr>
            <a:spLocks noEditPoints="1"/>
          </p:cNvSpPr>
          <p:nvPr/>
        </p:nvSpPr>
        <p:spPr bwMode="auto">
          <a:xfrm>
            <a:off x="4627563" y="2519363"/>
            <a:ext cx="558800" cy="479425"/>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sp>
        <p:nvSpPr>
          <p:cNvPr id="34" name="Freeform 24"/>
          <p:cNvSpPr>
            <a:spLocks noEditPoints="1"/>
          </p:cNvSpPr>
          <p:nvPr/>
        </p:nvSpPr>
        <p:spPr bwMode="auto">
          <a:xfrm>
            <a:off x="2111375" y="2446338"/>
            <a:ext cx="588963" cy="665163"/>
          </a:xfrm>
          <a:custGeom>
            <a:avLst/>
            <a:gdLst>
              <a:gd name="T0" fmla="*/ 62 w 240"/>
              <a:gd name="T1" fmla="*/ 49 h 272"/>
              <a:gd name="T2" fmla="*/ 35 w 240"/>
              <a:gd name="T3" fmla="*/ 35 h 272"/>
              <a:gd name="T4" fmla="*/ 49 w 240"/>
              <a:gd name="T5" fmla="*/ 62 h 272"/>
              <a:gd name="T6" fmla="*/ 62 w 240"/>
              <a:gd name="T7" fmla="*/ 62 h 272"/>
              <a:gd name="T8" fmla="*/ 9 w 240"/>
              <a:gd name="T9" fmla="*/ 111 h 272"/>
              <a:gd name="T10" fmla="*/ 9 w 240"/>
              <a:gd name="T11" fmla="*/ 130 h 272"/>
              <a:gd name="T12" fmla="*/ 38 w 240"/>
              <a:gd name="T13" fmla="*/ 120 h 272"/>
              <a:gd name="T14" fmla="*/ 120 w 240"/>
              <a:gd name="T15" fmla="*/ 38 h 272"/>
              <a:gd name="T16" fmla="*/ 129 w 240"/>
              <a:gd name="T17" fmla="*/ 10 h 272"/>
              <a:gd name="T18" fmla="*/ 111 w 240"/>
              <a:gd name="T19" fmla="*/ 10 h 272"/>
              <a:gd name="T20" fmla="*/ 120 w 240"/>
              <a:gd name="T21" fmla="*/ 38 h 272"/>
              <a:gd name="T22" fmla="*/ 107 w 240"/>
              <a:gd name="T23" fmla="*/ 272 h 272"/>
              <a:gd name="T24" fmla="*/ 153 w 240"/>
              <a:gd name="T25" fmla="*/ 253 h 272"/>
              <a:gd name="T26" fmla="*/ 87 w 240"/>
              <a:gd name="T27" fmla="*/ 244 h 272"/>
              <a:gd name="T28" fmla="*/ 205 w 240"/>
              <a:gd name="T29" fmla="*/ 35 h 272"/>
              <a:gd name="T30" fmla="*/ 178 w 240"/>
              <a:gd name="T31" fmla="*/ 49 h 272"/>
              <a:gd name="T32" fmla="*/ 185 w 240"/>
              <a:gd name="T33" fmla="*/ 65 h 272"/>
              <a:gd name="T34" fmla="*/ 205 w 240"/>
              <a:gd name="T35" fmla="*/ 49 h 272"/>
              <a:gd name="T36" fmla="*/ 120 w 240"/>
              <a:gd name="T37" fmla="*/ 49 h 272"/>
              <a:gd name="T38" fmla="*/ 61 w 240"/>
              <a:gd name="T39" fmla="*/ 156 h 272"/>
              <a:gd name="T40" fmla="*/ 78 w 240"/>
              <a:gd name="T41" fmla="*/ 186 h 272"/>
              <a:gd name="T42" fmla="*/ 75 w 240"/>
              <a:gd name="T43" fmla="*/ 199 h 272"/>
              <a:gd name="T44" fmla="*/ 69 w 240"/>
              <a:gd name="T45" fmla="*/ 229 h 272"/>
              <a:gd name="T46" fmla="*/ 166 w 240"/>
              <a:gd name="T47" fmla="*/ 235 h 272"/>
              <a:gd name="T48" fmla="*/ 171 w 240"/>
              <a:gd name="T49" fmla="*/ 204 h 272"/>
              <a:gd name="T50" fmla="*/ 162 w 240"/>
              <a:gd name="T51" fmla="*/ 199 h 272"/>
              <a:gd name="T52" fmla="*/ 178 w 240"/>
              <a:gd name="T53" fmla="*/ 158 h 272"/>
              <a:gd name="T54" fmla="*/ 120 w 240"/>
              <a:gd name="T55" fmla="*/ 49 h 272"/>
              <a:gd name="T56" fmla="*/ 117 w 240"/>
              <a:gd name="T57" fmla="*/ 136 h 272"/>
              <a:gd name="T58" fmla="*/ 120 w 240"/>
              <a:gd name="T59" fmla="*/ 170 h 272"/>
              <a:gd name="T60" fmla="*/ 143 w 240"/>
              <a:gd name="T61" fmla="*/ 186 h 272"/>
              <a:gd name="T62" fmla="*/ 127 w 240"/>
              <a:gd name="T63" fmla="*/ 199 h 272"/>
              <a:gd name="T64" fmla="*/ 141 w 240"/>
              <a:gd name="T65" fmla="*/ 136 h 272"/>
              <a:gd name="T66" fmla="*/ 141 w 240"/>
              <a:gd name="T67" fmla="*/ 107 h 272"/>
              <a:gd name="T68" fmla="*/ 125 w 240"/>
              <a:gd name="T69" fmla="*/ 127 h 272"/>
              <a:gd name="T70" fmla="*/ 111 w 240"/>
              <a:gd name="T71" fmla="*/ 111 h 272"/>
              <a:gd name="T72" fmla="*/ 85 w 240"/>
              <a:gd name="T73" fmla="*/ 122 h 272"/>
              <a:gd name="T74" fmla="*/ 107 w 240"/>
              <a:gd name="T75" fmla="*/ 136 h 272"/>
              <a:gd name="T76" fmla="*/ 97 w 240"/>
              <a:gd name="T77" fmla="*/ 199 h 272"/>
              <a:gd name="T78" fmla="*/ 78 w 240"/>
              <a:gd name="T79" fmla="*/ 147 h 272"/>
              <a:gd name="T80" fmla="*/ 77 w 240"/>
              <a:gd name="T81" fmla="*/ 146 h 272"/>
              <a:gd name="T82" fmla="*/ 120 w 240"/>
              <a:gd name="T83" fmla="*/ 68 h 272"/>
              <a:gd name="T84" fmla="*/ 162 w 240"/>
              <a:gd name="T85" fmla="*/ 147 h 272"/>
              <a:gd name="T86" fmla="*/ 138 w 240"/>
              <a:gd name="T87" fmla="*/ 117 h 272"/>
              <a:gd name="T88" fmla="*/ 147 w 240"/>
              <a:gd name="T89" fmla="*/ 122 h 272"/>
              <a:gd name="T90" fmla="*/ 135 w 240"/>
              <a:gd name="T91" fmla="*/ 127 h 272"/>
              <a:gd name="T92" fmla="*/ 100 w 240"/>
              <a:gd name="T93" fmla="*/ 127 h 272"/>
              <a:gd name="T94" fmla="*/ 100 w 240"/>
              <a:gd name="T95" fmla="*/ 116 h 272"/>
              <a:gd name="T96" fmla="*/ 107 w 240"/>
              <a:gd name="T97" fmla="*/ 127 h 272"/>
              <a:gd name="T98" fmla="*/ 212 w 240"/>
              <a:gd name="T99" fmla="*/ 111 h 272"/>
              <a:gd name="T100" fmla="*/ 212 w 240"/>
              <a:gd name="T101" fmla="*/ 130 h 272"/>
              <a:gd name="T102" fmla="*/ 240 w 240"/>
              <a:gd name="T103" fmla="*/ 12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272">
                <a:moveTo>
                  <a:pt x="62" y="62"/>
                </a:moveTo>
                <a:cubicBezTo>
                  <a:pt x="66" y="58"/>
                  <a:pt x="66" y="52"/>
                  <a:pt x="62" y="49"/>
                </a:cubicBezTo>
                <a:cubicBezTo>
                  <a:pt x="49" y="35"/>
                  <a:pt x="49" y="35"/>
                  <a:pt x="49" y="35"/>
                </a:cubicBezTo>
                <a:cubicBezTo>
                  <a:pt x="45" y="32"/>
                  <a:pt x="39" y="32"/>
                  <a:pt x="35" y="35"/>
                </a:cubicBezTo>
                <a:cubicBezTo>
                  <a:pt x="32" y="39"/>
                  <a:pt x="32" y="45"/>
                  <a:pt x="35" y="49"/>
                </a:cubicBezTo>
                <a:cubicBezTo>
                  <a:pt x="49" y="62"/>
                  <a:pt x="49" y="62"/>
                  <a:pt x="49" y="62"/>
                </a:cubicBezTo>
                <a:cubicBezTo>
                  <a:pt x="50" y="64"/>
                  <a:pt x="53" y="65"/>
                  <a:pt x="55" y="65"/>
                </a:cubicBezTo>
                <a:cubicBezTo>
                  <a:pt x="58" y="65"/>
                  <a:pt x="60" y="64"/>
                  <a:pt x="62" y="62"/>
                </a:cubicBezTo>
                <a:moveTo>
                  <a:pt x="28" y="111"/>
                </a:moveTo>
                <a:cubicBezTo>
                  <a:pt x="9" y="111"/>
                  <a:pt x="9" y="111"/>
                  <a:pt x="9" y="111"/>
                </a:cubicBezTo>
                <a:cubicBezTo>
                  <a:pt x="4" y="111"/>
                  <a:pt x="0" y="115"/>
                  <a:pt x="0" y="120"/>
                </a:cubicBezTo>
                <a:cubicBezTo>
                  <a:pt x="0" y="125"/>
                  <a:pt x="4" y="130"/>
                  <a:pt x="9" y="130"/>
                </a:cubicBezTo>
                <a:cubicBezTo>
                  <a:pt x="28" y="130"/>
                  <a:pt x="28" y="130"/>
                  <a:pt x="28" y="130"/>
                </a:cubicBezTo>
                <a:cubicBezTo>
                  <a:pt x="34" y="130"/>
                  <a:pt x="38" y="125"/>
                  <a:pt x="38" y="120"/>
                </a:cubicBezTo>
                <a:cubicBezTo>
                  <a:pt x="38" y="115"/>
                  <a:pt x="34" y="111"/>
                  <a:pt x="28" y="111"/>
                </a:cubicBezTo>
                <a:moveTo>
                  <a:pt x="120" y="38"/>
                </a:moveTo>
                <a:cubicBezTo>
                  <a:pt x="125" y="38"/>
                  <a:pt x="129" y="34"/>
                  <a:pt x="129" y="29"/>
                </a:cubicBezTo>
                <a:cubicBezTo>
                  <a:pt x="129" y="10"/>
                  <a:pt x="129" y="10"/>
                  <a:pt x="129" y="10"/>
                </a:cubicBezTo>
                <a:cubicBezTo>
                  <a:pt x="129" y="4"/>
                  <a:pt x="125" y="0"/>
                  <a:pt x="120" y="0"/>
                </a:cubicBezTo>
                <a:cubicBezTo>
                  <a:pt x="115" y="0"/>
                  <a:pt x="111" y="4"/>
                  <a:pt x="111" y="10"/>
                </a:cubicBezTo>
                <a:cubicBezTo>
                  <a:pt x="111" y="29"/>
                  <a:pt x="111" y="29"/>
                  <a:pt x="111" y="29"/>
                </a:cubicBezTo>
                <a:cubicBezTo>
                  <a:pt x="111" y="34"/>
                  <a:pt x="115" y="38"/>
                  <a:pt x="120" y="38"/>
                </a:cubicBezTo>
                <a:moveTo>
                  <a:pt x="87" y="253"/>
                </a:moveTo>
                <a:cubicBezTo>
                  <a:pt x="87" y="264"/>
                  <a:pt x="96" y="272"/>
                  <a:pt x="107" y="272"/>
                </a:cubicBezTo>
                <a:cubicBezTo>
                  <a:pt x="133" y="272"/>
                  <a:pt x="133" y="272"/>
                  <a:pt x="133" y="272"/>
                </a:cubicBezTo>
                <a:cubicBezTo>
                  <a:pt x="144" y="272"/>
                  <a:pt x="153" y="264"/>
                  <a:pt x="153" y="253"/>
                </a:cubicBezTo>
                <a:cubicBezTo>
                  <a:pt x="153" y="244"/>
                  <a:pt x="153" y="244"/>
                  <a:pt x="153" y="244"/>
                </a:cubicBezTo>
                <a:cubicBezTo>
                  <a:pt x="87" y="244"/>
                  <a:pt x="87" y="244"/>
                  <a:pt x="87" y="244"/>
                </a:cubicBezTo>
                <a:cubicBezTo>
                  <a:pt x="87" y="253"/>
                  <a:pt x="87" y="253"/>
                  <a:pt x="87" y="253"/>
                </a:cubicBezTo>
                <a:close/>
                <a:moveTo>
                  <a:pt x="205" y="35"/>
                </a:moveTo>
                <a:cubicBezTo>
                  <a:pt x="201" y="32"/>
                  <a:pt x="195" y="32"/>
                  <a:pt x="192" y="35"/>
                </a:cubicBezTo>
                <a:cubicBezTo>
                  <a:pt x="178" y="49"/>
                  <a:pt x="178" y="49"/>
                  <a:pt x="178" y="49"/>
                </a:cubicBezTo>
                <a:cubicBezTo>
                  <a:pt x="174" y="52"/>
                  <a:pt x="174" y="58"/>
                  <a:pt x="178" y="62"/>
                </a:cubicBezTo>
                <a:cubicBezTo>
                  <a:pt x="180" y="64"/>
                  <a:pt x="182" y="65"/>
                  <a:pt x="185" y="65"/>
                </a:cubicBezTo>
                <a:cubicBezTo>
                  <a:pt x="187" y="65"/>
                  <a:pt x="190" y="64"/>
                  <a:pt x="192" y="62"/>
                </a:cubicBezTo>
                <a:cubicBezTo>
                  <a:pt x="205" y="49"/>
                  <a:pt x="205" y="49"/>
                  <a:pt x="205" y="49"/>
                </a:cubicBezTo>
                <a:cubicBezTo>
                  <a:pt x="209" y="45"/>
                  <a:pt x="209" y="39"/>
                  <a:pt x="205" y="35"/>
                </a:cubicBezTo>
                <a:moveTo>
                  <a:pt x="120" y="49"/>
                </a:moveTo>
                <a:cubicBezTo>
                  <a:pt x="81" y="49"/>
                  <a:pt x="50" y="80"/>
                  <a:pt x="50" y="118"/>
                </a:cubicBezTo>
                <a:cubicBezTo>
                  <a:pt x="50" y="132"/>
                  <a:pt x="54" y="145"/>
                  <a:pt x="61" y="156"/>
                </a:cubicBezTo>
                <a:cubicBezTo>
                  <a:pt x="62" y="157"/>
                  <a:pt x="62" y="158"/>
                  <a:pt x="62" y="158"/>
                </a:cubicBezTo>
                <a:cubicBezTo>
                  <a:pt x="75" y="176"/>
                  <a:pt x="78" y="182"/>
                  <a:pt x="78" y="186"/>
                </a:cubicBezTo>
                <a:cubicBezTo>
                  <a:pt x="78" y="199"/>
                  <a:pt x="78" y="199"/>
                  <a:pt x="78" y="199"/>
                </a:cubicBezTo>
                <a:cubicBezTo>
                  <a:pt x="75" y="199"/>
                  <a:pt x="75" y="199"/>
                  <a:pt x="75" y="199"/>
                </a:cubicBezTo>
                <a:cubicBezTo>
                  <a:pt x="71" y="199"/>
                  <a:pt x="69" y="200"/>
                  <a:pt x="69" y="204"/>
                </a:cubicBezTo>
                <a:cubicBezTo>
                  <a:pt x="69" y="229"/>
                  <a:pt x="69" y="229"/>
                  <a:pt x="69" y="229"/>
                </a:cubicBezTo>
                <a:cubicBezTo>
                  <a:pt x="69" y="233"/>
                  <a:pt x="71" y="235"/>
                  <a:pt x="75" y="235"/>
                </a:cubicBezTo>
                <a:cubicBezTo>
                  <a:pt x="166" y="235"/>
                  <a:pt x="166" y="235"/>
                  <a:pt x="166" y="235"/>
                </a:cubicBezTo>
                <a:cubicBezTo>
                  <a:pt x="169" y="235"/>
                  <a:pt x="171" y="233"/>
                  <a:pt x="171" y="229"/>
                </a:cubicBezTo>
                <a:cubicBezTo>
                  <a:pt x="171" y="204"/>
                  <a:pt x="171" y="204"/>
                  <a:pt x="171" y="204"/>
                </a:cubicBezTo>
                <a:cubicBezTo>
                  <a:pt x="171" y="200"/>
                  <a:pt x="169" y="199"/>
                  <a:pt x="166" y="199"/>
                </a:cubicBezTo>
                <a:cubicBezTo>
                  <a:pt x="162" y="199"/>
                  <a:pt x="162" y="199"/>
                  <a:pt x="162" y="199"/>
                </a:cubicBezTo>
                <a:cubicBezTo>
                  <a:pt x="162" y="186"/>
                  <a:pt x="162" y="186"/>
                  <a:pt x="162" y="186"/>
                </a:cubicBezTo>
                <a:cubicBezTo>
                  <a:pt x="162" y="183"/>
                  <a:pt x="163" y="178"/>
                  <a:pt x="178" y="158"/>
                </a:cubicBezTo>
                <a:cubicBezTo>
                  <a:pt x="186" y="146"/>
                  <a:pt x="190" y="133"/>
                  <a:pt x="190" y="118"/>
                </a:cubicBezTo>
                <a:cubicBezTo>
                  <a:pt x="190" y="80"/>
                  <a:pt x="159" y="49"/>
                  <a:pt x="120" y="49"/>
                </a:cubicBezTo>
                <a:moveTo>
                  <a:pt x="120" y="170"/>
                </a:moveTo>
                <a:cubicBezTo>
                  <a:pt x="117" y="136"/>
                  <a:pt x="117" y="136"/>
                  <a:pt x="117" y="136"/>
                </a:cubicBezTo>
                <a:cubicBezTo>
                  <a:pt x="124" y="136"/>
                  <a:pt x="124" y="136"/>
                  <a:pt x="124" y="136"/>
                </a:cubicBezTo>
                <a:lnTo>
                  <a:pt x="120" y="170"/>
                </a:lnTo>
                <a:close/>
                <a:moveTo>
                  <a:pt x="162" y="147"/>
                </a:moveTo>
                <a:cubicBezTo>
                  <a:pt x="147" y="168"/>
                  <a:pt x="143" y="176"/>
                  <a:pt x="143" y="186"/>
                </a:cubicBezTo>
                <a:cubicBezTo>
                  <a:pt x="143" y="199"/>
                  <a:pt x="143" y="199"/>
                  <a:pt x="143" y="199"/>
                </a:cubicBezTo>
                <a:cubicBezTo>
                  <a:pt x="127" y="199"/>
                  <a:pt x="127" y="199"/>
                  <a:pt x="127" y="199"/>
                </a:cubicBezTo>
                <a:cubicBezTo>
                  <a:pt x="134" y="136"/>
                  <a:pt x="134" y="136"/>
                  <a:pt x="134" y="136"/>
                </a:cubicBezTo>
                <a:cubicBezTo>
                  <a:pt x="141" y="136"/>
                  <a:pt x="141" y="136"/>
                  <a:pt x="141" y="136"/>
                </a:cubicBezTo>
                <a:cubicBezTo>
                  <a:pt x="149" y="136"/>
                  <a:pt x="156" y="130"/>
                  <a:pt x="156" y="122"/>
                </a:cubicBezTo>
                <a:cubicBezTo>
                  <a:pt x="156" y="113"/>
                  <a:pt x="149" y="107"/>
                  <a:pt x="141" y="107"/>
                </a:cubicBezTo>
                <a:cubicBezTo>
                  <a:pt x="137" y="107"/>
                  <a:pt x="134" y="108"/>
                  <a:pt x="131" y="111"/>
                </a:cubicBezTo>
                <a:cubicBezTo>
                  <a:pt x="127" y="115"/>
                  <a:pt x="125" y="122"/>
                  <a:pt x="125" y="127"/>
                </a:cubicBezTo>
                <a:cubicBezTo>
                  <a:pt x="116" y="127"/>
                  <a:pt x="116" y="127"/>
                  <a:pt x="116" y="127"/>
                </a:cubicBezTo>
                <a:cubicBezTo>
                  <a:pt x="116" y="122"/>
                  <a:pt x="115" y="116"/>
                  <a:pt x="111" y="111"/>
                </a:cubicBezTo>
                <a:cubicBezTo>
                  <a:pt x="108" y="108"/>
                  <a:pt x="104" y="107"/>
                  <a:pt x="100" y="107"/>
                </a:cubicBezTo>
                <a:cubicBezTo>
                  <a:pt x="92" y="107"/>
                  <a:pt x="85" y="113"/>
                  <a:pt x="85" y="122"/>
                </a:cubicBezTo>
                <a:cubicBezTo>
                  <a:pt x="85" y="130"/>
                  <a:pt x="92" y="136"/>
                  <a:pt x="100" y="136"/>
                </a:cubicBezTo>
                <a:cubicBezTo>
                  <a:pt x="107" y="136"/>
                  <a:pt x="107" y="136"/>
                  <a:pt x="107" y="136"/>
                </a:cubicBezTo>
                <a:cubicBezTo>
                  <a:pt x="114" y="199"/>
                  <a:pt x="114" y="199"/>
                  <a:pt x="114" y="199"/>
                </a:cubicBezTo>
                <a:cubicBezTo>
                  <a:pt x="97" y="199"/>
                  <a:pt x="97" y="199"/>
                  <a:pt x="97" y="199"/>
                </a:cubicBezTo>
                <a:cubicBezTo>
                  <a:pt x="97" y="186"/>
                  <a:pt x="97" y="186"/>
                  <a:pt x="97" y="186"/>
                </a:cubicBezTo>
                <a:cubicBezTo>
                  <a:pt x="97" y="177"/>
                  <a:pt x="93" y="168"/>
                  <a:pt x="78" y="147"/>
                </a:cubicBezTo>
                <a:cubicBezTo>
                  <a:pt x="78" y="147"/>
                  <a:pt x="78" y="147"/>
                  <a:pt x="78" y="147"/>
                </a:cubicBezTo>
                <a:cubicBezTo>
                  <a:pt x="77" y="146"/>
                  <a:pt x="77" y="146"/>
                  <a:pt x="77" y="146"/>
                </a:cubicBezTo>
                <a:cubicBezTo>
                  <a:pt x="71" y="138"/>
                  <a:pt x="68" y="128"/>
                  <a:pt x="68" y="118"/>
                </a:cubicBezTo>
                <a:cubicBezTo>
                  <a:pt x="68" y="91"/>
                  <a:pt x="92" y="68"/>
                  <a:pt x="120" y="68"/>
                </a:cubicBezTo>
                <a:cubicBezTo>
                  <a:pt x="148" y="68"/>
                  <a:pt x="172" y="91"/>
                  <a:pt x="172" y="118"/>
                </a:cubicBezTo>
                <a:cubicBezTo>
                  <a:pt x="172" y="129"/>
                  <a:pt x="168" y="139"/>
                  <a:pt x="162" y="147"/>
                </a:cubicBezTo>
                <a:moveTo>
                  <a:pt x="135" y="127"/>
                </a:moveTo>
                <a:cubicBezTo>
                  <a:pt x="135" y="124"/>
                  <a:pt x="136" y="119"/>
                  <a:pt x="138" y="117"/>
                </a:cubicBezTo>
                <a:cubicBezTo>
                  <a:pt x="139" y="116"/>
                  <a:pt x="140" y="116"/>
                  <a:pt x="141" y="116"/>
                </a:cubicBezTo>
                <a:cubicBezTo>
                  <a:pt x="144" y="116"/>
                  <a:pt x="147" y="119"/>
                  <a:pt x="147" y="122"/>
                </a:cubicBezTo>
                <a:cubicBezTo>
                  <a:pt x="147" y="125"/>
                  <a:pt x="144" y="127"/>
                  <a:pt x="141" y="127"/>
                </a:cubicBezTo>
                <a:cubicBezTo>
                  <a:pt x="135" y="127"/>
                  <a:pt x="135" y="127"/>
                  <a:pt x="135" y="127"/>
                </a:cubicBezTo>
                <a:close/>
                <a:moveTo>
                  <a:pt x="107" y="127"/>
                </a:moveTo>
                <a:cubicBezTo>
                  <a:pt x="100" y="127"/>
                  <a:pt x="100" y="127"/>
                  <a:pt x="100" y="127"/>
                </a:cubicBezTo>
                <a:cubicBezTo>
                  <a:pt x="97" y="127"/>
                  <a:pt x="94" y="125"/>
                  <a:pt x="94" y="122"/>
                </a:cubicBezTo>
                <a:cubicBezTo>
                  <a:pt x="94" y="119"/>
                  <a:pt x="97" y="116"/>
                  <a:pt x="100" y="116"/>
                </a:cubicBezTo>
                <a:cubicBezTo>
                  <a:pt x="102" y="116"/>
                  <a:pt x="103" y="117"/>
                  <a:pt x="104" y="118"/>
                </a:cubicBezTo>
                <a:cubicBezTo>
                  <a:pt x="106" y="120"/>
                  <a:pt x="107" y="124"/>
                  <a:pt x="107" y="127"/>
                </a:cubicBezTo>
                <a:moveTo>
                  <a:pt x="231" y="111"/>
                </a:moveTo>
                <a:cubicBezTo>
                  <a:pt x="212" y="111"/>
                  <a:pt x="212" y="111"/>
                  <a:pt x="212" y="111"/>
                </a:cubicBezTo>
                <a:cubicBezTo>
                  <a:pt x="206" y="111"/>
                  <a:pt x="202" y="115"/>
                  <a:pt x="202" y="120"/>
                </a:cubicBezTo>
                <a:cubicBezTo>
                  <a:pt x="202" y="125"/>
                  <a:pt x="206" y="130"/>
                  <a:pt x="212" y="130"/>
                </a:cubicBezTo>
                <a:cubicBezTo>
                  <a:pt x="231" y="130"/>
                  <a:pt x="231" y="130"/>
                  <a:pt x="231" y="130"/>
                </a:cubicBezTo>
                <a:cubicBezTo>
                  <a:pt x="236" y="130"/>
                  <a:pt x="240" y="125"/>
                  <a:pt x="240" y="120"/>
                </a:cubicBezTo>
                <a:cubicBezTo>
                  <a:pt x="240" y="115"/>
                  <a:pt x="236" y="111"/>
                  <a:pt x="231" y="111"/>
                </a:cubicBezTo>
              </a:path>
            </a:pathLst>
          </a:custGeom>
          <a:solidFill>
            <a:schemeClr val="bg1"/>
          </a:solidFill>
          <a:ln>
            <a:noFill/>
          </a:ln>
        </p:spPr>
        <p:txBody>
          <a:bodyPr lIns="45720" tIns="22860" rIns="45720" bIns="22860"/>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050" b="0" i="0" u="none" strike="noStrike" kern="1200" cap="none" spc="0" normalizeH="0" baseline="0" noProof="0">
              <a:ln>
                <a:noFill/>
              </a:ln>
              <a:solidFill>
                <a:schemeClr val="bg1"/>
              </a:solidFill>
              <a:effectLst/>
              <a:uLnTx/>
              <a:uFillTx/>
              <a:latin typeface="+mn-lt"/>
              <a:ea typeface="+mn-ea"/>
              <a:cs typeface="+mn-ea"/>
              <a:sym typeface="+mn-lt"/>
            </a:endParaRPr>
          </a:p>
        </p:txBody>
      </p:sp>
      <p:grpSp>
        <p:nvGrpSpPr>
          <p:cNvPr id="23556" name="组合 23"/>
          <p:cNvGrpSpPr/>
          <p:nvPr/>
        </p:nvGrpSpPr>
        <p:grpSpPr>
          <a:xfrm>
            <a:off x="2500313" y="212725"/>
            <a:ext cx="7723187" cy="509588"/>
            <a:chOff x="3560907" y="431673"/>
            <a:chExt cx="5364153" cy="510207"/>
          </a:xfrm>
        </p:grpSpPr>
        <p:sp>
          <p:nvSpPr>
            <p:cNvPr id="23557" name="Title 1"/>
            <p:cNvSpPr txBox="1"/>
            <p:nvPr/>
          </p:nvSpPr>
          <p:spPr>
            <a:xfrm>
              <a:off x="3560907" y="431673"/>
              <a:ext cx="5364153" cy="506419"/>
            </a:xfrm>
            <a:prstGeom prst="rect">
              <a:avLst/>
            </a:prstGeom>
            <a:noFill/>
            <a:ln w="9525">
              <a:noFill/>
            </a:ln>
          </p:spPr>
          <p:txBody>
            <a:bodyPr lIns="0" rIns="0" anchor="ctr"/>
            <a:lstStyle/>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cxnSp>
          <p:nvCxnSpPr>
            <p:cNvPr id="49" name="直接连接符 48"/>
            <p:cNvCxnSpPr/>
            <p:nvPr/>
          </p:nvCxnSpPr>
          <p:spPr>
            <a:xfrm>
              <a:off x="4262276" y="941880"/>
              <a:ext cx="3964233"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2" name="矩形 51"/>
          <p:cNvSpPr/>
          <p:nvPr/>
        </p:nvSpPr>
        <p:spPr>
          <a:xfrm>
            <a:off x="0" y="6424613"/>
            <a:ext cx="12192000" cy="44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23560" name="TextBox 52"/>
          <p:cNvSpPr txBox="1"/>
          <p:nvPr/>
        </p:nvSpPr>
        <p:spPr>
          <a:xfrm>
            <a:off x="10058400" y="6472238"/>
            <a:ext cx="2232025" cy="369887"/>
          </a:xfrm>
          <a:prstGeom prst="rect">
            <a:avLst/>
          </a:prstGeom>
          <a:noFill/>
          <a:ln w="9525">
            <a:noFill/>
          </a:ln>
        </p:spPr>
        <p:txBody>
          <a:bodyPr anchor="t">
            <a:spAutoFit/>
          </a:bodyPr>
          <a:lstStyle/>
          <a:p>
            <a:r>
              <a:rPr lang="en-US" altLang="zh-CN" b="1" dirty="0">
                <a:solidFill>
                  <a:schemeClr val="bg1"/>
                </a:solidFill>
                <a:latin typeface="微软雅黑" panose="020B0503020204020204" pitchFamily="34" charset="-122"/>
                <a:ea typeface="微软雅黑" panose="020B0503020204020204" pitchFamily="34" charset="-122"/>
              </a:rPr>
              <a:t>TAIJI   </a:t>
            </a:r>
            <a:r>
              <a:rPr lang="zh-CN" altLang="en-US" b="1" dirty="0">
                <a:solidFill>
                  <a:schemeClr val="bg1"/>
                </a:solidFill>
                <a:latin typeface="微软雅黑" panose="020B0503020204020204" pitchFamily="34" charset="-122"/>
                <a:ea typeface="微软雅黑" panose="020B0503020204020204" pitchFamily="34" charset="-122"/>
              </a:rPr>
              <a:t>太极集团</a:t>
            </a:r>
            <a:endParaRPr lang="zh-CN" altLang="en-US" b="1" dirty="0">
              <a:solidFill>
                <a:schemeClr val="bg1"/>
              </a:solidFill>
              <a:latin typeface="微软雅黑" panose="020B0503020204020204" pitchFamily="34" charset="-122"/>
              <a:ea typeface="微软雅黑" panose="020B0503020204020204" pitchFamily="34" charset="-122"/>
            </a:endParaRPr>
          </a:p>
        </p:txBody>
      </p:sp>
      <p:graphicFrame>
        <p:nvGraphicFramePr>
          <p:cNvPr id="5" name="图示 4"/>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Title 1"/>
          <p:cNvSpPr txBox="1"/>
          <p:nvPr/>
        </p:nvSpPr>
        <p:spPr>
          <a:xfrm>
            <a:off x="2502342" y="459984"/>
            <a:ext cx="7723187" cy="505805"/>
          </a:xfrm>
          <a:prstGeom prst="rect">
            <a:avLst/>
          </a:prstGeom>
          <a:noFill/>
          <a:ln w="9525">
            <a:noFill/>
          </a:ln>
        </p:spPr>
        <p:txBody>
          <a:bodyPr lIns="0" rIns="0" anchor="ctr"/>
          <a:lstStyle/>
          <a:p>
            <a:pPr algn="ctr">
              <a:lnSpc>
                <a:spcPct val="90000"/>
              </a:lnSpc>
            </a:pPr>
            <a:br>
              <a:rPr lang="zh-CN" altLang="en-US" sz="2800" dirty="0">
                <a:ln>
                  <a:solidFill>
                    <a:schemeClr val="tx1"/>
                  </a:solidFill>
                </a:ln>
                <a:latin typeface="+mn-ea"/>
                <a:ea typeface="+mn-ea"/>
                <a:cs typeface="+mn-ea"/>
                <a:sym typeface="+mn-ea"/>
              </a:rPr>
            </a:br>
            <a:r>
              <a:rPr lang="zh-CN" altLang="en-US" sz="2800" dirty="0">
                <a:ln>
                  <a:solidFill>
                    <a:schemeClr val="tx1"/>
                  </a:solidFill>
                </a:ln>
                <a:latin typeface="+mn-ea"/>
                <a:ea typeface="+mn-ea"/>
                <a:cs typeface="+mn-ea"/>
                <a:sym typeface="+mn-ea"/>
              </a:rPr>
              <a:t>优化品类吸客流</a:t>
            </a:r>
            <a:r>
              <a:rPr lang="en-US" altLang="zh-CN" sz="2800" dirty="0">
                <a:ln>
                  <a:solidFill>
                    <a:schemeClr val="tx1"/>
                  </a:solidFill>
                </a:ln>
                <a:latin typeface="+mn-ea"/>
                <a:ea typeface="+mn-ea"/>
                <a:cs typeface="+mn-ea"/>
                <a:sym typeface="+mn-ea"/>
              </a:rPr>
              <a:t>(1)</a:t>
            </a:r>
            <a:endParaRPr lang="en-US" altLang="zh-CN" sz="2800" dirty="0">
              <a:ln>
                <a:solidFill>
                  <a:schemeClr val="tx1"/>
                </a:solidFill>
              </a:ln>
              <a:latin typeface="+mn-ea"/>
              <a:ea typeface="+mn-ea"/>
              <a:cs typeface="+mn-ea"/>
              <a:sym typeface="+mn-ea"/>
            </a:endParaRPr>
          </a:p>
          <a:p>
            <a:pPr algn="ctr">
              <a:lnSpc>
                <a:spcPct val="90000"/>
              </a:lnSpc>
            </a:pPr>
            <a:endParaRPr lang="zh-CN" altLang="en-US" sz="2800" b="1" dirty="0">
              <a:solidFill>
                <a:schemeClr val="tx2"/>
              </a:solidFill>
              <a:latin typeface="微软雅黑" panose="020B0503020204020204" pitchFamily="34" charset="-122"/>
              <a:ea typeface="微软雅黑" panose="020B0503020204020204" pitchFamily="34" charset="-122"/>
            </a:endParaRPr>
          </a:p>
          <a:p>
            <a:pPr algn="ctr" defTabSz="914400">
              <a:lnSpc>
                <a:spcPct val="90000"/>
              </a:lnSpc>
            </a:pPr>
            <a:endParaRPr lang="zh-CN" altLang="en-GB" sz="3200" b="1" dirty="0">
              <a:solidFill>
                <a:schemeClr val="accent1"/>
              </a:solidFill>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p:transition/>
</p:sld>
</file>

<file path=ppt/theme/theme1.xml><?xml version="1.0" encoding="utf-8"?>
<a:theme xmlns:a="http://schemas.openxmlformats.org/drawingml/2006/main" name="BUZZIER">
  <a:themeElements>
    <a:clrScheme name="BUZZIER">
      <a:dk1>
        <a:srgbClr val="222A35"/>
      </a:dk1>
      <a:lt1>
        <a:sysClr val="window" lastClr="FFFFFF"/>
      </a:lt1>
      <a:dk2>
        <a:srgbClr val="44546A"/>
      </a:dk2>
      <a:lt2>
        <a:srgbClr val="E7E6E6"/>
      </a:lt2>
      <a:accent1>
        <a:srgbClr val="2EB0BD"/>
      </a:accent1>
      <a:accent2>
        <a:srgbClr val="197B9F"/>
      </a:accent2>
      <a:accent3>
        <a:srgbClr val="0E468B"/>
      </a:accent3>
      <a:accent4>
        <a:srgbClr val="A0ACBA"/>
      </a:accent4>
      <a:accent5>
        <a:srgbClr val="7A90A0"/>
      </a:accent5>
      <a:accent6>
        <a:srgbClr val="5A6F84"/>
      </a:accent6>
      <a:hlink>
        <a:srgbClr val="0563C1"/>
      </a:hlink>
      <a:folHlink>
        <a:srgbClr val="954F72"/>
      </a:folHlink>
    </a:clrScheme>
    <a:fontScheme name="自定义 10">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1519</Words>
  <Application>WPS 演示</Application>
  <PresentationFormat>宽屏</PresentationFormat>
  <Paragraphs>222</Paragraphs>
  <Slides>12</Slides>
  <Notes>3</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12</vt:i4>
      </vt:variant>
    </vt:vector>
  </HeadingPairs>
  <TitlesOfParts>
    <vt:vector size="25" baseType="lpstr">
      <vt:lpstr>Arial</vt:lpstr>
      <vt:lpstr>宋体</vt:lpstr>
      <vt:lpstr>Wingdings</vt:lpstr>
      <vt:lpstr>等线</vt:lpstr>
      <vt:lpstr>微软雅黑</vt:lpstr>
      <vt:lpstr>Impact</vt:lpstr>
      <vt:lpstr>微软雅黑 Light</vt:lpstr>
      <vt:lpstr>Calibri</vt:lpstr>
      <vt:lpstr>Road Rage</vt:lpstr>
      <vt:lpstr>Arial Unicode MS</vt:lpstr>
      <vt:lpstr>Segoe Print</vt:lpstr>
      <vt:lpstr>黑体</vt:lpstr>
      <vt:lpstr>BUZZIER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Eric羊</dc:creator>
  <cp:lastModifiedBy>Administrator</cp:lastModifiedBy>
  <cp:revision>96</cp:revision>
  <dcterms:created xsi:type="dcterms:W3CDTF">2016-12-13T08:41:00Z</dcterms:created>
  <dcterms:modified xsi:type="dcterms:W3CDTF">2018-01-30T10:33:52Z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2052-10.1.0.6929</vt:lpwstr>
  </property>
</Properties>
</file>