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80" r:id="rId2"/>
    <p:sldId id="283" r:id="rId3"/>
    <p:sldId id="316" r:id="rId4"/>
    <p:sldId id="315" r:id="rId5"/>
    <p:sldId id="313" r:id="rId6"/>
    <p:sldId id="319" r:id="rId7"/>
    <p:sldId id="314" r:id="rId8"/>
    <p:sldId id="300" r:id="rId9"/>
    <p:sldId id="311" r:id="rId10"/>
    <p:sldId id="310" r:id="rId11"/>
    <p:sldId id="309" r:id="rId12"/>
    <p:sldId id="308" r:id="rId13"/>
    <p:sldId id="307" r:id="rId14"/>
    <p:sldId id="306" r:id="rId15"/>
    <p:sldId id="303" r:id="rId16"/>
    <p:sldId id="305" r:id="rId17"/>
    <p:sldId id="304" r:id="rId18"/>
    <p:sldId id="302" r:id="rId19"/>
    <p:sldId id="321" r:id="rId20"/>
    <p:sldId id="322" r:id="rId21"/>
    <p:sldId id="320" r:id="rId22"/>
    <p:sldId id="281" r:id="rId23"/>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林虎" initials="林虎" lastIdx="1" clrIdx="0">
    <p:extLst>
      <p:ext uri="{19B8F6BF-5375-455C-9EA6-DF929625EA0E}">
        <p15:presenceInfo xmlns:p15="http://schemas.microsoft.com/office/powerpoint/2012/main" userId="林虎"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2EB0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1" d="100"/>
          <a:sy n="81" d="100"/>
        </p:scale>
        <p:origin x="725" y="67"/>
      </p:cViewPr>
      <p:guideLst>
        <p:guide orient="horz" pos="2160"/>
        <p:guide pos="3840"/>
      </p:guideLst>
    </p:cSldViewPr>
  </p:slideViewPr>
  <p:notesTextViewPr>
    <p:cViewPr>
      <p:scale>
        <a:sx n="1" d="1"/>
        <a:sy n="1" d="1"/>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DA9A55-7D0C-4FF3-AAB5-4699BC167F66}"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zh-CN" altLang="en-US"/>
        </a:p>
      </dgm:t>
    </dgm:pt>
    <dgm:pt modelId="{D22EAD8D-01CD-45E1-A815-C2CF1B03D2AF}">
      <dgm:prSet phldrT="[文本]"/>
      <dgm:spPr/>
      <dgm:t>
        <a:bodyPr/>
        <a:lstStyle/>
        <a:p>
          <a:r>
            <a:rPr lang="zh-CN" altLang="en-US" dirty="0"/>
            <a:t>片区主管培训店长如何进行门店品种分析</a:t>
          </a:r>
        </a:p>
      </dgm:t>
    </dgm:pt>
    <dgm:pt modelId="{2B045D6F-168A-48E6-A4F7-472A8D33015D}" type="parTrans" cxnId="{B84782A6-24B7-4B32-A574-C86BAE093D5B}">
      <dgm:prSet/>
      <dgm:spPr/>
      <dgm:t>
        <a:bodyPr/>
        <a:lstStyle/>
        <a:p>
          <a:endParaRPr lang="zh-CN" altLang="en-US"/>
        </a:p>
      </dgm:t>
    </dgm:pt>
    <dgm:pt modelId="{97B6C6A1-796D-465D-ABE8-2DDDAE94AF9E}" type="sibTrans" cxnId="{B84782A6-24B7-4B32-A574-C86BAE093D5B}">
      <dgm:prSet/>
      <dgm:spPr/>
      <dgm:t>
        <a:bodyPr/>
        <a:lstStyle/>
        <a:p>
          <a:r>
            <a:rPr lang="zh-CN" altLang="en-US" dirty="0"/>
            <a:t>可用“公司品种明细分析”分析</a:t>
          </a:r>
          <a:r>
            <a:rPr lang="en-US" altLang="zh-CN" dirty="0"/>
            <a:t>60</a:t>
          </a:r>
          <a:r>
            <a:rPr lang="zh-CN" altLang="en-US" dirty="0"/>
            <a:t>天未动销产品</a:t>
          </a:r>
        </a:p>
      </dgm:t>
    </dgm:pt>
    <dgm:pt modelId="{7FFF9ED0-D136-47C8-AD5A-70972C805CF2}" type="asst">
      <dgm:prSet phldrT="[文本]"/>
      <dgm:spPr/>
      <dgm:t>
        <a:bodyPr/>
        <a:lstStyle/>
        <a:p>
          <a:r>
            <a:rPr lang="zh-CN" altLang="en-US" dirty="0"/>
            <a:t>店长带领门店员工共同分析</a:t>
          </a:r>
        </a:p>
      </dgm:t>
    </dgm:pt>
    <dgm:pt modelId="{49F5B644-7EE2-4330-838E-3667B4A3C521}" type="parTrans" cxnId="{3C1946B5-4B72-4DFA-A9AC-3225FFA88B2C}">
      <dgm:prSet/>
      <dgm:spPr/>
      <dgm:t>
        <a:bodyPr/>
        <a:lstStyle/>
        <a:p>
          <a:endParaRPr lang="zh-CN" altLang="en-US"/>
        </a:p>
      </dgm:t>
    </dgm:pt>
    <dgm:pt modelId="{2CCC2D6D-B222-4959-BDE3-2361110766DA}" type="sibTrans" cxnId="{3C1946B5-4B72-4DFA-A9AC-3225FFA88B2C}">
      <dgm:prSet/>
      <dgm:spPr/>
      <dgm:t>
        <a:bodyPr/>
        <a:lstStyle/>
        <a:p>
          <a:r>
            <a:rPr lang="zh-CN" altLang="en-US" dirty="0"/>
            <a:t>解决办法如下：</a:t>
          </a:r>
          <a:endParaRPr lang="en-US" altLang="zh-CN" dirty="0"/>
        </a:p>
      </dgm:t>
    </dgm:pt>
    <dgm:pt modelId="{2BE37C21-F869-44CA-B908-D2B848630AF9}">
      <dgm:prSet phldrT="[文本]"/>
      <dgm:spPr/>
      <dgm:t>
        <a:bodyPr/>
        <a:lstStyle/>
        <a:p>
          <a:r>
            <a:rPr lang="zh-CN" altLang="en-US" dirty="0"/>
            <a:t>补充畅销品及顾客近期需求量较大商品</a:t>
          </a:r>
        </a:p>
      </dgm:t>
    </dgm:pt>
    <dgm:pt modelId="{E99D713D-70ED-4123-AE4D-61E8BB57ECF1}" type="parTrans" cxnId="{4F8C651A-295D-4EF9-9290-42C9A0CF5540}">
      <dgm:prSet/>
      <dgm:spPr/>
      <dgm:t>
        <a:bodyPr/>
        <a:lstStyle/>
        <a:p>
          <a:endParaRPr lang="zh-CN" altLang="en-US"/>
        </a:p>
      </dgm:t>
    </dgm:pt>
    <dgm:pt modelId="{615DF015-10B1-489F-AAC7-D7ECD0192D4B}" type="sibTrans" cxnId="{4F8C651A-295D-4EF9-9290-42C9A0CF5540}">
      <dgm:prSet/>
      <dgm:spPr/>
      <dgm:t>
        <a:bodyPr/>
        <a:lstStyle/>
        <a:p>
          <a:r>
            <a:rPr lang="zh-CN" altLang="en-US" dirty="0"/>
            <a:t>每周写要货计划时必须补充</a:t>
          </a:r>
        </a:p>
      </dgm:t>
    </dgm:pt>
    <dgm:pt modelId="{E5FD4D12-8520-4CBB-ACAB-2B30E30AC2CF}">
      <dgm:prSet phldrT="[文本]"/>
      <dgm:spPr/>
      <dgm:t>
        <a:bodyPr/>
        <a:lstStyle/>
        <a:p>
          <a:r>
            <a:rPr lang="zh-CN" altLang="en-US" dirty="0"/>
            <a:t>学习滞销、效期及新品的产品知识卖点</a:t>
          </a:r>
        </a:p>
      </dgm:t>
    </dgm:pt>
    <dgm:pt modelId="{C16E3ADE-2487-47A5-91BC-7592E1948CED}" type="parTrans" cxnId="{788CE09A-2A90-4879-8E36-F03892FF2EB7}">
      <dgm:prSet/>
      <dgm:spPr/>
      <dgm:t>
        <a:bodyPr/>
        <a:lstStyle/>
        <a:p>
          <a:endParaRPr lang="zh-CN" altLang="en-US"/>
        </a:p>
      </dgm:t>
    </dgm:pt>
    <dgm:pt modelId="{A7FB4433-3E81-4E53-8C0D-DB2EC9ECD99B}" type="sibTrans" cxnId="{788CE09A-2A90-4879-8E36-F03892FF2EB7}">
      <dgm:prSet/>
      <dgm:spPr/>
      <dgm:t>
        <a:bodyPr/>
        <a:lstStyle/>
        <a:p>
          <a:r>
            <a:rPr lang="zh-CN" altLang="en-US" dirty="0"/>
            <a:t>必须全员学习</a:t>
          </a:r>
        </a:p>
      </dgm:t>
    </dgm:pt>
    <dgm:pt modelId="{51408621-63A6-48A8-9498-A1288C3C25E5}">
      <dgm:prSet phldrT="[文本]"/>
      <dgm:spPr/>
      <dgm:t>
        <a:bodyPr/>
        <a:lstStyle/>
        <a:p>
          <a:r>
            <a:rPr lang="zh-CN" altLang="en-US" dirty="0"/>
            <a:t>确实无法动销产品联系门店间调拨</a:t>
          </a:r>
        </a:p>
      </dgm:t>
    </dgm:pt>
    <dgm:pt modelId="{7760D781-62C9-4547-AF2F-B516DDEE8EA3}" type="parTrans" cxnId="{D3073264-B252-4D1E-879B-BDD7B8EBFB41}">
      <dgm:prSet/>
      <dgm:spPr/>
      <dgm:t>
        <a:bodyPr/>
        <a:lstStyle/>
        <a:p>
          <a:endParaRPr lang="zh-CN" altLang="en-US"/>
        </a:p>
      </dgm:t>
    </dgm:pt>
    <dgm:pt modelId="{C04CAA02-1BD3-474E-AD2A-E9003DD58EBA}" type="sibTrans" cxnId="{D3073264-B252-4D1E-879B-BDD7B8EBFB41}">
      <dgm:prSet/>
      <dgm:spPr/>
      <dgm:t>
        <a:bodyPr/>
        <a:lstStyle/>
        <a:p>
          <a:r>
            <a:rPr lang="zh-CN" altLang="en-US" dirty="0"/>
            <a:t>片区每</a:t>
          </a:r>
          <a:r>
            <a:rPr lang="en-US" altLang="zh-CN" dirty="0"/>
            <a:t>2</a:t>
          </a:r>
          <a:r>
            <a:rPr lang="zh-CN" altLang="en-US" dirty="0"/>
            <a:t>个月集中解决</a:t>
          </a:r>
          <a:r>
            <a:rPr lang="en-US" altLang="zh-CN" dirty="0"/>
            <a:t>1</a:t>
          </a:r>
          <a:r>
            <a:rPr lang="zh-CN" altLang="en-US" dirty="0"/>
            <a:t>次</a:t>
          </a:r>
        </a:p>
      </dgm:t>
    </dgm:pt>
    <dgm:pt modelId="{9F37C6EE-F5E0-4884-B701-D10C46378B90}" type="pres">
      <dgm:prSet presAssocID="{FEDA9A55-7D0C-4FF3-AAB5-4699BC167F66}" presName="hierChild1" presStyleCnt="0">
        <dgm:presLayoutVars>
          <dgm:orgChart val="1"/>
          <dgm:chPref val="1"/>
          <dgm:dir/>
          <dgm:animOne val="branch"/>
          <dgm:animLvl val="lvl"/>
          <dgm:resizeHandles/>
        </dgm:presLayoutVars>
      </dgm:prSet>
      <dgm:spPr/>
    </dgm:pt>
    <dgm:pt modelId="{F3D6A234-4E3F-4A65-A728-9E261F287B53}" type="pres">
      <dgm:prSet presAssocID="{D22EAD8D-01CD-45E1-A815-C2CF1B03D2AF}" presName="hierRoot1" presStyleCnt="0">
        <dgm:presLayoutVars>
          <dgm:hierBranch val="init"/>
        </dgm:presLayoutVars>
      </dgm:prSet>
      <dgm:spPr/>
    </dgm:pt>
    <dgm:pt modelId="{6287620F-B2F4-4BCA-B58A-38B0DA7849D9}" type="pres">
      <dgm:prSet presAssocID="{D22EAD8D-01CD-45E1-A815-C2CF1B03D2AF}" presName="rootComposite1" presStyleCnt="0"/>
      <dgm:spPr/>
    </dgm:pt>
    <dgm:pt modelId="{5ACAC19A-2C24-4777-A3EE-90FD6072394C}" type="pres">
      <dgm:prSet presAssocID="{D22EAD8D-01CD-45E1-A815-C2CF1B03D2AF}" presName="rootText1" presStyleLbl="node0" presStyleIdx="0" presStyleCnt="1">
        <dgm:presLayoutVars>
          <dgm:chMax/>
          <dgm:chPref val="3"/>
        </dgm:presLayoutVars>
      </dgm:prSet>
      <dgm:spPr/>
    </dgm:pt>
    <dgm:pt modelId="{95120FB4-19EA-4841-8EDF-386A23A393C1}" type="pres">
      <dgm:prSet presAssocID="{D22EAD8D-01CD-45E1-A815-C2CF1B03D2AF}" presName="titleText1" presStyleLbl="fgAcc0" presStyleIdx="0" presStyleCnt="1" custScaleX="170062" custScaleY="121170">
        <dgm:presLayoutVars>
          <dgm:chMax val="0"/>
          <dgm:chPref val="0"/>
        </dgm:presLayoutVars>
      </dgm:prSet>
      <dgm:spPr/>
    </dgm:pt>
    <dgm:pt modelId="{D13F3C7F-7C9E-40D1-834E-48011DF6A381}" type="pres">
      <dgm:prSet presAssocID="{D22EAD8D-01CD-45E1-A815-C2CF1B03D2AF}" presName="rootConnector1" presStyleLbl="node1" presStyleIdx="0" presStyleCnt="3"/>
      <dgm:spPr/>
    </dgm:pt>
    <dgm:pt modelId="{3A7ACF43-DFBA-4C60-AE23-F7E71C93AC75}" type="pres">
      <dgm:prSet presAssocID="{D22EAD8D-01CD-45E1-A815-C2CF1B03D2AF}" presName="hierChild2" presStyleCnt="0"/>
      <dgm:spPr/>
    </dgm:pt>
    <dgm:pt modelId="{D788EF59-3B01-4D97-8711-29C9F02E9990}" type="pres">
      <dgm:prSet presAssocID="{E99D713D-70ED-4123-AE4D-61E8BB57ECF1}" presName="Name37" presStyleLbl="parChTrans1D2" presStyleIdx="0" presStyleCnt="4"/>
      <dgm:spPr/>
    </dgm:pt>
    <dgm:pt modelId="{E6704FE2-C914-4995-B127-BC2E96225D72}" type="pres">
      <dgm:prSet presAssocID="{2BE37C21-F869-44CA-B908-D2B848630AF9}" presName="hierRoot2" presStyleCnt="0">
        <dgm:presLayoutVars>
          <dgm:hierBranch val="init"/>
        </dgm:presLayoutVars>
      </dgm:prSet>
      <dgm:spPr/>
    </dgm:pt>
    <dgm:pt modelId="{48182F32-F4FF-403B-AC60-A651341B7442}" type="pres">
      <dgm:prSet presAssocID="{2BE37C21-F869-44CA-B908-D2B848630AF9}" presName="rootComposite" presStyleCnt="0"/>
      <dgm:spPr/>
    </dgm:pt>
    <dgm:pt modelId="{0361B955-0FC0-4088-8AD6-29C00B362CC1}" type="pres">
      <dgm:prSet presAssocID="{2BE37C21-F869-44CA-B908-D2B848630AF9}" presName="rootText" presStyleLbl="node1" presStyleIdx="0" presStyleCnt="3">
        <dgm:presLayoutVars>
          <dgm:chMax/>
          <dgm:chPref val="3"/>
        </dgm:presLayoutVars>
      </dgm:prSet>
      <dgm:spPr/>
    </dgm:pt>
    <dgm:pt modelId="{80239CDE-69DA-43D1-9B0A-BF559EE5197B}" type="pres">
      <dgm:prSet presAssocID="{2BE37C21-F869-44CA-B908-D2B848630AF9}" presName="titleText2" presStyleLbl="fgAcc1" presStyleIdx="0" presStyleCnt="3">
        <dgm:presLayoutVars>
          <dgm:chMax val="0"/>
          <dgm:chPref val="0"/>
        </dgm:presLayoutVars>
      </dgm:prSet>
      <dgm:spPr/>
    </dgm:pt>
    <dgm:pt modelId="{F39C111E-EBF3-4F47-BAEB-9C175A8D7CE6}" type="pres">
      <dgm:prSet presAssocID="{2BE37C21-F869-44CA-B908-D2B848630AF9}" presName="rootConnector" presStyleLbl="node2" presStyleIdx="0" presStyleCnt="0"/>
      <dgm:spPr/>
    </dgm:pt>
    <dgm:pt modelId="{D105B358-352C-465A-BB60-6E3D775A38AC}" type="pres">
      <dgm:prSet presAssocID="{2BE37C21-F869-44CA-B908-D2B848630AF9}" presName="hierChild4" presStyleCnt="0"/>
      <dgm:spPr/>
    </dgm:pt>
    <dgm:pt modelId="{7B25E05F-1C6C-4D55-B111-6FCF15983929}" type="pres">
      <dgm:prSet presAssocID="{2BE37C21-F869-44CA-B908-D2B848630AF9}" presName="hierChild5" presStyleCnt="0"/>
      <dgm:spPr/>
    </dgm:pt>
    <dgm:pt modelId="{82198C86-5039-400B-A80F-1A0DB5F5A578}" type="pres">
      <dgm:prSet presAssocID="{C16E3ADE-2487-47A5-91BC-7592E1948CED}" presName="Name37" presStyleLbl="parChTrans1D2" presStyleIdx="1" presStyleCnt="4"/>
      <dgm:spPr/>
    </dgm:pt>
    <dgm:pt modelId="{03E6F324-5F4B-464D-B5E2-B0C288695B1F}" type="pres">
      <dgm:prSet presAssocID="{E5FD4D12-8520-4CBB-ACAB-2B30E30AC2CF}" presName="hierRoot2" presStyleCnt="0">
        <dgm:presLayoutVars>
          <dgm:hierBranch val="init"/>
        </dgm:presLayoutVars>
      </dgm:prSet>
      <dgm:spPr/>
    </dgm:pt>
    <dgm:pt modelId="{4010A292-041D-463E-AB01-BED0ED3DEFFE}" type="pres">
      <dgm:prSet presAssocID="{E5FD4D12-8520-4CBB-ACAB-2B30E30AC2CF}" presName="rootComposite" presStyleCnt="0"/>
      <dgm:spPr/>
    </dgm:pt>
    <dgm:pt modelId="{068EED32-FCC5-4A35-B000-2D8D58CF2010}" type="pres">
      <dgm:prSet presAssocID="{E5FD4D12-8520-4CBB-ACAB-2B30E30AC2CF}" presName="rootText" presStyleLbl="node1" presStyleIdx="1" presStyleCnt="3">
        <dgm:presLayoutVars>
          <dgm:chMax/>
          <dgm:chPref val="3"/>
        </dgm:presLayoutVars>
      </dgm:prSet>
      <dgm:spPr/>
    </dgm:pt>
    <dgm:pt modelId="{F5C02336-940B-46FC-BB01-CF2B6E51AA1A}" type="pres">
      <dgm:prSet presAssocID="{E5FD4D12-8520-4CBB-ACAB-2B30E30AC2CF}" presName="titleText2" presStyleLbl="fgAcc1" presStyleIdx="1" presStyleCnt="3">
        <dgm:presLayoutVars>
          <dgm:chMax val="0"/>
          <dgm:chPref val="0"/>
        </dgm:presLayoutVars>
      </dgm:prSet>
      <dgm:spPr/>
    </dgm:pt>
    <dgm:pt modelId="{BB45CDCB-5F86-4830-8671-2967811C3DD8}" type="pres">
      <dgm:prSet presAssocID="{E5FD4D12-8520-4CBB-ACAB-2B30E30AC2CF}" presName="rootConnector" presStyleLbl="node2" presStyleIdx="0" presStyleCnt="0"/>
      <dgm:spPr/>
    </dgm:pt>
    <dgm:pt modelId="{C60F3409-FE2F-4865-9BA3-E66B85A1ECA1}" type="pres">
      <dgm:prSet presAssocID="{E5FD4D12-8520-4CBB-ACAB-2B30E30AC2CF}" presName="hierChild4" presStyleCnt="0"/>
      <dgm:spPr/>
    </dgm:pt>
    <dgm:pt modelId="{1030A6D9-8262-4919-8E62-EBA714FCBF3E}" type="pres">
      <dgm:prSet presAssocID="{E5FD4D12-8520-4CBB-ACAB-2B30E30AC2CF}" presName="hierChild5" presStyleCnt="0"/>
      <dgm:spPr/>
    </dgm:pt>
    <dgm:pt modelId="{ABC344B7-1146-4679-B164-8B63F25B820A}" type="pres">
      <dgm:prSet presAssocID="{7760D781-62C9-4547-AF2F-B516DDEE8EA3}" presName="Name37" presStyleLbl="parChTrans1D2" presStyleIdx="2" presStyleCnt="4"/>
      <dgm:spPr/>
    </dgm:pt>
    <dgm:pt modelId="{EF55632F-B1CE-47D5-8F69-4DE4F9C8EC01}" type="pres">
      <dgm:prSet presAssocID="{51408621-63A6-48A8-9498-A1288C3C25E5}" presName="hierRoot2" presStyleCnt="0">
        <dgm:presLayoutVars>
          <dgm:hierBranch val="init"/>
        </dgm:presLayoutVars>
      </dgm:prSet>
      <dgm:spPr/>
    </dgm:pt>
    <dgm:pt modelId="{88C51D8B-137A-4B44-BAF9-9FCB8DDAD2F7}" type="pres">
      <dgm:prSet presAssocID="{51408621-63A6-48A8-9498-A1288C3C25E5}" presName="rootComposite" presStyleCnt="0"/>
      <dgm:spPr/>
    </dgm:pt>
    <dgm:pt modelId="{1A09ED62-8931-46CA-9E2F-428D7F81718F}" type="pres">
      <dgm:prSet presAssocID="{51408621-63A6-48A8-9498-A1288C3C25E5}" presName="rootText" presStyleLbl="node1" presStyleIdx="2" presStyleCnt="3">
        <dgm:presLayoutVars>
          <dgm:chMax/>
          <dgm:chPref val="3"/>
        </dgm:presLayoutVars>
      </dgm:prSet>
      <dgm:spPr/>
    </dgm:pt>
    <dgm:pt modelId="{FF09791A-C4E4-4DB9-B0B6-6A8644D26EC3}" type="pres">
      <dgm:prSet presAssocID="{51408621-63A6-48A8-9498-A1288C3C25E5}" presName="titleText2" presStyleLbl="fgAcc1" presStyleIdx="2" presStyleCnt="3">
        <dgm:presLayoutVars>
          <dgm:chMax val="0"/>
          <dgm:chPref val="0"/>
        </dgm:presLayoutVars>
      </dgm:prSet>
      <dgm:spPr/>
    </dgm:pt>
    <dgm:pt modelId="{87BBB4E6-655B-4F16-8391-24D05032155E}" type="pres">
      <dgm:prSet presAssocID="{51408621-63A6-48A8-9498-A1288C3C25E5}" presName="rootConnector" presStyleLbl="node2" presStyleIdx="0" presStyleCnt="0"/>
      <dgm:spPr/>
    </dgm:pt>
    <dgm:pt modelId="{EDDBB70B-D7E5-4108-A217-CA76FDADE847}" type="pres">
      <dgm:prSet presAssocID="{51408621-63A6-48A8-9498-A1288C3C25E5}" presName="hierChild4" presStyleCnt="0"/>
      <dgm:spPr/>
    </dgm:pt>
    <dgm:pt modelId="{35FCADC7-8E51-4A70-8024-633B1A98432E}" type="pres">
      <dgm:prSet presAssocID="{51408621-63A6-48A8-9498-A1288C3C25E5}" presName="hierChild5" presStyleCnt="0"/>
      <dgm:spPr/>
    </dgm:pt>
    <dgm:pt modelId="{7F976446-590D-4224-9350-B5F70B82C008}" type="pres">
      <dgm:prSet presAssocID="{D22EAD8D-01CD-45E1-A815-C2CF1B03D2AF}" presName="hierChild3" presStyleCnt="0"/>
      <dgm:spPr/>
    </dgm:pt>
    <dgm:pt modelId="{A9E71199-FCB7-4679-9EE6-3B10E4B564E4}" type="pres">
      <dgm:prSet presAssocID="{49F5B644-7EE2-4330-838E-3667B4A3C521}" presName="Name96" presStyleLbl="parChTrans1D2" presStyleIdx="3" presStyleCnt="4"/>
      <dgm:spPr/>
    </dgm:pt>
    <dgm:pt modelId="{89A4CE5A-B2BC-4060-837C-37FC7BC8E460}" type="pres">
      <dgm:prSet presAssocID="{7FFF9ED0-D136-47C8-AD5A-70972C805CF2}" presName="hierRoot3" presStyleCnt="0">
        <dgm:presLayoutVars>
          <dgm:hierBranch val="init"/>
        </dgm:presLayoutVars>
      </dgm:prSet>
      <dgm:spPr/>
    </dgm:pt>
    <dgm:pt modelId="{08AB9A01-7CCE-475D-8421-5B2DE5C03BB5}" type="pres">
      <dgm:prSet presAssocID="{7FFF9ED0-D136-47C8-AD5A-70972C805CF2}" presName="rootComposite3" presStyleCnt="0"/>
      <dgm:spPr/>
    </dgm:pt>
    <dgm:pt modelId="{6BA4CFEF-5A9F-4C78-A9B4-18C620D17207}" type="pres">
      <dgm:prSet presAssocID="{7FFF9ED0-D136-47C8-AD5A-70972C805CF2}" presName="rootText3" presStyleLbl="asst1" presStyleIdx="0" presStyleCnt="1">
        <dgm:presLayoutVars>
          <dgm:chPref val="3"/>
        </dgm:presLayoutVars>
      </dgm:prSet>
      <dgm:spPr/>
    </dgm:pt>
    <dgm:pt modelId="{A80A47BD-22E8-4F41-9588-1FC5BBBCD756}" type="pres">
      <dgm:prSet presAssocID="{7FFF9ED0-D136-47C8-AD5A-70972C805CF2}" presName="titleText3" presStyleLbl="fgAcc2" presStyleIdx="0" presStyleCnt="1">
        <dgm:presLayoutVars>
          <dgm:chMax val="0"/>
          <dgm:chPref val="0"/>
        </dgm:presLayoutVars>
      </dgm:prSet>
      <dgm:spPr/>
    </dgm:pt>
    <dgm:pt modelId="{372AADA2-A5E7-481B-A96C-BE92934DB15C}" type="pres">
      <dgm:prSet presAssocID="{7FFF9ED0-D136-47C8-AD5A-70972C805CF2}" presName="rootConnector3" presStyleLbl="asst1" presStyleIdx="0" presStyleCnt="1"/>
      <dgm:spPr/>
    </dgm:pt>
    <dgm:pt modelId="{C6BEF3C1-B760-4AB9-893C-470BA5103437}" type="pres">
      <dgm:prSet presAssocID="{7FFF9ED0-D136-47C8-AD5A-70972C805CF2}" presName="hierChild6" presStyleCnt="0"/>
      <dgm:spPr/>
    </dgm:pt>
    <dgm:pt modelId="{60ED2767-447A-46E7-937E-8B03E55F419E}" type="pres">
      <dgm:prSet presAssocID="{7FFF9ED0-D136-47C8-AD5A-70972C805CF2}" presName="hierChild7" presStyleCnt="0"/>
      <dgm:spPr/>
    </dgm:pt>
  </dgm:ptLst>
  <dgm:cxnLst>
    <dgm:cxn modelId="{3DB0C50D-F680-485F-92DC-9185D44E97DB}" type="presOf" srcId="{97B6C6A1-796D-465D-ABE8-2DDDAE94AF9E}" destId="{95120FB4-19EA-4841-8EDF-386A23A393C1}" srcOrd="0" destOrd="0" presId="urn:microsoft.com/office/officeart/2008/layout/NameandTitleOrganizationalChart"/>
    <dgm:cxn modelId="{4F8C651A-295D-4EF9-9290-42C9A0CF5540}" srcId="{D22EAD8D-01CD-45E1-A815-C2CF1B03D2AF}" destId="{2BE37C21-F869-44CA-B908-D2B848630AF9}" srcOrd="1" destOrd="0" parTransId="{E99D713D-70ED-4123-AE4D-61E8BB57ECF1}" sibTransId="{615DF015-10B1-489F-AAC7-D7ECD0192D4B}"/>
    <dgm:cxn modelId="{9CF88535-928D-4AD7-BE6A-9F4C55CD0F5A}" type="presOf" srcId="{C04CAA02-1BD3-474E-AD2A-E9003DD58EBA}" destId="{FF09791A-C4E4-4DB9-B0B6-6A8644D26EC3}" srcOrd="0" destOrd="0" presId="urn:microsoft.com/office/officeart/2008/layout/NameandTitleOrganizationalChart"/>
    <dgm:cxn modelId="{47467B41-72BC-43C6-84BA-6BCFEDB514EF}" type="presOf" srcId="{51408621-63A6-48A8-9498-A1288C3C25E5}" destId="{1A09ED62-8931-46CA-9E2F-428D7F81718F}" srcOrd="0" destOrd="0" presId="urn:microsoft.com/office/officeart/2008/layout/NameandTitleOrganizationalChart"/>
    <dgm:cxn modelId="{D3073264-B252-4D1E-879B-BDD7B8EBFB41}" srcId="{D22EAD8D-01CD-45E1-A815-C2CF1B03D2AF}" destId="{51408621-63A6-48A8-9498-A1288C3C25E5}" srcOrd="3" destOrd="0" parTransId="{7760D781-62C9-4547-AF2F-B516DDEE8EA3}" sibTransId="{C04CAA02-1BD3-474E-AD2A-E9003DD58EBA}"/>
    <dgm:cxn modelId="{7A2EDE44-9E9C-47ED-921C-01E0EDCC7BEA}" type="presOf" srcId="{E99D713D-70ED-4123-AE4D-61E8BB57ECF1}" destId="{D788EF59-3B01-4D97-8711-29C9F02E9990}" srcOrd="0" destOrd="0" presId="urn:microsoft.com/office/officeart/2008/layout/NameandTitleOrganizationalChart"/>
    <dgm:cxn modelId="{60F1A84F-E883-46C0-8702-B30719AF245F}" type="presOf" srcId="{A7FB4433-3E81-4E53-8C0D-DB2EC9ECD99B}" destId="{F5C02336-940B-46FC-BB01-CF2B6E51AA1A}" srcOrd="0" destOrd="0" presId="urn:microsoft.com/office/officeart/2008/layout/NameandTitleOrganizationalChart"/>
    <dgm:cxn modelId="{0789767B-78D7-4F99-AD8B-0F01794D56AE}" type="presOf" srcId="{49F5B644-7EE2-4330-838E-3667B4A3C521}" destId="{A9E71199-FCB7-4679-9EE6-3B10E4B564E4}" srcOrd="0" destOrd="0" presId="urn:microsoft.com/office/officeart/2008/layout/NameandTitleOrganizationalChart"/>
    <dgm:cxn modelId="{488ABD7F-31FA-43D0-9712-70A22B31B326}" type="presOf" srcId="{E5FD4D12-8520-4CBB-ACAB-2B30E30AC2CF}" destId="{BB45CDCB-5F86-4830-8671-2967811C3DD8}" srcOrd="1" destOrd="0" presId="urn:microsoft.com/office/officeart/2008/layout/NameandTitleOrganizationalChart"/>
    <dgm:cxn modelId="{C9673588-5DF1-44F5-BF60-82711CC8F496}" type="presOf" srcId="{2CCC2D6D-B222-4959-BDE3-2361110766DA}" destId="{A80A47BD-22E8-4F41-9588-1FC5BBBCD756}" srcOrd="0" destOrd="0" presId="urn:microsoft.com/office/officeart/2008/layout/NameandTitleOrganizationalChart"/>
    <dgm:cxn modelId="{E686EE8A-9BC8-43E9-8767-7DE724C378EC}" type="presOf" srcId="{7760D781-62C9-4547-AF2F-B516DDEE8EA3}" destId="{ABC344B7-1146-4679-B164-8B63F25B820A}" srcOrd="0" destOrd="0" presId="urn:microsoft.com/office/officeart/2008/layout/NameandTitleOrganizationalChart"/>
    <dgm:cxn modelId="{E3717692-C5A6-4BB4-90FD-A7224D741DDA}" type="presOf" srcId="{E5FD4D12-8520-4CBB-ACAB-2B30E30AC2CF}" destId="{068EED32-FCC5-4A35-B000-2D8D58CF2010}" srcOrd="0" destOrd="0" presId="urn:microsoft.com/office/officeart/2008/layout/NameandTitleOrganizationalChart"/>
    <dgm:cxn modelId="{788CE09A-2A90-4879-8E36-F03892FF2EB7}" srcId="{D22EAD8D-01CD-45E1-A815-C2CF1B03D2AF}" destId="{E5FD4D12-8520-4CBB-ACAB-2B30E30AC2CF}" srcOrd="2" destOrd="0" parTransId="{C16E3ADE-2487-47A5-91BC-7592E1948CED}" sibTransId="{A7FB4433-3E81-4E53-8C0D-DB2EC9ECD99B}"/>
    <dgm:cxn modelId="{7B67C4A1-2E33-4D45-9690-C76B4DBE8258}" type="presOf" srcId="{2BE37C21-F869-44CA-B908-D2B848630AF9}" destId="{F39C111E-EBF3-4F47-BAEB-9C175A8D7CE6}" srcOrd="1" destOrd="0" presId="urn:microsoft.com/office/officeart/2008/layout/NameandTitleOrganizationalChart"/>
    <dgm:cxn modelId="{B84782A6-24B7-4B32-A574-C86BAE093D5B}" srcId="{FEDA9A55-7D0C-4FF3-AAB5-4699BC167F66}" destId="{D22EAD8D-01CD-45E1-A815-C2CF1B03D2AF}" srcOrd="0" destOrd="0" parTransId="{2B045D6F-168A-48E6-A4F7-472A8D33015D}" sibTransId="{97B6C6A1-796D-465D-ABE8-2DDDAE94AF9E}"/>
    <dgm:cxn modelId="{F89A42B1-C96D-4811-93FD-0C34C55130F3}" type="presOf" srcId="{D22EAD8D-01CD-45E1-A815-C2CF1B03D2AF}" destId="{5ACAC19A-2C24-4777-A3EE-90FD6072394C}" srcOrd="0" destOrd="0" presId="urn:microsoft.com/office/officeart/2008/layout/NameandTitleOrganizationalChart"/>
    <dgm:cxn modelId="{62015BB2-EA2C-4A09-B548-BBAE136BB066}" type="presOf" srcId="{7FFF9ED0-D136-47C8-AD5A-70972C805CF2}" destId="{6BA4CFEF-5A9F-4C78-A9B4-18C620D17207}" srcOrd="0" destOrd="0" presId="urn:microsoft.com/office/officeart/2008/layout/NameandTitleOrganizationalChart"/>
    <dgm:cxn modelId="{AD67D2B4-5A3F-4306-8C76-B82C85F716DE}" type="presOf" srcId="{7FFF9ED0-D136-47C8-AD5A-70972C805CF2}" destId="{372AADA2-A5E7-481B-A96C-BE92934DB15C}" srcOrd="1" destOrd="0" presId="urn:microsoft.com/office/officeart/2008/layout/NameandTitleOrganizationalChart"/>
    <dgm:cxn modelId="{3C1946B5-4B72-4DFA-A9AC-3225FFA88B2C}" srcId="{D22EAD8D-01CD-45E1-A815-C2CF1B03D2AF}" destId="{7FFF9ED0-D136-47C8-AD5A-70972C805CF2}" srcOrd="0" destOrd="0" parTransId="{49F5B644-7EE2-4330-838E-3667B4A3C521}" sibTransId="{2CCC2D6D-B222-4959-BDE3-2361110766DA}"/>
    <dgm:cxn modelId="{6B6C07CF-8139-438B-A37D-E6FC4DA4EE2A}" type="presOf" srcId="{FEDA9A55-7D0C-4FF3-AAB5-4699BC167F66}" destId="{9F37C6EE-F5E0-4884-B701-D10C46378B90}" srcOrd="0" destOrd="0" presId="urn:microsoft.com/office/officeart/2008/layout/NameandTitleOrganizationalChart"/>
    <dgm:cxn modelId="{139293E6-3E06-4F03-8AEE-1E9257B58EA3}" type="presOf" srcId="{2BE37C21-F869-44CA-B908-D2B848630AF9}" destId="{0361B955-0FC0-4088-8AD6-29C00B362CC1}" srcOrd="0" destOrd="0" presId="urn:microsoft.com/office/officeart/2008/layout/NameandTitleOrganizationalChart"/>
    <dgm:cxn modelId="{3CB412E8-6BC4-4328-A0F8-EC115ACCD36E}" type="presOf" srcId="{615DF015-10B1-489F-AAC7-D7ECD0192D4B}" destId="{80239CDE-69DA-43D1-9B0A-BF559EE5197B}" srcOrd="0" destOrd="0" presId="urn:microsoft.com/office/officeart/2008/layout/NameandTitleOrganizationalChart"/>
    <dgm:cxn modelId="{6D8131EA-99B5-4DBB-A254-1F37E86F4CEF}" type="presOf" srcId="{D22EAD8D-01CD-45E1-A815-C2CF1B03D2AF}" destId="{D13F3C7F-7C9E-40D1-834E-48011DF6A381}" srcOrd="1" destOrd="0" presId="urn:microsoft.com/office/officeart/2008/layout/NameandTitleOrganizationalChart"/>
    <dgm:cxn modelId="{E5FEF8F0-EDF9-4991-BDCE-708CF7D2F72F}" type="presOf" srcId="{51408621-63A6-48A8-9498-A1288C3C25E5}" destId="{87BBB4E6-655B-4F16-8391-24D05032155E}" srcOrd="1" destOrd="0" presId="urn:microsoft.com/office/officeart/2008/layout/NameandTitleOrganizationalChart"/>
    <dgm:cxn modelId="{E37077FC-490E-465E-A573-4EF03FF6FFDB}" type="presOf" srcId="{C16E3ADE-2487-47A5-91BC-7592E1948CED}" destId="{82198C86-5039-400B-A80F-1A0DB5F5A578}" srcOrd="0" destOrd="0" presId="urn:microsoft.com/office/officeart/2008/layout/NameandTitleOrganizationalChart"/>
    <dgm:cxn modelId="{B624F2DB-AA57-422C-B887-12808D92A093}" type="presParOf" srcId="{9F37C6EE-F5E0-4884-B701-D10C46378B90}" destId="{F3D6A234-4E3F-4A65-A728-9E261F287B53}" srcOrd="0" destOrd="0" presId="urn:microsoft.com/office/officeart/2008/layout/NameandTitleOrganizationalChart"/>
    <dgm:cxn modelId="{EB6C9EEE-8EE2-4804-813F-37E90F82C1CF}" type="presParOf" srcId="{F3D6A234-4E3F-4A65-A728-9E261F287B53}" destId="{6287620F-B2F4-4BCA-B58A-38B0DA7849D9}" srcOrd="0" destOrd="0" presId="urn:microsoft.com/office/officeart/2008/layout/NameandTitleOrganizationalChart"/>
    <dgm:cxn modelId="{4F4667A8-92C1-417A-BA75-8B7509F20956}" type="presParOf" srcId="{6287620F-B2F4-4BCA-B58A-38B0DA7849D9}" destId="{5ACAC19A-2C24-4777-A3EE-90FD6072394C}" srcOrd="0" destOrd="0" presId="urn:microsoft.com/office/officeart/2008/layout/NameandTitleOrganizationalChart"/>
    <dgm:cxn modelId="{9B98E16E-2F77-4407-9430-F9F3CDB763C5}" type="presParOf" srcId="{6287620F-B2F4-4BCA-B58A-38B0DA7849D9}" destId="{95120FB4-19EA-4841-8EDF-386A23A393C1}" srcOrd="1" destOrd="0" presId="urn:microsoft.com/office/officeart/2008/layout/NameandTitleOrganizationalChart"/>
    <dgm:cxn modelId="{3BA4E4B6-2F14-4D94-ABB1-9C1459589765}" type="presParOf" srcId="{6287620F-B2F4-4BCA-B58A-38B0DA7849D9}" destId="{D13F3C7F-7C9E-40D1-834E-48011DF6A381}" srcOrd="2" destOrd="0" presId="urn:microsoft.com/office/officeart/2008/layout/NameandTitleOrganizationalChart"/>
    <dgm:cxn modelId="{6D78984F-26D2-4341-BC63-02BC1C65EB1F}" type="presParOf" srcId="{F3D6A234-4E3F-4A65-A728-9E261F287B53}" destId="{3A7ACF43-DFBA-4C60-AE23-F7E71C93AC75}" srcOrd="1" destOrd="0" presId="urn:microsoft.com/office/officeart/2008/layout/NameandTitleOrganizationalChart"/>
    <dgm:cxn modelId="{165E7A9F-3387-4A53-96AB-5BDA901DF693}" type="presParOf" srcId="{3A7ACF43-DFBA-4C60-AE23-F7E71C93AC75}" destId="{D788EF59-3B01-4D97-8711-29C9F02E9990}" srcOrd="0" destOrd="0" presId="urn:microsoft.com/office/officeart/2008/layout/NameandTitleOrganizationalChart"/>
    <dgm:cxn modelId="{96024CA8-1A25-4BA1-B4AA-E42D98D9B3E7}" type="presParOf" srcId="{3A7ACF43-DFBA-4C60-AE23-F7E71C93AC75}" destId="{E6704FE2-C914-4995-B127-BC2E96225D72}" srcOrd="1" destOrd="0" presId="urn:microsoft.com/office/officeart/2008/layout/NameandTitleOrganizationalChart"/>
    <dgm:cxn modelId="{981A6018-A3B1-4C03-AAC8-B23B101C6FE0}" type="presParOf" srcId="{E6704FE2-C914-4995-B127-BC2E96225D72}" destId="{48182F32-F4FF-403B-AC60-A651341B7442}" srcOrd="0" destOrd="0" presId="urn:microsoft.com/office/officeart/2008/layout/NameandTitleOrganizationalChart"/>
    <dgm:cxn modelId="{DC6E89EC-0E6B-43CD-B0C6-C0CD589D2294}" type="presParOf" srcId="{48182F32-F4FF-403B-AC60-A651341B7442}" destId="{0361B955-0FC0-4088-8AD6-29C00B362CC1}" srcOrd="0" destOrd="0" presId="urn:microsoft.com/office/officeart/2008/layout/NameandTitleOrganizationalChart"/>
    <dgm:cxn modelId="{96FE8B72-773E-44BF-A98B-050C6C1B3DC5}" type="presParOf" srcId="{48182F32-F4FF-403B-AC60-A651341B7442}" destId="{80239CDE-69DA-43D1-9B0A-BF559EE5197B}" srcOrd="1" destOrd="0" presId="urn:microsoft.com/office/officeart/2008/layout/NameandTitleOrganizationalChart"/>
    <dgm:cxn modelId="{F53CB2C1-5190-4D78-99A6-235D273B5B6A}" type="presParOf" srcId="{48182F32-F4FF-403B-AC60-A651341B7442}" destId="{F39C111E-EBF3-4F47-BAEB-9C175A8D7CE6}" srcOrd="2" destOrd="0" presId="urn:microsoft.com/office/officeart/2008/layout/NameandTitleOrganizationalChart"/>
    <dgm:cxn modelId="{48AB625F-0315-4C55-966C-36892F5EDE1E}" type="presParOf" srcId="{E6704FE2-C914-4995-B127-BC2E96225D72}" destId="{D105B358-352C-465A-BB60-6E3D775A38AC}" srcOrd="1" destOrd="0" presId="urn:microsoft.com/office/officeart/2008/layout/NameandTitleOrganizationalChart"/>
    <dgm:cxn modelId="{4A0C9EEF-3E9E-4371-919C-387F650C228C}" type="presParOf" srcId="{E6704FE2-C914-4995-B127-BC2E96225D72}" destId="{7B25E05F-1C6C-4D55-B111-6FCF15983929}" srcOrd="2" destOrd="0" presId="urn:microsoft.com/office/officeart/2008/layout/NameandTitleOrganizationalChart"/>
    <dgm:cxn modelId="{D651A83D-C698-4A4F-9093-DFE362BE283A}" type="presParOf" srcId="{3A7ACF43-DFBA-4C60-AE23-F7E71C93AC75}" destId="{82198C86-5039-400B-A80F-1A0DB5F5A578}" srcOrd="2" destOrd="0" presId="urn:microsoft.com/office/officeart/2008/layout/NameandTitleOrganizationalChart"/>
    <dgm:cxn modelId="{56FBC10F-EC9C-435A-AFC7-F8BF1733A11C}" type="presParOf" srcId="{3A7ACF43-DFBA-4C60-AE23-F7E71C93AC75}" destId="{03E6F324-5F4B-464D-B5E2-B0C288695B1F}" srcOrd="3" destOrd="0" presId="urn:microsoft.com/office/officeart/2008/layout/NameandTitleOrganizationalChart"/>
    <dgm:cxn modelId="{A9546FCC-FB2D-4639-8A05-CF251EC0E8F6}" type="presParOf" srcId="{03E6F324-5F4B-464D-B5E2-B0C288695B1F}" destId="{4010A292-041D-463E-AB01-BED0ED3DEFFE}" srcOrd="0" destOrd="0" presId="urn:microsoft.com/office/officeart/2008/layout/NameandTitleOrganizationalChart"/>
    <dgm:cxn modelId="{446D3E09-E784-4EEA-9D96-77961416896C}" type="presParOf" srcId="{4010A292-041D-463E-AB01-BED0ED3DEFFE}" destId="{068EED32-FCC5-4A35-B000-2D8D58CF2010}" srcOrd="0" destOrd="0" presId="urn:microsoft.com/office/officeart/2008/layout/NameandTitleOrganizationalChart"/>
    <dgm:cxn modelId="{034E4C8B-6DB5-41A6-B1FC-3C79F35E8D82}" type="presParOf" srcId="{4010A292-041D-463E-AB01-BED0ED3DEFFE}" destId="{F5C02336-940B-46FC-BB01-CF2B6E51AA1A}" srcOrd="1" destOrd="0" presId="urn:microsoft.com/office/officeart/2008/layout/NameandTitleOrganizationalChart"/>
    <dgm:cxn modelId="{83D4B6E1-7108-4237-AE6F-6FC101383D7B}" type="presParOf" srcId="{4010A292-041D-463E-AB01-BED0ED3DEFFE}" destId="{BB45CDCB-5F86-4830-8671-2967811C3DD8}" srcOrd="2" destOrd="0" presId="urn:microsoft.com/office/officeart/2008/layout/NameandTitleOrganizationalChart"/>
    <dgm:cxn modelId="{053DA7DB-2F0C-4808-85C9-A026B151E9EC}" type="presParOf" srcId="{03E6F324-5F4B-464D-B5E2-B0C288695B1F}" destId="{C60F3409-FE2F-4865-9BA3-E66B85A1ECA1}" srcOrd="1" destOrd="0" presId="urn:microsoft.com/office/officeart/2008/layout/NameandTitleOrganizationalChart"/>
    <dgm:cxn modelId="{3B9020FA-6925-49FF-B5E8-88CF4AD58152}" type="presParOf" srcId="{03E6F324-5F4B-464D-B5E2-B0C288695B1F}" destId="{1030A6D9-8262-4919-8E62-EBA714FCBF3E}" srcOrd="2" destOrd="0" presId="urn:microsoft.com/office/officeart/2008/layout/NameandTitleOrganizationalChart"/>
    <dgm:cxn modelId="{70F58F8B-28F6-47E1-8D82-2E65575BE03F}" type="presParOf" srcId="{3A7ACF43-DFBA-4C60-AE23-F7E71C93AC75}" destId="{ABC344B7-1146-4679-B164-8B63F25B820A}" srcOrd="4" destOrd="0" presId="urn:microsoft.com/office/officeart/2008/layout/NameandTitleOrganizationalChart"/>
    <dgm:cxn modelId="{2C2D8721-3422-4716-BC49-F4E85B6B8801}" type="presParOf" srcId="{3A7ACF43-DFBA-4C60-AE23-F7E71C93AC75}" destId="{EF55632F-B1CE-47D5-8F69-4DE4F9C8EC01}" srcOrd="5" destOrd="0" presId="urn:microsoft.com/office/officeart/2008/layout/NameandTitleOrganizationalChart"/>
    <dgm:cxn modelId="{C25AA3C6-1F3F-4BC6-A13E-1A8DC69046A8}" type="presParOf" srcId="{EF55632F-B1CE-47D5-8F69-4DE4F9C8EC01}" destId="{88C51D8B-137A-4B44-BAF9-9FCB8DDAD2F7}" srcOrd="0" destOrd="0" presId="urn:microsoft.com/office/officeart/2008/layout/NameandTitleOrganizationalChart"/>
    <dgm:cxn modelId="{6556E1A1-5816-4886-B5F8-76810B75F916}" type="presParOf" srcId="{88C51D8B-137A-4B44-BAF9-9FCB8DDAD2F7}" destId="{1A09ED62-8931-46CA-9E2F-428D7F81718F}" srcOrd="0" destOrd="0" presId="urn:microsoft.com/office/officeart/2008/layout/NameandTitleOrganizationalChart"/>
    <dgm:cxn modelId="{8747ECB7-67CF-44DC-A922-5214F67934AB}" type="presParOf" srcId="{88C51D8B-137A-4B44-BAF9-9FCB8DDAD2F7}" destId="{FF09791A-C4E4-4DB9-B0B6-6A8644D26EC3}" srcOrd="1" destOrd="0" presId="urn:microsoft.com/office/officeart/2008/layout/NameandTitleOrganizationalChart"/>
    <dgm:cxn modelId="{B3C67D03-5925-4D5B-8A78-06ECB4A18F35}" type="presParOf" srcId="{88C51D8B-137A-4B44-BAF9-9FCB8DDAD2F7}" destId="{87BBB4E6-655B-4F16-8391-24D05032155E}" srcOrd="2" destOrd="0" presId="urn:microsoft.com/office/officeart/2008/layout/NameandTitleOrganizationalChart"/>
    <dgm:cxn modelId="{C26E6879-5BC6-4D39-A884-9469E0C6A247}" type="presParOf" srcId="{EF55632F-B1CE-47D5-8F69-4DE4F9C8EC01}" destId="{EDDBB70B-D7E5-4108-A217-CA76FDADE847}" srcOrd="1" destOrd="0" presId="urn:microsoft.com/office/officeart/2008/layout/NameandTitleOrganizationalChart"/>
    <dgm:cxn modelId="{06259FD9-4157-4215-A9A2-C0D412440E01}" type="presParOf" srcId="{EF55632F-B1CE-47D5-8F69-4DE4F9C8EC01}" destId="{35FCADC7-8E51-4A70-8024-633B1A98432E}" srcOrd="2" destOrd="0" presId="urn:microsoft.com/office/officeart/2008/layout/NameandTitleOrganizationalChart"/>
    <dgm:cxn modelId="{1A764840-702D-4E85-8DEB-1BB843B7721C}" type="presParOf" srcId="{F3D6A234-4E3F-4A65-A728-9E261F287B53}" destId="{7F976446-590D-4224-9350-B5F70B82C008}" srcOrd="2" destOrd="0" presId="urn:microsoft.com/office/officeart/2008/layout/NameandTitleOrganizationalChart"/>
    <dgm:cxn modelId="{84D40500-A909-4EB9-B1CF-5DC6D9E847B1}" type="presParOf" srcId="{7F976446-590D-4224-9350-B5F70B82C008}" destId="{A9E71199-FCB7-4679-9EE6-3B10E4B564E4}" srcOrd="0" destOrd="0" presId="urn:microsoft.com/office/officeart/2008/layout/NameandTitleOrganizationalChart"/>
    <dgm:cxn modelId="{F2C65D64-5E24-4A92-A962-246751565FD9}" type="presParOf" srcId="{7F976446-590D-4224-9350-B5F70B82C008}" destId="{89A4CE5A-B2BC-4060-837C-37FC7BC8E460}" srcOrd="1" destOrd="0" presId="urn:microsoft.com/office/officeart/2008/layout/NameandTitleOrganizationalChart"/>
    <dgm:cxn modelId="{B8C588EA-E28E-4423-9D92-272AD222ED7F}" type="presParOf" srcId="{89A4CE5A-B2BC-4060-837C-37FC7BC8E460}" destId="{08AB9A01-7CCE-475D-8421-5B2DE5C03BB5}" srcOrd="0" destOrd="0" presId="urn:microsoft.com/office/officeart/2008/layout/NameandTitleOrganizationalChart"/>
    <dgm:cxn modelId="{E0DBABFC-EAC2-479A-8B94-D41EF8965A0E}" type="presParOf" srcId="{08AB9A01-7CCE-475D-8421-5B2DE5C03BB5}" destId="{6BA4CFEF-5A9F-4C78-A9B4-18C620D17207}" srcOrd="0" destOrd="0" presId="urn:microsoft.com/office/officeart/2008/layout/NameandTitleOrganizationalChart"/>
    <dgm:cxn modelId="{2C97450B-341D-4F4D-8BEB-955E426ED35B}" type="presParOf" srcId="{08AB9A01-7CCE-475D-8421-5B2DE5C03BB5}" destId="{A80A47BD-22E8-4F41-9588-1FC5BBBCD756}" srcOrd="1" destOrd="0" presId="urn:microsoft.com/office/officeart/2008/layout/NameandTitleOrganizationalChart"/>
    <dgm:cxn modelId="{A0492C6E-EA33-4186-BEE4-7AAA3012606B}" type="presParOf" srcId="{08AB9A01-7CCE-475D-8421-5B2DE5C03BB5}" destId="{372AADA2-A5E7-481B-A96C-BE92934DB15C}" srcOrd="2" destOrd="0" presId="urn:microsoft.com/office/officeart/2008/layout/NameandTitleOrganizationalChart"/>
    <dgm:cxn modelId="{0F5695E3-4993-4B79-980B-F36ED02BA835}" type="presParOf" srcId="{89A4CE5A-B2BC-4060-837C-37FC7BC8E460}" destId="{C6BEF3C1-B760-4AB9-893C-470BA5103437}" srcOrd="1" destOrd="0" presId="urn:microsoft.com/office/officeart/2008/layout/NameandTitleOrganizationalChart"/>
    <dgm:cxn modelId="{44786A17-33FD-4469-8B2C-B858FA159785}" type="presParOf" srcId="{89A4CE5A-B2BC-4060-837C-37FC7BC8E460}" destId="{60ED2767-447A-46E7-937E-8B03E55F419E}"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71199-FCB7-4679-9EE6-3B10E4B564E4}">
      <dsp:nvSpPr>
        <dsp:cNvPr id="0" name=""/>
        <dsp:cNvSpPr/>
      </dsp:nvSpPr>
      <dsp:spPr>
        <a:xfrm>
          <a:off x="3598913" y="1454151"/>
          <a:ext cx="149144" cy="1213835"/>
        </a:xfrm>
        <a:custGeom>
          <a:avLst/>
          <a:gdLst/>
          <a:ahLst/>
          <a:cxnLst/>
          <a:rect l="0" t="0" r="0" b="0"/>
          <a:pathLst>
            <a:path>
              <a:moveTo>
                <a:pt x="149144" y="0"/>
              </a:moveTo>
              <a:lnTo>
                <a:pt x="149144" y="1213835"/>
              </a:lnTo>
              <a:lnTo>
                <a:pt x="0" y="12138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C344B7-1146-4679-B164-8B63F25B820A}">
      <dsp:nvSpPr>
        <dsp:cNvPr id="0" name=""/>
        <dsp:cNvSpPr/>
      </dsp:nvSpPr>
      <dsp:spPr>
        <a:xfrm>
          <a:off x="3748058" y="1454151"/>
          <a:ext cx="3036452" cy="2389193"/>
        </a:xfrm>
        <a:custGeom>
          <a:avLst/>
          <a:gdLst/>
          <a:ahLst/>
          <a:cxnLst/>
          <a:rect l="0" t="0" r="0" b="0"/>
          <a:pathLst>
            <a:path>
              <a:moveTo>
                <a:pt x="0" y="0"/>
              </a:moveTo>
              <a:lnTo>
                <a:pt x="0" y="2134734"/>
              </a:lnTo>
              <a:lnTo>
                <a:pt x="3036452" y="2134734"/>
              </a:lnTo>
              <a:lnTo>
                <a:pt x="3036452" y="2389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198C86-5039-400B-A80F-1A0DB5F5A578}">
      <dsp:nvSpPr>
        <dsp:cNvPr id="0" name=""/>
        <dsp:cNvSpPr/>
      </dsp:nvSpPr>
      <dsp:spPr>
        <a:xfrm>
          <a:off x="3748058" y="1454151"/>
          <a:ext cx="210627" cy="2389193"/>
        </a:xfrm>
        <a:custGeom>
          <a:avLst/>
          <a:gdLst/>
          <a:ahLst/>
          <a:cxnLst/>
          <a:rect l="0" t="0" r="0" b="0"/>
          <a:pathLst>
            <a:path>
              <a:moveTo>
                <a:pt x="0" y="0"/>
              </a:moveTo>
              <a:lnTo>
                <a:pt x="0" y="2134734"/>
              </a:lnTo>
              <a:lnTo>
                <a:pt x="210627" y="2134734"/>
              </a:lnTo>
              <a:lnTo>
                <a:pt x="210627" y="2389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88EF59-3B01-4D97-8711-29C9F02E9990}">
      <dsp:nvSpPr>
        <dsp:cNvPr id="0" name=""/>
        <dsp:cNvSpPr/>
      </dsp:nvSpPr>
      <dsp:spPr>
        <a:xfrm>
          <a:off x="1132861" y="1454151"/>
          <a:ext cx="2615197" cy="2389193"/>
        </a:xfrm>
        <a:custGeom>
          <a:avLst/>
          <a:gdLst/>
          <a:ahLst/>
          <a:cxnLst/>
          <a:rect l="0" t="0" r="0" b="0"/>
          <a:pathLst>
            <a:path>
              <a:moveTo>
                <a:pt x="2615197" y="0"/>
              </a:moveTo>
              <a:lnTo>
                <a:pt x="2615197" y="2134734"/>
              </a:lnTo>
              <a:lnTo>
                <a:pt x="0" y="2134734"/>
              </a:lnTo>
              <a:lnTo>
                <a:pt x="0" y="2389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CAC19A-2C24-4777-A3EE-90FD6072394C}">
      <dsp:nvSpPr>
        <dsp:cNvPr id="0" name=""/>
        <dsp:cNvSpPr/>
      </dsp:nvSpPr>
      <dsp:spPr>
        <a:xfrm>
          <a:off x="2694918" y="363613"/>
          <a:ext cx="2106279" cy="1090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53887"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片区主管培训店长如何进行门店品种分析</a:t>
          </a:r>
        </a:p>
      </dsp:txBody>
      <dsp:txXfrm>
        <a:off x="2694918" y="363613"/>
        <a:ext cx="2106279" cy="1090538"/>
      </dsp:txXfrm>
    </dsp:sp>
    <dsp:sp modelId="{95120FB4-19EA-4841-8EDF-386A23A393C1}">
      <dsp:nvSpPr>
        <dsp:cNvPr id="0" name=""/>
        <dsp:cNvSpPr/>
      </dsp:nvSpPr>
      <dsp:spPr>
        <a:xfrm>
          <a:off x="2452108" y="1173331"/>
          <a:ext cx="3223782" cy="44046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zh-CN" altLang="en-US" sz="1100" kern="1200" dirty="0"/>
            <a:t>可用“公司品种明细分析”分析</a:t>
          </a:r>
          <a:r>
            <a:rPr lang="en-US" altLang="zh-CN" sz="1100" kern="1200" dirty="0"/>
            <a:t>60</a:t>
          </a:r>
          <a:r>
            <a:rPr lang="zh-CN" altLang="en-US" sz="1100" kern="1200" dirty="0"/>
            <a:t>天未动销产品</a:t>
          </a:r>
        </a:p>
      </dsp:txBody>
      <dsp:txXfrm>
        <a:off x="2452108" y="1173331"/>
        <a:ext cx="3223782" cy="440468"/>
      </dsp:txXfrm>
    </dsp:sp>
    <dsp:sp modelId="{0361B955-0FC0-4088-8AD6-29C00B362CC1}">
      <dsp:nvSpPr>
        <dsp:cNvPr id="0" name=""/>
        <dsp:cNvSpPr/>
      </dsp:nvSpPr>
      <dsp:spPr>
        <a:xfrm>
          <a:off x="79721" y="3843344"/>
          <a:ext cx="2106279" cy="1090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53887"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补充畅销品及顾客近期需求量较大商品</a:t>
          </a:r>
        </a:p>
      </dsp:txBody>
      <dsp:txXfrm>
        <a:off x="79721" y="3843344"/>
        <a:ext cx="2106279" cy="1090538"/>
      </dsp:txXfrm>
    </dsp:sp>
    <dsp:sp modelId="{80239CDE-69DA-43D1-9B0A-BF559EE5197B}">
      <dsp:nvSpPr>
        <dsp:cNvPr id="0" name=""/>
        <dsp:cNvSpPr/>
      </dsp:nvSpPr>
      <dsp:spPr>
        <a:xfrm>
          <a:off x="500977" y="4691540"/>
          <a:ext cx="1895651" cy="3635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zh-CN" altLang="en-US" sz="1200" kern="1200" dirty="0"/>
            <a:t>每周写要货计划时必须补充</a:t>
          </a:r>
        </a:p>
      </dsp:txBody>
      <dsp:txXfrm>
        <a:off x="500977" y="4691540"/>
        <a:ext cx="1895651" cy="363512"/>
      </dsp:txXfrm>
    </dsp:sp>
    <dsp:sp modelId="{068EED32-FCC5-4A35-B000-2D8D58CF2010}">
      <dsp:nvSpPr>
        <dsp:cNvPr id="0" name=""/>
        <dsp:cNvSpPr/>
      </dsp:nvSpPr>
      <dsp:spPr>
        <a:xfrm>
          <a:off x="2905546" y="3843344"/>
          <a:ext cx="2106279" cy="1090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53887"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学习滞销、效期及新品的产品知识卖点</a:t>
          </a:r>
        </a:p>
      </dsp:txBody>
      <dsp:txXfrm>
        <a:off x="2905546" y="3843344"/>
        <a:ext cx="2106279" cy="1090538"/>
      </dsp:txXfrm>
    </dsp:sp>
    <dsp:sp modelId="{F5C02336-940B-46FC-BB01-CF2B6E51AA1A}">
      <dsp:nvSpPr>
        <dsp:cNvPr id="0" name=""/>
        <dsp:cNvSpPr/>
      </dsp:nvSpPr>
      <dsp:spPr>
        <a:xfrm>
          <a:off x="3326802" y="4691540"/>
          <a:ext cx="1895651" cy="3635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r>
            <a:rPr lang="zh-CN" altLang="en-US" sz="1600" kern="1200" dirty="0"/>
            <a:t>必须全员学习</a:t>
          </a:r>
        </a:p>
      </dsp:txBody>
      <dsp:txXfrm>
        <a:off x="3326802" y="4691540"/>
        <a:ext cx="1895651" cy="363512"/>
      </dsp:txXfrm>
    </dsp:sp>
    <dsp:sp modelId="{1A09ED62-8931-46CA-9E2F-428D7F81718F}">
      <dsp:nvSpPr>
        <dsp:cNvPr id="0" name=""/>
        <dsp:cNvSpPr/>
      </dsp:nvSpPr>
      <dsp:spPr>
        <a:xfrm>
          <a:off x="5731371" y="3843344"/>
          <a:ext cx="2106279" cy="1090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53887"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确实无法动销产品联系门店间调拨</a:t>
          </a:r>
        </a:p>
      </dsp:txBody>
      <dsp:txXfrm>
        <a:off x="5731371" y="3843344"/>
        <a:ext cx="2106279" cy="1090538"/>
      </dsp:txXfrm>
    </dsp:sp>
    <dsp:sp modelId="{FF09791A-C4E4-4DB9-B0B6-6A8644D26EC3}">
      <dsp:nvSpPr>
        <dsp:cNvPr id="0" name=""/>
        <dsp:cNvSpPr/>
      </dsp:nvSpPr>
      <dsp:spPr>
        <a:xfrm>
          <a:off x="6152627" y="4691540"/>
          <a:ext cx="1895651" cy="3635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zh-CN" altLang="en-US" sz="1300" kern="1200" dirty="0"/>
            <a:t>片区每</a:t>
          </a:r>
          <a:r>
            <a:rPr lang="en-US" altLang="zh-CN" sz="1300" kern="1200" dirty="0"/>
            <a:t>2</a:t>
          </a:r>
          <a:r>
            <a:rPr lang="zh-CN" altLang="en-US" sz="1300" kern="1200" dirty="0"/>
            <a:t>个月集中解决</a:t>
          </a:r>
          <a:r>
            <a:rPr lang="en-US" altLang="zh-CN" sz="1300" kern="1200" dirty="0"/>
            <a:t>1</a:t>
          </a:r>
          <a:r>
            <a:rPr lang="zh-CN" altLang="en-US" sz="1300" kern="1200" dirty="0"/>
            <a:t>次</a:t>
          </a:r>
        </a:p>
      </dsp:txBody>
      <dsp:txXfrm>
        <a:off x="6152627" y="4691540"/>
        <a:ext cx="1895651" cy="363512"/>
      </dsp:txXfrm>
    </dsp:sp>
    <dsp:sp modelId="{6BA4CFEF-5A9F-4C78-A9B4-18C620D17207}">
      <dsp:nvSpPr>
        <dsp:cNvPr id="0" name=""/>
        <dsp:cNvSpPr/>
      </dsp:nvSpPr>
      <dsp:spPr>
        <a:xfrm>
          <a:off x="1492633" y="2122717"/>
          <a:ext cx="2106279" cy="1090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53887"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店长带领门店员工共同分析</a:t>
          </a:r>
        </a:p>
      </dsp:txBody>
      <dsp:txXfrm>
        <a:off x="1492633" y="2122717"/>
        <a:ext cx="2106279" cy="1090538"/>
      </dsp:txXfrm>
    </dsp:sp>
    <dsp:sp modelId="{A80A47BD-22E8-4F41-9588-1FC5BBBCD756}">
      <dsp:nvSpPr>
        <dsp:cNvPr id="0" name=""/>
        <dsp:cNvSpPr/>
      </dsp:nvSpPr>
      <dsp:spPr>
        <a:xfrm>
          <a:off x="1913889" y="2970914"/>
          <a:ext cx="1895651" cy="3635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r>
            <a:rPr lang="zh-CN" altLang="en-US" sz="1600" kern="1200" dirty="0"/>
            <a:t>解决办法如下：</a:t>
          </a:r>
          <a:endParaRPr lang="en-US" altLang="zh-CN" sz="1600" kern="1200" dirty="0"/>
        </a:p>
      </dsp:txBody>
      <dsp:txXfrm>
        <a:off x="1913889" y="2970914"/>
        <a:ext cx="1895651" cy="363512"/>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p>
            <a:pPr lvl="0" algn="r" fontAlgn="base"/>
            <a:fld id="{9A0DB2DC-4C9A-4742-B13C-FB6460FD3503}" type="slidenum">
              <a:rPr lang="zh-CN" altLang="en-US" sz="1200" strike="noStrike" noProof="1" dirty="0">
                <a:latin typeface="等线"/>
                <a:ea typeface="等线"/>
                <a:cs typeface="+mn-cs"/>
              </a:rPr>
              <a:t>‹#›</a:t>
            </a:fld>
            <a:endParaRPr lang="zh-CN" altLang="en-US" sz="1200" strike="noStrike" noProof="1">
              <a:latin typeface="等线"/>
              <a:ea typeface="等线"/>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313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963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7491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567724" y="2093305"/>
            <a:ext cx="3106352" cy="3021844"/>
          </a:xfrm>
          <a:prstGeom prst="ellipse">
            <a:avLst/>
          </a:prstGeom>
          <a:solidFill>
            <a:schemeClr val="accent3"/>
          </a:solidFill>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Picture Placeholder 2"/>
          <p:cNvSpPr>
            <a:spLocks noGrp="1"/>
          </p:cNvSpPr>
          <p:nvPr>
            <p:ph type="pic" sz="quarter" idx="11"/>
          </p:nvPr>
        </p:nvSpPr>
        <p:spPr>
          <a:xfrm>
            <a:off x="4671004" y="2093305"/>
            <a:ext cx="2964292" cy="3021844"/>
          </a:xfrm>
          <a:prstGeom prst="ellipse">
            <a:avLst/>
          </a:prstGeom>
          <a:solidFill>
            <a:schemeClr val="accent3"/>
          </a:solidFill>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Picture Placeholder 2"/>
          <p:cNvSpPr>
            <a:spLocks noGrp="1"/>
          </p:cNvSpPr>
          <p:nvPr>
            <p:ph type="pic" sz="quarter" idx="12"/>
          </p:nvPr>
        </p:nvSpPr>
        <p:spPr>
          <a:xfrm>
            <a:off x="8617692" y="2093305"/>
            <a:ext cx="3021116" cy="3021844"/>
          </a:xfrm>
          <a:prstGeom prst="ellipse">
            <a:avLst/>
          </a:prstGeom>
          <a:solidFill>
            <a:schemeClr val="accent3"/>
          </a:solidFill>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1_Title Slide">
    <p:bg>
      <p:bgPr>
        <a:solidFill>
          <a:schemeClr val="bg1"/>
        </a:solidFill>
        <a:effectLst/>
      </p:bgPr>
    </p:bg>
    <p:spTree>
      <p:nvGrpSpPr>
        <p:cNvPr id="1" name=""/>
        <p:cNvGrpSpPr/>
        <p:nvPr/>
      </p:nvGrpSpPr>
      <p:grpSpPr>
        <a:xfrm>
          <a:off x="0" y="0"/>
          <a:ext cx="0" cy="0"/>
          <a:chOff x="0" y="0"/>
          <a:chExt cx="0" cy="0"/>
        </a:xfrm>
      </p:grpSpPr>
      <p:sp>
        <p:nvSpPr>
          <p:cNvPr id="4" name="Picture Placeholder 8"/>
          <p:cNvSpPr>
            <a:spLocks noGrp="1"/>
          </p:cNvSpPr>
          <p:nvPr>
            <p:ph type="pic" sz="quarter" idx="13"/>
          </p:nvPr>
        </p:nvSpPr>
        <p:spPr>
          <a:xfrm>
            <a:off x="341836" y="1690838"/>
            <a:ext cx="3645964" cy="2430312"/>
          </a:xfrm>
          <a:prstGeom prst="roundRect">
            <a:avLst/>
          </a:prstGeom>
          <a:solidFill>
            <a:schemeClr val="accent1"/>
          </a:solidFill>
        </p:spPr>
        <p:txBody>
          <a:bodyPr/>
          <a:lstStyle>
            <a:lvl1pPr marL="0" indent="0" algn="ctr">
              <a:buNone/>
              <a:defRPr lang="en-GB" dirty="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Picture Placeholder 8"/>
          <p:cNvSpPr>
            <a:spLocks noGrp="1"/>
          </p:cNvSpPr>
          <p:nvPr>
            <p:ph type="pic" sz="quarter" idx="14"/>
          </p:nvPr>
        </p:nvSpPr>
        <p:spPr>
          <a:xfrm>
            <a:off x="4228036" y="1690838"/>
            <a:ext cx="3645964" cy="2430312"/>
          </a:xfrm>
          <a:prstGeom prst="roundRect">
            <a:avLst/>
          </a:prstGeom>
          <a:solidFill>
            <a:schemeClr val="accent1"/>
          </a:solidFill>
        </p:spPr>
        <p:txBody>
          <a:bodyPr/>
          <a:lstStyle>
            <a:lvl1pPr marL="0" indent="0" algn="ctr">
              <a:buNone/>
              <a:defRPr lang="en-GB" dirty="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Picture Placeholder 8"/>
          <p:cNvSpPr>
            <a:spLocks noGrp="1"/>
          </p:cNvSpPr>
          <p:nvPr>
            <p:ph type="pic" sz="quarter" idx="15"/>
          </p:nvPr>
        </p:nvSpPr>
        <p:spPr>
          <a:xfrm>
            <a:off x="8114236" y="1690838"/>
            <a:ext cx="3645964" cy="2430312"/>
          </a:xfrm>
          <a:prstGeom prst="roundRect">
            <a:avLst/>
          </a:prstGeom>
          <a:solidFill>
            <a:schemeClr val="accent1"/>
          </a:solidFill>
        </p:spPr>
        <p:txBody>
          <a:bodyPr/>
          <a:lstStyle>
            <a:lvl1pPr marL="0" indent="0" algn="ctr">
              <a:buNone/>
              <a:defRPr lang="en-GB" dirty="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wipe dir="r"/>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图片 1" descr="太极医药城A区照片"/>
          <p:cNvPicPr>
            <a:picLocks noChangeAspect="1"/>
          </p:cNvPicPr>
          <p:nvPr/>
        </p:nvPicPr>
        <p:blipFill>
          <a:blip r:embed="rId3"/>
          <a:stretch>
            <a:fillRect/>
          </a:stretch>
        </p:blipFill>
        <p:spPr>
          <a:xfrm>
            <a:off x="4841875" y="1466850"/>
            <a:ext cx="7353300" cy="3924300"/>
          </a:xfrm>
          <a:prstGeom prst="rect">
            <a:avLst/>
          </a:prstGeom>
          <a:noFill/>
          <a:ln w="9525">
            <a:noFill/>
          </a:ln>
        </p:spPr>
      </p:pic>
      <p:sp>
        <p:nvSpPr>
          <p:cNvPr id="18" name="任意多边形: 形状 17"/>
          <p:cNvSpPr/>
          <p:nvPr/>
        </p:nvSpPr>
        <p:spPr>
          <a:xfrm>
            <a:off x="0" y="1466850"/>
            <a:ext cx="6130925" cy="3924300"/>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任意多边形: 形状 32"/>
          <p:cNvSpPr/>
          <p:nvPr/>
        </p:nvSpPr>
        <p:spPr>
          <a:xfrm>
            <a:off x="5070475" y="1466850"/>
            <a:ext cx="1198563" cy="3924300"/>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矩形 38"/>
          <p:cNvSpPr/>
          <p:nvPr/>
        </p:nvSpPr>
        <p:spPr>
          <a:xfrm>
            <a:off x="511175" y="0"/>
            <a:ext cx="1355725"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矩形 39"/>
          <p:cNvSpPr/>
          <p:nvPr/>
        </p:nvSpPr>
        <p:spPr>
          <a:xfrm>
            <a:off x="511175" y="123825"/>
            <a:ext cx="1355725" cy="606425"/>
          </a:xfrm>
          <a:prstGeom prst="rect">
            <a:avLst/>
          </a:prstGeom>
          <a:solidFill>
            <a:srgbClr val="C60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02" name="文本框 40"/>
          <p:cNvSpPr txBox="1"/>
          <p:nvPr/>
        </p:nvSpPr>
        <p:spPr>
          <a:xfrm>
            <a:off x="438150" y="98425"/>
            <a:ext cx="1530350" cy="646113"/>
          </a:xfrm>
          <a:prstGeom prst="rect">
            <a:avLst/>
          </a:prstGeom>
          <a:solidFill>
            <a:srgbClr val="2EB0BD"/>
          </a:solidFill>
          <a:ln w="9525">
            <a:noFill/>
          </a:ln>
        </p:spPr>
        <p:txBody>
          <a:bodyPr anchor="t">
            <a:spAutoFit/>
          </a:bodyPr>
          <a:lstStyle/>
          <a:p>
            <a:pPr algn="ctr"/>
            <a:r>
              <a:rPr lang="en-US" altLang="zh-CN" b="1" dirty="0">
                <a:solidFill>
                  <a:schemeClr val="bg1"/>
                </a:solidFill>
                <a:latin typeface="Arial" panose="020B0604020202020204" pitchFamily="34" charset="0"/>
                <a:ea typeface="微软雅黑" panose="020B0503020204020204" pitchFamily="34" charset="-122"/>
              </a:rPr>
              <a:t>TAIJI </a:t>
            </a:r>
          </a:p>
          <a:p>
            <a:pPr algn="ctr"/>
            <a:r>
              <a:rPr lang="zh-CN" altLang="en-US" b="1" dirty="0">
                <a:solidFill>
                  <a:schemeClr val="bg1"/>
                </a:solidFill>
                <a:latin typeface="Arial" panose="020B0604020202020204" pitchFamily="34" charset="0"/>
                <a:ea typeface="微软雅黑" panose="020B0503020204020204" pitchFamily="34" charset="-122"/>
              </a:rPr>
              <a:t>太极集团</a:t>
            </a:r>
            <a:endParaRPr lang="en-US" altLang="zh-CN" sz="4800" b="1" dirty="0">
              <a:solidFill>
                <a:schemeClr val="bg1"/>
              </a:solidFill>
              <a:latin typeface="Arial" panose="020B0604020202020204" pitchFamily="34" charset="0"/>
              <a:ea typeface="Arial" panose="020B0604020202020204" pitchFamily="34" charset="0"/>
            </a:endParaRPr>
          </a:p>
        </p:txBody>
      </p:sp>
      <p:sp>
        <p:nvSpPr>
          <p:cNvPr id="4103" name="文本框 57"/>
          <p:cNvSpPr txBox="1"/>
          <p:nvPr/>
        </p:nvSpPr>
        <p:spPr>
          <a:xfrm>
            <a:off x="1565275" y="3336925"/>
            <a:ext cx="3471863" cy="768350"/>
          </a:xfrm>
          <a:prstGeom prst="rect">
            <a:avLst/>
          </a:prstGeom>
          <a:noFill/>
          <a:ln w="9525">
            <a:noFill/>
          </a:ln>
        </p:spPr>
        <p:txBody>
          <a:bodyPr anchor="t">
            <a:spAutoFit/>
          </a:bodyPr>
          <a:lstStyle/>
          <a:p>
            <a:r>
              <a:rPr lang="zh-CN" altLang="en-US" sz="4400" dirty="0">
                <a:solidFill>
                  <a:schemeClr val="bg1"/>
                </a:solidFill>
                <a:latin typeface="微软雅黑" panose="020B0503020204020204" pitchFamily="34" charset="-122"/>
                <a:ea typeface="微软雅黑" panose="020B0503020204020204" pitchFamily="34" charset="-122"/>
              </a:rPr>
              <a:t>工作计划</a:t>
            </a:r>
          </a:p>
        </p:txBody>
      </p:sp>
      <p:grpSp>
        <p:nvGrpSpPr>
          <p:cNvPr id="4104" name="组合 58"/>
          <p:cNvGrpSpPr/>
          <p:nvPr/>
        </p:nvGrpSpPr>
        <p:grpSpPr>
          <a:xfrm>
            <a:off x="390525" y="4621213"/>
            <a:ext cx="3789363" cy="373062"/>
            <a:chOff x="4096056" y="4216417"/>
            <a:chExt cx="3788628" cy="373665"/>
          </a:xfrm>
        </p:grpSpPr>
        <p:sp>
          <p:nvSpPr>
            <p:cNvPr id="4105" name="文本框 6"/>
            <p:cNvSpPr/>
            <p:nvPr/>
          </p:nvSpPr>
          <p:spPr>
            <a:xfrm>
              <a:off x="4096056" y="4216417"/>
              <a:ext cx="1853764" cy="373665"/>
            </a:xfrm>
            <a:prstGeom prst="roundRect">
              <a:avLst>
                <a:gd name="adj" fmla="val 16667"/>
              </a:avLst>
            </a:prstGeom>
            <a:noFill/>
            <a:ln w="9525">
              <a:noFill/>
            </a:ln>
          </p:spPr>
          <p:txBody>
            <a:bodyPr anchor="t">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汇报人：</a:t>
              </a:r>
              <a:r>
                <a:rPr lang="en-US" altLang="zh-CN" sz="1600" dirty="0">
                  <a:solidFill>
                    <a:schemeClr val="bg1"/>
                  </a:solidFill>
                  <a:latin typeface="微软雅黑" panose="020B0503020204020204" pitchFamily="34" charset="-122"/>
                  <a:ea typeface="微软雅黑" panose="020B0503020204020204" pitchFamily="34" charset="-122"/>
                </a:rPr>
                <a:t>****</a:t>
              </a:r>
            </a:p>
          </p:txBody>
        </p:sp>
        <p:sp>
          <p:nvSpPr>
            <p:cNvPr id="4106" name="文本框 7"/>
            <p:cNvSpPr/>
            <p:nvPr/>
          </p:nvSpPr>
          <p:spPr>
            <a:xfrm>
              <a:off x="6030920" y="4216417"/>
              <a:ext cx="1853764" cy="373665"/>
            </a:xfrm>
            <a:prstGeom prst="roundRect">
              <a:avLst>
                <a:gd name="adj" fmla="val 16667"/>
              </a:avLst>
            </a:prstGeom>
            <a:noFill/>
            <a:ln w="9525">
              <a:noFill/>
            </a:ln>
          </p:spPr>
          <p:txBody>
            <a:bodyPr anchor="t">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部门：</a:t>
              </a:r>
              <a:r>
                <a:rPr lang="en-US" altLang="zh-CN" sz="1600" dirty="0">
                  <a:solidFill>
                    <a:schemeClr val="bg1"/>
                  </a:solidFill>
                  <a:latin typeface="微软雅黑" panose="020B0503020204020204" pitchFamily="34" charset="-122"/>
                  <a:ea typeface="微软雅黑" panose="020B0503020204020204" pitchFamily="34" charset="-122"/>
                </a:rPr>
                <a:t>*****</a:t>
              </a:r>
            </a:p>
          </p:txBody>
        </p:sp>
      </p:grpSp>
      <p:sp>
        <p:nvSpPr>
          <p:cNvPr id="4107" name="文本框 61"/>
          <p:cNvSpPr txBox="1"/>
          <p:nvPr/>
        </p:nvSpPr>
        <p:spPr>
          <a:xfrm>
            <a:off x="700088" y="1584325"/>
            <a:ext cx="3963987" cy="1860550"/>
          </a:xfrm>
          <a:prstGeom prst="rect">
            <a:avLst/>
          </a:prstGeom>
          <a:noFill/>
          <a:ln w="9525">
            <a:noFill/>
          </a:ln>
        </p:spPr>
        <p:txBody>
          <a:bodyPr anchor="t">
            <a:spAutoFit/>
          </a:bodyPr>
          <a:lstStyle/>
          <a:p>
            <a:r>
              <a:rPr lang="en-US" altLang="zh-CN" sz="11500" dirty="0">
                <a:solidFill>
                  <a:schemeClr val="bg1"/>
                </a:solidFill>
                <a:latin typeface="Impact" panose="020B0806030902050204" pitchFamily="34" charset="0"/>
                <a:ea typeface="微软雅黑 Light"/>
              </a:rPr>
              <a:t>2018</a:t>
            </a:r>
            <a:endParaRPr lang="zh-CN" altLang="en-US" sz="11500" dirty="0">
              <a:solidFill>
                <a:schemeClr val="bg1"/>
              </a:solidFill>
              <a:latin typeface="Impact" panose="020B0806030902050204" pitchFamily="34" charset="0"/>
              <a:ea typeface="微软雅黑 Light"/>
            </a:endParaRPr>
          </a:p>
        </p:txBody>
      </p:sp>
      <p:sp>
        <p:nvSpPr>
          <p:cNvPr id="4108" name="文本框 2"/>
          <p:cNvSpPr txBox="1"/>
          <p:nvPr/>
        </p:nvSpPr>
        <p:spPr>
          <a:xfrm>
            <a:off x="9471025" y="4994275"/>
            <a:ext cx="2724150" cy="368300"/>
          </a:xfrm>
          <a:prstGeom prst="rect">
            <a:avLst/>
          </a:prstGeom>
          <a:noFill/>
          <a:ln w="9525">
            <a:noFill/>
          </a:ln>
        </p:spPr>
        <p:txBody>
          <a:bodyPr anchor="t">
            <a:spAutoFit/>
          </a:bodyPr>
          <a:lstStyle/>
          <a:p>
            <a:r>
              <a:rPr lang="zh-CN" altLang="en-US" dirty="0">
                <a:solidFill>
                  <a:schemeClr val="bg1"/>
                </a:solidFill>
                <a:latin typeface="微软雅黑" panose="020B0503020204020204" pitchFamily="34" charset="-122"/>
                <a:ea typeface="微软雅黑" panose="020B0503020204020204" pitchFamily="34" charset="-122"/>
              </a:rPr>
              <a:t>太极藿香正气液生产基地</a:t>
            </a:r>
          </a:p>
        </p:txBody>
      </p:sp>
      <p:pic>
        <p:nvPicPr>
          <p:cNvPr id="4109" name="图片 3" descr="太极医药城A区照片"/>
          <p:cNvPicPr>
            <a:picLocks noChangeAspect="1"/>
          </p:cNvPicPr>
          <p:nvPr/>
        </p:nvPicPr>
        <p:blipFill>
          <a:blip r:embed="rId3"/>
          <a:stretch>
            <a:fillRect/>
          </a:stretch>
        </p:blipFill>
        <p:spPr>
          <a:xfrm>
            <a:off x="4832350" y="1466850"/>
            <a:ext cx="7353300" cy="3924300"/>
          </a:xfrm>
          <a:prstGeom prst="rect">
            <a:avLst/>
          </a:prstGeom>
          <a:noFill/>
          <a:ln w="9525">
            <a:noFill/>
          </a:ln>
        </p:spPr>
      </p:pic>
      <p:sp>
        <p:nvSpPr>
          <p:cNvPr id="5" name="任意多边形: 形状 17"/>
          <p:cNvSpPr/>
          <p:nvPr/>
        </p:nvSpPr>
        <p:spPr>
          <a:xfrm>
            <a:off x="-9525" y="1466850"/>
            <a:ext cx="6130925" cy="3924300"/>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任意多边形: 形状 32"/>
          <p:cNvSpPr/>
          <p:nvPr/>
        </p:nvSpPr>
        <p:spPr>
          <a:xfrm>
            <a:off x="5060950" y="1466850"/>
            <a:ext cx="1198563" cy="3924300"/>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12" name="文本框 6"/>
          <p:cNvSpPr txBox="1"/>
          <p:nvPr/>
        </p:nvSpPr>
        <p:spPr>
          <a:xfrm>
            <a:off x="193675" y="3336925"/>
            <a:ext cx="5289550" cy="706755"/>
          </a:xfrm>
          <a:prstGeom prst="rect">
            <a:avLst/>
          </a:prstGeom>
          <a:noFill/>
          <a:ln w="9525">
            <a:noFill/>
          </a:ln>
        </p:spPr>
        <p:txBody>
          <a:bodyPr wrap="square" anchor="t">
            <a:spAutoFit/>
          </a:bodyPr>
          <a:lstStyle/>
          <a:p>
            <a:r>
              <a:rPr lang="zh-CN" altLang="en-US" sz="4000" dirty="0">
                <a:solidFill>
                  <a:schemeClr val="bg1"/>
                </a:solidFill>
                <a:latin typeface="微软雅黑" panose="020B0503020204020204" pitchFamily="34" charset="-122"/>
                <a:ea typeface="微软雅黑" panose="020B0503020204020204" pitchFamily="34" charset="-122"/>
              </a:rPr>
              <a:t>东南片区工作计划措施</a:t>
            </a:r>
          </a:p>
        </p:txBody>
      </p:sp>
      <p:sp>
        <p:nvSpPr>
          <p:cNvPr id="4113" name="文本框 6"/>
          <p:cNvSpPr/>
          <p:nvPr/>
        </p:nvSpPr>
        <p:spPr>
          <a:xfrm>
            <a:off x="2578100" y="4679950"/>
            <a:ext cx="1854200" cy="442913"/>
          </a:xfrm>
          <a:prstGeom prst="roundRect">
            <a:avLst>
              <a:gd name="adj" fmla="val 16667"/>
            </a:avLst>
          </a:prstGeom>
          <a:noFill/>
          <a:ln w="9525">
            <a:noFill/>
          </a:ln>
        </p:spPr>
        <p:txBody>
          <a:bodyPr anchor="t">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汇报人：谢怡</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4114" name="文本框 10"/>
          <p:cNvSpPr txBox="1"/>
          <p:nvPr/>
        </p:nvSpPr>
        <p:spPr>
          <a:xfrm>
            <a:off x="690563" y="1481138"/>
            <a:ext cx="3963987" cy="1860550"/>
          </a:xfrm>
          <a:prstGeom prst="rect">
            <a:avLst/>
          </a:prstGeom>
          <a:noFill/>
          <a:ln w="9525">
            <a:noFill/>
          </a:ln>
        </p:spPr>
        <p:txBody>
          <a:bodyPr anchor="t">
            <a:spAutoFit/>
          </a:bodyPr>
          <a:lstStyle/>
          <a:p>
            <a:r>
              <a:rPr lang="en-US" altLang="zh-CN" sz="11500" dirty="0">
                <a:solidFill>
                  <a:schemeClr val="bg1"/>
                </a:solidFill>
                <a:latin typeface="Impact" panose="020B0806030902050204" pitchFamily="34" charset="0"/>
                <a:ea typeface="微软雅黑 Light"/>
              </a:rPr>
              <a:t>2018</a:t>
            </a:r>
            <a:endParaRPr lang="zh-CN" altLang="en-US" sz="11500" dirty="0">
              <a:solidFill>
                <a:schemeClr val="bg1"/>
              </a:solidFill>
              <a:latin typeface="Impact" panose="020B0806030902050204" pitchFamily="34" charset="0"/>
              <a:ea typeface="微软雅黑 Light"/>
            </a:endParaRPr>
          </a:p>
        </p:txBody>
      </p:sp>
      <p:sp>
        <p:nvSpPr>
          <p:cNvPr id="4115" name="文本框 11"/>
          <p:cNvSpPr txBox="1"/>
          <p:nvPr/>
        </p:nvSpPr>
        <p:spPr>
          <a:xfrm>
            <a:off x="9366250" y="4994275"/>
            <a:ext cx="2768600" cy="368300"/>
          </a:xfrm>
          <a:prstGeom prst="rect">
            <a:avLst/>
          </a:prstGeom>
          <a:noFill/>
          <a:ln w="9525">
            <a:noFill/>
          </a:ln>
        </p:spPr>
        <p:txBody>
          <a:bodyPr anchor="t">
            <a:spAutoFit/>
          </a:bodyPr>
          <a:lstStyle/>
          <a:p>
            <a:r>
              <a:rPr lang="zh-CN" altLang="en-US" dirty="0">
                <a:solidFill>
                  <a:schemeClr val="bg1"/>
                </a:solidFill>
                <a:latin typeface="微软雅黑" panose="020B0503020204020204" pitchFamily="34" charset="-122"/>
                <a:ea typeface="微软雅黑" panose="020B0503020204020204" pitchFamily="34" charset="-122"/>
              </a:rPr>
              <a:t>太极藿香正气液生产基地</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p>
        </p:txBody>
      </p:sp>
      <p:sp>
        <p:nvSpPr>
          <p:cNvPr id="23562" name="TextBox 25"/>
          <p:cNvSpPr txBox="1"/>
          <p:nvPr/>
        </p:nvSpPr>
        <p:spPr>
          <a:xfrm>
            <a:off x="1345062" y="2446338"/>
            <a:ext cx="9501875" cy="3323987"/>
          </a:xfrm>
          <a:prstGeom prst="rect">
            <a:avLst/>
          </a:prstGeom>
          <a:noFill/>
          <a:ln w="12700">
            <a:noFill/>
          </a:ln>
        </p:spPr>
        <p:txBody>
          <a:bodyPr wrap="square" anchor="t">
            <a:spAutoFit/>
          </a:bodyPr>
          <a:lstStyle/>
          <a:p>
            <a:pPr eaLnBrk="0" hangingPunct="0">
              <a:lnSpc>
                <a:spcPct val="150000"/>
              </a:lnSpc>
            </a:pPr>
            <a:r>
              <a:rPr lang="zh-CN" altLang="en-US" sz="2800" dirty="0">
                <a:latin typeface="微软雅黑" panose="020B0503020204020204" pitchFamily="34" charset="-122"/>
                <a:ea typeface="微软雅黑" panose="020B0503020204020204" pitchFamily="34" charset="-122"/>
              </a:rPr>
              <a:t>       计划每月每店至少有</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场为期</a:t>
            </a:r>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天的单店活动，主题针对对象为门店会员，计划全年整个片区活动场次为</a:t>
            </a:r>
            <a:r>
              <a:rPr lang="en-US" altLang="zh-CN" sz="2800" dirty="0">
                <a:latin typeface="微软雅黑" panose="020B0503020204020204" pitchFamily="34" charset="-122"/>
                <a:ea typeface="微软雅黑" panose="020B0503020204020204" pitchFamily="34" charset="-122"/>
              </a:rPr>
              <a:t>228</a:t>
            </a:r>
            <a:r>
              <a:rPr lang="zh-CN" altLang="en-US" sz="2800" dirty="0">
                <a:latin typeface="微软雅黑" panose="020B0503020204020204" pitchFamily="34" charset="-122"/>
                <a:ea typeface="微软雅黑" panose="020B0503020204020204" pitchFamily="34" charset="-122"/>
              </a:rPr>
              <a:t>场（不包含公司整体活动），由门店店长负责提出活动方案，片区审核活动方案报策划科。预计增加销售为平时日均的</a:t>
            </a:r>
            <a:r>
              <a:rPr lang="en-US" altLang="zh-CN" sz="2800" dirty="0">
                <a:latin typeface="微软雅黑" panose="020B0503020204020204" pitchFamily="34" charset="-122"/>
                <a:ea typeface="微软雅黑" panose="020B0503020204020204" pitchFamily="34" charset="-122"/>
              </a:rPr>
              <a:t>35%</a:t>
            </a:r>
            <a:r>
              <a:rPr lang="zh-CN" altLang="en-US" sz="2800" dirty="0">
                <a:latin typeface="微软雅黑" panose="020B0503020204020204" pitchFamily="34" charset="-122"/>
                <a:ea typeface="微软雅黑" panose="020B0503020204020204" pitchFamily="34" charset="-122"/>
              </a:rPr>
              <a:t>。</a:t>
            </a:r>
          </a:p>
        </p:txBody>
      </p:sp>
      <p:sp>
        <p:nvSpPr>
          <p:cNvPr id="11" name="TextBox 25">
            <a:extLst>
              <a:ext uri="{FF2B5EF4-FFF2-40B4-BE49-F238E27FC236}">
                <a16:creationId xmlns:a16="http://schemas.microsoft.com/office/drawing/2014/main" id="{AAB592D6-768D-4D00-9673-A27406879467}"/>
              </a:ext>
            </a:extLst>
          </p:cNvPr>
          <p:cNvSpPr txBox="1"/>
          <p:nvPr/>
        </p:nvSpPr>
        <p:spPr>
          <a:xfrm>
            <a:off x="815975" y="1531938"/>
            <a:ext cx="9666288" cy="662554"/>
          </a:xfrm>
          <a:prstGeom prst="rect">
            <a:avLst/>
          </a:prstGeom>
          <a:noFill/>
          <a:ln w="12700">
            <a:noFill/>
          </a:ln>
        </p:spPr>
        <p:txBody>
          <a:bodyPr anchor="t">
            <a:spAutoFit/>
          </a:bodyPr>
          <a:lstStyle/>
          <a:p>
            <a:pPr eaLnBrk="0" hangingPunct="0">
              <a:lnSpc>
                <a:spcPct val="150000"/>
              </a:lnSpc>
            </a:pPr>
            <a:r>
              <a:rPr lang="en-US" altLang="zh-CN" sz="2800" dirty="0">
                <a:latin typeface="微软雅黑" panose="020B0503020204020204" pitchFamily="34" charset="-122"/>
                <a:ea typeface="微软雅黑" panose="020B0503020204020204" pitchFamily="34" charset="-122"/>
              </a:rPr>
              <a:t>2.2   </a:t>
            </a:r>
            <a:r>
              <a:rPr lang="zh-CN" altLang="en-US" sz="2800" dirty="0">
                <a:latin typeface="微软雅黑" panose="020B0503020204020204" pitchFamily="34" charset="-122"/>
                <a:ea typeface="微软雅黑" panose="020B0503020204020204" pitchFamily="34" charset="-122"/>
              </a:rPr>
              <a:t>每月会员活动计划</a:t>
            </a:r>
          </a:p>
        </p:txBody>
      </p:sp>
      <p:sp>
        <p:nvSpPr>
          <p:cNvPr id="12" name="Title 1">
            <a:extLst>
              <a:ext uri="{FF2B5EF4-FFF2-40B4-BE49-F238E27FC236}">
                <a16:creationId xmlns:a16="http://schemas.microsoft.com/office/drawing/2014/main" id="{AB942A69-D0A7-4ECD-8853-5D1769CB1940}"/>
              </a:ext>
            </a:extLst>
          </p:cNvPr>
          <p:cNvSpPr txBox="1"/>
          <p:nvPr/>
        </p:nvSpPr>
        <p:spPr>
          <a:xfrm>
            <a:off x="2502342" y="459984"/>
            <a:ext cx="7723187" cy="505805"/>
          </a:xfrm>
          <a:prstGeom prst="rect">
            <a:avLst/>
          </a:prstGeom>
          <a:noFill/>
          <a:ln w="9525">
            <a:noFill/>
          </a:ln>
        </p:spPr>
        <p:txBody>
          <a:bodyPr lIns="0" rIns="0" anchor="ctr"/>
          <a:lstStyle/>
          <a:p>
            <a:pPr algn="ctr">
              <a:lnSpc>
                <a:spcPct val="90000"/>
              </a:lnSpc>
            </a:pPr>
            <a:r>
              <a:rPr lang="zh-CN" altLang="en-US" sz="2800" b="1" dirty="0">
                <a:solidFill>
                  <a:schemeClr val="tx2"/>
                </a:solidFill>
                <a:latin typeface="微软雅黑" panose="020B0503020204020204" pitchFamily="34" charset="-122"/>
                <a:ea typeface="微软雅黑" panose="020B0503020204020204" pitchFamily="34" charset="-122"/>
              </a:rPr>
              <a:t>东南片区</a:t>
            </a:r>
            <a:r>
              <a:rPr lang="en-US" altLang="zh-CN" sz="2800" b="1" dirty="0">
                <a:solidFill>
                  <a:schemeClr val="tx2"/>
                </a:solidFill>
                <a:latin typeface="微软雅黑" panose="020B0503020204020204" pitchFamily="34" charset="-122"/>
                <a:ea typeface="微软雅黑" panose="020B0503020204020204" pitchFamily="34" charset="-122"/>
              </a:rPr>
              <a:t>2018</a:t>
            </a:r>
            <a:r>
              <a:rPr lang="zh-CN" altLang="en-US" sz="2800" b="1" dirty="0">
                <a:solidFill>
                  <a:schemeClr val="tx2"/>
                </a:solidFill>
                <a:latin typeface="微软雅黑" panose="020B0503020204020204" pitchFamily="34" charset="-122"/>
                <a:ea typeface="微软雅黑" panose="020B0503020204020204" pitchFamily="34" charset="-122"/>
              </a:rPr>
              <a:t>年工作计划及措施</a:t>
            </a:r>
          </a:p>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330405365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p>
        </p:txBody>
      </p:sp>
      <p:sp>
        <p:nvSpPr>
          <p:cNvPr id="23562" name="TextBox 25"/>
          <p:cNvSpPr txBox="1"/>
          <p:nvPr/>
        </p:nvSpPr>
        <p:spPr>
          <a:xfrm>
            <a:off x="815975" y="1531938"/>
            <a:ext cx="9666288" cy="3323987"/>
          </a:xfrm>
          <a:prstGeom prst="rect">
            <a:avLst/>
          </a:prstGeom>
          <a:noFill/>
          <a:ln w="12700">
            <a:noFill/>
          </a:ln>
        </p:spPr>
        <p:txBody>
          <a:bodyPr anchor="t">
            <a:spAutoFit/>
          </a:bodyPr>
          <a:lstStyle/>
          <a:p>
            <a:pPr eaLnBrk="0" hangingPunct="0">
              <a:lnSpc>
                <a:spcPct val="150000"/>
              </a:lnSpc>
            </a:pPr>
            <a:r>
              <a:rPr lang="en-US" altLang="zh-CN" sz="2800" dirty="0">
                <a:latin typeface="微软雅黑" panose="020B0503020204020204" pitchFamily="34" charset="-122"/>
                <a:ea typeface="微软雅黑" panose="020B0503020204020204" pitchFamily="34" charset="-122"/>
              </a:rPr>
              <a:t>2.3   </a:t>
            </a:r>
            <a:r>
              <a:rPr lang="zh-CN" altLang="en-US" sz="2800" dirty="0">
                <a:latin typeface="微软雅黑" panose="020B0503020204020204" pitchFamily="34" charset="-122"/>
                <a:ea typeface="微软雅黑" panose="020B0503020204020204" pitchFamily="34" charset="-122"/>
              </a:rPr>
              <a:t>休眠会员唤醒工作</a:t>
            </a:r>
            <a:endParaRPr lang="en-US" altLang="zh-CN" sz="2800" dirty="0">
              <a:latin typeface="微软雅黑" panose="020B0503020204020204" pitchFamily="34" charset="-122"/>
              <a:ea typeface="微软雅黑" panose="020B0503020204020204" pitchFamily="34" charset="-122"/>
            </a:endParaRPr>
          </a:p>
          <a:p>
            <a:pPr eaLnBrk="0" hangingPunct="0">
              <a:lnSpc>
                <a:spcPct val="150000"/>
              </a:lnSpc>
            </a:pPr>
            <a:r>
              <a:rPr lang="zh-CN" altLang="en-US" sz="2800" dirty="0">
                <a:latin typeface="微软雅黑" panose="020B0503020204020204" pitchFamily="34" charset="-122"/>
                <a:ea typeface="微软雅黑" panose="020B0503020204020204" pitchFamily="34" charset="-122"/>
              </a:rPr>
              <a:t>       每人每天回访</a:t>
            </a:r>
            <a:r>
              <a:rPr lang="en-US" altLang="zh-CN" sz="2800" dirty="0">
                <a:latin typeface="微软雅黑" panose="020B0503020204020204" pitchFamily="34" charset="-122"/>
                <a:ea typeface="微软雅黑" panose="020B0503020204020204" pitchFamily="34" charset="-122"/>
              </a:rPr>
              <a:t>5</a:t>
            </a:r>
            <a:r>
              <a:rPr lang="zh-CN" altLang="en-US" sz="2800" dirty="0">
                <a:latin typeface="微软雅黑" panose="020B0503020204020204" pitchFamily="34" charset="-122"/>
                <a:ea typeface="微软雅黑" panose="020B0503020204020204" pitchFamily="34" charset="-122"/>
              </a:rPr>
              <a:t>名休眠会员，在收银台完成，店长监督完成，片区负责不定期不定时抽检。预计唤醒会员为总休眠会员的</a:t>
            </a:r>
            <a:r>
              <a:rPr lang="en-US" altLang="zh-CN" sz="2800" dirty="0">
                <a:latin typeface="微软雅黑" panose="020B0503020204020204" pitchFamily="34" charset="-122"/>
                <a:ea typeface="微软雅黑" panose="020B0503020204020204" pitchFamily="34" charset="-122"/>
              </a:rPr>
              <a:t>10%</a:t>
            </a:r>
            <a:r>
              <a:rPr lang="zh-CN" altLang="en-US" sz="2800" dirty="0">
                <a:latin typeface="微软雅黑" panose="020B0503020204020204" pitchFamily="34" charset="-122"/>
                <a:ea typeface="微软雅黑" panose="020B0503020204020204" pitchFamily="34" charset="-122"/>
              </a:rPr>
              <a:t>。</a:t>
            </a:r>
            <a:endParaRPr lang="en-US" altLang="zh-CN" sz="2800" dirty="0">
              <a:latin typeface="微软雅黑" panose="020B0503020204020204" pitchFamily="34" charset="-122"/>
              <a:ea typeface="微软雅黑" panose="020B0503020204020204" pitchFamily="34" charset="-122"/>
            </a:endParaRPr>
          </a:p>
          <a:p>
            <a:pPr eaLnBrk="0" hangingPunct="0">
              <a:lnSpc>
                <a:spcPct val="150000"/>
              </a:lnSpc>
            </a:pPr>
            <a:endParaRPr lang="zh-CN" altLang="en-US" sz="2800" dirty="0">
              <a:latin typeface="微软雅黑" panose="020B0503020204020204" pitchFamily="34" charset="-122"/>
              <a:ea typeface="微软雅黑" panose="020B0503020204020204" pitchFamily="34" charset="-122"/>
            </a:endParaRPr>
          </a:p>
        </p:txBody>
      </p:sp>
      <p:sp>
        <p:nvSpPr>
          <p:cNvPr id="11" name="Title 1">
            <a:extLst>
              <a:ext uri="{FF2B5EF4-FFF2-40B4-BE49-F238E27FC236}">
                <a16:creationId xmlns:a16="http://schemas.microsoft.com/office/drawing/2014/main" id="{12AD3483-E152-4AEE-BE87-562802826C39}"/>
              </a:ext>
            </a:extLst>
          </p:cNvPr>
          <p:cNvSpPr txBox="1"/>
          <p:nvPr/>
        </p:nvSpPr>
        <p:spPr>
          <a:xfrm>
            <a:off x="2502342" y="459984"/>
            <a:ext cx="7723187" cy="505805"/>
          </a:xfrm>
          <a:prstGeom prst="rect">
            <a:avLst/>
          </a:prstGeom>
          <a:noFill/>
          <a:ln w="9525">
            <a:noFill/>
          </a:ln>
        </p:spPr>
        <p:txBody>
          <a:bodyPr lIns="0" rIns="0" anchor="ctr"/>
          <a:lstStyle/>
          <a:p>
            <a:pPr algn="ctr">
              <a:lnSpc>
                <a:spcPct val="90000"/>
              </a:lnSpc>
            </a:pPr>
            <a:r>
              <a:rPr lang="zh-CN" altLang="en-US" sz="2800" b="1" dirty="0">
                <a:solidFill>
                  <a:schemeClr val="tx2"/>
                </a:solidFill>
                <a:latin typeface="微软雅黑" panose="020B0503020204020204" pitchFamily="34" charset="-122"/>
                <a:ea typeface="微软雅黑" panose="020B0503020204020204" pitchFamily="34" charset="-122"/>
              </a:rPr>
              <a:t>东南片区</a:t>
            </a:r>
            <a:r>
              <a:rPr lang="en-US" altLang="zh-CN" sz="2800" b="1" dirty="0">
                <a:solidFill>
                  <a:schemeClr val="tx2"/>
                </a:solidFill>
                <a:latin typeface="微软雅黑" panose="020B0503020204020204" pitchFamily="34" charset="-122"/>
                <a:ea typeface="微软雅黑" panose="020B0503020204020204" pitchFamily="34" charset="-122"/>
              </a:rPr>
              <a:t>2018</a:t>
            </a:r>
            <a:r>
              <a:rPr lang="zh-CN" altLang="en-US" sz="2800" b="1" dirty="0">
                <a:solidFill>
                  <a:schemeClr val="tx2"/>
                </a:solidFill>
                <a:latin typeface="微软雅黑" panose="020B0503020204020204" pitchFamily="34" charset="-122"/>
                <a:ea typeface="微软雅黑" panose="020B0503020204020204" pitchFamily="34" charset="-122"/>
              </a:rPr>
              <a:t>年工作计划及措施</a:t>
            </a:r>
          </a:p>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141100370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p>
        </p:txBody>
      </p:sp>
      <p:sp>
        <p:nvSpPr>
          <p:cNvPr id="23562" name="TextBox 25"/>
          <p:cNvSpPr txBox="1"/>
          <p:nvPr/>
        </p:nvSpPr>
        <p:spPr>
          <a:xfrm>
            <a:off x="815975" y="1531938"/>
            <a:ext cx="9666288" cy="662554"/>
          </a:xfrm>
          <a:prstGeom prst="rect">
            <a:avLst/>
          </a:prstGeom>
          <a:noFill/>
          <a:ln w="12700">
            <a:noFill/>
          </a:ln>
        </p:spPr>
        <p:txBody>
          <a:bodyPr anchor="t">
            <a:spAutoFit/>
          </a:bodyPr>
          <a:lstStyle/>
          <a:p>
            <a:pPr eaLnBrk="0" hangingPunct="0">
              <a:lnSpc>
                <a:spcPct val="150000"/>
              </a:lnSpc>
            </a:pPr>
            <a:r>
              <a:rPr lang="zh-CN" altLang="en-US" sz="2800" dirty="0">
                <a:latin typeface="微软雅黑" panose="020B0503020204020204" pitchFamily="34" charset="-122"/>
                <a:ea typeface="微软雅黑" panose="020B0503020204020204" pitchFamily="34" charset="-122"/>
              </a:rPr>
              <a:t>通过以上措施，预计会员交易笔数及销售占比如下：</a:t>
            </a:r>
          </a:p>
        </p:txBody>
      </p:sp>
      <p:graphicFrame>
        <p:nvGraphicFramePr>
          <p:cNvPr id="2" name="表格 1">
            <a:extLst>
              <a:ext uri="{FF2B5EF4-FFF2-40B4-BE49-F238E27FC236}">
                <a16:creationId xmlns:a16="http://schemas.microsoft.com/office/drawing/2014/main" id="{E4C7F84C-0FDE-4CF4-BD13-C02F28CC4FC0}"/>
              </a:ext>
            </a:extLst>
          </p:cNvPr>
          <p:cNvGraphicFramePr>
            <a:graphicFrameLocks noGrp="1"/>
          </p:cNvGraphicFramePr>
          <p:nvPr>
            <p:extLst>
              <p:ext uri="{D42A27DB-BD31-4B8C-83A1-F6EECF244321}">
                <p14:modId xmlns:p14="http://schemas.microsoft.com/office/powerpoint/2010/main" val="1129380731"/>
              </p:ext>
            </p:extLst>
          </p:nvPr>
        </p:nvGraphicFramePr>
        <p:xfrm>
          <a:off x="1287282" y="2486025"/>
          <a:ext cx="8127999" cy="18491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982186007"/>
                    </a:ext>
                  </a:extLst>
                </a:gridCol>
                <a:gridCol w="2709333">
                  <a:extLst>
                    <a:ext uri="{9D8B030D-6E8A-4147-A177-3AD203B41FA5}">
                      <a16:colId xmlns:a16="http://schemas.microsoft.com/office/drawing/2014/main" val="4216402418"/>
                    </a:ext>
                  </a:extLst>
                </a:gridCol>
                <a:gridCol w="2709333">
                  <a:extLst>
                    <a:ext uri="{9D8B030D-6E8A-4147-A177-3AD203B41FA5}">
                      <a16:colId xmlns:a16="http://schemas.microsoft.com/office/drawing/2014/main" val="845014789"/>
                    </a:ext>
                  </a:extLst>
                </a:gridCol>
              </a:tblGrid>
              <a:tr h="370840">
                <a:tc>
                  <a:txBody>
                    <a:bodyPr/>
                    <a:lstStyle/>
                    <a:p>
                      <a:endParaRPr lang="zh-CN" altLang="en-US" dirty="0"/>
                    </a:p>
                  </a:txBody>
                  <a:tcPr/>
                </a:tc>
                <a:tc>
                  <a:txBody>
                    <a:bodyPr/>
                    <a:lstStyle/>
                    <a:p>
                      <a:r>
                        <a:rPr lang="zh-CN" altLang="en-US" dirty="0"/>
                        <a:t>会员交易笔数占比</a:t>
                      </a:r>
                    </a:p>
                  </a:txBody>
                  <a:tcPr/>
                </a:tc>
                <a:tc>
                  <a:txBody>
                    <a:bodyPr/>
                    <a:lstStyle/>
                    <a:p>
                      <a:r>
                        <a:rPr lang="zh-CN" altLang="en-US" dirty="0"/>
                        <a:t>会员销售占比</a:t>
                      </a:r>
                    </a:p>
                  </a:txBody>
                  <a:tcPr/>
                </a:tc>
                <a:extLst>
                  <a:ext uri="{0D108BD9-81ED-4DB2-BD59-A6C34878D82A}">
                    <a16:rowId xmlns:a16="http://schemas.microsoft.com/office/drawing/2014/main" val="1032853543"/>
                  </a:ext>
                </a:extLst>
              </a:tr>
              <a:tr h="370840">
                <a:tc>
                  <a:txBody>
                    <a:bodyPr/>
                    <a:lstStyle/>
                    <a:p>
                      <a:r>
                        <a:rPr lang="en-US" altLang="zh-CN" dirty="0"/>
                        <a:t>2016</a:t>
                      </a:r>
                      <a:r>
                        <a:rPr lang="zh-CN" altLang="en-US" dirty="0"/>
                        <a:t>年</a:t>
                      </a:r>
                    </a:p>
                  </a:txBody>
                  <a:tcPr/>
                </a:tc>
                <a:tc>
                  <a:txBody>
                    <a:bodyPr/>
                    <a:lstStyle/>
                    <a:p>
                      <a:r>
                        <a:rPr lang="en-US" altLang="zh-CN" dirty="0"/>
                        <a:t>32.93%</a:t>
                      </a:r>
                      <a:endParaRPr lang="zh-CN" altLang="en-US" dirty="0"/>
                    </a:p>
                  </a:txBody>
                  <a:tcPr/>
                </a:tc>
                <a:tc>
                  <a:txBody>
                    <a:bodyPr/>
                    <a:lstStyle/>
                    <a:p>
                      <a:r>
                        <a:rPr lang="en-US" altLang="zh-CN" dirty="0"/>
                        <a:t>34.81%</a:t>
                      </a:r>
                      <a:endParaRPr lang="zh-CN" altLang="en-US" dirty="0"/>
                    </a:p>
                  </a:txBody>
                  <a:tcPr/>
                </a:tc>
                <a:extLst>
                  <a:ext uri="{0D108BD9-81ED-4DB2-BD59-A6C34878D82A}">
                    <a16:rowId xmlns:a16="http://schemas.microsoft.com/office/drawing/2014/main" val="734655217"/>
                  </a:ext>
                </a:extLst>
              </a:tr>
              <a:tr h="370840">
                <a:tc>
                  <a:txBody>
                    <a:bodyPr/>
                    <a:lstStyle/>
                    <a:p>
                      <a:r>
                        <a:rPr lang="en-US" altLang="zh-CN" dirty="0"/>
                        <a:t>2017</a:t>
                      </a:r>
                      <a:r>
                        <a:rPr lang="zh-CN" altLang="en-US" dirty="0"/>
                        <a:t>年</a:t>
                      </a:r>
                    </a:p>
                  </a:txBody>
                  <a:tcPr/>
                </a:tc>
                <a:tc>
                  <a:txBody>
                    <a:bodyPr/>
                    <a:lstStyle/>
                    <a:p>
                      <a:r>
                        <a:rPr lang="en-US" altLang="zh-CN" dirty="0"/>
                        <a:t>43.21%</a:t>
                      </a:r>
                      <a:endParaRPr lang="zh-CN" altLang="en-US" dirty="0"/>
                    </a:p>
                  </a:txBody>
                  <a:tcPr/>
                </a:tc>
                <a:tc>
                  <a:txBody>
                    <a:bodyPr/>
                    <a:lstStyle/>
                    <a:p>
                      <a:r>
                        <a:rPr lang="en-US" altLang="zh-CN" dirty="0"/>
                        <a:t>53.4%</a:t>
                      </a:r>
                      <a:endParaRPr lang="zh-CN" altLang="en-US" dirty="0"/>
                    </a:p>
                  </a:txBody>
                  <a:tcPr/>
                </a:tc>
                <a:extLst>
                  <a:ext uri="{0D108BD9-81ED-4DB2-BD59-A6C34878D82A}">
                    <a16:rowId xmlns:a16="http://schemas.microsoft.com/office/drawing/2014/main" val="1620494099"/>
                  </a:ext>
                </a:extLst>
              </a:tr>
              <a:tr h="370840">
                <a:tc>
                  <a:txBody>
                    <a:bodyPr/>
                    <a:lstStyle/>
                    <a:p>
                      <a:r>
                        <a:rPr lang="en-US" altLang="zh-CN" dirty="0"/>
                        <a:t>2018</a:t>
                      </a:r>
                      <a:r>
                        <a:rPr lang="zh-CN" altLang="en-US" dirty="0"/>
                        <a:t>年预计</a:t>
                      </a:r>
                    </a:p>
                  </a:txBody>
                  <a:tcPr/>
                </a:tc>
                <a:tc>
                  <a:txBody>
                    <a:bodyPr/>
                    <a:lstStyle/>
                    <a:p>
                      <a:r>
                        <a:rPr lang="en-US" altLang="zh-CN" dirty="0"/>
                        <a:t>55.21%</a:t>
                      </a:r>
                      <a:endParaRPr lang="zh-CN" altLang="en-US" dirty="0"/>
                    </a:p>
                  </a:txBody>
                  <a:tcPr/>
                </a:tc>
                <a:tc>
                  <a:txBody>
                    <a:bodyPr/>
                    <a:lstStyle/>
                    <a:p>
                      <a:r>
                        <a:rPr lang="en-US" altLang="zh-CN" dirty="0"/>
                        <a:t>66.4%</a:t>
                      </a:r>
                      <a:endParaRPr lang="zh-CN" altLang="en-US" dirty="0"/>
                    </a:p>
                  </a:txBody>
                  <a:tcPr/>
                </a:tc>
                <a:extLst>
                  <a:ext uri="{0D108BD9-81ED-4DB2-BD59-A6C34878D82A}">
                    <a16:rowId xmlns:a16="http://schemas.microsoft.com/office/drawing/2014/main" val="3045515144"/>
                  </a:ext>
                </a:extLst>
              </a:tr>
              <a:tr h="0">
                <a:tc>
                  <a:txBody>
                    <a:bodyPr/>
                    <a:lstStyle/>
                    <a:p>
                      <a:r>
                        <a:rPr lang="zh-CN" altLang="en-US" dirty="0"/>
                        <a:t>预计增加比</a:t>
                      </a:r>
                    </a:p>
                  </a:txBody>
                  <a:tcPr/>
                </a:tc>
                <a:tc>
                  <a:txBody>
                    <a:bodyPr/>
                    <a:lstStyle/>
                    <a:p>
                      <a:r>
                        <a:rPr lang="en-US" altLang="zh-CN" dirty="0"/>
                        <a:t>12%</a:t>
                      </a:r>
                      <a:endParaRPr lang="zh-CN" altLang="en-US" dirty="0"/>
                    </a:p>
                  </a:txBody>
                  <a:tcPr/>
                </a:tc>
                <a:tc>
                  <a:txBody>
                    <a:bodyPr/>
                    <a:lstStyle/>
                    <a:p>
                      <a:r>
                        <a:rPr lang="en-US" altLang="zh-CN" dirty="0"/>
                        <a:t>13%</a:t>
                      </a:r>
                      <a:endParaRPr lang="zh-CN" altLang="en-US" dirty="0"/>
                    </a:p>
                  </a:txBody>
                  <a:tcPr/>
                </a:tc>
                <a:extLst>
                  <a:ext uri="{0D108BD9-81ED-4DB2-BD59-A6C34878D82A}">
                    <a16:rowId xmlns:a16="http://schemas.microsoft.com/office/drawing/2014/main" val="2330919905"/>
                  </a:ext>
                </a:extLst>
              </a:tr>
            </a:tbl>
          </a:graphicData>
        </a:graphic>
      </p:graphicFrame>
      <p:sp>
        <p:nvSpPr>
          <p:cNvPr id="12" name="Title 1">
            <a:extLst>
              <a:ext uri="{FF2B5EF4-FFF2-40B4-BE49-F238E27FC236}">
                <a16:creationId xmlns:a16="http://schemas.microsoft.com/office/drawing/2014/main" id="{41E09158-95A9-4B8E-8764-4F1E8E1014D2}"/>
              </a:ext>
            </a:extLst>
          </p:cNvPr>
          <p:cNvSpPr txBox="1"/>
          <p:nvPr/>
        </p:nvSpPr>
        <p:spPr>
          <a:xfrm>
            <a:off x="2502342" y="459984"/>
            <a:ext cx="7723187" cy="505805"/>
          </a:xfrm>
          <a:prstGeom prst="rect">
            <a:avLst/>
          </a:prstGeom>
          <a:noFill/>
          <a:ln w="9525">
            <a:noFill/>
          </a:ln>
        </p:spPr>
        <p:txBody>
          <a:bodyPr lIns="0" rIns="0" anchor="ctr"/>
          <a:lstStyle/>
          <a:p>
            <a:pPr algn="ctr">
              <a:lnSpc>
                <a:spcPct val="90000"/>
              </a:lnSpc>
            </a:pPr>
            <a:r>
              <a:rPr lang="zh-CN" altLang="en-US" sz="2800" b="1" dirty="0">
                <a:solidFill>
                  <a:schemeClr val="tx2"/>
                </a:solidFill>
                <a:latin typeface="微软雅黑" panose="020B0503020204020204" pitchFamily="34" charset="-122"/>
                <a:ea typeface="微软雅黑" panose="020B0503020204020204" pitchFamily="34" charset="-122"/>
              </a:rPr>
              <a:t>东南片区</a:t>
            </a:r>
            <a:r>
              <a:rPr lang="en-US" altLang="zh-CN" sz="2800" b="1" dirty="0">
                <a:solidFill>
                  <a:schemeClr val="tx2"/>
                </a:solidFill>
                <a:latin typeface="微软雅黑" panose="020B0503020204020204" pitchFamily="34" charset="-122"/>
                <a:ea typeface="微软雅黑" panose="020B0503020204020204" pitchFamily="34" charset="-122"/>
              </a:rPr>
              <a:t>2018</a:t>
            </a:r>
            <a:r>
              <a:rPr lang="zh-CN" altLang="en-US" sz="2800" b="1" dirty="0">
                <a:solidFill>
                  <a:schemeClr val="tx2"/>
                </a:solidFill>
                <a:latin typeface="微软雅黑" panose="020B0503020204020204" pitchFamily="34" charset="-122"/>
                <a:ea typeface="微软雅黑" panose="020B0503020204020204" pitchFamily="34" charset="-122"/>
              </a:rPr>
              <a:t>年工作计划及措施</a:t>
            </a:r>
          </a:p>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298884708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p>
        </p:txBody>
      </p:sp>
      <p:sp>
        <p:nvSpPr>
          <p:cNvPr id="11" name="圆角矩形 2">
            <a:extLst>
              <a:ext uri="{FF2B5EF4-FFF2-40B4-BE49-F238E27FC236}">
                <a16:creationId xmlns:a16="http://schemas.microsoft.com/office/drawing/2014/main" id="{B2790E05-4883-4BB9-AD6C-8F5E4E0344B1}"/>
              </a:ext>
            </a:extLst>
          </p:cNvPr>
          <p:cNvSpPr/>
          <p:nvPr/>
        </p:nvSpPr>
        <p:spPr>
          <a:xfrm>
            <a:off x="3521813" y="2998788"/>
            <a:ext cx="522605" cy="522605"/>
          </a:xfrm>
          <a:prstGeom prst="roundRect">
            <a:avLst>
              <a:gd name="adj" fmla="val 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r>
              <a:rPr lang="en-US" altLang="zh-CN" sz="1800" dirty="0">
                <a:solidFill>
                  <a:schemeClr val="bg1"/>
                </a:solidFill>
                <a:latin typeface="Calibri" panose="020F0502020204030204" pitchFamily="34" charset="0"/>
                <a:ea typeface="微软雅黑" panose="020B0503020204020204" pitchFamily="34" charset="-122"/>
              </a:rPr>
              <a:t>3</a:t>
            </a:r>
          </a:p>
        </p:txBody>
      </p:sp>
      <p:sp>
        <p:nvSpPr>
          <p:cNvPr id="12" name="文本框 11">
            <a:extLst>
              <a:ext uri="{FF2B5EF4-FFF2-40B4-BE49-F238E27FC236}">
                <a16:creationId xmlns:a16="http://schemas.microsoft.com/office/drawing/2014/main" id="{C97D3E9E-6238-4009-95C7-3C64E6AA03C4}"/>
              </a:ext>
            </a:extLst>
          </p:cNvPr>
          <p:cNvSpPr txBox="1"/>
          <p:nvPr/>
        </p:nvSpPr>
        <p:spPr>
          <a:xfrm>
            <a:off x="4575274" y="2998788"/>
            <a:ext cx="4031353" cy="523220"/>
          </a:xfrm>
          <a:prstGeom prst="rect">
            <a:avLst/>
          </a:prstGeom>
          <a:noFill/>
        </p:spPr>
        <p:txBody>
          <a:bodyPr wrap="square" rtlCol="0">
            <a:spAutoFit/>
          </a:bodyPr>
          <a:lstStyle/>
          <a:p>
            <a:r>
              <a:rPr lang="zh-CN" altLang="en-US" sz="2800" dirty="0">
                <a:ln>
                  <a:solidFill>
                    <a:schemeClr val="tx1"/>
                  </a:solidFill>
                </a:ln>
                <a:latin typeface="+mn-ea"/>
                <a:ea typeface="+mn-ea"/>
                <a:cs typeface="+mn-ea"/>
              </a:rPr>
              <a:t>优化品类吸客流</a:t>
            </a:r>
          </a:p>
        </p:txBody>
      </p:sp>
      <p:sp>
        <p:nvSpPr>
          <p:cNvPr id="13" name="Title 1">
            <a:extLst>
              <a:ext uri="{FF2B5EF4-FFF2-40B4-BE49-F238E27FC236}">
                <a16:creationId xmlns:a16="http://schemas.microsoft.com/office/drawing/2014/main" id="{7C416193-1FBE-49B3-9052-795F6BF9B44B}"/>
              </a:ext>
            </a:extLst>
          </p:cNvPr>
          <p:cNvSpPr txBox="1"/>
          <p:nvPr/>
        </p:nvSpPr>
        <p:spPr>
          <a:xfrm>
            <a:off x="2502342" y="459984"/>
            <a:ext cx="7723187" cy="505805"/>
          </a:xfrm>
          <a:prstGeom prst="rect">
            <a:avLst/>
          </a:prstGeom>
          <a:noFill/>
          <a:ln w="9525">
            <a:noFill/>
          </a:ln>
        </p:spPr>
        <p:txBody>
          <a:bodyPr lIns="0" rIns="0" anchor="ctr"/>
          <a:lstStyle/>
          <a:p>
            <a:pPr algn="ctr">
              <a:lnSpc>
                <a:spcPct val="90000"/>
              </a:lnSpc>
            </a:pPr>
            <a:r>
              <a:rPr lang="zh-CN" altLang="en-US" sz="2800" b="1" dirty="0">
                <a:solidFill>
                  <a:schemeClr val="tx2"/>
                </a:solidFill>
                <a:latin typeface="微软雅黑" panose="020B0503020204020204" pitchFamily="34" charset="-122"/>
                <a:ea typeface="微软雅黑" panose="020B0503020204020204" pitchFamily="34" charset="-122"/>
              </a:rPr>
              <a:t>东南片区</a:t>
            </a:r>
            <a:r>
              <a:rPr lang="en-US" altLang="zh-CN" sz="2800" b="1" dirty="0">
                <a:solidFill>
                  <a:schemeClr val="tx2"/>
                </a:solidFill>
                <a:latin typeface="微软雅黑" panose="020B0503020204020204" pitchFamily="34" charset="-122"/>
                <a:ea typeface="微软雅黑" panose="020B0503020204020204" pitchFamily="34" charset="-122"/>
              </a:rPr>
              <a:t>2018</a:t>
            </a:r>
            <a:r>
              <a:rPr lang="zh-CN" altLang="en-US" sz="2800" b="1" dirty="0">
                <a:solidFill>
                  <a:schemeClr val="tx2"/>
                </a:solidFill>
                <a:latin typeface="微软雅黑" panose="020B0503020204020204" pitchFamily="34" charset="-122"/>
                <a:ea typeface="微软雅黑" panose="020B0503020204020204" pitchFamily="34" charset="-122"/>
              </a:rPr>
              <a:t>年工作计划及措施</a:t>
            </a:r>
          </a:p>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9740558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p>
        </p:txBody>
      </p:sp>
      <p:sp>
        <p:nvSpPr>
          <p:cNvPr id="23562" name="TextBox 25"/>
          <p:cNvSpPr txBox="1"/>
          <p:nvPr/>
        </p:nvSpPr>
        <p:spPr>
          <a:xfrm>
            <a:off x="815975" y="1531938"/>
            <a:ext cx="9666288" cy="1384995"/>
          </a:xfrm>
          <a:prstGeom prst="rect">
            <a:avLst/>
          </a:prstGeom>
          <a:noFill/>
          <a:ln w="12700">
            <a:noFill/>
          </a:ln>
        </p:spPr>
        <p:txBody>
          <a:bodyPr anchor="t">
            <a:spAutoFit/>
          </a:bodyPr>
          <a:lstStyle/>
          <a:p>
            <a:pPr eaLnBrk="0" hangingPunct="0">
              <a:lnSpc>
                <a:spcPct val="150000"/>
              </a:lnSpc>
            </a:pPr>
            <a:r>
              <a:rPr lang="en-US" altLang="zh-CN" sz="2800" dirty="0">
                <a:latin typeface="微软雅黑" panose="020B0503020204020204" pitchFamily="34" charset="-122"/>
                <a:ea typeface="微软雅黑" panose="020B0503020204020204" pitchFamily="34" charset="-122"/>
              </a:rPr>
              <a:t>3.1  </a:t>
            </a:r>
            <a:r>
              <a:rPr lang="zh-CN" altLang="en-US" sz="2800" dirty="0">
                <a:latin typeface="微软雅黑" panose="020B0503020204020204" pitchFamily="34" charset="-122"/>
                <a:ea typeface="微软雅黑" panose="020B0503020204020204" pitchFamily="34" charset="-122"/>
              </a:rPr>
              <a:t>分析门店品种（门店每月</a:t>
            </a:r>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次，</a:t>
            </a:r>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月店长会统一培训落实，执行时间：</a:t>
            </a:r>
            <a:r>
              <a:rPr lang="en-US" altLang="zh-CN" sz="2800" dirty="0">
                <a:latin typeface="微软雅黑" panose="020B0503020204020204" pitchFamily="34" charset="-122"/>
                <a:ea typeface="微软雅黑" panose="020B0503020204020204" pitchFamily="34" charset="-122"/>
              </a:rPr>
              <a:t>2018</a:t>
            </a:r>
            <a:r>
              <a:rPr lang="zh-CN" altLang="en-US" sz="2800" dirty="0">
                <a:latin typeface="微软雅黑" panose="020B0503020204020204" pitchFamily="34" charset="-122"/>
                <a:ea typeface="微软雅黑" panose="020B0503020204020204" pitchFamily="34" charset="-122"/>
              </a:rPr>
              <a:t>年</a:t>
            </a:r>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月开始）</a:t>
            </a:r>
          </a:p>
        </p:txBody>
      </p:sp>
      <p:sp>
        <p:nvSpPr>
          <p:cNvPr id="11" name="TextBox 25">
            <a:extLst>
              <a:ext uri="{FF2B5EF4-FFF2-40B4-BE49-F238E27FC236}">
                <a16:creationId xmlns:a16="http://schemas.microsoft.com/office/drawing/2014/main" id="{B4288F6D-8C4B-4C5C-A207-8265997DCA31}"/>
              </a:ext>
            </a:extLst>
          </p:cNvPr>
          <p:cNvSpPr txBox="1"/>
          <p:nvPr/>
        </p:nvSpPr>
        <p:spPr>
          <a:xfrm>
            <a:off x="1300898" y="3111501"/>
            <a:ext cx="9107520" cy="2031325"/>
          </a:xfrm>
          <a:prstGeom prst="rect">
            <a:avLst/>
          </a:prstGeom>
          <a:noFill/>
          <a:ln w="12700">
            <a:noFill/>
          </a:ln>
        </p:spPr>
        <p:txBody>
          <a:bodyPr wrap="square" anchor="t">
            <a:spAutoFit/>
          </a:bodyPr>
          <a:lstStyle/>
          <a:p>
            <a:pPr eaLnBrk="0" hangingPunct="0">
              <a:lnSpc>
                <a:spcPct val="150000"/>
              </a:lnSpc>
            </a:pPr>
            <a:r>
              <a:rPr lang="zh-CN" altLang="en-US" sz="2800" dirty="0">
                <a:latin typeface="微软雅黑" panose="020B0503020204020204" pitchFamily="34" charset="-122"/>
                <a:ea typeface="微软雅黑" panose="020B0503020204020204" pitchFamily="34" charset="-122"/>
              </a:rPr>
              <a:t>品种分析的目的：优化品种，增加门店动销率及货品周转率，降低滞销产品带来的效期，使门店库存合理化，满足顾客需求，吸引客流。</a:t>
            </a:r>
          </a:p>
        </p:txBody>
      </p:sp>
      <p:sp>
        <p:nvSpPr>
          <p:cNvPr id="12" name="Title 1">
            <a:extLst>
              <a:ext uri="{FF2B5EF4-FFF2-40B4-BE49-F238E27FC236}">
                <a16:creationId xmlns:a16="http://schemas.microsoft.com/office/drawing/2014/main" id="{CC17C1A9-3176-43D2-87A3-BF4EECFFD225}"/>
              </a:ext>
            </a:extLst>
          </p:cNvPr>
          <p:cNvSpPr txBox="1"/>
          <p:nvPr/>
        </p:nvSpPr>
        <p:spPr>
          <a:xfrm>
            <a:off x="2502342" y="459984"/>
            <a:ext cx="7723187" cy="505805"/>
          </a:xfrm>
          <a:prstGeom prst="rect">
            <a:avLst/>
          </a:prstGeom>
          <a:noFill/>
          <a:ln w="9525">
            <a:noFill/>
          </a:ln>
        </p:spPr>
        <p:txBody>
          <a:bodyPr lIns="0" rIns="0" anchor="ctr"/>
          <a:lstStyle/>
          <a:p>
            <a:pPr algn="ctr">
              <a:lnSpc>
                <a:spcPct val="90000"/>
              </a:lnSpc>
            </a:pPr>
            <a:r>
              <a:rPr lang="zh-CN" altLang="en-US" sz="2800" b="1" dirty="0">
                <a:solidFill>
                  <a:schemeClr val="tx2"/>
                </a:solidFill>
                <a:latin typeface="微软雅黑" panose="020B0503020204020204" pitchFamily="34" charset="-122"/>
                <a:ea typeface="微软雅黑" panose="020B0503020204020204" pitchFamily="34" charset="-122"/>
              </a:rPr>
              <a:t>东南片区</a:t>
            </a:r>
            <a:r>
              <a:rPr lang="en-US" altLang="zh-CN" sz="2800" b="1" dirty="0">
                <a:solidFill>
                  <a:schemeClr val="tx2"/>
                </a:solidFill>
                <a:latin typeface="微软雅黑" panose="020B0503020204020204" pitchFamily="34" charset="-122"/>
                <a:ea typeface="微软雅黑" panose="020B0503020204020204" pitchFamily="34" charset="-122"/>
              </a:rPr>
              <a:t>2018</a:t>
            </a:r>
            <a:r>
              <a:rPr lang="zh-CN" altLang="en-US" sz="2800" b="1" dirty="0">
                <a:solidFill>
                  <a:schemeClr val="tx2"/>
                </a:solidFill>
                <a:latin typeface="微软雅黑" panose="020B0503020204020204" pitchFamily="34" charset="-122"/>
                <a:ea typeface="微软雅黑" panose="020B0503020204020204" pitchFamily="34" charset="-122"/>
              </a:rPr>
              <a:t>年工作计划及措施</a:t>
            </a:r>
          </a:p>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417279779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p>
        </p:txBody>
      </p:sp>
      <p:graphicFrame>
        <p:nvGraphicFramePr>
          <p:cNvPr id="5" name="图示 4">
            <a:extLst>
              <a:ext uri="{FF2B5EF4-FFF2-40B4-BE49-F238E27FC236}">
                <a16:creationId xmlns:a16="http://schemas.microsoft.com/office/drawing/2014/main" id="{0201143C-1327-4C07-AC7C-901DD911F279}"/>
              </a:ext>
            </a:extLst>
          </p:cNvPr>
          <p:cNvGraphicFramePr/>
          <p:nvPr>
            <p:extLst>
              <p:ext uri="{D42A27DB-BD31-4B8C-83A1-F6EECF244321}">
                <p14:modId xmlns:p14="http://schemas.microsoft.com/office/powerpoint/2010/main" val="28999003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le 1">
            <a:extLst>
              <a:ext uri="{FF2B5EF4-FFF2-40B4-BE49-F238E27FC236}">
                <a16:creationId xmlns:a16="http://schemas.microsoft.com/office/drawing/2014/main" id="{E867AF01-44DF-4A4C-8764-9E86EBA6A862}"/>
              </a:ext>
            </a:extLst>
          </p:cNvPr>
          <p:cNvSpPr txBox="1"/>
          <p:nvPr/>
        </p:nvSpPr>
        <p:spPr>
          <a:xfrm>
            <a:off x="2502342" y="459984"/>
            <a:ext cx="7723187" cy="505805"/>
          </a:xfrm>
          <a:prstGeom prst="rect">
            <a:avLst/>
          </a:prstGeom>
          <a:noFill/>
          <a:ln w="9525">
            <a:noFill/>
          </a:ln>
        </p:spPr>
        <p:txBody>
          <a:bodyPr lIns="0" rIns="0" anchor="ctr"/>
          <a:lstStyle/>
          <a:p>
            <a:pPr algn="ctr">
              <a:lnSpc>
                <a:spcPct val="90000"/>
              </a:lnSpc>
            </a:pPr>
            <a:r>
              <a:rPr lang="zh-CN" altLang="en-US" sz="2800" b="1" dirty="0">
                <a:solidFill>
                  <a:schemeClr val="tx2"/>
                </a:solidFill>
                <a:latin typeface="微软雅黑" panose="020B0503020204020204" pitchFamily="34" charset="-122"/>
                <a:ea typeface="微软雅黑" panose="020B0503020204020204" pitchFamily="34" charset="-122"/>
              </a:rPr>
              <a:t>东南片区</a:t>
            </a:r>
            <a:r>
              <a:rPr lang="en-US" altLang="zh-CN" sz="2800" b="1" dirty="0">
                <a:solidFill>
                  <a:schemeClr val="tx2"/>
                </a:solidFill>
                <a:latin typeface="微软雅黑" panose="020B0503020204020204" pitchFamily="34" charset="-122"/>
                <a:ea typeface="微软雅黑" panose="020B0503020204020204" pitchFamily="34" charset="-122"/>
              </a:rPr>
              <a:t>2018</a:t>
            </a:r>
            <a:r>
              <a:rPr lang="zh-CN" altLang="en-US" sz="2800" b="1" dirty="0">
                <a:solidFill>
                  <a:schemeClr val="tx2"/>
                </a:solidFill>
                <a:latin typeface="微软雅黑" panose="020B0503020204020204" pitchFamily="34" charset="-122"/>
                <a:ea typeface="微软雅黑" panose="020B0503020204020204" pitchFamily="34" charset="-122"/>
              </a:rPr>
              <a:t>年工作计划及措施</a:t>
            </a:r>
          </a:p>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333545031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p>
        </p:txBody>
      </p:sp>
      <p:sp>
        <p:nvSpPr>
          <p:cNvPr id="11" name="TextBox 25">
            <a:extLst>
              <a:ext uri="{FF2B5EF4-FFF2-40B4-BE49-F238E27FC236}">
                <a16:creationId xmlns:a16="http://schemas.microsoft.com/office/drawing/2014/main" id="{8B88D32E-62D5-423B-9966-618064ED90E3}"/>
              </a:ext>
            </a:extLst>
          </p:cNvPr>
          <p:cNvSpPr txBox="1"/>
          <p:nvPr/>
        </p:nvSpPr>
        <p:spPr>
          <a:xfrm>
            <a:off x="1216057" y="1743412"/>
            <a:ext cx="9107520" cy="2601546"/>
          </a:xfrm>
          <a:prstGeom prst="rect">
            <a:avLst/>
          </a:prstGeom>
          <a:noFill/>
          <a:ln w="12700">
            <a:noFill/>
          </a:ln>
        </p:spPr>
        <p:txBody>
          <a:bodyPr wrap="square" anchor="t">
            <a:spAutoFit/>
          </a:bodyPr>
          <a:lstStyle/>
          <a:p>
            <a:pPr eaLnBrk="0" hangingPunct="0">
              <a:lnSpc>
                <a:spcPct val="150000"/>
              </a:lnSpc>
            </a:pPr>
            <a:r>
              <a:rPr lang="zh-CN" altLang="en-US" sz="2800" dirty="0">
                <a:latin typeface="微软雅黑" panose="020B0503020204020204" pitchFamily="34" charset="-122"/>
                <a:ea typeface="微软雅黑" panose="020B0503020204020204" pitchFamily="34" charset="-122"/>
              </a:rPr>
              <a:t>品种分析的目的：</a:t>
            </a:r>
            <a:endParaRPr lang="en-US" altLang="zh-CN" sz="2800" dirty="0">
              <a:latin typeface="微软雅黑" panose="020B0503020204020204" pitchFamily="34" charset="-122"/>
              <a:ea typeface="微软雅黑" panose="020B0503020204020204" pitchFamily="34" charset="-122"/>
            </a:endParaRPr>
          </a:p>
          <a:p>
            <a:pPr eaLnBrk="0" hangingPunct="0">
              <a:lnSpc>
                <a:spcPct val="150000"/>
              </a:lnSpc>
            </a:pPr>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优化品种，增加门店动销率及货品周转率，降低滞销产品带来的效期，使门店库存合理化，满足顾客需求，吸引客流。</a:t>
            </a:r>
          </a:p>
        </p:txBody>
      </p:sp>
      <p:sp>
        <p:nvSpPr>
          <p:cNvPr id="12" name="Title 1">
            <a:extLst>
              <a:ext uri="{FF2B5EF4-FFF2-40B4-BE49-F238E27FC236}">
                <a16:creationId xmlns:a16="http://schemas.microsoft.com/office/drawing/2014/main" id="{05329CC3-2BCB-4472-9D7B-A265EB7215D7}"/>
              </a:ext>
            </a:extLst>
          </p:cNvPr>
          <p:cNvSpPr txBox="1"/>
          <p:nvPr/>
        </p:nvSpPr>
        <p:spPr>
          <a:xfrm>
            <a:off x="2502342" y="459984"/>
            <a:ext cx="7723187" cy="505805"/>
          </a:xfrm>
          <a:prstGeom prst="rect">
            <a:avLst/>
          </a:prstGeom>
          <a:noFill/>
          <a:ln w="9525">
            <a:noFill/>
          </a:ln>
        </p:spPr>
        <p:txBody>
          <a:bodyPr lIns="0" rIns="0" anchor="ctr"/>
          <a:lstStyle/>
          <a:p>
            <a:pPr algn="ctr">
              <a:lnSpc>
                <a:spcPct val="90000"/>
              </a:lnSpc>
            </a:pPr>
            <a:r>
              <a:rPr lang="zh-CN" altLang="en-US" sz="2800" b="1" dirty="0">
                <a:solidFill>
                  <a:schemeClr val="tx2"/>
                </a:solidFill>
                <a:latin typeface="微软雅黑" panose="020B0503020204020204" pitchFamily="34" charset="-122"/>
                <a:ea typeface="微软雅黑" panose="020B0503020204020204" pitchFamily="34" charset="-122"/>
              </a:rPr>
              <a:t>东南片区</a:t>
            </a:r>
            <a:r>
              <a:rPr lang="en-US" altLang="zh-CN" sz="2800" b="1" dirty="0">
                <a:solidFill>
                  <a:schemeClr val="tx2"/>
                </a:solidFill>
                <a:latin typeface="微软雅黑" panose="020B0503020204020204" pitchFamily="34" charset="-122"/>
                <a:ea typeface="微软雅黑" panose="020B0503020204020204" pitchFamily="34" charset="-122"/>
              </a:rPr>
              <a:t>2018</a:t>
            </a:r>
            <a:r>
              <a:rPr lang="zh-CN" altLang="en-US" sz="2800" b="1" dirty="0">
                <a:solidFill>
                  <a:schemeClr val="tx2"/>
                </a:solidFill>
                <a:latin typeface="微软雅黑" panose="020B0503020204020204" pitchFamily="34" charset="-122"/>
                <a:ea typeface="微软雅黑" panose="020B0503020204020204" pitchFamily="34" charset="-122"/>
              </a:rPr>
              <a:t>年工作计划及措施</a:t>
            </a:r>
          </a:p>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128142657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p>
        </p:txBody>
      </p:sp>
      <p:sp>
        <p:nvSpPr>
          <p:cNvPr id="23562" name="TextBox 25"/>
          <p:cNvSpPr txBox="1"/>
          <p:nvPr/>
        </p:nvSpPr>
        <p:spPr>
          <a:xfrm>
            <a:off x="815975" y="1531938"/>
            <a:ext cx="9666288" cy="3970318"/>
          </a:xfrm>
          <a:prstGeom prst="rect">
            <a:avLst/>
          </a:prstGeom>
          <a:noFill/>
          <a:ln w="12700">
            <a:noFill/>
          </a:ln>
        </p:spPr>
        <p:txBody>
          <a:bodyPr anchor="t">
            <a:spAutoFit/>
          </a:bodyPr>
          <a:lstStyle/>
          <a:p>
            <a:pPr eaLnBrk="0" hangingPunct="0">
              <a:lnSpc>
                <a:spcPct val="150000"/>
              </a:lnSpc>
            </a:pPr>
            <a:r>
              <a:rPr lang="en-US" altLang="zh-CN" sz="2800" dirty="0">
                <a:latin typeface="微软雅黑" panose="020B0503020204020204" pitchFamily="34" charset="-122"/>
                <a:ea typeface="微软雅黑" panose="020B0503020204020204" pitchFamily="34" charset="-122"/>
              </a:rPr>
              <a:t>3.2</a:t>
            </a:r>
            <a:r>
              <a:rPr lang="zh-CN" altLang="en-US" sz="2800" dirty="0">
                <a:latin typeface="微软雅黑" panose="020B0503020204020204" pitchFamily="34" charset="-122"/>
                <a:ea typeface="微软雅黑" panose="020B0503020204020204" pitchFamily="34" charset="-122"/>
              </a:rPr>
              <a:t>  降低门店价格形象吸客：</a:t>
            </a:r>
            <a:endParaRPr lang="en-US" altLang="zh-CN" sz="2800" dirty="0">
              <a:latin typeface="微软雅黑" panose="020B0503020204020204" pitchFamily="34" charset="-122"/>
              <a:ea typeface="微软雅黑" panose="020B0503020204020204" pitchFamily="34" charset="-122"/>
            </a:endParaRPr>
          </a:p>
          <a:p>
            <a:pPr eaLnBrk="0" hangingPunct="0">
              <a:lnSpc>
                <a:spcPct val="150000"/>
              </a:lnSpc>
            </a:pPr>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每周每人做</a:t>
            </a:r>
            <a:r>
              <a:rPr lang="en-US" altLang="zh-CN" sz="2800" dirty="0">
                <a:latin typeface="微软雅黑" panose="020B0503020204020204" pitchFamily="34" charset="-122"/>
                <a:ea typeface="微软雅黑" panose="020B0503020204020204" pitchFamily="34" charset="-122"/>
              </a:rPr>
              <a:t>10</a:t>
            </a:r>
            <a:r>
              <a:rPr lang="zh-CN" altLang="en-US" sz="2800" dirty="0">
                <a:latin typeface="微软雅黑" panose="020B0503020204020204" pitchFamily="34" charset="-122"/>
                <a:ea typeface="微软雅黑" panose="020B0503020204020204" pitchFamily="34" charset="-122"/>
              </a:rPr>
              <a:t>个商品的价格调查，店长负责监督落实情况，并每周将价格调查情况调查表反馈至片区邮箱。</a:t>
            </a:r>
            <a:endParaRPr lang="en-US" altLang="zh-CN" sz="2800" dirty="0">
              <a:latin typeface="微软雅黑" panose="020B0503020204020204" pitchFamily="34" charset="-122"/>
              <a:ea typeface="微软雅黑" panose="020B0503020204020204" pitchFamily="34" charset="-122"/>
            </a:endParaRPr>
          </a:p>
          <a:p>
            <a:pPr eaLnBrk="0" hangingPunct="0">
              <a:lnSpc>
                <a:spcPct val="150000"/>
              </a:lnSpc>
            </a:pPr>
            <a:r>
              <a:rPr lang="zh-CN" altLang="en-US" sz="2800" dirty="0">
                <a:latin typeface="微软雅黑" panose="020B0503020204020204" pitchFamily="34" charset="-122"/>
                <a:ea typeface="微软雅黑" panose="020B0503020204020204" pitchFamily="34" charset="-122"/>
              </a:rPr>
              <a:t>目的：降低门店价格形象，使门店对周边竞争对手品种及价格更加熟悉，知己知彼。</a:t>
            </a:r>
            <a:endParaRPr lang="en-US" altLang="zh-CN" sz="2800" dirty="0">
              <a:latin typeface="微软雅黑" panose="020B0503020204020204" pitchFamily="34" charset="-122"/>
              <a:ea typeface="微软雅黑" panose="020B0503020204020204" pitchFamily="34" charset="-122"/>
            </a:endParaRPr>
          </a:p>
          <a:p>
            <a:pPr eaLnBrk="0" hangingPunct="0">
              <a:lnSpc>
                <a:spcPct val="150000"/>
              </a:lnSpc>
            </a:pPr>
            <a:endParaRPr lang="zh-CN" altLang="en-US" sz="2800" dirty="0">
              <a:latin typeface="微软雅黑" panose="020B0503020204020204" pitchFamily="34" charset="-122"/>
              <a:ea typeface="微软雅黑" panose="020B0503020204020204" pitchFamily="34" charset="-122"/>
            </a:endParaRPr>
          </a:p>
        </p:txBody>
      </p:sp>
      <p:sp>
        <p:nvSpPr>
          <p:cNvPr id="11" name="Title 1">
            <a:extLst>
              <a:ext uri="{FF2B5EF4-FFF2-40B4-BE49-F238E27FC236}">
                <a16:creationId xmlns:a16="http://schemas.microsoft.com/office/drawing/2014/main" id="{4C90AF5F-80B8-427C-AA3B-8E1009B0CFE8}"/>
              </a:ext>
            </a:extLst>
          </p:cNvPr>
          <p:cNvSpPr txBox="1"/>
          <p:nvPr/>
        </p:nvSpPr>
        <p:spPr>
          <a:xfrm>
            <a:off x="2502342" y="459984"/>
            <a:ext cx="7723187" cy="505805"/>
          </a:xfrm>
          <a:prstGeom prst="rect">
            <a:avLst/>
          </a:prstGeom>
          <a:noFill/>
          <a:ln w="9525">
            <a:noFill/>
          </a:ln>
        </p:spPr>
        <p:txBody>
          <a:bodyPr lIns="0" rIns="0" anchor="ctr"/>
          <a:lstStyle/>
          <a:p>
            <a:pPr algn="ctr">
              <a:lnSpc>
                <a:spcPct val="90000"/>
              </a:lnSpc>
            </a:pPr>
            <a:r>
              <a:rPr lang="zh-CN" altLang="en-US" sz="2800" b="1" dirty="0">
                <a:solidFill>
                  <a:schemeClr val="tx2"/>
                </a:solidFill>
                <a:latin typeface="微软雅黑" panose="020B0503020204020204" pitchFamily="34" charset="-122"/>
                <a:ea typeface="微软雅黑" panose="020B0503020204020204" pitchFamily="34" charset="-122"/>
              </a:rPr>
              <a:t>东南片区</a:t>
            </a:r>
            <a:r>
              <a:rPr lang="en-US" altLang="zh-CN" sz="2800" b="1" dirty="0">
                <a:solidFill>
                  <a:schemeClr val="tx2"/>
                </a:solidFill>
                <a:latin typeface="微软雅黑" panose="020B0503020204020204" pitchFamily="34" charset="-122"/>
                <a:ea typeface="微软雅黑" panose="020B0503020204020204" pitchFamily="34" charset="-122"/>
              </a:rPr>
              <a:t>2018</a:t>
            </a:r>
            <a:r>
              <a:rPr lang="zh-CN" altLang="en-US" sz="2800" b="1" dirty="0">
                <a:solidFill>
                  <a:schemeClr val="tx2"/>
                </a:solidFill>
                <a:latin typeface="微软雅黑" panose="020B0503020204020204" pitchFamily="34" charset="-122"/>
                <a:ea typeface="微软雅黑" panose="020B0503020204020204" pitchFamily="34" charset="-122"/>
              </a:rPr>
              <a:t>年工作计划及措施</a:t>
            </a:r>
          </a:p>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33587718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p>
        </p:txBody>
      </p:sp>
      <p:sp>
        <p:nvSpPr>
          <p:cNvPr id="12" name="圆角矩形 2">
            <a:extLst>
              <a:ext uri="{FF2B5EF4-FFF2-40B4-BE49-F238E27FC236}">
                <a16:creationId xmlns:a16="http://schemas.microsoft.com/office/drawing/2014/main" id="{EC8157D3-40BA-435F-9444-E84F6BC107DA}"/>
              </a:ext>
            </a:extLst>
          </p:cNvPr>
          <p:cNvSpPr/>
          <p:nvPr/>
        </p:nvSpPr>
        <p:spPr>
          <a:xfrm>
            <a:off x="3169234" y="3167697"/>
            <a:ext cx="522605" cy="522605"/>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r>
              <a:rPr lang="en-US" altLang="zh-CN" sz="1800" dirty="0">
                <a:solidFill>
                  <a:schemeClr val="bg1"/>
                </a:solidFill>
                <a:latin typeface="Calibri" panose="020F0502020204030204" pitchFamily="34" charset="0"/>
                <a:ea typeface="微软雅黑" panose="020B0503020204020204" pitchFamily="34" charset="-122"/>
              </a:rPr>
              <a:t>4</a:t>
            </a:r>
          </a:p>
        </p:txBody>
      </p:sp>
      <p:sp>
        <p:nvSpPr>
          <p:cNvPr id="13" name="文本框 12">
            <a:extLst>
              <a:ext uri="{FF2B5EF4-FFF2-40B4-BE49-F238E27FC236}">
                <a16:creationId xmlns:a16="http://schemas.microsoft.com/office/drawing/2014/main" id="{F48DE777-A527-4CC3-BB28-6A918F7A074C}"/>
              </a:ext>
            </a:extLst>
          </p:cNvPr>
          <p:cNvSpPr txBox="1"/>
          <p:nvPr/>
        </p:nvSpPr>
        <p:spPr>
          <a:xfrm>
            <a:off x="4292515" y="3167082"/>
            <a:ext cx="6265506" cy="523220"/>
          </a:xfrm>
          <a:prstGeom prst="rect">
            <a:avLst/>
          </a:prstGeom>
          <a:noFill/>
        </p:spPr>
        <p:txBody>
          <a:bodyPr wrap="square" rtlCol="0">
            <a:spAutoFit/>
          </a:bodyPr>
          <a:lstStyle/>
          <a:p>
            <a:r>
              <a:rPr lang="zh-CN" altLang="en-US" sz="2800" dirty="0">
                <a:ln>
                  <a:solidFill>
                    <a:schemeClr val="tx1"/>
                  </a:solidFill>
                </a:ln>
                <a:latin typeface="+mn-ea"/>
                <a:ea typeface="+mn-ea"/>
                <a:cs typeface="+mn-ea"/>
              </a:rPr>
              <a:t>重联合抓疗程，两不误</a:t>
            </a:r>
          </a:p>
        </p:txBody>
      </p:sp>
      <p:sp>
        <p:nvSpPr>
          <p:cNvPr id="14" name="Title 1">
            <a:extLst>
              <a:ext uri="{FF2B5EF4-FFF2-40B4-BE49-F238E27FC236}">
                <a16:creationId xmlns:a16="http://schemas.microsoft.com/office/drawing/2014/main" id="{9806D6D9-2CE0-497A-BEF4-65229464542A}"/>
              </a:ext>
            </a:extLst>
          </p:cNvPr>
          <p:cNvSpPr txBox="1"/>
          <p:nvPr/>
        </p:nvSpPr>
        <p:spPr>
          <a:xfrm>
            <a:off x="2502342" y="459984"/>
            <a:ext cx="7723187" cy="505805"/>
          </a:xfrm>
          <a:prstGeom prst="rect">
            <a:avLst/>
          </a:prstGeom>
          <a:noFill/>
          <a:ln w="9525">
            <a:noFill/>
          </a:ln>
        </p:spPr>
        <p:txBody>
          <a:bodyPr lIns="0" rIns="0" anchor="ctr"/>
          <a:lstStyle/>
          <a:p>
            <a:pPr algn="ctr">
              <a:lnSpc>
                <a:spcPct val="90000"/>
              </a:lnSpc>
            </a:pPr>
            <a:r>
              <a:rPr lang="zh-CN" altLang="en-US" sz="2800" b="1" dirty="0">
                <a:solidFill>
                  <a:schemeClr val="tx2"/>
                </a:solidFill>
                <a:latin typeface="微软雅黑" panose="020B0503020204020204" pitchFamily="34" charset="-122"/>
                <a:ea typeface="微软雅黑" panose="020B0503020204020204" pitchFamily="34" charset="-122"/>
              </a:rPr>
              <a:t>东南片区</a:t>
            </a:r>
            <a:r>
              <a:rPr lang="en-US" altLang="zh-CN" sz="2800" b="1" dirty="0">
                <a:solidFill>
                  <a:schemeClr val="tx2"/>
                </a:solidFill>
                <a:latin typeface="微软雅黑" panose="020B0503020204020204" pitchFamily="34" charset="-122"/>
                <a:ea typeface="微软雅黑" panose="020B0503020204020204" pitchFamily="34" charset="-122"/>
              </a:rPr>
              <a:t>2018</a:t>
            </a:r>
            <a:r>
              <a:rPr lang="zh-CN" altLang="en-US" sz="2800" b="1" dirty="0">
                <a:solidFill>
                  <a:schemeClr val="tx2"/>
                </a:solidFill>
                <a:latin typeface="微软雅黑" panose="020B0503020204020204" pitchFamily="34" charset="-122"/>
                <a:ea typeface="微软雅黑" panose="020B0503020204020204" pitchFamily="34" charset="-122"/>
              </a:rPr>
              <a:t>年工作计划及措施</a:t>
            </a:r>
          </a:p>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406083711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p>
        </p:txBody>
      </p:sp>
      <p:sp>
        <p:nvSpPr>
          <p:cNvPr id="23562" name="TextBox 25"/>
          <p:cNvSpPr txBox="1"/>
          <p:nvPr/>
        </p:nvSpPr>
        <p:spPr>
          <a:xfrm>
            <a:off x="947951" y="1171672"/>
            <a:ext cx="9666288" cy="4616648"/>
          </a:xfrm>
          <a:prstGeom prst="rect">
            <a:avLst/>
          </a:prstGeom>
          <a:noFill/>
          <a:ln w="12700">
            <a:noFill/>
          </a:ln>
        </p:spPr>
        <p:txBody>
          <a:bodyPr anchor="t">
            <a:spAutoFit/>
          </a:bodyPr>
          <a:lstStyle/>
          <a:p>
            <a:pPr eaLnBrk="0" hangingPunct="0">
              <a:lnSpc>
                <a:spcPct val="150000"/>
              </a:lnSpc>
            </a:pPr>
            <a:r>
              <a:rPr lang="en-US" altLang="zh-CN" sz="2800" dirty="0">
                <a:latin typeface="微软雅黑" panose="020B0503020204020204" pitchFamily="34" charset="-122"/>
                <a:ea typeface="微软雅黑" panose="020B0503020204020204" pitchFamily="34" charset="-122"/>
              </a:rPr>
              <a:t>4.1  </a:t>
            </a:r>
            <a:r>
              <a:rPr lang="zh-CN" altLang="en-US" sz="2800" dirty="0">
                <a:latin typeface="微软雅黑" panose="020B0503020204020204" pitchFamily="34" charset="-122"/>
                <a:ea typeface="微软雅黑" panose="020B0503020204020204" pitchFamily="34" charset="-122"/>
              </a:rPr>
              <a:t>针对片区所有员工：每月必须参加公司要求面授课程及瑞学学习公司要求学习的内容必须在每月上半月完成外，下半月由片区根据个人上月销售能力情况制定下个月必须完成的拿药练习项目及次数，和瑞学学习课题应该增加的分值，此项在每月绩效考核得分当中得到体现，预计通过学习，老员工增加客单价</a:t>
            </a:r>
            <a:r>
              <a:rPr lang="en-US" altLang="zh-CN" sz="2800" dirty="0">
                <a:latin typeface="微软雅黑" panose="020B0503020204020204" pitchFamily="34" charset="-122"/>
                <a:ea typeface="微软雅黑" panose="020B0503020204020204" pitchFamily="34" charset="-122"/>
              </a:rPr>
              <a:t>5</a:t>
            </a:r>
            <a:r>
              <a:rPr lang="zh-CN" altLang="en-US" sz="2800" dirty="0">
                <a:latin typeface="微软雅黑" panose="020B0503020204020204" pitchFamily="34" charset="-122"/>
                <a:ea typeface="微软雅黑" panose="020B0503020204020204" pitchFamily="34" charset="-122"/>
              </a:rPr>
              <a:t>元。</a:t>
            </a:r>
            <a:endParaRPr lang="en-US" altLang="zh-CN" sz="2800" dirty="0">
              <a:latin typeface="微软雅黑" panose="020B0503020204020204" pitchFamily="34" charset="-122"/>
              <a:ea typeface="微软雅黑" panose="020B0503020204020204" pitchFamily="34" charset="-122"/>
            </a:endParaRPr>
          </a:p>
          <a:p>
            <a:pPr eaLnBrk="0" hangingPunct="0">
              <a:lnSpc>
                <a:spcPct val="150000"/>
              </a:lnSpc>
            </a:pPr>
            <a:endParaRPr lang="zh-CN" altLang="en-US" sz="2800" dirty="0">
              <a:latin typeface="微软雅黑" panose="020B0503020204020204" pitchFamily="34" charset="-122"/>
              <a:ea typeface="微软雅黑" panose="020B0503020204020204" pitchFamily="34" charset="-122"/>
            </a:endParaRPr>
          </a:p>
        </p:txBody>
      </p:sp>
      <p:sp>
        <p:nvSpPr>
          <p:cNvPr id="11" name="Title 1">
            <a:extLst>
              <a:ext uri="{FF2B5EF4-FFF2-40B4-BE49-F238E27FC236}">
                <a16:creationId xmlns:a16="http://schemas.microsoft.com/office/drawing/2014/main" id="{65E7F75C-06C5-45BF-A0A5-EEE1BE2ED98A}"/>
              </a:ext>
            </a:extLst>
          </p:cNvPr>
          <p:cNvSpPr txBox="1"/>
          <p:nvPr/>
        </p:nvSpPr>
        <p:spPr>
          <a:xfrm>
            <a:off x="2502342" y="459984"/>
            <a:ext cx="7723187" cy="505805"/>
          </a:xfrm>
          <a:prstGeom prst="rect">
            <a:avLst/>
          </a:prstGeom>
          <a:noFill/>
          <a:ln w="9525">
            <a:noFill/>
          </a:ln>
        </p:spPr>
        <p:txBody>
          <a:bodyPr lIns="0" rIns="0" anchor="ctr"/>
          <a:lstStyle/>
          <a:p>
            <a:pPr algn="ctr">
              <a:lnSpc>
                <a:spcPct val="90000"/>
              </a:lnSpc>
            </a:pPr>
            <a:r>
              <a:rPr lang="zh-CN" altLang="en-US" sz="2800" b="1" dirty="0">
                <a:solidFill>
                  <a:schemeClr val="tx2"/>
                </a:solidFill>
                <a:latin typeface="微软雅黑" panose="020B0503020204020204" pitchFamily="34" charset="-122"/>
                <a:ea typeface="微软雅黑" panose="020B0503020204020204" pitchFamily="34" charset="-122"/>
              </a:rPr>
              <a:t>东南片区</a:t>
            </a:r>
            <a:r>
              <a:rPr lang="en-US" altLang="zh-CN" sz="2800" b="1" dirty="0">
                <a:solidFill>
                  <a:schemeClr val="tx2"/>
                </a:solidFill>
                <a:latin typeface="微软雅黑" panose="020B0503020204020204" pitchFamily="34" charset="-122"/>
                <a:ea typeface="微软雅黑" panose="020B0503020204020204" pitchFamily="34" charset="-122"/>
              </a:rPr>
              <a:t>2018</a:t>
            </a:r>
            <a:r>
              <a:rPr lang="zh-CN" altLang="en-US" sz="2800" b="1" dirty="0">
                <a:solidFill>
                  <a:schemeClr val="tx2"/>
                </a:solidFill>
                <a:latin typeface="微软雅黑" panose="020B0503020204020204" pitchFamily="34" charset="-122"/>
                <a:ea typeface="微软雅黑" panose="020B0503020204020204" pitchFamily="34" charset="-122"/>
              </a:rPr>
              <a:t>年工作计划及措施</a:t>
            </a:r>
          </a:p>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25474205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3"/>
          <p:cNvSpPr txBox="1"/>
          <p:nvPr/>
        </p:nvSpPr>
        <p:spPr>
          <a:xfrm>
            <a:off x="3205113" y="2799762"/>
            <a:ext cx="10027269" cy="769441"/>
          </a:xfrm>
          <a:prstGeom prst="rect">
            <a:avLst/>
          </a:prstGeom>
          <a:noFill/>
          <a:ln w="9525">
            <a:noFill/>
          </a:ln>
        </p:spPr>
        <p:txBody>
          <a:bodyPr wrap="square" anchor="t">
            <a:spAutoFit/>
          </a:bodyPr>
          <a:lstStyle/>
          <a:p>
            <a:pPr defTabSz="914400"/>
            <a:r>
              <a:rPr lang="zh-CN" altLang="en-US" sz="4400" b="1" dirty="0">
                <a:solidFill>
                  <a:schemeClr val="tx2"/>
                </a:solidFill>
                <a:latin typeface="微软雅黑" panose="020B0503020204020204" pitchFamily="34" charset="-122"/>
                <a:ea typeface="微软雅黑" panose="020B0503020204020204" pitchFamily="34" charset="-122"/>
              </a:rPr>
              <a:t>东南片区</a:t>
            </a:r>
            <a:r>
              <a:rPr lang="en-US" altLang="zh-CN" sz="4400" b="1" dirty="0">
                <a:solidFill>
                  <a:schemeClr val="tx2"/>
                </a:solidFill>
                <a:latin typeface="微软雅黑" panose="020B0503020204020204" pitchFamily="34" charset="-122"/>
                <a:ea typeface="微软雅黑" panose="020B0503020204020204" pitchFamily="34" charset="-122"/>
              </a:rPr>
              <a:t>2017</a:t>
            </a:r>
            <a:r>
              <a:rPr lang="zh-CN" altLang="en-US" sz="4400" b="1" dirty="0">
                <a:solidFill>
                  <a:schemeClr val="tx2"/>
                </a:solidFill>
                <a:latin typeface="微软雅黑" panose="020B0503020204020204" pitchFamily="34" charset="-122"/>
                <a:ea typeface="微软雅黑" panose="020B0503020204020204" pitchFamily="34" charset="-122"/>
              </a:rPr>
              <a:t>年回顾</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p>
        </p:txBody>
      </p:sp>
      <p:sp>
        <p:nvSpPr>
          <p:cNvPr id="23562" name="TextBox 25"/>
          <p:cNvSpPr txBox="1"/>
          <p:nvPr/>
        </p:nvSpPr>
        <p:spPr>
          <a:xfrm>
            <a:off x="929098" y="1531938"/>
            <a:ext cx="9666288" cy="3323987"/>
          </a:xfrm>
          <a:prstGeom prst="rect">
            <a:avLst/>
          </a:prstGeom>
          <a:noFill/>
          <a:ln w="12700">
            <a:noFill/>
          </a:ln>
        </p:spPr>
        <p:txBody>
          <a:bodyPr anchor="t">
            <a:spAutoFit/>
          </a:bodyPr>
          <a:lstStyle/>
          <a:p>
            <a:pPr eaLnBrk="0" hangingPunct="0">
              <a:lnSpc>
                <a:spcPct val="150000"/>
              </a:lnSpc>
            </a:pPr>
            <a:r>
              <a:rPr lang="en-US" altLang="zh-CN" sz="2800" dirty="0">
                <a:latin typeface="微软雅黑" panose="020B0503020204020204" pitchFamily="34" charset="-122"/>
                <a:ea typeface="微软雅黑" panose="020B0503020204020204" pitchFamily="34" charset="-122"/>
              </a:rPr>
              <a:t>4.2</a:t>
            </a:r>
            <a:r>
              <a:rPr lang="zh-CN" altLang="en-US" sz="2800" dirty="0">
                <a:latin typeface="微软雅黑" panose="020B0503020204020204" pitchFamily="34" charset="-122"/>
                <a:ea typeface="微软雅黑" panose="020B0503020204020204" pitchFamily="34" charset="-122"/>
              </a:rPr>
              <a:t>  利用我片区执业药师的资源：每月请我片区执业药师制定</a:t>
            </a:r>
            <a:r>
              <a:rPr lang="en-US" altLang="zh-CN" sz="2800" dirty="0">
                <a:latin typeface="微软雅黑" panose="020B0503020204020204" pitchFamily="34" charset="-122"/>
                <a:ea typeface="微软雅黑" panose="020B0503020204020204" pitchFamily="34" charset="-122"/>
              </a:rPr>
              <a:t>20</a:t>
            </a:r>
            <a:r>
              <a:rPr lang="zh-CN" altLang="en-US" sz="2800" dirty="0">
                <a:latin typeface="微软雅黑" panose="020B0503020204020204" pitchFamily="34" charset="-122"/>
                <a:ea typeface="微软雅黑" panose="020B0503020204020204" pitchFamily="34" charset="-122"/>
              </a:rPr>
              <a:t>个品种的疗程用药，要求全员速记，每月制定一周内记忆完毕，考核到个人；每月利用瑞学学习考核联合用药内容，针对每个人的缺失知识点进行补充学习，片区巡店不定时考核，不合格则要求加班在店内学习。</a:t>
            </a:r>
            <a:endParaRPr lang="en-US" altLang="zh-CN" sz="2800" dirty="0">
              <a:latin typeface="微软雅黑" panose="020B0503020204020204" pitchFamily="34" charset="-122"/>
              <a:ea typeface="微软雅黑" panose="020B0503020204020204" pitchFamily="34" charset="-122"/>
            </a:endParaRPr>
          </a:p>
        </p:txBody>
      </p:sp>
      <p:sp>
        <p:nvSpPr>
          <p:cNvPr id="11" name="Title 1">
            <a:extLst>
              <a:ext uri="{FF2B5EF4-FFF2-40B4-BE49-F238E27FC236}">
                <a16:creationId xmlns:a16="http://schemas.microsoft.com/office/drawing/2014/main" id="{1905E74B-798A-45B4-AF87-257EC3E38D9F}"/>
              </a:ext>
            </a:extLst>
          </p:cNvPr>
          <p:cNvSpPr txBox="1"/>
          <p:nvPr/>
        </p:nvSpPr>
        <p:spPr>
          <a:xfrm>
            <a:off x="2502342" y="459984"/>
            <a:ext cx="7723187" cy="505805"/>
          </a:xfrm>
          <a:prstGeom prst="rect">
            <a:avLst/>
          </a:prstGeom>
          <a:noFill/>
          <a:ln w="9525">
            <a:noFill/>
          </a:ln>
        </p:spPr>
        <p:txBody>
          <a:bodyPr lIns="0" rIns="0" anchor="ctr"/>
          <a:lstStyle/>
          <a:p>
            <a:pPr algn="ctr">
              <a:lnSpc>
                <a:spcPct val="90000"/>
              </a:lnSpc>
            </a:pPr>
            <a:r>
              <a:rPr lang="zh-CN" altLang="en-US" sz="2800" b="1" dirty="0">
                <a:solidFill>
                  <a:schemeClr val="tx2"/>
                </a:solidFill>
                <a:latin typeface="微软雅黑" panose="020B0503020204020204" pitchFamily="34" charset="-122"/>
                <a:ea typeface="微软雅黑" panose="020B0503020204020204" pitchFamily="34" charset="-122"/>
              </a:rPr>
              <a:t>东南片区</a:t>
            </a:r>
            <a:r>
              <a:rPr lang="en-US" altLang="zh-CN" sz="2800" b="1" dirty="0">
                <a:solidFill>
                  <a:schemeClr val="tx2"/>
                </a:solidFill>
                <a:latin typeface="微软雅黑" panose="020B0503020204020204" pitchFamily="34" charset="-122"/>
                <a:ea typeface="微软雅黑" panose="020B0503020204020204" pitchFamily="34" charset="-122"/>
              </a:rPr>
              <a:t>2018</a:t>
            </a:r>
            <a:r>
              <a:rPr lang="zh-CN" altLang="en-US" sz="2800" b="1" dirty="0">
                <a:solidFill>
                  <a:schemeClr val="tx2"/>
                </a:solidFill>
                <a:latin typeface="微软雅黑" panose="020B0503020204020204" pitchFamily="34" charset="-122"/>
                <a:ea typeface="微软雅黑" panose="020B0503020204020204" pitchFamily="34" charset="-122"/>
              </a:rPr>
              <a:t>年工作计划及措施</a:t>
            </a:r>
          </a:p>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214521465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p>
        </p:txBody>
      </p:sp>
      <p:sp>
        <p:nvSpPr>
          <p:cNvPr id="23562" name="TextBox 25"/>
          <p:cNvSpPr txBox="1"/>
          <p:nvPr/>
        </p:nvSpPr>
        <p:spPr>
          <a:xfrm>
            <a:off x="815975" y="1531938"/>
            <a:ext cx="9666288" cy="3970318"/>
          </a:xfrm>
          <a:prstGeom prst="rect">
            <a:avLst/>
          </a:prstGeom>
          <a:noFill/>
          <a:ln w="12700">
            <a:noFill/>
          </a:ln>
        </p:spPr>
        <p:txBody>
          <a:bodyPr anchor="t">
            <a:spAutoFit/>
          </a:bodyPr>
          <a:lstStyle/>
          <a:p>
            <a:pPr eaLnBrk="0" hangingPunct="0">
              <a:lnSpc>
                <a:spcPct val="150000"/>
              </a:lnSpc>
            </a:pPr>
            <a:r>
              <a:rPr lang="zh-CN" altLang="en-US" sz="2800" dirty="0">
                <a:latin typeface="微软雅黑" panose="020B0503020204020204" pitchFamily="34" charset="-122"/>
                <a:ea typeface="微软雅黑" panose="020B0503020204020204" pitchFamily="34" charset="-122"/>
              </a:rPr>
              <a:t>       一年的工作已经结束，在已经到来的新的一年里，我还会不断努力突破自己、挑战自己，这是必须进步的。就像蒋总说的：我们必须站在传送带上跑，否则就是落后！是的，一直不断鞭策自己，总结后提高，提高后再总结，不断优化自己，带领我们自己的团队不断向前！</a:t>
            </a:r>
            <a:r>
              <a:rPr lang="en-US" altLang="zh-CN" sz="2800" dirty="0">
                <a:latin typeface="微软雅黑" panose="020B0503020204020204" pitchFamily="34" charset="-122"/>
                <a:ea typeface="微软雅黑" panose="020B0503020204020204" pitchFamily="34" charset="-122"/>
              </a:rPr>
              <a:t>2018</a:t>
            </a:r>
            <a:r>
              <a:rPr lang="zh-CN" altLang="en-US" sz="2800" dirty="0">
                <a:latin typeface="微软雅黑" panose="020B0503020204020204" pitchFamily="34" charset="-122"/>
                <a:ea typeface="微软雅黑" panose="020B0503020204020204" pitchFamily="34" charset="-122"/>
              </a:rPr>
              <a:t>年，三力成长，做不一样的自己，加油加油加油！</a:t>
            </a:r>
            <a:endParaRPr lang="en-US" altLang="zh-CN" sz="2800" dirty="0">
              <a:latin typeface="微软雅黑" panose="020B0503020204020204" pitchFamily="34" charset="-122"/>
              <a:ea typeface="微软雅黑" panose="020B0503020204020204" pitchFamily="34" charset="-122"/>
            </a:endParaRPr>
          </a:p>
        </p:txBody>
      </p:sp>
      <p:sp>
        <p:nvSpPr>
          <p:cNvPr id="11" name="Title 1">
            <a:extLst>
              <a:ext uri="{FF2B5EF4-FFF2-40B4-BE49-F238E27FC236}">
                <a16:creationId xmlns:a16="http://schemas.microsoft.com/office/drawing/2014/main" id="{A272CD67-1E80-4809-B8D1-2C3D0C941424}"/>
              </a:ext>
            </a:extLst>
          </p:cNvPr>
          <p:cNvSpPr txBox="1"/>
          <p:nvPr/>
        </p:nvSpPr>
        <p:spPr>
          <a:xfrm>
            <a:off x="2502342" y="459984"/>
            <a:ext cx="7723187" cy="505805"/>
          </a:xfrm>
          <a:prstGeom prst="rect">
            <a:avLst/>
          </a:prstGeom>
          <a:noFill/>
          <a:ln w="9525">
            <a:noFill/>
          </a:ln>
        </p:spPr>
        <p:txBody>
          <a:bodyPr lIns="0" rIns="0" anchor="ctr"/>
          <a:lstStyle/>
          <a:p>
            <a:pPr algn="ctr">
              <a:lnSpc>
                <a:spcPct val="90000"/>
              </a:lnSpc>
            </a:pPr>
            <a:r>
              <a:rPr lang="zh-CN" altLang="en-US" sz="2800" b="1" dirty="0">
                <a:solidFill>
                  <a:schemeClr val="tx2"/>
                </a:solidFill>
                <a:latin typeface="微软雅黑" panose="020B0503020204020204" pitchFamily="34" charset="-122"/>
                <a:ea typeface="微软雅黑" panose="020B0503020204020204" pitchFamily="34" charset="-122"/>
              </a:rPr>
              <a:t>东南片区</a:t>
            </a:r>
            <a:r>
              <a:rPr lang="en-US" altLang="zh-CN" sz="2800" b="1" dirty="0">
                <a:solidFill>
                  <a:schemeClr val="tx2"/>
                </a:solidFill>
                <a:latin typeface="微软雅黑" panose="020B0503020204020204" pitchFamily="34" charset="-122"/>
                <a:ea typeface="微软雅黑" panose="020B0503020204020204" pitchFamily="34" charset="-122"/>
              </a:rPr>
              <a:t>2018</a:t>
            </a:r>
            <a:r>
              <a:rPr lang="zh-CN" altLang="en-US" sz="2800" b="1" dirty="0">
                <a:solidFill>
                  <a:schemeClr val="tx2"/>
                </a:solidFill>
                <a:latin typeface="微软雅黑" panose="020B0503020204020204" pitchFamily="34" charset="-122"/>
                <a:ea typeface="微软雅黑" panose="020B0503020204020204" pitchFamily="34" charset="-122"/>
              </a:rPr>
              <a:t>年工作计划及措施</a:t>
            </a:r>
          </a:p>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62109400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2" descr="航母(小）"/>
          <p:cNvPicPr>
            <a:picLocks noChangeAspect="1"/>
          </p:cNvPicPr>
          <p:nvPr/>
        </p:nvPicPr>
        <p:blipFill>
          <a:blip r:embed="rId2"/>
          <a:stretch>
            <a:fillRect/>
          </a:stretch>
        </p:blipFill>
        <p:spPr>
          <a:xfrm>
            <a:off x="5022850" y="1466850"/>
            <a:ext cx="7159625" cy="3924300"/>
          </a:xfrm>
          <a:prstGeom prst="rect">
            <a:avLst/>
          </a:prstGeom>
          <a:noFill/>
          <a:ln w="9525">
            <a:noFill/>
          </a:ln>
        </p:spPr>
      </p:pic>
      <p:sp>
        <p:nvSpPr>
          <p:cNvPr id="18" name="任意多边形: 形状 17"/>
          <p:cNvSpPr/>
          <p:nvPr/>
        </p:nvSpPr>
        <p:spPr>
          <a:xfrm>
            <a:off x="0" y="1466850"/>
            <a:ext cx="6034088" cy="3924300"/>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任意多边形: 形状 32"/>
          <p:cNvSpPr/>
          <p:nvPr/>
        </p:nvSpPr>
        <p:spPr>
          <a:xfrm>
            <a:off x="4984750" y="1476375"/>
            <a:ext cx="1204913" cy="3905250"/>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矩形 38"/>
          <p:cNvSpPr/>
          <p:nvPr/>
        </p:nvSpPr>
        <p:spPr>
          <a:xfrm>
            <a:off x="511175" y="0"/>
            <a:ext cx="1355725"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矩形 39"/>
          <p:cNvSpPr/>
          <p:nvPr/>
        </p:nvSpPr>
        <p:spPr>
          <a:xfrm>
            <a:off x="511175" y="123825"/>
            <a:ext cx="1355725" cy="606425"/>
          </a:xfrm>
          <a:prstGeom prst="rect">
            <a:avLst/>
          </a:prstGeom>
          <a:solidFill>
            <a:srgbClr val="C60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630" name="文本框 40"/>
          <p:cNvSpPr txBox="1"/>
          <p:nvPr/>
        </p:nvSpPr>
        <p:spPr>
          <a:xfrm>
            <a:off x="438150" y="98425"/>
            <a:ext cx="1530350" cy="646113"/>
          </a:xfrm>
          <a:prstGeom prst="rect">
            <a:avLst/>
          </a:prstGeom>
          <a:solidFill>
            <a:schemeClr val="accent1"/>
          </a:solidFill>
          <a:ln w="9525">
            <a:noFill/>
          </a:ln>
        </p:spPr>
        <p:txBody>
          <a:bodyPr anchor="t">
            <a:spAutoFit/>
          </a:bodyPr>
          <a:lstStyle/>
          <a:p>
            <a:pPr algn="ctr"/>
            <a:r>
              <a:rPr lang="en-US" altLang="zh-CN" b="1" dirty="0">
                <a:solidFill>
                  <a:schemeClr val="bg1"/>
                </a:solidFill>
                <a:latin typeface="Arial" panose="020B0604020202020204" pitchFamily="34" charset="0"/>
                <a:ea typeface="微软雅黑" panose="020B0503020204020204" pitchFamily="34" charset="-122"/>
              </a:rPr>
              <a:t>TAIJI</a:t>
            </a:r>
          </a:p>
          <a:p>
            <a:pPr algn="ctr"/>
            <a:r>
              <a:rPr lang="zh-CN" altLang="en-US" b="1" dirty="0">
                <a:solidFill>
                  <a:schemeClr val="bg1"/>
                </a:solidFill>
                <a:latin typeface="Arial" panose="020B0604020202020204" pitchFamily="34" charset="0"/>
                <a:ea typeface="微软雅黑" panose="020B0503020204020204" pitchFamily="34" charset="-122"/>
              </a:rPr>
              <a:t>太极集团</a:t>
            </a:r>
            <a:endParaRPr lang="zh-CN" altLang="en-US" sz="4800" b="1" dirty="0">
              <a:solidFill>
                <a:schemeClr val="bg1"/>
              </a:solidFill>
              <a:latin typeface="Arial" panose="020B0604020202020204" pitchFamily="34" charset="0"/>
              <a:ea typeface="Arial" panose="020B0604020202020204" pitchFamily="34" charset="0"/>
            </a:endParaRPr>
          </a:p>
        </p:txBody>
      </p:sp>
      <p:sp>
        <p:nvSpPr>
          <p:cNvPr id="26631" name="文本框 18"/>
          <p:cNvSpPr txBox="1"/>
          <p:nvPr/>
        </p:nvSpPr>
        <p:spPr>
          <a:xfrm>
            <a:off x="1192213" y="3260725"/>
            <a:ext cx="3748087" cy="644525"/>
          </a:xfrm>
          <a:prstGeom prst="rect">
            <a:avLst/>
          </a:prstGeom>
          <a:noFill/>
          <a:ln w="9525">
            <a:noFill/>
          </a:ln>
        </p:spPr>
        <p:txBody>
          <a:bodyPr anchor="t">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谢 谢</a:t>
            </a:r>
            <a:r>
              <a:rPr lang="zh-CN" altLang="en-US" sz="3600" dirty="0">
                <a:solidFill>
                  <a:schemeClr val="bg1"/>
                </a:solidFill>
                <a:latin typeface="微软雅黑" panose="020B0503020204020204" pitchFamily="34" charset="-122"/>
                <a:ea typeface="微软雅黑" panose="020B0503020204020204" pitchFamily="34" charset="-122"/>
              </a:rPr>
              <a:t> </a:t>
            </a:r>
          </a:p>
        </p:txBody>
      </p:sp>
      <p:sp>
        <p:nvSpPr>
          <p:cNvPr id="26632" name="文本框 19"/>
          <p:cNvSpPr txBox="1"/>
          <p:nvPr/>
        </p:nvSpPr>
        <p:spPr>
          <a:xfrm>
            <a:off x="622300" y="2270125"/>
            <a:ext cx="5060950" cy="922338"/>
          </a:xfrm>
          <a:prstGeom prst="rect">
            <a:avLst/>
          </a:prstGeom>
          <a:noFill/>
          <a:ln w="9525">
            <a:noFill/>
          </a:ln>
        </p:spPr>
        <p:txBody>
          <a:bodyPr anchor="t">
            <a:spAutoFit/>
          </a:bodyPr>
          <a:lstStyle/>
          <a:p>
            <a:pPr algn="ctr"/>
            <a:r>
              <a:rPr lang="en-US" altLang="zh-CN" sz="5400" b="1" dirty="0">
                <a:solidFill>
                  <a:schemeClr val="bg1"/>
                </a:solidFill>
                <a:latin typeface="Road Rage"/>
                <a:ea typeface="微软雅黑" panose="020B0503020204020204" pitchFamily="34" charset="-122"/>
              </a:rPr>
              <a:t>THANKS</a:t>
            </a:r>
            <a:endParaRPr lang="en-US" altLang="zh-CN" sz="6000" dirty="0">
              <a:solidFill>
                <a:schemeClr val="bg1"/>
              </a:solidFill>
              <a:latin typeface="Road Rage"/>
              <a:ea typeface="Arial" panose="020B0604020202020204" pitchFamily="34" charset="0"/>
            </a:endParaRPr>
          </a:p>
        </p:txBody>
      </p:sp>
      <p:sp>
        <p:nvSpPr>
          <p:cNvPr id="26633" name="文本框 4"/>
          <p:cNvSpPr txBox="1"/>
          <p:nvPr/>
        </p:nvSpPr>
        <p:spPr>
          <a:xfrm>
            <a:off x="9556750" y="4994275"/>
            <a:ext cx="2530475" cy="368300"/>
          </a:xfrm>
          <a:prstGeom prst="rect">
            <a:avLst/>
          </a:prstGeom>
          <a:noFill/>
          <a:ln w="9525">
            <a:noFill/>
          </a:ln>
        </p:spPr>
        <p:txBody>
          <a:bodyPr anchor="t">
            <a:spAutoFit/>
          </a:bodyPr>
          <a:lstStyle/>
          <a:p>
            <a:r>
              <a:rPr lang="zh-CN" altLang="en-US" dirty="0">
                <a:solidFill>
                  <a:schemeClr val="bg1"/>
                </a:solidFill>
                <a:latin typeface="微软雅黑" panose="020B0503020204020204" pitchFamily="34" charset="-122"/>
                <a:ea typeface="微软雅黑" panose="020B0503020204020204" pitchFamily="34" charset="-122"/>
              </a:rPr>
              <a:t>太极急支糖浆生产基地</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r>
                <a:rPr lang="zh-CN" altLang="en-US"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回顾</a:t>
              </a:r>
              <a:r>
                <a:rPr lang="en-US" altLang="zh-CN"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2017</a:t>
              </a:r>
              <a:r>
                <a:rPr lang="zh-CN" altLang="en-US"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年成绩</a:t>
              </a: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p>
        </p:txBody>
      </p:sp>
      <p:graphicFrame>
        <p:nvGraphicFramePr>
          <p:cNvPr id="11" name="表格 10">
            <a:extLst>
              <a:ext uri="{FF2B5EF4-FFF2-40B4-BE49-F238E27FC236}">
                <a16:creationId xmlns:a16="http://schemas.microsoft.com/office/drawing/2014/main" id="{229BE4F1-2F5C-44DA-A364-B2A4F7ACB035}"/>
              </a:ext>
            </a:extLst>
          </p:cNvPr>
          <p:cNvGraphicFramePr>
            <a:graphicFrameLocks noGrp="1"/>
          </p:cNvGraphicFramePr>
          <p:nvPr>
            <p:extLst>
              <p:ext uri="{D42A27DB-BD31-4B8C-83A1-F6EECF244321}">
                <p14:modId xmlns:p14="http://schemas.microsoft.com/office/powerpoint/2010/main" val="626535630"/>
              </p:ext>
            </p:extLst>
          </p:nvPr>
        </p:nvGraphicFramePr>
        <p:xfrm>
          <a:off x="1630837" y="754144"/>
          <a:ext cx="9662475" cy="2674849"/>
        </p:xfrm>
        <a:graphic>
          <a:graphicData uri="http://schemas.openxmlformats.org/drawingml/2006/table">
            <a:tbl>
              <a:tblPr firstRow="1" bandRow="1">
                <a:tableStyleId>{5C22544A-7EE6-4342-B048-85BDC9FD1C3A}</a:tableStyleId>
              </a:tblPr>
              <a:tblGrid>
                <a:gridCol w="1932495">
                  <a:extLst>
                    <a:ext uri="{9D8B030D-6E8A-4147-A177-3AD203B41FA5}">
                      <a16:colId xmlns:a16="http://schemas.microsoft.com/office/drawing/2014/main" val="2990573197"/>
                    </a:ext>
                  </a:extLst>
                </a:gridCol>
                <a:gridCol w="1932495">
                  <a:extLst>
                    <a:ext uri="{9D8B030D-6E8A-4147-A177-3AD203B41FA5}">
                      <a16:colId xmlns:a16="http://schemas.microsoft.com/office/drawing/2014/main" val="3220213688"/>
                    </a:ext>
                  </a:extLst>
                </a:gridCol>
                <a:gridCol w="1932495">
                  <a:extLst>
                    <a:ext uri="{9D8B030D-6E8A-4147-A177-3AD203B41FA5}">
                      <a16:colId xmlns:a16="http://schemas.microsoft.com/office/drawing/2014/main" val="2538144787"/>
                    </a:ext>
                  </a:extLst>
                </a:gridCol>
                <a:gridCol w="1932495">
                  <a:extLst>
                    <a:ext uri="{9D8B030D-6E8A-4147-A177-3AD203B41FA5}">
                      <a16:colId xmlns:a16="http://schemas.microsoft.com/office/drawing/2014/main" val="1084300166"/>
                    </a:ext>
                  </a:extLst>
                </a:gridCol>
                <a:gridCol w="1932495">
                  <a:extLst>
                    <a:ext uri="{9D8B030D-6E8A-4147-A177-3AD203B41FA5}">
                      <a16:colId xmlns:a16="http://schemas.microsoft.com/office/drawing/2014/main" val="3678368766"/>
                    </a:ext>
                  </a:extLst>
                </a:gridCol>
              </a:tblGrid>
              <a:tr h="810564">
                <a:tc>
                  <a:txBody>
                    <a:bodyPr/>
                    <a:lstStyle/>
                    <a:p>
                      <a:r>
                        <a:rPr lang="en-US" altLang="zh-CN" dirty="0"/>
                        <a:t>2017.1.1~12.31</a:t>
                      </a:r>
                    </a:p>
                  </a:txBody>
                  <a:tcPr/>
                </a:tc>
                <a:tc>
                  <a:txBody>
                    <a:bodyPr/>
                    <a:lstStyle/>
                    <a:p>
                      <a:r>
                        <a:rPr lang="en-US" altLang="zh-CN" dirty="0"/>
                        <a:t>2016</a:t>
                      </a:r>
                      <a:r>
                        <a:rPr lang="zh-CN" altLang="en-US" dirty="0"/>
                        <a:t>年同期（</a:t>
                      </a:r>
                      <a:r>
                        <a:rPr lang="en-US" altLang="zh-CN" dirty="0"/>
                        <a:t>15</a:t>
                      </a:r>
                      <a:r>
                        <a:rPr lang="zh-CN" altLang="en-US" dirty="0"/>
                        <a:t>家）</a:t>
                      </a:r>
                    </a:p>
                  </a:txBody>
                  <a:tcPr/>
                </a:tc>
                <a:tc>
                  <a:txBody>
                    <a:bodyPr/>
                    <a:lstStyle/>
                    <a:p>
                      <a:r>
                        <a:rPr lang="en-US" altLang="zh-CN" dirty="0"/>
                        <a:t>2017</a:t>
                      </a:r>
                      <a:r>
                        <a:rPr lang="zh-CN" altLang="en-US" dirty="0"/>
                        <a:t>年（</a:t>
                      </a:r>
                      <a:r>
                        <a:rPr lang="en-US" altLang="zh-CN" dirty="0"/>
                        <a:t>15</a:t>
                      </a:r>
                    </a:p>
                    <a:p>
                      <a:r>
                        <a:rPr lang="zh-CN" altLang="en-US" dirty="0"/>
                        <a:t>家）</a:t>
                      </a:r>
                    </a:p>
                  </a:txBody>
                  <a:tcPr/>
                </a:tc>
                <a:tc>
                  <a:txBody>
                    <a:bodyPr/>
                    <a:lstStyle/>
                    <a:p>
                      <a:r>
                        <a:rPr lang="zh-CN" altLang="en-US" dirty="0"/>
                        <a:t>增减额</a:t>
                      </a:r>
                    </a:p>
                  </a:txBody>
                  <a:tcPr/>
                </a:tc>
                <a:tc>
                  <a:txBody>
                    <a:bodyPr/>
                    <a:lstStyle/>
                    <a:p>
                      <a:r>
                        <a:rPr lang="zh-CN" altLang="en-US" dirty="0"/>
                        <a:t>增减率</a:t>
                      </a:r>
                    </a:p>
                  </a:txBody>
                  <a:tcPr/>
                </a:tc>
                <a:extLst>
                  <a:ext uri="{0D108BD9-81ED-4DB2-BD59-A6C34878D82A}">
                    <a16:rowId xmlns:a16="http://schemas.microsoft.com/office/drawing/2014/main" val="2164570615"/>
                  </a:ext>
                </a:extLst>
              </a:tr>
              <a:tr h="372857">
                <a:tc>
                  <a:txBody>
                    <a:bodyPr/>
                    <a:lstStyle/>
                    <a:p>
                      <a:r>
                        <a:rPr lang="zh-CN" altLang="en-US" dirty="0"/>
                        <a:t>整体销售</a:t>
                      </a:r>
                    </a:p>
                  </a:txBody>
                  <a:tcPr/>
                </a:tc>
                <a:tc>
                  <a:txBody>
                    <a:bodyPr/>
                    <a:lstStyle/>
                    <a:p>
                      <a:r>
                        <a:rPr lang="en-US" altLang="zh-CN" dirty="0"/>
                        <a:t>2926.5</a:t>
                      </a:r>
                      <a:r>
                        <a:rPr lang="zh-CN" altLang="en-US" dirty="0"/>
                        <a:t>万</a:t>
                      </a:r>
                    </a:p>
                  </a:txBody>
                  <a:tcPr/>
                </a:tc>
                <a:tc>
                  <a:txBody>
                    <a:bodyPr/>
                    <a:lstStyle/>
                    <a:p>
                      <a:r>
                        <a:rPr lang="en-US" altLang="zh-CN" dirty="0"/>
                        <a:t>3745.75</a:t>
                      </a:r>
                      <a:r>
                        <a:rPr lang="zh-CN" altLang="en-US" dirty="0"/>
                        <a:t>万</a:t>
                      </a:r>
                    </a:p>
                  </a:txBody>
                  <a:tcPr/>
                </a:tc>
                <a:tc>
                  <a:txBody>
                    <a:bodyPr/>
                    <a:lstStyle/>
                    <a:p>
                      <a:r>
                        <a:rPr lang="en-US" altLang="zh-CN" dirty="0"/>
                        <a:t>819.25</a:t>
                      </a:r>
                      <a:r>
                        <a:rPr lang="zh-CN" altLang="en-US" dirty="0"/>
                        <a:t>万</a:t>
                      </a:r>
                    </a:p>
                  </a:txBody>
                  <a:tcPr/>
                </a:tc>
                <a:tc>
                  <a:txBody>
                    <a:bodyPr/>
                    <a:lstStyle/>
                    <a:p>
                      <a:r>
                        <a:rPr lang="en-US" altLang="zh-CN" dirty="0"/>
                        <a:t>27.99%</a:t>
                      </a:r>
                      <a:endParaRPr lang="zh-CN" altLang="en-US" dirty="0"/>
                    </a:p>
                  </a:txBody>
                  <a:tcPr/>
                </a:tc>
                <a:extLst>
                  <a:ext uri="{0D108BD9-81ED-4DB2-BD59-A6C34878D82A}">
                    <a16:rowId xmlns:a16="http://schemas.microsoft.com/office/drawing/2014/main" val="3908272974"/>
                  </a:ext>
                </a:extLst>
              </a:tr>
              <a:tr h="372857">
                <a:tc>
                  <a:txBody>
                    <a:bodyPr/>
                    <a:lstStyle/>
                    <a:p>
                      <a:r>
                        <a:rPr lang="zh-CN" altLang="en-US" dirty="0"/>
                        <a:t>毛利额</a:t>
                      </a:r>
                    </a:p>
                  </a:txBody>
                  <a:tcPr/>
                </a:tc>
                <a:tc>
                  <a:txBody>
                    <a:bodyPr/>
                    <a:lstStyle/>
                    <a:p>
                      <a:r>
                        <a:rPr lang="en-US" altLang="zh-CN" dirty="0"/>
                        <a:t>946.83</a:t>
                      </a:r>
                      <a:r>
                        <a:rPr lang="zh-CN" altLang="en-US" dirty="0"/>
                        <a:t>万</a:t>
                      </a:r>
                    </a:p>
                  </a:txBody>
                  <a:tcPr/>
                </a:tc>
                <a:tc>
                  <a:txBody>
                    <a:bodyPr/>
                    <a:lstStyle/>
                    <a:p>
                      <a:r>
                        <a:rPr lang="en-US" altLang="zh-CN" dirty="0"/>
                        <a:t>1199.76</a:t>
                      </a:r>
                      <a:r>
                        <a:rPr lang="zh-CN" altLang="en-US" dirty="0"/>
                        <a:t>万</a:t>
                      </a:r>
                    </a:p>
                  </a:txBody>
                  <a:tcPr/>
                </a:tc>
                <a:tc>
                  <a:txBody>
                    <a:bodyPr/>
                    <a:lstStyle/>
                    <a:p>
                      <a:r>
                        <a:rPr lang="en-US" altLang="zh-CN" dirty="0"/>
                        <a:t>252.93</a:t>
                      </a:r>
                      <a:r>
                        <a:rPr lang="zh-CN" altLang="en-US" dirty="0"/>
                        <a:t>万</a:t>
                      </a:r>
                    </a:p>
                  </a:txBody>
                  <a:tcPr/>
                </a:tc>
                <a:tc>
                  <a:txBody>
                    <a:bodyPr/>
                    <a:lstStyle/>
                    <a:p>
                      <a:r>
                        <a:rPr lang="en-US" altLang="zh-CN" dirty="0"/>
                        <a:t>26.71%</a:t>
                      </a:r>
                      <a:endParaRPr lang="zh-CN" altLang="en-US" dirty="0"/>
                    </a:p>
                  </a:txBody>
                  <a:tcPr/>
                </a:tc>
                <a:extLst>
                  <a:ext uri="{0D108BD9-81ED-4DB2-BD59-A6C34878D82A}">
                    <a16:rowId xmlns:a16="http://schemas.microsoft.com/office/drawing/2014/main" val="524140373"/>
                  </a:ext>
                </a:extLst>
              </a:tr>
              <a:tr h="372857">
                <a:tc>
                  <a:txBody>
                    <a:bodyPr/>
                    <a:lstStyle/>
                    <a:p>
                      <a:r>
                        <a:rPr lang="zh-CN" altLang="en-US" dirty="0"/>
                        <a:t>毛利率</a:t>
                      </a:r>
                    </a:p>
                  </a:txBody>
                  <a:tcPr/>
                </a:tc>
                <a:tc>
                  <a:txBody>
                    <a:bodyPr/>
                    <a:lstStyle/>
                    <a:p>
                      <a:r>
                        <a:rPr lang="en-US" altLang="zh-CN" dirty="0"/>
                        <a:t>32.35%</a:t>
                      </a:r>
                      <a:endParaRPr lang="zh-CN" altLang="en-US" dirty="0"/>
                    </a:p>
                  </a:txBody>
                  <a:tcPr/>
                </a:tc>
                <a:tc>
                  <a:txBody>
                    <a:bodyPr/>
                    <a:lstStyle/>
                    <a:p>
                      <a:r>
                        <a:rPr lang="en-US" altLang="zh-CN" dirty="0"/>
                        <a:t>32.03%</a:t>
                      </a:r>
                      <a:endParaRPr lang="zh-CN" altLang="en-US" dirty="0"/>
                    </a:p>
                  </a:txBody>
                  <a:tcPr/>
                </a:tc>
                <a:tc>
                  <a:txBody>
                    <a:bodyPr/>
                    <a:lstStyle/>
                    <a:p>
                      <a:r>
                        <a:rPr lang="en-US" altLang="zh-CN" dirty="0"/>
                        <a:t>-0.32%</a:t>
                      </a:r>
                      <a:endParaRPr lang="zh-CN" altLang="en-US" dirty="0"/>
                    </a:p>
                  </a:txBody>
                  <a:tcPr/>
                </a:tc>
                <a:tc>
                  <a:txBody>
                    <a:bodyPr/>
                    <a:lstStyle/>
                    <a:p>
                      <a:endParaRPr lang="zh-CN" altLang="en-US" dirty="0"/>
                    </a:p>
                  </a:txBody>
                  <a:tcPr/>
                </a:tc>
                <a:extLst>
                  <a:ext uri="{0D108BD9-81ED-4DB2-BD59-A6C34878D82A}">
                    <a16:rowId xmlns:a16="http://schemas.microsoft.com/office/drawing/2014/main" val="2442753404"/>
                  </a:ext>
                </a:extLst>
              </a:tr>
              <a:tr h="372857">
                <a:tc>
                  <a:txBody>
                    <a:bodyPr/>
                    <a:lstStyle/>
                    <a:p>
                      <a:r>
                        <a:rPr lang="zh-CN" altLang="en-US" dirty="0"/>
                        <a:t>客流</a:t>
                      </a:r>
                    </a:p>
                  </a:txBody>
                  <a:tcPr/>
                </a:tc>
                <a:tc>
                  <a:txBody>
                    <a:bodyPr/>
                    <a:lstStyle/>
                    <a:p>
                      <a:r>
                        <a:rPr lang="en-US" altLang="zh-CN" dirty="0"/>
                        <a:t>428315</a:t>
                      </a:r>
                      <a:r>
                        <a:rPr lang="zh-CN" altLang="en-US" dirty="0"/>
                        <a:t>笔</a:t>
                      </a:r>
                    </a:p>
                  </a:txBody>
                  <a:tcPr/>
                </a:tc>
                <a:tc>
                  <a:txBody>
                    <a:bodyPr/>
                    <a:lstStyle/>
                    <a:p>
                      <a:r>
                        <a:rPr lang="en-US" altLang="zh-CN" dirty="0"/>
                        <a:t>561667</a:t>
                      </a:r>
                      <a:r>
                        <a:rPr lang="zh-CN" altLang="en-US" dirty="0"/>
                        <a:t>笔</a:t>
                      </a:r>
                    </a:p>
                  </a:txBody>
                  <a:tcPr/>
                </a:tc>
                <a:tc>
                  <a:txBody>
                    <a:bodyPr/>
                    <a:lstStyle/>
                    <a:p>
                      <a:r>
                        <a:rPr lang="en-US" altLang="zh-CN" dirty="0"/>
                        <a:t>133352</a:t>
                      </a:r>
                      <a:r>
                        <a:rPr lang="zh-CN" altLang="en-US" dirty="0"/>
                        <a:t>笔</a:t>
                      </a:r>
                    </a:p>
                  </a:txBody>
                  <a:tcPr/>
                </a:tc>
                <a:tc>
                  <a:txBody>
                    <a:bodyPr/>
                    <a:lstStyle/>
                    <a:p>
                      <a:r>
                        <a:rPr lang="en-US" altLang="zh-CN" dirty="0"/>
                        <a:t>31.13%</a:t>
                      </a:r>
                      <a:endParaRPr lang="zh-CN" altLang="en-US" dirty="0"/>
                    </a:p>
                  </a:txBody>
                  <a:tcPr/>
                </a:tc>
                <a:extLst>
                  <a:ext uri="{0D108BD9-81ED-4DB2-BD59-A6C34878D82A}">
                    <a16:rowId xmlns:a16="http://schemas.microsoft.com/office/drawing/2014/main" val="3788740378"/>
                  </a:ext>
                </a:extLst>
              </a:tr>
              <a:tr h="372857">
                <a:tc>
                  <a:txBody>
                    <a:bodyPr/>
                    <a:lstStyle/>
                    <a:p>
                      <a:r>
                        <a:rPr lang="zh-CN" altLang="en-US" dirty="0"/>
                        <a:t>客单价</a:t>
                      </a:r>
                    </a:p>
                  </a:txBody>
                  <a:tcPr/>
                </a:tc>
                <a:tc>
                  <a:txBody>
                    <a:bodyPr/>
                    <a:lstStyle/>
                    <a:p>
                      <a:r>
                        <a:rPr lang="en-US" altLang="zh-CN" dirty="0"/>
                        <a:t>68.32</a:t>
                      </a:r>
                      <a:r>
                        <a:rPr lang="zh-CN" altLang="en-US" dirty="0"/>
                        <a:t>元</a:t>
                      </a:r>
                    </a:p>
                  </a:txBody>
                  <a:tcPr/>
                </a:tc>
                <a:tc>
                  <a:txBody>
                    <a:bodyPr/>
                    <a:lstStyle/>
                    <a:p>
                      <a:r>
                        <a:rPr lang="en-US" altLang="zh-CN" dirty="0"/>
                        <a:t>66.69</a:t>
                      </a:r>
                      <a:r>
                        <a:rPr lang="zh-CN" altLang="en-US" dirty="0"/>
                        <a:t>元</a:t>
                      </a:r>
                    </a:p>
                  </a:txBody>
                  <a:tcPr/>
                </a:tc>
                <a:tc>
                  <a:txBody>
                    <a:bodyPr/>
                    <a:lstStyle/>
                    <a:p>
                      <a:r>
                        <a:rPr lang="en-US" altLang="zh-CN" dirty="0"/>
                        <a:t>-1.63</a:t>
                      </a:r>
                      <a:r>
                        <a:rPr lang="zh-CN" altLang="en-US" dirty="0"/>
                        <a:t>元</a:t>
                      </a:r>
                    </a:p>
                  </a:txBody>
                  <a:tcPr/>
                </a:tc>
                <a:tc>
                  <a:txBody>
                    <a:bodyPr/>
                    <a:lstStyle/>
                    <a:p>
                      <a:r>
                        <a:rPr lang="en-US" altLang="zh-CN" dirty="0"/>
                        <a:t>-2.4%</a:t>
                      </a:r>
                      <a:endParaRPr lang="zh-CN" altLang="en-US" dirty="0"/>
                    </a:p>
                  </a:txBody>
                  <a:tcPr/>
                </a:tc>
                <a:extLst>
                  <a:ext uri="{0D108BD9-81ED-4DB2-BD59-A6C34878D82A}">
                    <a16:rowId xmlns:a16="http://schemas.microsoft.com/office/drawing/2014/main" val="3690019034"/>
                  </a:ext>
                </a:extLst>
              </a:tr>
            </a:tbl>
          </a:graphicData>
        </a:graphic>
      </p:graphicFrame>
      <p:sp>
        <p:nvSpPr>
          <p:cNvPr id="15" name="TextBox 25">
            <a:extLst>
              <a:ext uri="{FF2B5EF4-FFF2-40B4-BE49-F238E27FC236}">
                <a16:creationId xmlns:a16="http://schemas.microsoft.com/office/drawing/2014/main" id="{9030E0D5-0480-41A6-A76D-7EC2D8FF7300}"/>
              </a:ext>
            </a:extLst>
          </p:cNvPr>
          <p:cNvSpPr txBox="1"/>
          <p:nvPr/>
        </p:nvSpPr>
        <p:spPr>
          <a:xfrm>
            <a:off x="1093509" y="3299382"/>
            <a:ext cx="10727703" cy="3323987"/>
          </a:xfrm>
          <a:prstGeom prst="rect">
            <a:avLst/>
          </a:prstGeom>
          <a:noFill/>
          <a:ln w="12700">
            <a:noFill/>
          </a:ln>
        </p:spPr>
        <p:txBody>
          <a:bodyPr wrap="square" anchor="t">
            <a:spAutoFit/>
          </a:bodyPr>
          <a:lstStyle/>
          <a:p>
            <a:pPr eaLnBrk="0" hangingPunct="0">
              <a:lnSpc>
                <a:spcPct val="150000"/>
              </a:lnSpc>
            </a:pPr>
            <a:r>
              <a:rPr lang="zh-CN" altLang="en-US" sz="2800" dirty="0">
                <a:solidFill>
                  <a:srgbClr val="222A35"/>
                </a:solidFill>
                <a:latin typeface="+mn-ea"/>
                <a:sym typeface="+mn-ea"/>
              </a:rPr>
              <a:t>      </a:t>
            </a:r>
            <a:r>
              <a:rPr lang="en-US" altLang="zh-CN" sz="2800" dirty="0">
                <a:solidFill>
                  <a:srgbClr val="222A35"/>
                </a:solidFill>
                <a:latin typeface="+mn-ea"/>
                <a:sym typeface="+mn-ea"/>
              </a:rPr>
              <a:t>2017</a:t>
            </a:r>
            <a:r>
              <a:rPr lang="zh-CN" altLang="en-US" sz="2800" dirty="0">
                <a:solidFill>
                  <a:srgbClr val="222A35"/>
                </a:solidFill>
                <a:latin typeface="+mn-ea"/>
                <a:sym typeface="+mn-ea"/>
              </a:rPr>
              <a:t>新开门店</a:t>
            </a:r>
            <a:r>
              <a:rPr lang="en-US" altLang="zh-CN" sz="2800" dirty="0">
                <a:solidFill>
                  <a:srgbClr val="222A35"/>
                </a:solidFill>
                <a:latin typeface="+mn-ea"/>
                <a:sym typeface="+mn-ea"/>
              </a:rPr>
              <a:t>2</a:t>
            </a:r>
            <a:r>
              <a:rPr lang="zh-CN" altLang="en-US" sz="2800" dirty="0">
                <a:solidFill>
                  <a:srgbClr val="222A35"/>
                </a:solidFill>
                <a:latin typeface="+mn-ea"/>
                <a:sym typeface="+mn-ea"/>
              </a:rPr>
              <a:t>家，成汉南路</a:t>
            </a:r>
            <a:r>
              <a:rPr lang="en-US" altLang="zh-CN" sz="2800" dirty="0">
                <a:solidFill>
                  <a:srgbClr val="222A35"/>
                </a:solidFill>
                <a:latin typeface="+mn-ea"/>
                <a:sym typeface="+mn-ea"/>
              </a:rPr>
              <a:t>2017</a:t>
            </a:r>
            <a:r>
              <a:rPr lang="zh-CN" altLang="en-US" sz="2800" dirty="0">
                <a:solidFill>
                  <a:srgbClr val="222A35"/>
                </a:solidFill>
                <a:latin typeface="+mn-ea"/>
                <a:sym typeface="+mn-ea"/>
              </a:rPr>
              <a:t>年</a:t>
            </a:r>
            <a:r>
              <a:rPr lang="en-US" altLang="zh-CN" sz="2800" dirty="0">
                <a:solidFill>
                  <a:srgbClr val="222A35"/>
                </a:solidFill>
                <a:latin typeface="+mn-ea"/>
                <a:sym typeface="+mn-ea"/>
              </a:rPr>
              <a:t>7</a:t>
            </a:r>
            <a:r>
              <a:rPr lang="zh-CN" altLang="en-US" sz="2800" dirty="0">
                <a:solidFill>
                  <a:srgbClr val="222A35"/>
                </a:solidFill>
                <a:latin typeface="+mn-ea"/>
                <a:sym typeface="+mn-ea"/>
              </a:rPr>
              <a:t>月开店后，截止到目前为止已经扭亏，为赚钱门店；合欢树店</a:t>
            </a:r>
            <a:r>
              <a:rPr lang="en-US" altLang="zh-CN" sz="2800" dirty="0">
                <a:solidFill>
                  <a:srgbClr val="222A35"/>
                </a:solidFill>
                <a:latin typeface="+mn-ea"/>
                <a:sym typeface="+mn-ea"/>
              </a:rPr>
              <a:t>2017</a:t>
            </a:r>
            <a:r>
              <a:rPr lang="zh-CN" altLang="en-US" sz="2800" dirty="0">
                <a:solidFill>
                  <a:srgbClr val="222A35"/>
                </a:solidFill>
                <a:latin typeface="+mn-ea"/>
                <a:sym typeface="+mn-ea"/>
              </a:rPr>
              <a:t>年</a:t>
            </a:r>
            <a:r>
              <a:rPr lang="en-US" altLang="zh-CN" sz="2800" dirty="0">
                <a:solidFill>
                  <a:srgbClr val="222A35"/>
                </a:solidFill>
                <a:latin typeface="+mn-ea"/>
                <a:sym typeface="+mn-ea"/>
              </a:rPr>
              <a:t>10</a:t>
            </a:r>
            <a:r>
              <a:rPr lang="zh-CN" altLang="en-US" sz="2800" dirty="0">
                <a:solidFill>
                  <a:srgbClr val="222A35"/>
                </a:solidFill>
                <a:latin typeface="+mn-ea"/>
                <a:sym typeface="+mn-ea"/>
              </a:rPr>
              <a:t>月开店，预计在</a:t>
            </a:r>
            <a:r>
              <a:rPr lang="en-US" altLang="zh-CN" sz="2800" dirty="0">
                <a:solidFill>
                  <a:srgbClr val="222A35"/>
                </a:solidFill>
                <a:latin typeface="+mn-ea"/>
                <a:sym typeface="+mn-ea"/>
              </a:rPr>
              <a:t>2</a:t>
            </a:r>
            <a:r>
              <a:rPr lang="zh-CN" altLang="en-US" sz="2800" dirty="0">
                <a:solidFill>
                  <a:srgbClr val="222A35"/>
                </a:solidFill>
                <a:latin typeface="+mn-ea"/>
                <a:sym typeface="+mn-ea"/>
              </a:rPr>
              <a:t>月开通社保卡后</a:t>
            </a:r>
            <a:r>
              <a:rPr lang="en-US" altLang="zh-CN" sz="2800" dirty="0">
                <a:solidFill>
                  <a:srgbClr val="222A35"/>
                </a:solidFill>
                <a:latin typeface="+mn-ea"/>
                <a:sym typeface="+mn-ea"/>
              </a:rPr>
              <a:t>2</a:t>
            </a:r>
            <a:r>
              <a:rPr lang="zh-CN" altLang="en-US" sz="2800" dirty="0">
                <a:solidFill>
                  <a:srgbClr val="222A35"/>
                </a:solidFill>
                <a:latin typeface="+mn-ea"/>
                <a:sym typeface="+mn-ea"/>
              </a:rPr>
              <a:t>个月内能实现全面扭亏。同时</a:t>
            </a:r>
            <a:r>
              <a:rPr lang="en-US" altLang="zh-CN" sz="2800" dirty="0">
                <a:solidFill>
                  <a:srgbClr val="222A35"/>
                </a:solidFill>
                <a:latin typeface="+mn-ea"/>
                <a:sym typeface="+mn-ea"/>
              </a:rPr>
              <a:t>2017</a:t>
            </a:r>
            <a:r>
              <a:rPr lang="zh-CN" altLang="en-US" sz="2800" dirty="0">
                <a:solidFill>
                  <a:srgbClr val="222A35"/>
                </a:solidFill>
                <a:latin typeface="+mn-ea"/>
                <a:sym typeface="+mn-ea"/>
              </a:rPr>
              <a:t>年亏损的</a:t>
            </a:r>
            <a:r>
              <a:rPr lang="en-US" altLang="zh-CN" sz="2800" dirty="0">
                <a:solidFill>
                  <a:srgbClr val="222A35"/>
                </a:solidFill>
                <a:latin typeface="+mn-ea"/>
                <a:sym typeface="+mn-ea"/>
              </a:rPr>
              <a:t>4</a:t>
            </a:r>
            <a:r>
              <a:rPr lang="zh-CN" altLang="en-US" sz="2800" dirty="0">
                <a:solidFill>
                  <a:srgbClr val="222A35"/>
                </a:solidFill>
                <a:latin typeface="+mn-ea"/>
                <a:sym typeface="+mn-ea"/>
              </a:rPr>
              <a:t>家门店中，华康店与万宇店在</a:t>
            </a:r>
            <a:r>
              <a:rPr lang="en-US" altLang="zh-CN" sz="2800" dirty="0">
                <a:solidFill>
                  <a:srgbClr val="222A35"/>
                </a:solidFill>
                <a:latin typeface="+mn-ea"/>
                <a:sym typeface="+mn-ea"/>
              </a:rPr>
              <a:t>2017</a:t>
            </a:r>
            <a:r>
              <a:rPr lang="zh-CN" altLang="en-US" sz="2800" dirty="0">
                <a:solidFill>
                  <a:srgbClr val="222A35"/>
                </a:solidFill>
                <a:latin typeface="+mn-ea"/>
                <a:sym typeface="+mn-ea"/>
              </a:rPr>
              <a:t>年</a:t>
            </a:r>
            <a:r>
              <a:rPr lang="en-US" altLang="zh-CN" sz="2800" dirty="0">
                <a:solidFill>
                  <a:srgbClr val="222A35"/>
                </a:solidFill>
                <a:latin typeface="+mn-ea"/>
                <a:sym typeface="+mn-ea"/>
              </a:rPr>
              <a:t>12</a:t>
            </a:r>
            <a:r>
              <a:rPr lang="zh-CN" altLang="en-US" sz="2800" dirty="0">
                <a:solidFill>
                  <a:srgbClr val="222A35"/>
                </a:solidFill>
                <a:latin typeface="+mn-ea"/>
                <a:sym typeface="+mn-ea"/>
              </a:rPr>
              <a:t>月已经达到扭亏平衡点；三强西路（</a:t>
            </a:r>
            <a:r>
              <a:rPr lang="en-US" altLang="zh-CN" sz="2800" dirty="0">
                <a:solidFill>
                  <a:srgbClr val="222A35"/>
                </a:solidFill>
                <a:latin typeface="+mn-ea"/>
                <a:sym typeface="+mn-ea"/>
              </a:rPr>
              <a:t>2016</a:t>
            </a:r>
            <a:r>
              <a:rPr lang="zh-CN" altLang="en-US" sz="2800" dirty="0">
                <a:solidFill>
                  <a:srgbClr val="222A35"/>
                </a:solidFill>
                <a:latin typeface="+mn-ea"/>
                <a:sym typeface="+mn-ea"/>
              </a:rPr>
              <a:t>年</a:t>
            </a:r>
            <a:r>
              <a:rPr lang="en-US" altLang="zh-CN" sz="2800" dirty="0">
                <a:solidFill>
                  <a:srgbClr val="222A35"/>
                </a:solidFill>
                <a:latin typeface="+mn-ea"/>
                <a:sym typeface="+mn-ea"/>
              </a:rPr>
              <a:t>10</a:t>
            </a:r>
            <a:r>
              <a:rPr lang="zh-CN" altLang="en-US" sz="2800" dirty="0">
                <a:solidFill>
                  <a:srgbClr val="222A35"/>
                </a:solidFill>
                <a:latin typeface="+mn-ea"/>
                <a:sym typeface="+mn-ea"/>
              </a:rPr>
              <a:t>月开店）预计在上半年通过片区帮扶能实现扭亏。</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756165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p>
        </p:txBody>
      </p:sp>
      <p:sp>
        <p:nvSpPr>
          <p:cNvPr id="23562" name="TextBox 25"/>
          <p:cNvSpPr txBox="1"/>
          <p:nvPr/>
        </p:nvSpPr>
        <p:spPr>
          <a:xfrm>
            <a:off x="2791619" y="2730847"/>
            <a:ext cx="9666288" cy="1093441"/>
          </a:xfrm>
          <a:prstGeom prst="rect">
            <a:avLst/>
          </a:prstGeom>
          <a:noFill/>
          <a:ln w="12700">
            <a:noFill/>
          </a:ln>
        </p:spPr>
        <p:txBody>
          <a:bodyPr anchor="t">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东南片区</a:t>
            </a:r>
            <a:r>
              <a:rPr lang="en-US" altLang="zh-CN" sz="2800" b="1" dirty="0">
                <a:solidFill>
                  <a:schemeClr val="tx2"/>
                </a:solidFill>
                <a:latin typeface="微软雅黑" panose="020B0503020204020204" pitchFamily="34" charset="-122"/>
                <a:ea typeface="微软雅黑" panose="020B0503020204020204" pitchFamily="34" charset="-122"/>
              </a:rPr>
              <a:t>2018</a:t>
            </a:r>
            <a:r>
              <a:rPr lang="zh-CN" altLang="en-US" sz="2800" b="1" dirty="0">
                <a:solidFill>
                  <a:schemeClr val="tx2"/>
                </a:solidFill>
                <a:latin typeface="微软雅黑" panose="020B0503020204020204" pitchFamily="34" charset="-122"/>
                <a:ea typeface="微软雅黑" panose="020B0503020204020204" pitchFamily="34" charset="-122"/>
              </a:rPr>
              <a:t>年工作计划及措施</a:t>
            </a:r>
          </a:p>
          <a:p>
            <a:pPr eaLnBrk="0" hangingPunct="0">
              <a:lnSpc>
                <a:spcPct val="150000"/>
              </a:lnSpc>
            </a:pP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1393351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p>
        </p:txBody>
      </p:sp>
      <p:cxnSp>
        <p:nvCxnSpPr>
          <p:cNvPr id="11" name="直接连接符 10">
            <a:extLst>
              <a:ext uri="{FF2B5EF4-FFF2-40B4-BE49-F238E27FC236}">
                <a16:creationId xmlns:a16="http://schemas.microsoft.com/office/drawing/2014/main" id="{CEB19FBF-65D5-4C42-822A-967F55E7C452}"/>
              </a:ext>
            </a:extLst>
          </p:cNvPr>
          <p:cNvCxnSpPr/>
          <p:nvPr/>
        </p:nvCxnSpPr>
        <p:spPr>
          <a:xfrm>
            <a:off x="20638" y="658813"/>
            <a:ext cx="1008063"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文本框 2">
            <a:extLst>
              <a:ext uri="{FF2B5EF4-FFF2-40B4-BE49-F238E27FC236}">
                <a16:creationId xmlns:a16="http://schemas.microsoft.com/office/drawing/2014/main" id="{912AF22A-C2F1-4872-89DC-8D14ECF4CE72}"/>
              </a:ext>
            </a:extLst>
          </p:cNvPr>
          <p:cNvSpPr txBox="1"/>
          <p:nvPr/>
        </p:nvSpPr>
        <p:spPr>
          <a:xfrm>
            <a:off x="1028700" y="457200"/>
            <a:ext cx="762000" cy="404813"/>
          </a:xfrm>
          <a:prstGeom prst="rect">
            <a:avLst/>
          </a:prstGeom>
          <a:noFill/>
          <a:ln w="9525">
            <a:noFill/>
          </a:ln>
        </p:spPr>
        <p:txBody>
          <a:bodyPr wrap="none" lIns="51435" tIns="25718" rIns="51435" bIns="25718">
            <a:spAutoFit/>
          </a:bodyPr>
          <a:lstStyle/>
          <a:p>
            <a:r>
              <a:rPr lang="zh-CN" altLang="en-US" sz="2300" b="1" dirty="0">
                <a:solidFill>
                  <a:schemeClr val="accent1"/>
                </a:solidFill>
                <a:latin typeface="Calibri" panose="020F0502020204030204" pitchFamily="34" charset="0"/>
                <a:ea typeface="微软雅黑" panose="020B0503020204020204" pitchFamily="34" charset="-122"/>
              </a:rPr>
              <a:t>目 录</a:t>
            </a:r>
          </a:p>
        </p:txBody>
      </p:sp>
      <p:grpSp>
        <p:nvGrpSpPr>
          <p:cNvPr id="13" name="组合 6">
            <a:extLst>
              <a:ext uri="{FF2B5EF4-FFF2-40B4-BE49-F238E27FC236}">
                <a16:creationId xmlns:a16="http://schemas.microsoft.com/office/drawing/2014/main" id="{A054C8D3-CE6A-4933-B15A-923A24292B43}"/>
              </a:ext>
            </a:extLst>
          </p:cNvPr>
          <p:cNvGrpSpPr/>
          <p:nvPr/>
        </p:nvGrpSpPr>
        <p:grpSpPr>
          <a:xfrm>
            <a:off x="1850072" y="1571998"/>
            <a:ext cx="849313" cy="522605"/>
            <a:chOff x="1388540" y="3164944"/>
            <a:chExt cx="1132971" cy="696035"/>
          </a:xfrm>
        </p:grpSpPr>
        <p:sp>
          <p:nvSpPr>
            <p:cNvPr id="14" name="圆角矩形 7">
              <a:extLst>
                <a:ext uri="{FF2B5EF4-FFF2-40B4-BE49-F238E27FC236}">
                  <a16:creationId xmlns:a16="http://schemas.microsoft.com/office/drawing/2014/main" id="{D039716D-87D0-44DD-8AEF-13352F5552A3}"/>
                </a:ext>
              </a:extLst>
            </p:cNvPr>
            <p:cNvSpPr/>
            <p:nvPr/>
          </p:nvSpPr>
          <p:spPr>
            <a:xfrm>
              <a:off x="1388540" y="3164944"/>
              <a:ext cx="696360" cy="696035"/>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r>
                <a:rPr lang="en-US" altLang="zh-CN" sz="1800" dirty="0">
                  <a:solidFill>
                    <a:schemeClr val="bg1"/>
                  </a:solidFill>
                  <a:latin typeface="Calibri" panose="020F0502020204030204" pitchFamily="34" charset="0"/>
                  <a:ea typeface="微软雅黑" panose="020B0503020204020204" pitchFamily="34" charset="-122"/>
                </a:rPr>
                <a:t>1</a:t>
              </a:r>
            </a:p>
          </p:txBody>
        </p:sp>
        <p:sp>
          <p:nvSpPr>
            <p:cNvPr id="15" name="文本框 9">
              <a:extLst>
                <a:ext uri="{FF2B5EF4-FFF2-40B4-BE49-F238E27FC236}">
                  <a16:creationId xmlns:a16="http://schemas.microsoft.com/office/drawing/2014/main" id="{1A930132-BC2B-424F-AAE2-A679A5C27B18}"/>
                </a:ext>
              </a:extLst>
            </p:cNvPr>
            <p:cNvSpPr txBox="1"/>
            <p:nvPr/>
          </p:nvSpPr>
          <p:spPr>
            <a:xfrm>
              <a:off x="2108352" y="3226297"/>
              <a:ext cx="413159" cy="491897"/>
            </a:xfrm>
            <a:prstGeom prst="rect">
              <a:avLst/>
            </a:prstGeom>
            <a:noFill/>
            <a:ln w="9525">
              <a:noFill/>
            </a:ln>
          </p:spPr>
          <p:txBody>
            <a:bodyPr wrap="square">
              <a:spAutoFit/>
            </a:bodyPr>
            <a:lstStyle/>
            <a:p>
              <a:r>
                <a:rPr lang="en-US" altLang="zh-CN" sz="1800" b="1" dirty="0">
                  <a:solidFill>
                    <a:schemeClr val="tx2"/>
                  </a:solidFill>
                  <a:latin typeface="微软雅黑" panose="020B0503020204020204" pitchFamily="34" charset="-122"/>
                  <a:ea typeface="微软雅黑" panose="020B0503020204020204" pitchFamily="34" charset="-122"/>
                </a:rPr>
                <a:t>      </a:t>
              </a:r>
              <a:endParaRPr lang="zh-CN" altLang="en-US" sz="1800" b="1" dirty="0">
                <a:solidFill>
                  <a:schemeClr val="tx2"/>
                </a:solidFill>
                <a:latin typeface="微软雅黑" panose="020B0503020204020204" pitchFamily="34" charset="-122"/>
                <a:ea typeface="微软雅黑" panose="020B0503020204020204" pitchFamily="34" charset="-122"/>
              </a:endParaRPr>
            </a:p>
          </p:txBody>
        </p:sp>
      </p:grpSp>
      <p:sp>
        <p:nvSpPr>
          <p:cNvPr id="16" name="文本框 15">
            <a:extLst>
              <a:ext uri="{FF2B5EF4-FFF2-40B4-BE49-F238E27FC236}">
                <a16:creationId xmlns:a16="http://schemas.microsoft.com/office/drawing/2014/main" id="{B3A91BD2-E26F-44D4-91BA-89B863108508}"/>
              </a:ext>
            </a:extLst>
          </p:cNvPr>
          <p:cNvSpPr txBox="1"/>
          <p:nvPr/>
        </p:nvSpPr>
        <p:spPr>
          <a:xfrm>
            <a:off x="2638862" y="1618064"/>
            <a:ext cx="5004753" cy="523220"/>
          </a:xfrm>
          <a:prstGeom prst="rect">
            <a:avLst/>
          </a:prstGeom>
          <a:noFill/>
        </p:spPr>
        <p:txBody>
          <a:bodyPr wrap="square" rtlCol="0">
            <a:spAutoFit/>
          </a:bodyPr>
          <a:lstStyle/>
          <a:p>
            <a:r>
              <a:rPr lang="zh-CN" altLang="en-US" sz="2800" dirty="0">
                <a:ln>
                  <a:solidFill>
                    <a:schemeClr val="tx1"/>
                  </a:solidFill>
                </a:ln>
                <a:latin typeface="+mn-ea"/>
                <a:ea typeface="+mn-ea"/>
                <a:cs typeface="+mn-ea"/>
              </a:rPr>
              <a:t>培养门店核心人员</a:t>
            </a:r>
            <a:r>
              <a:rPr lang="en-US" altLang="zh-CN" sz="2800" dirty="0">
                <a:ln>
                  <a:solidFill>
                    <a:schemeClr val="tx1"/>
                  </a:solidFill>
                </a:ln>
                <a:latin typeface="+mn-ea"/>
                <a:ea typeface="+mn-ea"/>
                <a:cs typeface="+mn-ea"/>
              </a:rPr>
              <a:t>—</a:t>
            </a:r>
            <a:r>
              <a:rPr lang="zh-CN" altLang="en-US" sz="2800" dirty="0">
                <a:ln>
                  <a:solidFill>
                    <a:schemeClr val="tx1"/>
                  </a:solidFill>
                </a:ln>
                <a:latin typeface="+mn-ea"/>
                <a:ea typeface="+mn-ea"/>
                <a:cs typeface="+mn-ea"/>
              </a:rPr>
              <a:t>店长</a:t>
            </a:r>
          </a:p>
        </p:txBody>
      </p:sp>
      <p:sp>
        <p:nvSpPr>
          <p:cNvPr id="18" name="圆角矩形 2">
            <a:extLst>
              <a:ext uri="{FF2B5EF4-FFF2-40B4-BE49-F238E27FC236}">
                <a16:creationId xmlns:a16="http://schemas.microsoft.com/office/drawing/2014/main" id="{322B64DA-4463-41BF-95DE-C44D1D7630FF}"/>
              </a:ext>
            </a:extLst>
          </p:cNvPr>
          <p:cNvSpPr/>
          <p:nvPr/>
        </p:nvSpPr>
        <p:spPr>
          <a:xfrm>
            <a:off x="1838551" y="2644197"/>
            <a:ext cx="522605" cy="522605"/>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r>
              <a:rPr lang="en-US" altLang="zh-CN" sz="1800" dirty="0">
                <a:solidFill>
                  <a:schemeClr val="bg1"/>
                </a:solidFill>
                <a:latin typeface="Calibri" panose="020F0502020204030204" pitchFamily="34" charset="0"/>
                <a:ea typeface="微软雅黑" panose="020B0503020204020204" pitchFamily="34" charset="-122"/>
              </a:rPr>
              <a:t>2</a:t>
            </a:r>
          </a:p>
        </p:txBody>
      </p:sp>
      <p:sp>
        <p:nvSpPr>
          <p:cNvPr id="19" name="圆角矩形 2">
            <a:extLst>
              <a:ext uri="{FF2B5EF4-FFF2-40B4-BE49-F238E27FC236}">
                <a16:creationId xmlns:a16="http://schemas.microsoft.com/office/drawing/2014/main" id="{EBA1AA75-CD83-49B3-8549-B49251CC67CB}"/>
              </a:ext>
            </a:extLst>
          </p:cNvPr>
          <p:cNvSpPr/>
          <p:nvPr/>
        </p:nvSpPr>
        <p:spPr>
          <a:xfrm>
            <a:off x="1838551" y="3666896"/>
            <a:ext cx="522605" cy="522605"/>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r>
              <a:rPr lang="en-US" altLang="zh-CN" sz="1800" dirty="0">
                <a:solidFill>
                  <a:schemeClr val="bg1"/>
                </a:solidFill>
                <a:latin typeface="Calibri" panose="020F0502020204030204" pitchFamily="34" charset="0"/>
                <a:ea typeface="微软雅黑" panose="020B0503020204020204" pitchFamily="34" charset="-122"/>
              </a:rPr>
              <a:t>3</a:t>
            </a:r>
          </a:p>
        </p:txBody>
      </p:sp>
      <p:sp>
        <p:nvSpPr>
          <p:cNvPr id="26" name="文本框 25">
            <a:extLst>
              <a:ext uri="{FF2B5EF4-FFF2-40B4-BE49-F238E27FC236}">
                <a16:creationId xmlns:a16="http://schemas.microsoft.com/office/drawing/2014/main" id="{324D1E2B-1A6F-42D2-81CE-3CAD8DF726AB}"/>
              </a:ext>
            </a:extLst>
          </p:cNvPr>
          <p:cNvSpPr txBox="1"/>
          <p:nvPr/>
        </p:nvSpPr>
        <p:spPr>
          <a:xfrm>
            <a:off x="2699385" y="2594653"/>
            <a:ext cx="6922063" cy="523220"/>
          </a:xfrm>
          <a:prstGeom prst="rect">
            <a:avLst/>
          </a:prstGeom>
          <a:noFill/>
        </p:spPr>
        <p:txBody>
          <a:bodyPr wrap="square" rtlCol="0">
            <a:spAutoFit/>
          </a:bodyPr>
          <a:lstStyle/>
          <a:p>
            <a:r>
              <a:rPr lang="zh-CN" altLang="en-US" sz="2800" dirty="0">
                <a:ln>
                  <a:solidFill>
                    <a:schemeClr val="tx1"/>
                  </a:solidFill>
                </a:ln>
                <a:latin typeface="+mn-ea"/>
                <a:ea typeface="+mn-ea"/>
                <a:cs typeface="+mn-ea"/>
              </a:rPr>
              <a:t>会员，我们的潜力股</a:t>
            </a:r>
          </a:p>
        </p:txBody>
      </p:sp>
      <p:sp>
        <p:nvSpPr>
          <p:cNvPr id="27" name="文本框 26">
            <a:extLst>
              <a:ext uri="{FF2B5EF4-FFF2-40B4-BE49-F238E27FC236}">
                <a16:creationId xmlns:a16="http://schemas.microsoft.com/office/drawing/2014/main" id="{3B2CFE7F-CFAB-4DC8-8EEA-F14491783B21}"/>
              </a:ext>
            </a:extLst>
          </p:cNvPr>
          <p:cNvSpPr txBox="1"/>
          <p:nvPr/>
        </p:nvSpPr>
        <p:spPr>
          <a:xfrm>
            <a:off x="2699384" y="3670951"/>
            <a:ext cx="4031353" cy="523220"/>
          </a:xfrm>
          <a:prstGeom prst="rect">
            <a:avLst/>
          </a:prstGeom>
          <a:noFill/>
        </p:spPr>
        <p:txBody>
          <a:bodyPr wrap="square" rtlCol="0">
            <a:spAutoFit/>
          </a:bodyPr>
          <a:lstStyle/>
          <a:p>
            <a:r>
              <a:rPr lang="zh-CN" altLang="en-US" sz="2800" dirty="0">
                <a:ln>
                  <a:solidFill>
                    <a:schemeClr val="tx1"/>
                  </a:solidFill>
                </a:ln>
                <a:latin typeface="+mn-ea"/>
                <a:ea typeface="+mn-ea"/>
                <a:cs typeface="+mn-ea"/>
              </a:rPr>
              <a:t>优化品类吸客流</a:t>
            </a:r>
          </a:p>
        </p:txBody>
      </p:sp>
      <p:sp>
        <p:nvSpPr>
          <p:cNvPr id="28" name="文本框 27">
            <a:extLst>
              <a:ext uri="{FF2B5EF4-FFF2-40B4-BE49-F238E27FC236}">
                <a16:creationId xmlns:a16="http://schemas.microsoft.com/office/drawing/2014/main" id="{939A1E4F-13E4-4780-8784-212FD0CC3048}"/>
              </a:ext>
            </a:extLst>
          </p:cNvPr>
          <p:cNvSpPr txBox="1"/>
          <p:nvPr/>
        </p:nvSpPr>
        <p:spPr>
          <a:xfrm>
            <a:off x="2699385" y="4748885"/>
            <a:ext cx="6265506" cy="523220"/>
          </a:xfrm>
          <a:prstGeom prst="rect">
            <a:avLst/>
          </a:prstGeom>
          <a:noFill/>
        </p:spPr>
        <p:txBody>
          <a:bodyPr wrap="square" rtlCol="0">
            <a:spAutoFit/>
          </a:bodyPr>
          <a:lstStyle/>
          <a:p>
            <a:r>
              <a:rPr lang="zh-CN" altLang="en-US" sz="2800" dirty="0">
                <a:ln>
                  <a:solidFill>
                    <a:schemeClr val="tx1"/>
                  </a:solidFill>
                </a:ln>
                <a:latin typeface="+mn-ea"/>
                <a:ea typeface="+mn-ea"/>
                <a:cs typeface="+mn-ea"/>
              </a:rPr>
              <a:t>重联合抓疗程，两不误</a:t>
            </a:r>
          </a:p>
        </p:txBody>
      </p:sp>
      <p:sp>
        <p:nvSpPr>
          <p:cNvPr id="35" name="圆角矩形 2">
            <a:extLst>
              <a:ext uri="{FF2B5EF4-FFF2-40B4-BE49-F238E27FC236}">
                <a16:creationId xmlns:a16="http://schemas.microsoft.com/office/drawing/2014/main" id="{B5C2AF31-E1E6-4CC7-A0E7-62734CD4B1B3}"/>
              </a:ext>
            </a:extLst>
          </p:cNvPr>
          <p:cNvSpPr/>
          <p:nvPr/>
        </p:nvSpPr>
        <p:spPr>
          <a:xfrm>
            <a:off x="1849482" y="4718416"/>
            <a:ext cx="522605" cy="522605"/>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r>
              <a:rPr lang="en-US" altLang="zh-CN" sz="1800" dirty="0">
                <a:solidFill>
                  <a:schemeClr val="bg1"/>
                </a:solidFill>
                <a:latin typeface="Calibri" panose="020F0502020204030204" pitchFamily="34" charset="0"/>
                <a:ea typeface="微软雅黑" panose="020B0503020204020204" pitchFamily="34" charset="-122"/>
              </a:rPr>
              <a:t>4</a:t>
            </a:r>
          </a:p>
        </p:txBody>
      </p:sp>
    </p:spTree>
    <p:extLst>
      <p:ext uri="{BB962C8B-B14F-4D97-AF65-F5344CB8AC3E}">
        <p14:creationId xmlns:p14="http://schemas.microsoft.com/office/powerpoint/2010/main" val="253607559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2342" y="459984"/>
            <a:ext cx="7723187" cy="505805"/>
            <a:chOff x="3562316" y="688670"/>
            <a:chExt cx="5364153" cy="506419"/>
          </a:xfrm>
        </p:grpSpPr>
        <p:sp>
          <p:nvSpPr>
            <p:cNvPr id="23557" name="Title 1"/>
            <p:cNvSpPr txBox="1"/>
            <p:nvPr/>
          </p:nvSpPr>
          <p:spPr>
            <a:xfrm>
              <a:off x="3562316" y="688670"/>
              <a:ext cx="5364153" cy="506419"/>
            </a:xfrm>
            <a:prstGeom prst="rect">
              <a:avLst/>
            </a:prstGeom>
            <a:noFill/>
            <a:ln w="9525">
              <a:noFill/>
            </a:ln>
          </p:spPr>
          <p:txBody>
            <a:bodyPr lIns="0" rIns="0" anchor="ctr"/>
            <a:lstStyle/>
            <a:p>
              <a:pPr algn="ctr">
                <a:lnSpc>
                  <a:spcPct val="90000"/>
                </a:lnSpc>
              </a:pPr>
              <a:r>
                <a:rPr lang="zh-CN" altLang="en-US" sz="2800" b="1" dirty="0">
                  <a:solidFill>
                    <a:schemeClr val="tx2"/>
                  </a:solidFill>
                  <a:latin typeface="微软雅黑" panose="020B0503020204020204" pitchFamily="34" charset="-122"/>
                  <a:ea typeface="微软雅黑" panose="020B0503020204020204" pitchFamily="34" charset="-122"/>
                </a:rPr>
                <a:t>东南片区</a:t>
              </a:r>
              <a:r>
                <a:rPr lang="en-US" altLang="zh-CN" sz="2800" b="1" dirty="0">
                  <a:solidFill>
                    <a:schemeClr val="tx2"/>
                  </a:solidFill>
                  <a:latin typeface="微软雅黑" panose="020B0503020204020204" pitchFamily="34" charset="-122"/>
                  <a:ea typeface="微软雅黑" panose="020B0503020204020204" pitchFamily="34" charset="-122"/>
                </a:rPr>
                <a:t>2018</a:t>
              </a:r>
              <a:r>
                <a:rPr lang="zh-CN" altLang="en-US" sz="2800" b="1" dirty="0">
                  <a:solidFill>
                    <a:schemeClr val="tx2"/>
                  </a:solidFill>
                  <a:latin typeface="微软雅黑" panose="020B0503020204020204" pitchFamily="34" charset="-122"/>
                  <a:ea typeface="微软雅黑" panose="020B0503020204020204" pitchFamily="34" charset="-122"/>
                </a:rPr>
                <a:t>年工作计划及措施</a:t>
              </a:r>
            </a:p>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p>
        </p:txBody>
      </p:sp>
      <p:sp>
        <p:nvSpPr>
          <p:cNvPr id="21" name="圆角矩形 2">
            <a:extLst>
              <a:ext uri="{FF2B5EF4-FFF2-40B4-BE49-F238E27FC236}">
                <a16:creationId xmlns:a16="http://schemas.microsoft.com/office/drawing/2014/main" id="{2307DDB5-205B-4DD9-B611-7C1C108E3F04}"/>
              </a:ext>
            </a:extLst>
          </p:cNvPr>
          <p:cNvSpPr/>
          <p:nvPr/>
        </p:nvSpPr>
        <p:spPr>
          <a:xfrm>
            <a:off x="3521813" y="2998788"/>
            <a:ext cx="522605" cy="522605"/>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r>
              <a:rPr lang="en-US" altLang="zh-CN" sz="1800" dirty="0">
                <a:solidFill>
                  <a:schemeClr val="bg1"/>
                </a:solidFill>
                <a:latin typeface="Calibri" panose="020F0502020204030204" pitchFamily="34" charset="0"/>
                <a:ea typeface="微软雅黑" panose="020B0503020204020204" pitchFamily="34" charset="-122"/>
              </a:rPr>
              <a:t>1</a:t>
            </a:r>
          </a:p>
        </p:txBody>
      </p:sp>
      <p:sp>
        <p:nvSpPr>
          <p:cNvPr id="12" name="文本框 11">
            <a:extLst>
              <a:ext uri="{FF2B5EF4-FFF2-40B4-BE49-F238E27FC236}">
                <a16:creationId xmlns:a16="http://schemas.microsoft.com/office/drawing/2014/main" id="{A424E703-65CD-4DE4-8821-D3B4CEC7F673}"/>
              </a:ext>
            </a:extLst>
          </p:cNvPr>
          <p:cNvSpPr txBox="1"/>
          <p:nvPr/>
        </p:nvSpPr>
        <p:spPr>
          <a:xfrm>
            <a:off x="4345114" y="3033713"/>
            <a:ext cx="5004753" cy="523220"/>
          </a:xfrm>
          <a:prstGeom prst="rect">
            <a:avLst/>
          </a:prstGeom>
          <a:noFill/>
        </p:spPr>
        <p:txBody>
          <a:bodyPr wrap="square" rtlCol="0">
            <a:spAutoFit/>
          </a:bodyPr>
          <a:lstStyle/>
          <a:p>
            <a:r>
              <a:rPr lang="zh-CN" altLang="en-US" sz="2800" dirty="0">
                <a:ln>
                  <a:solidFill>
                    <a:schemeClr val="tx1"/>
                  </a:solidFill>
                </a:ln>
                <a:latin typeface="+mn-ea"/>
                <a:ea typeface="+mn-ea"/>
                <a:cs typeface="+mn-ea"/>
              </a:rPr>
              <a:t>培养门店核心人员</a:t>
            </a:r>
            <a:r>
              <a:rPr lang="en-US" altLang="zh-CN" sz="2800" dirty="0">
                <a:ln>
                  <a:solidFill>
                    <a:schemeClr val="tx1"/>
                  </a:solidFill>
                </a:ln>
                <a:latin typeface="+mn-ea"/>
                <a:ea typeface="+mn-ea"/>
                <a:cs typeface="+mn-ea"/>
              </a:rPr>
              <a:t>—</a:t>
            </a:r>
            <a:r>
              <a:rPr lang="zh-CN" altLang="en-US" sz="2800" dirty="0">
                <a:ln>
                  <a:solidFill>
                    <a:schemeClr val="tx1"/>
                  </a:solidFill>
                </a:ln>
                <a:latin typeface="+mn-ea"/>
                <a:ea typeface="+mn-ea"/>
                <a:cs typeface="+mn-ea"/>
              </a:rPr>
              <a:t>店长</a:t>
            </a:r>
          </a:p>
        </p:txBody>
      </p:sp>
    </p:spTree>
    <p:extLst>
      <p:ext uri="{BB962C8B-B14F-4D97-AF65-F5344CB8AC3E}">
        <p14:creationId xmlns:p14="http://schemas.microsoft.com/office/powerpoint/2010/main" val="157290668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335213" y="223838"/>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p>
        </p:txBody>
      </p:sp>
      <p:sp>
        <p:nvSpPr>
          <p:cNvPr id="23562" name="TextBox 25"/>
          <p:cNvSpPr txBox="1"/>
          <p:nvPr/>
        </p:nvSpPr>
        <p:spPr>
          <a:xfrm>
            <a:off x="1654961" y="935039"/>
            <a:ext cx="9666288" cy="6297108"/>
          </a:xfrm>
          <a:prstGeom prst="rect">
            <a:avLst/>
          </a:prstGeom>
          <a:noFill/>
          <a:ln w="12700">
            <a:noFill/>
          </a:ln>
        </p:spPr>
        <p:txBody>
          <a:bodyPr anchor="t">
            <a:spAutoFit/>
          </a:bodyPr>
          <a:lstStyle/>
          <a:p>
            <a:pPr lvl="0" indent="450850">
              <a:lnSpc>
                <a:spcPct val="150000"/>
              </a:lnSpc>
              <a:spcAft>
                <a:spcPct val="30000"/>
              </a:spcAft>
              <a:defRPr/>
            </a:pPr>
            <a:r>
              <a:rPr lang="en-US" altLang="zh-CN" sz="2800" dirty="0">
                <a:solidFill>
                  <a:srgbClr val="222A35"/>
                </a:solidFill>
                <a:latin typeface="+mn-ea"/>
                <a:sym typeface="+mn-ea"/>
              </a:rPr>
              <a:t>1</a:t>
            </a:r>
            <a:r>
              <a:rPr lang="zh-CN" altLang="en-US" sz="2800" dirty="0">
                <a:solidFill>
                  <a:srgbClr val="222A35"/>
                </a:solidFill>
                <a:latin typeface="+mn-ea"/>
                <a:sym typeface="+mn-ea"/>
              </a:rPr>
              <a:t>、培养门店核心人员</a:t>
            </a:r>
            <a:r>
              <a:rPr lang="en-US" altLang="zh-CN" sz="2800" dirty="0">
                <a:solidFill>
                  <a:srgbClr val="222A35"/>
                </a:solidFill>
                <a:latin typeface="+mn-ea"/>
                <a:sym typeface="+mn-ea"/>
              </a:rPr>
              <a:t>—</a:t>
            </a:r>
            <a:r>
              <a:rPr lang="zh-CN" altLang="en-US" sz="2800" dirty="0">
                <a:solidFill>
                  <a:srgbClr val="222A35"/>
                </a:solidFill>
                <a:latin typeface="+mn-ea"/>
                <a:sym typeface="+mn-ea"/>
              </a:rPr>
              <a:t>店长</a:t>
            </a:r>
            <a:endParaRPr lang="en-US" altLang="zh-CN" sz="2800" dirty="0">
              <a:solidFill>
                <a:srgbClr val="222A35"/>
              </a:solidFill>
              <a:latin typeface="+mn-ea"/>
              <a:sym typeface="+mn-ea"/>
            </a:endParaRPr>
          </a:p>
          <a:p>
            <a:pPr lvl="0" indent="450850">
              <a:lnSpc>
                <a:spcPct val="150000"/>
              </a:lnSpc>
              <a:spcAft>
                <a:spcPct val="30000"/>
              </a:spcAft>
              <a:defRPr/>
            </a:pPr>
            <a:r>
              <a:rPr lang="zh-CN" altLang="en-US" sz="2800" dirty="0">
                <a:solidFill>
                  <a:srgbClr val="222A35"/>
                </a:solidFill>
                <a:latin typeface="+mn-ea"/>
                <a:sym typeface="+mn-ea"/>
              </a:rPr>
              <a:t>加强新员工的带教工作，计划重点培养</a:t>
            </a:r>
            <a:r>
              <a:rPr lang="en-US" altLang="zh-CN" sz="2800" dirty="0">
                <a:solidFill>
                  <a:srgbClr val="222A35"/>
                </a:solidFill>
                <a:latin typeface="+mn-ea"/>
                <a:sym typeface="+mn-ea"/>
              </a:rPr>
              <a:t>7</a:t>
            </a:r>
            <a:r>
              <a:rPr lang="zh-CN" altLang="en-US" sz="2800" dirty="0">
                <a:solidFill>
                  <a:srgbClr val="222A35"/>
                </a:solidFill>
                <a:latin typeface="+mn-ea"/>
                <a:sym typeface="+mn-ea"/>
              </a:rPr>
              <a:t>月到公司的实习生和潜力员工，计划</a:t>
            </a:r>
            <a:r>
              <a:rPr lang="en-US" altLang="zh-CN" sz="2800" dirty="0">
                <a:solidFill>
                  <a:srgbClr val="222A35"/>
                </a:solidFill>
                <a:latin typeface="+mn-ea"/>
                <a:sym typeface="+mn-ea"/>
              </a:rPr>
              <a:t>2018</a:t>
            </a:r>
            <a:r>
              <a:rPr lang="zh-CN" altLang="en-US" sz="2800" dirty="0">
                <a:solidFill>
                  <a:srgbClr val="222A35"/>
                </a:solidFill>
                <a:latin typeface="+mn-ea"/>
                <a:sym typeface="+mn-ea"/>
              </a:rPr>
              <a:t>年上半年每三个月培养储备店长</a:t>
            </a:r>
            <a:r>
              <a:rPr lang="en-US" altLang="zh-CN" sz="2800" dirty="0">
                <a:solidFill>
                  <a:srgbClr val="222A35"/>
                </a:solidFill>
                <a:latin typeface="+mn-ea"/>
                <a:sym typeface="+mn-ea"/>
              </a:rPr>
              <a:t>3</a:t>
            </a:r>
            <a:r>
              <a:rPr lang="zh-CN" altLang="en-US" sz="2800" dirty="0">
                <a:solidFill>
                  <a:srgbClr val="222A35"/>
                </a:solidFill>
                <a:latin typeface="+mn-ea"/>
                <a:sym typeface="+mn-ea"/>
              </a:rPr>
              <a:t>名。</a:t>
            </a:r>
            <a:endParaRPr lang="en-US" altLang="zh-CN" sz="2800" dirty="0">
              <a:solidFill>
                <a:srgbClr val="222A35"/>
              </a:solidFill>
              <a:latin typeface="+mn-ea"/>
              <a:sym typeface="+mn-ea"/>
            </a:endParaRPr>
          </a:p>
          <a:p>
            <a:pPr lvl="0" indent="450850">
              <a:lnSpc>
                <a:spcPct val="150000"/>
              </a:lnSpc>
              <a:spcAft>
                <a:spcPct val="30000"/>
              </a:spcAft>
              <a:defRPr/>
            </a:pPr>
            <a:r>
              <a:rPr lang="zh-CN" altLang="en-US" sz="2800" dirty="0">
                <a:solidFill>
                  <a:srgbClr val="222A35"/>
                </a:solidFill>
                <a:latin typeface="+mn-ea"/>
                <a:sym typeface="+mn-ea"/>
              </a:rPr>
              <a:t>措施：甄选出近期员工能力综合素质较强员工，每周制定周学习计划，每天上传学习记录给片长，每半月对这三名员工集中带教学习考核一次，三月后进行综合评价并安排门店上岗实操。</a:t>
            </a:r>
            <a:endParaRPr lang="en-US" altLang="zh-CN" sz="2800" dirty="0">
              <a:solidFill>
                <a:srgbClr val="222A35"/>
              </a:solidFill>
              <a:latin typeface="+mn-ea"/>
              <a:sym typeface="+mn-ea"/>
            </a:endParaRPr>
          </a:p>
          <a:p>
            <a:pPr eaLnBrk="0" hangingPunct="0">
              <a:lnSpc>
                <a:spcPct val="150000"/>
              </a:lnSpc>
            </a:pPr>
            <a:endParaRPr lang="zh-CN" altLang="en-US" sz="2800" dirty="0">
              <a:latin typeface="微软雅黑" panose="020B0503020204020204" pitchFamily="34" charset="-122"/>
              <a:ea typeface="微软雅黑" panose="020B0503020204020204" pitchFamily="34" charset="-122"/>
            </a:endParaRPr>
          </a:p>
        </p:txBody>
      </p:sp>
      <p:sp>
        <p:nvSpPr>
          <p:cNvPr id="11" name="Title 1">
            <a:extLst>
              <a:ext uri="{FF2B5EF4-FFF2-40B4-BE49-F238E27FC236}">
                <a16:creationId xmlns:a16="http://schemas.microsoft.com/office/drawing/2014/main" id="{70D65C30-A359-4945-8748-8905FD28C3E0}"/>
              </a:ext>
            </a:extLst>
          </p:cNvPr>
          <p:cNvSpPr txBox="1"/>
          <p:nvPr/>
        </p:nvSpPr>
        <p:spPr>
          <a:xfrm>
            <a:off x="2502342" y="459984"/>
            <a:ext cx="7723187" cy="505805"/>
          </a:xfrm>
          <a:prstGeom prst="rect">
            <a:avLst/>
          </a:prstGeom>
          <a:noFill/>
          <a:ln w="9525">
            <a:noFill/>
          </a:ln>
        </p:spPr>
        <p:txBody>
          <a:bodyPr lIns="0" rIns="0" anchor="ctr"/>
          <a:lstStyle/>
          <a:p>
            <a:pPr algn="ctr">
              <a:lnSpc>
                <a:spcPct val="90000"/>
              </a:lnSpc>
            </a:pPr>
            <a:r>
              <a:rPr lang="zh-CN" altLang="en-US" sz="2800" b="1" dirty="0">
                <a:solidFill>
                  <a:schemeClr val="tx2"/>
                </a:solidFill>
                <a:latin typeface="微软雅黑" panose="020B0503020204020204" pitchFamily="34" charset="-122"/>
                <a:ea typeface="微软雅黑" panose="020B0503020204020204" pitchFamily="34" charset="-122"/>
              </a:rPr>
              <a:t>东南片区</a:t>
            </a:r>
            <a:r>
              <a:rPr lang="en-US" altLang="zh-CN" sz="2800" b="1" dirty="0">
                <a:solidFill>
                  <a:schemeClr val="tx2"/>
                </a:solidFill>
                <a:latin typeface="微软雅黑" panose="020B0503020204020204" pitchFamily="34" charset="-122"/>
                <a:ea typeface="微软雅黑" panose="020B0503020204020204" pitchFamily="34" charset="-122"/>
              </a:rPr>
              <a:t>2018</a:t>
            </a:r>
            <a:r>
              <a:rPr lang="zh-CN" altLang="en-US" sz="2800" b="1" dirty="0">
                <a:solidFill>
                  <a:schemeClr val="tx2"/>
                </a:solidFill>
                <a:latin typeface="微软雅黑" panose="020B0503020204020204" pitchFamily="34" charset="-122"/>
                <a:ea typeface="微软雅黑" panose="020B0503020204020204" pitchFamily="34" charset="-122"/>
              </a:rPr>
              <a:t>年工作计划及措施</a:t>
            </a:r>
          </a:p>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420580259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p>
        </p:txBody>
      </p:sp>
      <p:sp>
        <p:nvSpPr>
          <p:cNvPr id="21" name="圆角矩形 2">
            <a:extLst>
              <a:ext uri="{FF2B5EF4-FFF2-40B4-BE49-F238E27FC236}">
                <a16:creationId xmlns:a16="http://schemas.microsoft.com/office/drawing/2014/main" id="{2307DDB5-205B-4DD9-B611-7C1C108E3F04}"/>
              </a:ext>
            </a:extLst>
          </p:cNvPr>
          <p:cNvSpPr/>
          <p:nvPr/>
        </p:nvSpPr>
        <p:spPr>
          <a:xfrm>
            <a:off x="3521813" y="2998788"/>
            <a:ext cx="522605" cy="522605"/>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r>
              <a:rPr lang="en-US" altLang="zh-CN" sz="1800" dirty="0">
                <a:solidFill>
                  <a:schemeClr val="bg1"/>
                </a:solidFill>
                <a:latin typeface="Calibri" panose="020F0502020204030204" pitchFamily="34" charset="0"/>
                <a:ea typeface="微软雅黑" panose="020B0503020204020204" pitchFamily="34" charset="-122"/>
              </a:rPr>
              <a:t>2</a:t>
            </a:r>
          </a:p>
        </p:txBody>
      </p:sp>
      <p:sp>
        <p:nvSpPr>
          <p:cNvPr id="6" name="矩形 5">
            <a:extLst>
              <a:ext uri="{FF2B5EF4-FFF2-40B4-BE49-F238E27FC236}">
                <a16:creationId xmlns:a16="http://schemas.microsoft.com/office/drawing/2014/main" id="{CEA16AC4-C601-4726-B53A-5465D34A706F}"/>
              </a:ext>
            </a:extLst>
          </p:cNvPr>
          <p:cNvSpPr/>
          <p:nvPr/>
        </p:nvSpPr>
        <p:spPr>
          <a:xfrm>
            <a:off x="4468305" y="3033712"/>
            <a:ext cx="4213782" cy="523220"/>
          </a:xfrm>
          <a:prstGeom prst="rect">
            <a:avLst/>
          </a:prstGeom>
        </p:spPr>
        <p:txBody>
          <a:bodyPr wrap="square">
            <a:spAutoFit/>
          </a:bodyPr>
          <a:lstStyle/>
          <a:p>
            <a:r>
              <a:rPr lang="zh-CN" altLang="en-US" sz="2800" dirty="0">
                <a:ln>
                  <a:solidFill>
                    <a:schemeClr val="tx1"/>
                  </a:solidFill>
                </a:ln>
                <a:latin typeface="+mn-ea"/>
                <a:cs typeface="+mn-ea"/>
              </a:rPr>
              <a:t>会员，我们的潜力股</a:t>
            </a:r>
          </a:p>
        </p:txBody>
      </p:sp>
      <p:sp>
        <p:nvSpPr>
          <p:cNvPr id="12" name="Title 1">
            <a:extLst>
              <a:ext uri="{FF2B5EF4-FFF2-40B4-BE49-F238E27FC236}">
                <a16:creationId xmlns:a16="http://schemas.microsoft.com/office/drawing/2014/main" id="{31B09334-0AB5-4EF7-BA33-8820DF621815}"/>
              </a:ext>
            </a:extLst>
          </p:cNvPr>
          <p:cNvSpPr txBox="1"/>
          <p:nvPr/>
        </p:nvSpPr>
        <p:spPr>
          <a:xfrm>
            <a:off x="2502342" y="459984"/>
            <a:ext cx="7723187" cy="505805"/>
          </a:xfrm>
          <a:prstGeom prst="rect">
            <a:avLst/>
          </a:prstGeom>
          <a:noFill/>
          <a:ln w="9525">
            <a:noFill/>
          </a:ln>
        </p:spPr>
        <p:txBody>
          <a:bodyPr lIns="0" rIns="0" anchor="ctr"/>
          <a:lstStyle/>
          <a:p>
            <a:pPr algn="ctr">
              <a:lnSpc>
                <a:spcPct val="90000"/>
              </a:lnSpc>
            </a:pPr>
            <a:r>
              <a:rPr lang="zh-CN" altLang="en-US" sz="2800" b="1" dirty="0">
                <a:solidFill>
                  <a:schemeClr val="tx2"/>
                </a:solidFill>
                <a:latin typeface="微软雅黑" panose="020B0503020204020204" pitchFamily="34" charset="-122"/>
                <a:ea typeface="微软雅黑" panose="020B0503020204020204" pitchFamily="34" charset="-122"/>
              </a:rPr>
              <a:t>东南片区</a:t>
            </a:r>
            <a:r>
              <a:rPr lang="en-US" altLang="zh-CN" sz="2800" b="1" dirty="0">
                <a:solidFill>
                  <a:schemeClr val="tx2"/>
                </a:solidFill>
                <a:latin typeface="微软雅黑" panose="020B0503020204020204" pitchFamily="34" charset="-122"/>
                <a:ea typeface="微软雅黑" panose="020B0503020204020204" pitchFamily="34" charset="-122"/>
              </a:rPr>
              <a:t>2018</a:t>
            </a:r>
            <a:r>
              <a:rPr lang="zh-CN" altLang="en-US" sz="2800" b="1" dirty="0">
                <a:solidFill>
                  <a:schemeClr val="tx2"/>
                </a:solidFill>
                <a:latin typeface="微软雅黑" panose="020B0503020204020204" pitchFamily="34" charset="-122"/>
                <a:ea typeface="微软雅黑" panose="020B0503020204020204" pitchFamily="34" charset="-122"/>
              </a:rPr>
              <a:t>年工作计划及措施</a:t>
            </a:r>
          </a:p>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19356278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p>
        </p:txBody>
      </p:sp>
      <p:sp>
        <p:nvSpPr>
          <p:cNvPr id="23562" name="TextBox 25"/>
          <p:cNvSpPr txBox="1"/>
          <p:nvPr/>
        </p:nvSpPr>
        <p:spPr>
          <a:xfrm>
            <a:off x="815975" y="1531938"/>
            <a:ext cx="9666288" cy="662554"/>
          </a:xfrm>
          <a:prstGeom prst="rect">
            <a:avLst/>
          </a:prstGeom>
          <a:noFill/>
          <a:ln w="12700">
            <a:noFill/>
          </a:ln>
        </p:spPr>
        <p:txBody>
          <a:bodyPr anchor="t">
            <a:spAutoFit/>
          </a:bodyPr>
          <a:lstStyle/>
          <a:p>
            <a:pPr eaLnBrk="0" hangingPunct="0">
              <a:lnSpc>
                <a:spcPct val="150000"/>
              </a:lnSpc>
            </a:pPr>
            <a:r>
              <a:rPr lang="en-US" altLang="zh-CN" sz="2800" dirty="0">
                <a:latin typeface="微软雅黑" panose="020B0503020204020204" pitchFamily="34" charset="-122"/>
                <a:ea typeface="微软雅黑" panose="020B0503020204020204" pitchFamily="34" charset="-122"/>
              </a:rPr>
              <a:t>2.1   </a:t>
            </a:r>
            <a:r>
              <a:rPr lang="zh-CN" altLang="en-US" sz="2800" dirty="0">
                <a:latin typeface="微软雅黑" panose="020B0503020204020204" pitchFamily="34" charset="-122"/>
                <a:ea typeface="微软雅黑" panose="020B0503020204020204" pitchFamily="34" charset="-122"/>
              </a:rPr>
              <a:t>有效会员的发展</a:t>
            </a:r>
          </a:p>
        </p:txBody>
      </p:sp>
      <p:graphicFrame>
        <p:nvGraphicFramePr>
          <p:cNvPr id="3" name="表格 2">
            <a:extLst>
              <a:ext uri="{FF2B5EF4-FFF2-40B4-BE49-F238E27FC236}">
                <a16:creationId xmlns:a16="http://schemas.microsoft.com/office/drawing/2014/main" id="{706D235E-1AE8-4E95-8085-6F2A12D851BC}"/>
              </a:ext>
            </a:extLst>
          </p:cNvPr>
          <p:cNvGraphicFramePr>
            <a:graphicFrameLocks noGrp="1"/>
          </p:cNvGraphicFramePr>
          <p:nvPr>
            <p:extLst>
              <p:ext uri="{D42A27DB-BD31-4B8C-83A1-F6EECF244321}">
                <p14:modId xmlns:p14="http://schemas.microsoft.com/office/powerpoint/2010/main" val="995512911"/>
              </p:ext>
            </p:extLst>
          </p:nvPr>
        </p:nvGraphicFramePr>
        <p:xfrm>
          <a:off x="1324596" y="2246257"/>
          <a:ext cx="8898904" cy="1357460"/>
        </p:xfrm>
        <a:graphic>
          <a:graphicData uri="http://schemas.openxmlformats.org/drawingml/2006/table">
            <a:tbl>
              <a:tblPr firstRow="1" bandRow="1">
                <a:tableStyleId>{5C22544A-7EE6-4342-B048-85BDC9FD1C3A}</a:tableStyleId>
              </a:tblPr>
              <a:tblGrid>
                <a:gridCol w="2158306">
                  <a:extLst>
                    <a:ext uri="{9D8B030D-6E8A-4147-A177-3AD203B41FA5}">
                      <a16:colId xmlns:a16="http://schemas.microsoft.com/office/drawing/2014/main" val="882969457"/>
                    </a:ext>
                  </a:extLst>
                </a:gridCol>
                <a:gridCol w="2158306">
                  <a:extLst>
                    <a:ext uri="{9D8B030D-6E8A-4147-A177-3AD203B41FA5}">
                      <a16:colId xmlns:a16="http://schemas.microsoft.com/office/drawing/2014/main" val="3940508267"/>
                    </a:ext>
                  </a:extLst>
                </a:gridCol>
                <a:gridCol w="2158306">
                  <a:extLst>
                    <a:ext uri="{9D8B030D-6E8A-4147-A177-3AD203B41FA5}">
                      <a16:colId xmlns:a16="http://schemas.microsoft.com/office/drawing/2014/main" val="355989251"/>
                    </a:ext>
                  </a:extLst>
                </a:gridCol>
                <a:gridCol w="2158306">
                  <a:extLst>
                    <a:ext uri="{9D8B030D-6E8A-4147-A177-3AD203B41FA5}">
                      <a16:colId xmlns:a16="http://schemas.microsoft.com/office/drawing/2014/main" val="4088456209"/>
                    </a:ext>
                  </a:extLst>
                </a:gridCol>
                <a:gridCol w="265680">
                  <a:extLst>
                    <a:ext uri="{9D8B030D-6E8A-4147-A177-3AD203B41FA5}">
                      <a16:colId xmlns:a16="http://schemas.microsoft.com/office/drawing/2014/main" val="2961041189"/>
                    </a:ext>
                  </a:extLst>
                </a:gridCol>
              </a:tblGrid>
              <a:tr h="856653">
                <a:tc>
                  <a:txBody>
                    <a:bodyPr/>
                    <a:lstStyle/>
                    <a:p>
                      <a:r>
                        <a:rPr lang="en-US" altLang="zh-CN" dirty="0"/>
                        <a:t>2018</a:t>
                      </a:r>
                      <a:r>
                        <a:rPr lang="zh-CN" altLang="en-US" dirty="0"/>
                        <a:t>年有效会员办理任务</a:t>
                      </a:r>
                    </a:p>
                  </a:txBody>
                  <a:tcPr/>
                </a:tc>
                <a:tc>
                  <a:txBody>
                    <a:bodyPr/>
                    <a:lstStyle/>
                    <a:p>
                      <a:r>
                        <a:rPr lang="zh-CN" altLang="en-US" dirty="0"/>
                        <a:t>片区预计增加会员</a:t>
                      </a:r>
                    </a:p>
                  </a:txBody>
                  <a:tcPr/>
                </a:tc>
                <a:tc>
                  <a:txBody>
                    <a:bodyPr/>
                    <a:lstStyle/>
                    <a:p>
                      <a:r>
                        <a:rPr lang="en-US" altLang="zh-CN" dirty="0"/>
                        <a:t>2017</a:t>
                      </a:r>
                      <a:r>
                        <a:rPr lang="zh-CN" altLang="en-US" dirty="0"/>
                        <a:t>年会员客单价</a:t>
                      </a:r>
                    </a:p>
                  </a:txBody>
                  <a:tcPr/>
                </a:tc>
                <a:tc>
                  <a:txBody>
                    <a:bodyPr/>
                    <a:lstStyle/>
                    <a:p>
                      <a:r>
                        <a:rPr lang="en-US" altLang="zh-CN" dirty="0"/>
                        <a:t>2018</a:t>
                      </a:r>
                      <a:r>
                        <a:rPr lang="zh-CN" altLang="en-US" dirty="0"/>
                        <a:t>年预计会员新增销售</a:t>
                      </a:r>
                    </a:p>
                  </a:txBody>
                  <a:tcPr/>
                </a:tc>
                <a:tc rowSpan="2">
                  <a:txBody>
                    <a:bodyPr/>
                    <a:lstStyle/>
                    <a:p>
                      <a:pPr marL="342900" indent="-342900">
                        <a:buFont typeface="+mj-lt"/>
                        <a:buAutoNum type="arabicPeriod"/>
                      </a:pPr>
                      <a:endParaRPr lang="zh-CN" altLang="en-US" dirty="0"/>
                    </a:p>
                  </a:txBody>
                  <a:tcPr/>
                </a:tc>
                <a:extLst>
                  <a:ext uri="{0D108BD9-81ED-4DB2-BD59-A6C34878D82A}">
                    <a16:rowId xmlns:a16="http://schemas.microsoft.com/office/drawing/2014/main" val="3636171159"/>
                  </a:ext>
                </a:extLst>
              </a:tr>
              <a:tr h="500807">
                <a:tc>
                  <a:txBody>
                    <a:bodyPr/>
                    <a:lstStyle/>
                    <a:p>
                      <a:r>
                        <a:rPr lang="en-US" altLang="zh-CN" dirty="0"/>
                        <a:t>3</a:t>
                      </a:r>
                      <a:r>
                        <a:rPr lang="zh-CN" altLang="en-US" dirty="0"/>
                        <a:t>个</a:t>
                      </a:r>
                      <a:r>
                        <a:rPr lang="en-US" altLang="zh-CN" dirty="0"/>
                        <a:t>/</a:t>
                      </a:r>
                      <a:r>
                        <a:rPr lang="zh-CN" altLang="en-US" dirty="0"/>
                        <a:t>人</a:t>
                      </a:r>
                      <a:r>
                        <a:rPr lang="en-US" altLang="zh-CN" dirty="0"/>
                        <a:t>/</a:t>
                      </a:r>
                      <a:r>
                        <a:rPr lang="zh-CN" altLang="en-US" dirty="0"/>
                        <a:t>天</a:t>
                      </a:r>
                    </a:p>
                  </a:txBody>
                  <a:tcPr/>
                </a:tc>
                <a:tc>
                  <a:txBody>
                    <a:bodyPr/>
                    <a:lstStyle/>
                    <a:p>
                      <a:r>
                        <a:rPr lang="en-US" altLang="zh-CN" dirty="0"/>
                        <a:t>2100</a:t>
                      </a:r>
                      <a:r>
                        <a:rPr lang="zh-CN" altLang="en-US" dirty="0"/>
                        <a:t>人</a:t>
                      </a:r>
                      <a:r>
                        <a:rPr lang="en-US" altLang="zh-CN" dirty="0"/>
                        <a:t>/</a:t>
                      </a:r>
                      <a:r>
                        <a:rPr lang="zh-CN" altLang="en-US" dirty="0"/>
                        <a:t>月</a:t>
                      </a:r>
                    </a:p>
                  </a:txBody>
                  <a:tcPr/>
                </a:tc>
                <a:tc>
                  <a:txBody>
                    <a:bodyPr/>
                    <a:lstStyle/>
                    <a:p>
                      <a:r>
                        <a:rPr lang="en-US" altLang="zh-CN" dirty="0"/>
                        <a:t>81.7</a:t>
                      </a:r>
                      <a:r>
                        <a:rPr lang="zh-CN" altLang="en-US" dirty="0"/>
                        <a:t>元</a:t>
                      </a:r>
                      <a:r>
                        <a:rPr lang="en-US" altLang="zh-CN" dirty="0"/>
                        <a:t>/</a:t>
                      </a:r>
                      <a:r>
                        <a:rPr lang="zh-CN" altLang="en-US" dirty="0"/>
                        <a:t>单</a:t>
                      </a:r>
                    </a:p>
                  </a:txBody>
                  <a:tcPr/>
                </a:tc>
                <a:tc>
                  <a:txBody>
                    <a:bodyPr/>
                    <a:lstStyle/>
                    <a:p>
                      <a:r>
                        <a:rPr lang="en-US" altLang="zh-CN" dirty="0"/>
                        <a:t>17.15</a:t>
                      </a:r>
                      <a:r>
                        <a:rPr lang="zh-CN" altLang="en-US" dirty="0"/>
                        <a:t>万</a:t>
                      </a:r>
                      <a:r>
                        <a:rPr lang="en-US" altLang="zh-CN" dirty="0"/>
                        <a:t>/</a:t>
                      </a:r>
                      <a:r>
                        <a:rPr lang="zh-CN" altLang="en-US" dirty="0"/>
                        <a:t>月</a:t>
                      </a:r>
                    </a:p>
                  </a:txBody>
                  <a:tcPr/>
                </a:tc>
                <a:tc vMerge="1">
                  <a:txBody>
                    <a:bodyPr/>
                    <a:lstStyle/>
                    <a:p>
                      <a:endParaRPr lang="zh-CN" altLang="en-US" dirty="0"/>
                    </a:p>
                  </a:txBody>
                  <a:tcPr/>
                </a:tc>
                <a:extLst>
                  <a:ext uri="{0D108BD9-81ED-4DB2-BD59-A6C34878D82A}">
                    <a16:rowId xmlns:a16="http://schemas.microsoft.com/office/drawing/2014/main" val="3776698489"/>
                  </a:ext>
                </a:extLst>
              </a:tr>
            </a:tbl>
          </a:graphicData>
        </a:graphic>
      </p:graphicFrame>
      <p:sp>
        <p:nvSpPr>
          <p:cNvPr id="7" name="矩形 6">
            <a:extLst>
              <a:ext uri="{FF2B5EF4-FFF2-40B4-BE49-F238E27FC236}">
                <a16:creationId xmlns:a16="http://schemas.microsoft.com/office/drawing/2014/main" id="{06EF56F6-3A2E-463C-B0C9-9B174B878B04}"/>
              </a:ext>
            </a:extLst>
          </p:cNvPr>
          <p:cNvSpPr/>
          <p:nvPr/>
        </p:nvSpPr>
        <p:spPr>
          <a:xfrm>
            <a:off x="1399922" y="3894054"/>
            <a:ext cx="8498394" cy="830997"/>
          </a:xfrm>
          <a:prstGeom prst="rect">
            <a:avLst/>
          </a:prstGeom>
        </p:spPr>
        <p:txBody>
          <a:bodyPr wrap="square">
            <a:spAutoFit/>
          </a:bodyPr>
          <a:lstStyle/>
          <a:p>
            <a:r>
              <a:rPr lang="zh-CN" altLang="en-US" sz="2400" dirty="0">
                <a:ln>
                  <a:solidFill>
                    <a:schemeClr val="tx1"/>
                  </a:solidFill>
                </a:ln>
                <a:latin typeface="+mn-ea"/>
                <a:cs typeface="+mn-ea"/>
              </a:rPr>
              <a:t>由店长负责在每日交接班时总结门店会员办理进度及每周上报片区完成情况，及时追上进度。</a:t>
            </a:r>
          </a:p>
        </p:txBody>
      </p:sp>
      <p:sp>
        <p:nvSpPr>
          <p:cNvPr id="13" name="Title 1">
            <a:extLst>
              <a:ext uri="{FF2B5EF4-FFF2-40B4-BE49-F238E27FC236}">
                <a16:creationId xmlns:a16="http://schemas.microsoft.com/office/drawing/2014/main" id="{17B3CAB5-E73D-4261-B02C-14890BF6423B}"/>
              </a:ext>
            </a:extLst>
          </p:cNvPr>
          <p:cNvSpPr txBox="1"/>
          <p:nvPr/>
        </p:nvSpPr>
        <p:spPr>
          <a:xfrm>
            <a:off x="2502342" y="459984"/>
            <a:ext cx="7723187" cy="505805"/>
          </a:xfrm>
          <a:prstGeom prst="rect">
            <a:avLst/>
          </a:prstGeom>
          <a:noFill/>
          <a:ln w="9525">
            <a:noFill/>
          </a:ln>
        </p:spPr>
        <p:txBody>
          <a:bodyPr lIns="0" rIns="0" anchor="ctr"/>
          <a:lstStyle/>
          <a:p>
            <a:pPr algn="ctr">
              <a:lnSpc>
                <a:spcPct val="90000"/>
              </a:lnSpc>
            </a:pPr>
            <a:r>
              <a:rPr lang="zh-CN" altLang="en-US" sz="2800" b="1" dirty="0">
                <a:solidFill>
                  <a:schemeClr val="tx2"/>
                </a:solidFill>
                <a:latin typeface="微软雅黑" panose="020B0503020204020204" pitchFamily="34" charset="-122"/>
                <a:ea typeface="微软雅黑" panose="020B0503020204020204" pitchFamily="34" charset="-122"/>
              </a:rPr>
              <a:t>东南片区</a:t>
            </a:r>
            <a:r>
              <a:rPr lang="en-US" altLang="zh-CN" sz="2800" b="1" dirty="0">
                <a:solidFill>
                  <a:schemeClr val="tx2"/>
                </a:solidFill>
                <a:latin typeface="微软雅黑" panose="020B0503020204020204" pitchFamily="34" charset="-122"/>
                <a:ea typeface="微软雅黑" panose="020B0503020204020204" pitchFamily="34" charset="-122"/>
              </a:rPr>
              <a:t>2018</a:t>
            </a:r>
            <a:r>
              <a:rPr lang="zh-CN" altLang="en-US" sz="2800" b="1" dirty="0">
                <a:solidFill>
                  <a:schemeClr val="tx2"/>
                </a:solidFill>
                <a:latin typeface="微软雅黑" panose="020B0503020204020204" pitchFamily="34" charset="-122"/>
                <a:ea typeface="微软雅黑" panose="020B0503020204020204" pitchFamily="34" charset="-122"/>
              </a:rPr>
              <a:t>年工作计划及措施</a:t>
            </a:r>
          </a:p>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4115898836"/>
      </p:ext>
    </p:extLst>
  </p:cSld>
  <p:clrMapOvr>
    <a:masterClrMapping/>
  </p:clrMapOvr>
  <p:transition/>
</p:sld>
</file>

<file path=ppt/theme/theme1.xml><?xml version="1.0" encoding="utf-8"?>
<a:theme xmlns:a="http://schemas.openxmlformats.org/drawingml/2006/main" name="BUZZIER">
  <a:themeElements>
    <a:clrScheme name="BUZZIER">
      <a:dk1>
        <a:srgbClr val="222A35"/>
      </a:dk1>
      <a:lt1>
        <a:sysClr val="window" lastClr="FFFFFF"/>
      </a:lt1>
      <a:dk2>
        <a:srgbClr val="44546A"/>
      </a:dk2>
      <a:lt2>
        <a:srgbClr val="E7E6E6"/>
      </a:lt2>
      <a:accent1>
        <a:srgbClr val="2EB0BD"/>
      </a:accent1>
      <a:accent2>
        <a:srgbClr val="197B9F"/>
      </a:accent2>
      <a:accent3>
        <a:srgbClr val="0E468B"/>
      </a:accent3>
      <a:accent4>
        <a:srgbClr val="A0ACBA"/>
      </a:accent4>
      <a:accent5>
        <a:srgbClr val="7A90A0"/>
      </a:accent5>
      <a:accent6>
        <a:srgbClr val="5A6F84"/>
      </a:accent6>
      <a:hlink>
        <a:srgbClr val="0563C1"/>
      </a:hlink>
      <a:folHlink>
        <a:srgbClr val="954F72"/>
      </a:folHlink>
    </a:clrScheme>
    <a:fontScheme name="自定义 10">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1360</Words>
  <Application>Microsoft Office PowerPoint</Application>
  <PresentationFormat>宽屏</PresentationFormat>
  <Paragraphs>155</Paragraphs>
  <Slides>22</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Road Rage</vt:lpstr>
      <vt:lpstr>等线</vt:lpstr>
      <vt:lpstr>宋体</vt:lpstr>
      <vt:lpstr>微软雅黑</vt:lpstr>
      <vt:lpstr>微软雅黑 Light</vt:lpstr>
      <vt:lpstr>Arial</vt:lpstr>
      <vt:lpstr>Calibri</vt:lpstr>
      <vt:lpstr>Impact</vt:lpstr>
      <vt:lpstr>BUZZIER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Eric羊</dc:creator>
  <cp:lastModifiedBy>林虎</cp:lastModifiedBy>
  <cp:revision>88</cp:revision>
  <dcterms:created xsi:type="dcterms:W3CDTF">2016-12-13T08:41:00Z</dcterms:created>
  <dcterms:modified xsi:type="dcterms:W3CDTF">2018-01-21T15:57:28Z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