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80" r:id="rId3"/>
    <p:sldId id="283" r:id="rId4"/>
    <p:sldId id="303" r:id="rId5"/>
    <p:sldId id="304" r:id="rId6"/>
    <p:sldId id="305" r:id="rId7"/>
    <p:sldId id="306" r:id="rId8"/>
    <p:sldId id="281" r:id="rId9"/>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cd98e602-3308-4045-8a8a-575c7f49e88f}">
          <p14:sldIdLst>
            <p14:sldId id="280"/>
            <p14:sldId id="283"/>
            <p14:sldId id="303"/>
            <p14:sldId id="304"/>
            <p14:sldId id="305"/>
            <p14:sldId id="306"/>
            <p14:sldId id="281"/>
          </p14:sldIdLst>
        </p14:section>
        <p14:section name="无标题节" id="{2cfe0e24-462a-4e14-aab5-f898d700fcc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2EB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90" d="100"/>
          <a:sy n="90" d="100"/>
        </p:scale>
        <p:origin x="-144" y="-96"/>
      </p:cViewPr>
      <p:guideLst>
        <p:guide orient="horz" pos="2160"/>
        <p:guide pos="3840"/>
      </p:guideLst>
    </p:cSldViewPr>
  </p:slid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fontAlgn="base"/>
            <a:fld id="{9A0DB2DC-4C9A-4742-B13C-FB6460FD3503}" type="slidenum">
              <a:rPr lang="zh-CN" altLang="en-US" sz="1200" strike="noStrike" noProof="1" dirty="0">
                <a:latin typeface="等线" panose="02010600030101010101" charset="-122"/>
                <a:ea typeface="等线" panose="02010600030101010101" charset="-122"/>
                <a:cs typeface="+mn-cs"/>
              </a:rPr>
            </a:fld>
            <a:endParaRPr lang="zh-CN" altLang="en-US" sz="1200" strike="noStrike" noProof="1" dirty="0">
              <a:latin typeface="等线" panose="02010600030101010101" charset="-122"/>
              <a:ea typeface="等线" panose="02010600030101010101" charset="-122"/>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567724" y="2093305"/>
            <a:ext cx="3106352"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Picture Placeholder 2"/>
          <p:cNvSpPr>
            <a:spLocks noGrp="1"/>
          </p:cNvSpPr>
          <p:nvPr>
            <p:ph type="pic" sz="quarter" idx="11"/>
          </p:nvPr>
        </p:nvSpPr>
        <p:spPr>
          <a:xfrm>
            <a:off x="4671004" y="2093305"/>
            <a:ext cx="2964292"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Picture Placeholder 2"/>
          <p:cNvSpPr>
            <a:spLocks noGrp="1"/>
          </p:cNvSpPr>
          <p:nvPr>
            <p:ph type="pic" sz="quarter" idx="12"/>
          </p:nvPr>
        </p:nvSpPr>
        <p:spPr>
          <a:xfrm>
            <a:off x="8617692" y="2093305"/>
            <a:ext cx="3021116"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1_Title Slide">
    <p:bg>
      <p:bgPr>
        <a:solidFill>
          <a:schemeClr val="bg1"/>
        </a:solidFill>
        <a:effectLst/>
      </p:bgPr>
    </p:bg>
    <p:spTree>
      <p:nvGrpSpPr>
        <p:cNvPr id="1" name=""/>
        <p:cNvGrpSpPr/>
        <p:nvPr/>
      </p:nvGrpSpPr>
      <p:grpSpPr>
        <a:xfrm>
          <a:off x="0" y="0"/>
          <a:ext cx="0" cy="0"/>
          <a:chOff x="0" y="0"/>
          <a:chExt cx="0" cy="0"/>
        </a:xfrm>
      </p:grpSpPr>
      <p:sp>
        <p:nvSpPr>
          <p:cNvPr id="4" name="Picture Placeholder 8"/>
          <p:cNvSpPr>
            <a:spLocks noGrp="1"/>
          </p:cNvSpPr>
          <p:nvPr>
            <p:ph type="pic" sz="quarter" idx="13"/>
          </p:nvPr>
        </p:nvSpPr>
        <p:spPr>
          <a:xfrm>
            <a:off x="3418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Picture Placeholder 8"/>
          <p:cNvSpPr>
            <a:spLocks noGrp="1"/>
          </p:cNvSpPr>
          <p:nvPr>
            <p:ph type="pic" sz="quarter" idx="14"/>
          </p:nvPr>
        </p:nvSpPr>
        <p:spPr>
          <a:xfrm>
            <a:off x="42280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Picture Placeholder 8"/>
          <p:cNvSpPr>
            <a:spLocks noGrp="1"/>
          </p:cNvSpPr>
          <p:nvPr>
            <p:ph type="pic" sz="quarter" idx="15"/>
          </p:nvPr>
        </p:nvSpPr>
        <p:spPr>
          <a:xfrm>
            <a:off x="81142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wipe dir="r"/>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图片 1" descr="太极医药城A区照片"/>
          <p:cNvPicPr>
            <a:picLocks noChangeAspect="1"/>
          </p:cNvPicPr>
          <p:nvPr/>
        </p:nvPicPr>
        <p:blipFill>
          <a:blip r:embed="rId1"/>
          <a:stretch>
            <a:fillRect/>
          </a:stretch>
        </p:blipFill>
        <p:spPr>
          <a:xfrm>
            <a:off x="4841875" y="1466850"/>
            <a:ext cx="7353300" cy="3924300"/>
          </a:xfrm>
          <a:prstGeom prst="rect">
            <a:avLst/>
          </a:prstGeom>
          <a:noFill/>
          <a:ln w="9525">
            <a:noFill/>
          </a:ln>
        </p:spPr>
      </p:pic>
      <p:sp>
        <p:nvSpPr>
          <p:cNvPr id="18" name="任意多边形: 形状 17"/>
          <p:cNvSpPr/>
          <p:nvPr/>
        </p:nvSpPr>
        <p:spPr>
          <a:xfrm>
            <a:off x="0" y="1466850"/>
            <a:ext cx="6130925"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形状 32"/>
          <p:cNvSpPr/>
          <p:nvPr/>
        </p:nvSpPr>
        <p:spPr>
          <a:xfrm>
            <a:off x="5070475" y="1466850"/>
            <a:ext cx="1198563" cy="392430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511175" y="0"/>
            <a:ext cx="1355725"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511175" y="123825"/>
            <a:ext cx="1355725" cy="606425"/>
          </a:xfrm>
          <a:prstGeom prst="rect">
            <a:avLst/>
          </a:prstGeom>
          <a:solidFill>
            <a:srgbClr val="C60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02" name="文本框 40"/>
          <p:cNvSpPr txBox="1"/>
          <p:nvPr/>
        </p:nvSpPr>
        <p:spPr>
          <a:xfrm>
            <a:off x="438150" y="98425"/>
            <a:ext cx="1530350" cy="646113"/>
          </a:xfrm>
          <a:prstGeom prst="rect">
            <a:avLst/>
          </a:prstGeom>
          <a:solidFill>
            <a:srgbClr val="2EB0BD"/>
          </a:solidFill>
          <a:ln w="9525">
            <a:noFill/>
          </a:ln>
        </p:spPr>
        <p:txBody>
          <a:bodyPr anchor="t">
            <a:spAutoFit/>
          </a:bodyPr>
          <a:p>
            <a:pPr algn="ctr"/>
            <a:r>
              <a:rPr lang="en-US" altLang="zh-CN" b="1" dirty="0">
                <a:solidFill>
                  <a:schemeClr val="bg1"/>
                </a:solidFill>
                <a:latin typeface="Arial" panose="020B0604020202020204" pitchFamily="34" charset="0"/>
                <a:ea typeface="微软雅黑" panose="020B0503020204020204" pitchFamily="34" charset="-122"/>
              </a:rPr>
              <a:t>TAIJI </a:t>
            </a:r>
            <a:endParaRPr lang="en-US" altLang="zh-CN" b="1" dirty="0">
              <a:solidFill>
                <a:schemeClr val="bg1"/>
              </a:solidFill>
              <a:latin typeface="Arial" panose="020B0604020202020204" pitchFamily="34" charset="0"/>
              <a:ea typeface="微软雅黑" panose="020B0503020204020204" pitchFamily="34" charset="-122"/>
            </a:endParaRPr>
          </a:p>
          <a:p>
            <a:pPr algn="ctr"/>
            <a:r>
              <a:rPr lang="zh-CN" altLang="en-US" b="1" dirty="0">
                <a:solidFill>
                  <a:schemeClr val="bg1"/>
                </a:solidFill>
                <a:latin typeface="Arial" panose="020B0604020202020204" pitchFamily="34" charset="0"/>
                <a:ea typeface="微软雅黑" panose="020B0503020204020204" pitchFamily="34" charset="-122"/>
              </a:rPr>
              <a:t>太极集团</a:t>
            </a:r>
            <a:endParaRPr lang="en-US" altLang="zh-CN" sz="4800" b="1" dirty="0">
              <a:solidFill>
                <a:schemeClr val="bg1"/>
              </a:solidFill>
              <a:latin typeface="Arial" panose="020B0604020202020204" pitchFamily="34" charset="0"/>
              <a:ea typeface="Arial" panose="020B0604020202020204" pitchFamily="34" charset="0"/>
            </a:endParaRPr>
          </a:p>
        </p:txBody>
      </p:sp>
      <p:sp>
        <p:nvSpPr>
          <p:cNvPr id="4103" name="文本框 57"/>
          <p:cNvSpPr txBox="1"/>
          <p:nvPr/>
        </p:nvSpPr>
        <p:spPr>
          <a:xfrm>
            <a:off x="1565275" y="3336925"/>
            <a:ext cx="3471863" cy="768350"/>
          </a:xfrm>
          <a:prstGeom prst="rect">
            <a:avLst/>
          </a:prstGeom>
          <a:noFill/>
          <a:ln w="9525">
            <a:noFill/>
          </a:ln>
        </p:spPr>
        <p:txBody>
          <a:bodyPr anchor="t">
            <a:spAutoFit/>
          </a:bodyPr>
          <a:p>
            <a:r>
              <a:rPr lang="zh-CN" altLang="en-US" sz="4400" dirty="0">
                <a:solidFill>
                  <a:schemeClr val="bg1"/>
                </a:solidFill>
                <a:latin typeface="微软雅黑" panose="020B0503020204020204" pitchFamily="34" charset="-122"/>
                <a:ea typeface="微软雅黑" panose="020B0503020204020204" pitchFamily="34" charset="-122"/>
              </a:rPr>
              <a:t>工作计划</a:t>
            </a:r>
            <a:endParaRPr lang="zh-CN" altLang="en-US" sz="4400" dirty="0">
              <a:solidFill>
                <a:schemeClr val="bg1"/>
              </a:solidFill>
              <a:latin typeface="微软雅黑" panose="020B0503020204020204" pitchFamily="34" charset="-122"/>
              <a:ea typeface="微软雅黑" panose="020B0503020204020204" pitchFamily="34" charset="-122"/>
            </a:endParaRPr>
          </a:p>
        </p:txBody>
      </p:sp>
      <p:grpSp>
        <p:nvGrpSpPr>
          <p:cNvPr id="4104" name="组合 58"/>
          <p:cNvGrpSpPr/>
          <p:nvPr/>
        </p:nvGrpSpPr>
        <p:grpSpPr>
          <a:xfrm>
            <a:off x="390525" y="4621213"/>
            <a:ext cx="3789363" cy="373062"/>
            <a:chOff x="4096056" y="4216417"/>
            <a:chExt cx="3788628" cy="373665"/>
          </a:xfrm>
        </p:grpSpPr>
        <p:sp>
          <p:nvSpPr>
            <p:cNvPr id="4105" name="文本框 6"/>
            <p:cNvSpPr/>
            <p:nvPr/>
          </p:nvSpPr>
          <p:spPr>
            <a:xfrm>
              <a:off x="4096056" y="4216417"/>
              <a:ext cx="1853764" cy="373665"/>
            </a:xfrm>
            <a:prstGeom prst="roundRect">
              <a:avLst>
                <a:gd name="adj" fmla="val 16667"/>
              </a:avLst>
            </a:prstGeom>
            <a:noFill/>
            <a:ln w="9525">
              <a:noFill/>
            </a:ln>
          </p:spPr>
          <p:txBody>
            <a:bodyPr anchor="t">
              <a:spAutoFit/>
            </a:bodyPr>
            <a:p>
              <a:r>
                <a:rPr lang="zh-CN" altLang="en-US" sz="1600" dirty="0">
                  <a:solidFill>
                    <a:schemeClr val="bg1"/>
                  </a:solidFill>
                  <a:latin typeface="微软雅黑" panose="020B0503020204020204" pitchFamily="34" charset="-122"/>
                  <a:ea typeface="微软雅黑" panose="020B0503020204020204" pitchFamily="34" charset="-122"/>
                </a:rPr>
                <a:t>汇报人：</a:t>
              </a:r>
              <a:r>
                <a:rPr lang="en-US" altLang="zh-CN"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4106" name="文本框 7"/>
            <p:cNvSpPr/>
            <p:nvPr/>
          </p:nvSpPr>
          <p:spPr>
            <a:xfrm>
              <a:off x="6030920" y="4216417"/>
              <a:ext cx="1853764" cy="373665"/>
            </a:xfrm>
            <a:prstGeom prst="roundRect">
              <a:avLst>
                <a:gd name="adj" fmla="val 16667"/>
              </a:avLst>
            </a:prstGeom>
            <a:noFill/>
            <a:ln w="9525">
              <a:noFill/>
            </a:ln>
          </p:spPr>
          <p:txBody>
            <a:bodyPr anchor="t">
              <a:spAutoFit/>
            </a:bodyPr>
            <a:p>
              <a:r>
                <a:rPr lang="zh-CN" altLang="en-US" sz="1600" dirty="0">
                  <a:solidFill>
                    <a:schemeClr val="bg1"/>
                  </a:solidFill>
                  <a:latin typeface="微软雅黑" panose="020B0503020204020204" pitchFamily="34" charset="-122"/>
                  <a:ea typeface="微软雅黑" panose="020B0503020204020204" pitchFamily="34" charset="-122"/>
                </a:rPr>
                <a:t>部门：</a:t>
              </a:r>
              <a:r>
                <a:rPr lang="en-US" altLang="zh-CN"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
        <p:nvSpPr>
          <p:cNvPr id="4107" name="文本框 61"/>
          <p:cNvSpPr txBox="1"/>
          <p:nvPr/>
        </p:nvSpPr>
        <p:spPr>
          <a:xfrm>
            <a:off x="700088" y="1584325"/>
            <a:ext cx="3963987" cy="1860550"/>
          </a:xfrm>
          <a:prstGeom prst="rect">
            <a:avLst/>
          </a:prstGeom>
          <a:noFill/>
          <a:ln w="9525">
            <a:noFill/>
          </a:ln>
        </p:spPr>
        <p:txBody>
          <a:bodyPr anchor="t">
            <a:spAutoFit/>
          </a:bodyPr>
          <a:p>
            <a:r>
              <a:rPr lang="en-US" altLang="zh-CN" sz="11500" dirty="0">
                <a:solidFill>
                  <a:schemeClr val="bg1"/>
                </a:solidFill>
                <a:latin typeface="Impact" panose="020B0806030902050204" pitchFamily="34" charset="0"/>
                <a:ea typeface="微软雅黑 Light" panose="020B0502040204020203" charset="-122"/>
              </a:rPr>
              <a:t>2018</a:t>
            </a:r>
            <a:endParaRPr lang="zh-CN" altLang="en-US" sz="11500" dirty="0">
              <a:solidFill>
                <a:schemeClr val="bg1"/>
              </a:solidFill>
              <a:latin typeface="Impact" panose="020B0806030902050204" pitchFamily="34" charset="0"/>
              <a:ea typeface="微软雅黑 Light" panose="020B0502040204020203" charset="-122"/>
            </a:endParaRPr>
          </a:p>
        </p:txBody>
      </p:sp>
      <p:sp>
        <p:nvSpPr>
          <p:cNvPr id="4108" name="文本框 2"/>
          <p:cNvSpPr txBox="1"/>
          <p:nvPr/>
        </p:nvSpPr>
        <p:spPr>
          <a:xfrm>
            <a:off x="9471025" y="4994275"/>
            <a:ext cx="2724150" cy="368300"/>
          </a:xfrm>
          <a:prstGeom prst="rect">
            <a:avLst/>
          </a:prstGeom>
          <a:noFill/>
          <a:ln w="9525">
            <a:noFill/>
          </a:ln>
        </p:spPr>
        <p:txBody>
          <a:bodyPr anchor="t">
            <a:spAutoFit/>
          </a:bodyPr>
          <a:p>
            <a:r>
              <a:rPr lang="zh-CN" altLang="en-US" dirty="0">
                <a:solidFill>
                  <a:schemeClr val="bg1"/>
                </a:solidFill>
                <a:latin typeface="微软雅黑" panose="020B0503020204020204" pitchFamily="34" charset="-122"/>
                <a:ea typeface="微软雅黑" panose="020B0503020204020204" pitchFamily="34" charset="-122"/>
              </a:rPr>
              <a:t>太极藿香正气液生产基地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109" name="图片 3" descr="太极医药城A区照片"/>
          <p:cNvPicPr>
            <a:picLocks noChangeAspect="1"/>
          </p:cNvPicPr>
          <p:nvPr/>
        </p:nvPicPr>
        <p:blipFill>
          <a:blip r:embed="rId1"/>
          <a:stretch>
            <a:fillRect/>
          </a:stretch>
        </p:blipFill>
        <p:spPr>
          <a:xfrm>
            <a:off x="4832350" y="1466850"/>
            <a:ext cx="7353300" cy="3924300"/>
          </a:xfrm>
          <a:prstGeom prst="rect">
            <a:avLst/>
          </a:prstGeom>
          <a:noFill/>
          <a:ln w="9525">
            <a:noFill/>
          </a:ln>
        </p:spPr>
      </p:pic>
      <p:sp>
        <p:nvSpPr>
          <p:cNvPr id="5" name="任意多边形: 形状 17"/>
          <p:cNvSpPr/>
          <p:nvPr/>
        </p:nvSpPr>
        <p:spPr>
          <a:xfrm>
            <a:off x="-9525" y="1466850"/>
            <a:ext cx="6130925"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任意多边形: 形状 32"/>
          <p:cNvSpPr/>
          <p:nvPr/>
        </p:nvSpPr>
        <p:spPr>
          <a:xfrm>
            <a:off x="5060950" y="1466850"/>
            <a:ext cx="1198563" cy="392430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12" name="文本框 6"/>
          <p:cNvSpPr txBox="1"/>
          <p:nvPr/>
        </p:nvSpPr>
        <p:spPr>
          <a:xfrm>
            <a:off x="193675" y="3336925"/>
            <a:ext cx="5289550" cy="1322070"/>
          </a:xfrm>
          <a:prstGeom prst="rect">
            <a:avLst/>
          </a:prstGeom>
          <a:noFill/>
          <a:ln w="9525">
            <a:noFill/>
          </a:ln>
        </p:spPr>
        <p:txBody>
          <a:bodyPr wrap="square" anchor="t">
            <a:spAutoFit/>
          </a:bodyPr>
          <a:p>
            <a:r>
              <a:rPr lang="zh-CN" sz="4000" dirty="0">
                <a:solidFill>
                  <a:schemeClr val="bg1"/>
                </a:solidFill>
                <a:latin typeface="微软雅黑" panose="020B0503020204020204" pitchFamily="34" charset="-122"/>
                <a:ea typeface="微软雅黑" panose="020B0503020204020204" pitchFamily="34" charset="-122"/>
              </a:rPr>
              <a:t>城郊二片景中店</a:t>
            </a:r>
            <a:r>
              <a:rPr lang="zh-CN" altLang="en-US" sz="4000" dirty="0">
                <a:solidFill>
                  <a:schemeClr val="bg1"/>
                </a:solidFill>
                <a:latin typeface="微软雅黑" panose="020B0503020204020204" pitchFamily="34" charset="-122"/>
                <a:ea typeface="微软雅黑" panose="020B0503020204020204" pitchFamily="34" charset="-122"/>
              </a:rPr>
              <a:t>工作计划措施</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4113" name="文本框 6"/>
          <p:cNvSpPr/>
          <p:nvPr/>
        </p:nvSpPr>
        <p:spPr>
          <a:xfrm>
            <a:off x="2578100" y="4679950"/>
            <a:ext cx="1854200" cy="441926"/>
          </a:xfrm>
          <a:prstGeom prst="roundRect">
            <a:avLst>
              <a:gd name="adj" fmla="val 16667"/>
            </a:avLst>
          </a:prstGeom>
          <a:noFill/>
          <a:ln w="9525">
            <a:noFill/>
          </a:ln>
        </p:spPr>
        <p:txBody>
          <a:bodyPr anchor="t">
            <a:spAutoFit/>
          </a:bodyPr>
          <a:p>
            <a:r>
              <a:rPr lang="zh-CN" altLang="en-US" sz="2000" dirty="0">
                <a:solidFill>
                  <a:schemeClr val="bg1"/>
                </a:solidFill>
                <a:latin typeface="微软雅黑" panose="020B0503020204020204" pitchFamily="34" charset="-122"/>
                <a:ea typeface="微软雅黑" panose="020B0503020204020204" pitchFamily="34" charset="-122"/>
              </a:rPr>
              <a:t>汇报人：杨科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114" name="文本框 10"/>
          <p:cNvSpPr txBox="1"/>
          <p:nvPr/>
        </p:nvSpPr>
        <p:spPr>
          <a:xfrm>
            <a:off x="690563" y="1481138"/>
            <a:ext cx="3963987" cy="1860550"/>
          </a:xfrm>
          <a:prstGeom prst="rect">
            <a:avLst/>
          </a:prstGeom>
          <a:noFill/>
          <a:ln w="9525">
            <a:noFill/>
          </a:ln>
        </p:spPr>
        <p:txBody>
          <a:bodyPr anchor="t">
            <a:spAutoFit/>
          </a:bodyPr>
          <a:p>
            <a:r>
              <a:rPr lang="en-US" altLang="zh-CN" sz="11500" dirty="0">
                <a:solidFill>
                  <a:schemeClr val="bg1"/>
                </a:solidFill>
                <a:latin typeface="Impact" panose="020B0806030902050204" pitchFamily="34" charset="0"/>
                <a:ea typeface="微软雅黑 Light" panose="020B0502040204020203" charset="-122"/>
              </a:rPr>
              <a:t>2018</a:t>
            </a:r>
            <a:endParaRPr lang="zh-CN" altLang="en-US" sz="11500" dirty="0">
              <a:solidFill>
                <a:schemeClr val="bg1"/>
              </a:solidFill>
              <a:latin typeface="Impact" panose="020B0806030902050204" pitchFamily="34" charset="0"/>
              <a:ea typeface="微软雅黑 Light" panose="020B0502040204020203" charset="-122"/>
            </a:endParaRPr>
          </a:p>
        </p:txBody>
      </p:sp>
      <p:sp>
        <p:nvSpPr>
          <p:cNvPr id="4115" name="文本框 11"/>
          <p:cNvSpPr txBox="1"/>
          <p:nvPr/>
        </p:nvSpPr>
        <p:spPr>
          <a:xfrm>
            <a:off x="9366250" y="4994275"/>
            <a:ext cx="2768600" cy="368300"/>
          </a:xfrm>
          <a:prstGeom prst="rect">
            <a:avLst/>
          </a:prstGeom>
          <a:noFill/>
          <a:ln w="9525">
            <a:noFill/>
          </a:ln>
        </p:spPr>
        <p:txBody>
          <a:bodyPr anchor="t">
            <a:spAutoFit/>
          </a:bodyPr>
          <a:p>
            <a:r>
              <a:rPr lang="zh-CN" altLang="en-US" dirty="0">
                <a:solidFill>
                  <a:schemeClr val="bg1"/>
                </a:solidFill>
                <a:latin typeface="微软雅黑" panose="020B0503020204020204" pitchFamily="34" charset="-122"/>
                <a:ea typeface="微软雅黑" panose="020B0503020204020204" pitchFamily="34" charset="-122"/>
              </a:rPr>
              <a:t>太极藿香正气液生产基地</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3"/>
          <p:cNvSpPr txBox="1"/>
          <p:nvPr/>
        </p:nvSpPr>
        <p:spPr>
          <a:xfrm>
            <a:off x="3499485" y="2771775"/>
            <a:ext cx="6032500" cy="768350"/>
          </a:xfrm>
          <a:prstGeom prst="rect">
            <a:avLst/>
          </a:prstGeom>
          <a:noFill/>
          <a:ln w="9525">
            <a:noFill/>
          </a:ln>
        </p:spPr>
        <p:txBody>
          <a:bodyPr wrap="none" anchor="t">
            <a:spAutoFit/>
          </a:bodyPr>
          <a:p>
            <a:pPr defTabSz="914400"/>
            <a:r>
              <a:rPr lang="en-US" altLang="zh-CN" sz="4400" b="1" dirty="0">
                <a:solidFill>
                  <a:schemeClr val="tx2"/>
                </a:solidFill>
                <a:latin typeface="微软雅黑" panose="020B0503020204020204" pitchFamily="34" charset="-122"/>
                <a:ea typeface="微软雅黑" panose="020B0503020204020204" pitchFamily="34" charset="-122"/>
              </a:rPr>
              <a:t>2018</a:t>
            </a:r>
            <a:r>
              <a:rPr lang="zh-CN" altLang="en-US" sz="4400" b="1" dirty="0">
                <a:solidFill>
                  <a:schemeClr val="tx2"/>
                </a:solidFill>
                <a:latin typeface="微软雅黑" panose="020B0503020204020204" pitchFamily="34" charset="-122"/>
                <a:ea typeface="微软雅黑" panose="020B0503020204020204" pitchFamily="34" charset="-122"/>
              </a:rPr>
              <a:t>年工作计划及措施</a:t>
            </a:r>
            <a:endParaRPr lang="zh-CN" altLang="en-US" sz="440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562" name="TextBox 25"/>
          <p:cNvSpPr txBox="1"/>
          <p:nvPr/>
        </p:nvSpPr>
        <p:spPr>
          <a:xfrm>
            <a:off x="802005" y="1545908"/>
            <a:ext cx="9666288" cy="3969385"/>
          </a:xfrm>
          <a:prstGeom prst="rect">
            <a:avLst/>
          </a:prstGeom>
          <a:noFill/>
          <a:ln w="12700">
            <a:noFill/>
          </a:ln>
        </p:spPr>
        <p:txBody>
          <a:bodyPr anchor="t">
            <a:spAutoFit/>
          </a:bodyPr>
          <a:p>
            <a:pPr eaLnBrk="0" hangingPunct="0">
              <a:lnSpc>
                <a:spcPct val="150000"/>
              </a:lnSpc>
            </a:pPr>
            <a:r>
              <a:rPr sz="2800" dirty="0">
                <a:latin typeface="微软雅黑" panose="020B0503020204020204" pitchFamily="34" charset="-122"/>
                <a:ea typeface="微软雅黑" panose="020B0503020204020204" pitchFamily="34" charset="-122"/>
              </a:rPr>
              <a:t>尊敬的各位领导、亲爱的同事：</a:t>
            </a:r>
            <a:endParaRPr sz="2800" dirty="0">
              <a:latin typeface="微软雅黑" panose="020B0503020204020204" pitchFamily="34" charset="-122"/>
              <a:ea typeface="微软雅黑" panose="020B0503020204020204" pitchFamily="34" charset="-122"/>
            </a:endParaRPr>
          </a:p>
          <a:p>
            <a:pPr eaLnBrk="0" hangingPunct="0">
              <a:lnSpc>
                <a:spcPct val="150000"/>
              </a:lnSpc>
            </a:pPr>
            <a:r>
              <a:rPr sz="2800" dirty="0">
                <a:latin typeface="微软雅黑" panose="020B0503020204020204" pitchFamily="34" charset="-122"/>
                <a:ea typeface="微软雅黑" panose="020B0503020204020204" pitchFamily="34" charset="-122"/>
              </a:rPr>
              <a:t>       大家好！我是</a:t>
            </a:r>
            <a:r>
              <a:rPr lang="zh-CN" sz="2800" dirty="0">
                <a:latin typeface="微软雅黑" panose="020B0503020204020204" pitchFamily="34" charset="-122"/>
                <a:ea typeface="微软雅黑" panose="020B0503020204020204" pitchFamily="34" charset="-122"/>
              </a:rPr>
              <a:t>景中</a:t>
            </a:r>
            <a:r>
              <a:rPr sz="2800" dirty="0">
                <a:latin typeface="微软雅黑" panose="020B0503020204020204" pitchFamily="34" charset="-122"/>
                <a:ea typeface="微软雅黑" panose="020B0503020204020204" pitchFamily="34" charset="-122"/>
              </a:rPr>
              <a:t>店店长</a:t>
            </a:r>
            <a:r>
              <a:rPr lang="zh-CN" sz="2800" dirty="0">
                <a:latin typeface="微软雅黑" panose="020B0503020204020204" pitchFamily="34" charset="-122"/>
                <a:ea typeface="微软雅黑" panose="020B0503020204020204" pitchFamily="34" charset="-122"/>
              </a:rPr>
              <a:t>杨科</a:t>
            </a:r>
            <a:r>
              <a:rPr sz="2800" dirty="0">
                <a:latin typeface="微软雅黑" panose="020B0503020204020204" pitchFamily="34" charset="-122"/>
                <a:ea typeface="微软雅黑" panose="020B0503020204020204" pitchFamily="34" charset="-122"/>
              </a:rPr>
              <a:t>。在此，我首先要感激公司给我这个平台，同时还要感谢公司领导对我的认可，感谢我们店全体员工的努力。</a:t>
            </a:r>
            <a:r>
              <a:rPr lang="zh-CN" sz="2800" dirty="0">
                <a:latin typeface="微软雅黑" panose="020B0503020204020204" pitchFamily="34" charset="-122"/>
                <a:ea typeface="微软雅黑" panose="020B0503020204020204" pitchFamily="34" charset="-122"/>
              </a:rPr>
              <a:t>景中</a:t>
            </a:r>
            <a:r>
              <a:rPr sz="2800" dirty="0">
                <a:latin typeface="微软雅黑" panose="020B0503020204020204" pitchFamily="34" charset="-122"/>
                <a:ea typeface="微软雅黑" panose="020B0503020204020204" pitchFamily="34" charset="-122"/>
              </a:rPr>
              <a:t>店是1</a:t>
            </a:r>
            <a:r>
              <a:rPr lang="en-US" sz="2800" dirty="0">
                <a:latin typeface="微软雅黑" panose="020B0503020204020204" pitchFamily="34" charset="-122"/>
                <a:ea typeface="微软雅黑" panose="020B0503020204020204" pitchFamily="34" charset="-122"/>
              </a:rPr>
              <a:t>1</a:t>
            </a:r>
            <a:r>
              <a:rPr sz="2800" dirty="0">
                <a:latin typeface="微软雅黑" panose="020B0503020204020204" pitchFamily="34" charset="-122"/>
                <a:ea typeface="微软雅黑" panose="020B0503020204020204" pitchFamily="34" charset="-122"/>
              </a:rPr>
              <a:t>年门店，地处</a:t>
            </a:r>
            <a:r>
              <a:rPr lang="zh-CN" sz="2800" dirty="0">
                <a:latin typeface="微软雅黑" panose="020B0503020204020204" pitchFamily="34" charset="-122"/>
                <a:ea typeface="微软雅黑" panose="020B0503020204020204" pitchFamily="34" charset="-122"/>
              </a:rPr>
              <a:t>都江堰</a:t>
            </a:r>
            <a:r>
              <a:rPr sz="2800" dirty="0">
                <a:latin typeface="微软雅黑" panose="020B0503020204020204" pitchFamily="34" charset="-122"/>
                <a:ea typeface="微软雅黑" panose="020B0503020204020204" pitchFamily="34" charset="-122"/>
              </a:rPr>
              <a:t>市</a:t>
            </a:r>
            <a:r>
              <a:rPr lang="zh-CN" sz="2800" dirty="0">
                <a:latin typeface="微软雅黑" panose="020B0503020204020204" pitchFamily="34" charset="-122"/>
                <a:ea typeface="微软雅黑" panose="020B0503020204020204" pitchFamily="34" charset="-122"/>
              </a:rPr>
              <a:t>景中路，临近客运中心，紧挨团结小学，</a:t>
            </a:r>
            <a:r>
              <a:rPr sz="2800" dirty="0">
                <a:latin typeface="微软雅黑" panose="020B0503020204020204" pitchFamily="34" charset="-122"/>
                <a:ea typeface="微软雅黑" panose="020B0503020204020204" pitchFamily="34" charset="-122"/>
              </a:rPr>
              <a:t>附近500米内</a:t>
            </a:r>
            <a:r>
              <a:rPr lang="zh-CN" sz="2800" dirty="0">
                <a:latin typeface="微软雅黑" panose="020B0503020204020204" pitchFamily="34" charset="-122"/>
                <a:ea typeface="微软雅黑" panose="020B0503020204020204" pitchFamily="34" charset="-122"/>
              </a:rPr>
              <a:t>为</a:t>
            </a:r>
            <a:r>
              <a:rPr sz="2800" dirty="0">
                <a:latin typeface="微软雅黑" panose="020B0503020204020204" pitchFamily="34" charset="-122"/>
                <a:ea typeface="微软雅黑" panose="020B0503020204020204" pitchFamily="34" charset="-122"/>
              </a:rPr>
              <a:t>居住小区，为典型的</a:t>
            </a:r>
            <a:r>
              <a:rPr lang="zh-CN" sz="2800" dirty="0">
                <a:latin typeface="微软雅黑" panose="020B0503020204020204" pitchFamily="34" charset="-122"/>
                <a:ea typeface="微软雅黑" panose="020B0503020204020204" pitchFamily="34" charset="-122"/>
              </a:rPr>
              <a:t>社区</a:t>
            </a:r>
            <a:r>
              <a:rPr sz="2800" dirty="0">
                <a:latin typeface="微软雅黑" panose="020B0503020204020204" pitchFamily="34" charset="-122"/>
                <a:ea typeface="微软雅黑" panose="020B0503020204020204" pitchFamily="34" charset="-122"/>
              </a:rPr>
              <a:t>门店。</a:t>
            </a:r>
            <a:endParaRPr sz="28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562" name="TextBox 25"/>
          <p:cNvSpPr txBox="1"/>
          <p:nvPr/>
        </p:nvSpPr>
        <p:spPr>
          <a:xfrm>
            <a:off x="922020" y="1545908"/>
            <a:ext cx="9666288" cy="3969385"/>
          </a:xfrm>
          <a:prstGeom prst="rect">
            <a:avLst/>
          </a:prstGeom>
          <a:noFill/>
          <a:ln w="12700">
            <a:noFill/>
          </a:ln>
        </p:spPr>
        <p:txBody>
          <a:bodyPr anchor="t">
            <a:spAutoFit/>
          </a:bodyPr>
          <a:p>
            <a:pPr eaLnBrk="0" hangingPunct="0">
              <a:lnSpc>
                <a:spcPct val="150000"/>
              </a:lnSpc>
            </a:pPr>
            <a:r>
              <a:rPr sz="2800" dirty="0">
                <a:latin typeface="微软雅黑" panose="020B0503020204020204" pitchFamily="34" charset="-122"/>
                <a:ea typeface="微软雅黑" panose="020B0503020204020204" pitchFamily="34" charset="-122"/>
                <a:sym typeface="+mn-ea"/>
              </a:rPr>
              <a:t>201</a:t>
            </a:r>
            <a:r>
              <a:rPr lang="en-US" sz="2800" dirty="0">
                <a:latin typeface="微软雅黑" panose="020B0503020204020204" pitchFamily="34" charset="-122"/>
                <a:ea typeface="微软雅黑" panose="020B0503020204020204" pitchFamily="34" charset="-122"/>
                <a:sym typeface="+mn-ea"/>
              </a:rPr>
              <a:t>7</a:t>
            </a:r>
            <a:r>
              <a:rPr sz="2800" dirty="0">
                <a:latin typeface="微软雅黑" panose="020B0503020204020204" pitchFamily="34" charset="-122"/>
                <a:ea typeface="微软雅黑" panose="020B0503020204020204" pitchFamily="34" charset="-122"/>
                <a:sym typeface="+mn-ea"/>
              </a:rPr>
              <a:t>年在门店全体员工的共同努力下，在公司领导及各后勤部门的关心和大力支持下，我店1</a:t>
            </a:r>
            <a:r>
              <a:rPr lang="en-US" sz="2800" dirty="0">
                <a:latin typeface="微软雅黑" panose="020B0503020204020204" pitchFamily="34" charset="-122"/>
                <a:ea typeface="微软雅黑" panose="020B0503020204020204" pitchFamily="34" charset="-122"/>
                <a:sym typeface="+mn-ea"/>
              </a:rPr>
              <a:t>7</a:t>
            </a:r>
            <a:r>
              <a:rPr sz="2800" dirty="0">
                <a:latin typeface="微软雅黑" panose="020B0503020204020204" pitchFamily="34" charset="-122"/>
                <a:ea typeface="微软雅黑" panose="020B0503020204020204" pitchFamily="34" charset="-122"/>
                <a:sym typeface="+mn-ea"/>
              </a:rPr>
              <a:t>年完成</a:t>
            </a:r>
            <a:r>
              <a:rPr lang="en-US" sz="2800" dirty="0">
                <a:latin typeface="微软雅黑" panose="020B0503020204020204" pitchFamily="34" charset="-122"/>
                <a:ea typeface="微软雅黑" panose="020B0503020204020204" pitchFamily="34" charset="-122"/>
                <a:sym typeface="+mn-ea"/>
              </a:rPr>
              <a:t>191</a:t>
            </a:r>
            <a:r>
              <a:rPr sz="2800" dirty="0">
                <a:latin typeface="微软雅黑" panose="020B0503020204020204" pitchFamily="34" charset="-122"/>
                <a:ea typeface="微软雅黑" panose="020B0503020204020204" pitchFamily="34" charset="-122"/>
                <a:sym typeface="+mn-ea"/>
              </a:rPr>
              <a:t>万元销售任务，同比201</a:t>
            </a:r>
            <a:r>
              <a:rPr lang="en-US" sz="2800" dirty="0">
                <a:latin typeface="微软雅黑" panose="020B0503020204020204" pitchFamily="34" charset="-122"/>
                <a:ea typeface="微软雅黑" panose="020B0503020204020204" pitchFamily="34" charset="-122"/>
                <a:sym typeface="+mn-ea"/>
              </a:rPr>
              <a:t>6</a:t>
            </a:r>
            <a:r>
              <a:rPr sz="2800" dirty="0">
                <a:latin typeface="微软雅黑" panose="020B0503020204020204" pitchFamily="34" charset="-122"/>
                <a:ea typeface="微软雅黑" panose="020B0503020204020204" pitchFamily="34" charset="-122"/>
                <a:sym typeface="+mn-ea"/>
              </a:rPr>
              <a:t>年销售增长</a:t>
            </a:r>
            <a:r>
              <a:rPr lang="en-US" sz="2800" dirty="0">
                <a:latin typeface="微软雅黑" panose="020B0503020204020204" pitchFamily="34" charset="-122"/>
                <a:ea typeface="微软雅黑" panose="020B0503020204020204" pitchFamily="34" charset="-122"/>
                <a:sym typeface="+mn-ea"/>
              </a:rPr>
              <a:t>88</a:t>
            </a:r>
            <a:r>
              <a:rPr sz="2800" dirty="0">
                <a:latin typeface="微软雅黑" panose="020B0503020204020204" pitchFamily="34" charset="-122"/>
                <a:ea typeface="微软雅黑" panose="020B0503020204020204" pitchFamily="34" charset="-122"/>
                <a:sym typeface="+mn-ea"/>
              </a:rPr>
              <a:t>万元，增长率</a:t>
            </a:r>
            <a:r>
              <a:rPr lang="en-US" sz="2800" dirty="0">
                <a:latin typeface="微软雅黑" panose="020B0503020204020204" pitchFamily="34" charset="-122"/>
                <a:ea typeface="微软雅黑" panose="020B0503020204020204" pitchFamily="34" charset="-122"/>
                <a:sym typeface="+mn-ea"/>
              </a:rPr>
              <a:t>8</a:t>
            </a:r>
            <a:r>
              <a:rPr sz="2800" dirty="0">
                <a:latin typeface="微软雅黑" panose="020B0503020204020204" pitchFamily="34" charset="-122"/>
                <a:ea typeface="微软雅黑" panose="020B0503020204020204" pitchFamily="34" charset="-122"/>
                <a:sym typeface="+mn-ea"/>
              </a:rPr>
              <a:t>5%。1</a:t>
            </a:r>
            <a:r>
              <a:rPr lang="en-US" sz="2800" dirty="0">
                <a:latin typeface="微软雅黑" panose="020B0503020204020204" pitchFamily="34" charset="-122"/>
                <a:ea typeface="微软雅黑" panose="020B0503020204020204" pitchFamily="34" charset="-122"/>
                <a:sym typeface="+mn-ea"/>
              </a:rPr>
              <a:t>7</a:t>
            </a:r>
            <a:r>
              <a:rPr sz="2800" dirty="0">
                <a:latin typeface="微软雅黑" panose="020B0503020204020204" pitchFamily="34" charset="-122"/>
                <a:ea typeface="微软雅黑" panose="020B0503020204020204" pitchFamily="34" charset="-122"/>
                <a:sym typeface="+mn-ea"/>
              </a:rPr>
              <a:t>年实际完成毛利额</a:t>
            </a:r>
            <a:r>
              <a:rPr lang="en-US" sz="2800" dirty="0">
                <a:latin typeface="微软雅黑" panose="020B0503020204020204" pitchFamily="34" charset="-122"/>
                <a:ea typeface="微软雅黑" panose="020B0503020204020204" pitchFamily="34" charset="-122"/>
                <a:sym typeface="+mn-ea"/>
              </a:rPr>
              <a:t>58.34</a:t>
            </a:r>
            <a:r>
              <a:rPr sz="2800" dirty="0">
                <a:latin typeface="微软雅黑" panose="020B0503020204020204" pitchFamily="34" charset="-122"/>
                <a:ea typeface="微软雅黑" panose="020B0503020204020204" pitchFamily="34" charset="-122"/>
                <a:sym typeface="+mn-ea"/>
              </a:rPr>
              <a:t>万元，同比1</a:t>
            </a:r>
            <a:r>
              <a:rPr lang="en-US" sz="2800" dirty="0">
                <a:latin typeface="微软雅黑" panose="020B0503020204020204" pitchFamily="34" charset="-122"/>
                <a:ea typeface="微软雅黑" panose="020B0503020204020204" pitchFamily="34" charset="-122"/>
                <a:sym typeface="+mn-ea"/>
              </a:rPr>
              <a:t>6</a:t>
            </a:r>
            <a:r>
              <a:rPr sz="2800" dirty="0">
                <a:latin typeface="微软雅黑" panose="020B0503020204020204" pitchFamily="34" charset="-122"/>
                <a:ea typeface="微软雅黑" panose="020B0503020204020204" pitchFamily="34" charset="-122"/>
                <a:sym typeface="+mn-ea"/>
              </a:rPr>
              <a:t>年增长</a:t>
            </a:r>
            <a:r>
              <a:rPr lang="en-US" sz="2800" dirty="0">
                <a:latin typeface="微软雅黑" panose="020B0503020204020204" pitchFamily="34" charset="-122"/>
                <a:ea typeface="微软雅黑" panose="020B0503020204020204" pitchFamily="34" charset="-122"/>
                <a:sym typeface="+mn-ea"/>
              </a:rPr>
              <a:t>25.45</a:t>
            </a:r>
            <a:r>
              <a:rPr sz="2800" dirty="0">
                <a:latin typeface="微软雅黑" panose="020B0503020204020204" pitchFamily="34" charset="-122"/>
                <a:ea typeface="微软雅黑" panose="020B0503020204020204" pitchFamily="34" charset="-122"/>
                <a:sym typeface="+mn-ea"/>
              </a:rPr>
              <a:t>万元，</a:t>
            </a:r>
            <a:r>
              <a:rPr sz="2800" dirty="0">
                <a:latin typeface="微软雅黑" panose="020B0503020204020204" pitchFamily="34" charset="-122"/>
                <a:ea typeface="微软雅黑" panose="020B0503020204020204" pitchFamily="34" charset="-122"/>
                <a:sym typeface="+mn-ea"/>
              </a:rPr>
              <a:t>增长率</a:t>
            </a:r>
            <a:r>
              <a:rPr lang="en-US" sz="2800" dirty="0">
                <a:latin typeface="微软雅黑" panose="020B0503020204020204" pitchFamily="34" charset="-122"/>
                <a:ea typeface="微软雅黑" panose="020B0503020204020204" pitchFamily="34" charset="-122"/>
                <a:sym typeface="+mn-ea"/>
              </a:rPr>
              <a:t>77</a:t>
            </a:r>
            <a:r>
              <a:rPr sz="2800" dirty="0">
                <a:latin typeface="微软雅黑" panose="020B0503020204020204" pitchFamily="34" charset="-122"/>
                <a:ea typeface="微软雅黑" panose="020B0503020204020204" pitchFamily="34" charset="-122"/>
                <a:sym typeface="+mn-ea"/>
              </a:rPr>
              <a:t>%</a:t>
            </a:r>
            <a:r>
              <a:rPr sz="2800" dirty="0">
                <a:latin typeface="微软雅黑" panose="020B0503020204020204" pitchFamily="34" charset="-122"/>
                <a:ea typeface="微软雅黑" panose="020B0503020204020204" pitchFamily="34" charset="-122"/>
                <a:sym typeface="+mn-ea"/>
              </a:rPr>
              <a:t>。1</a:t>
            </a:r>
            <a:r>
              <a:rPr lang="en-US" sz="2800" dirty="0">
                <a:latin typeface="微软雅黑" panose="020B0503020204020204" pitchFamily="34" charset="-122"/>
                <a:ea typeface="微软雅黑" panose="020B0503020204020204" pitchFamily="34" charset="-122"/>
                <a:sym typeface="+mn-ea"/>
              </a:rPr>
              <a:t>7</a:t>
            </a:r>
            <a:r>
              <a:rPr sz="2800" dirty="0">
                <a:latin typeface="微软雅黑" panose="020B0503020204020204" pitchFamily="34" charset="-122"/>
                <a:ea typeface="微软雅黑" panose="020B0503020204020204" pitchFamily="34" charset="-122"/>
                <a:sym typeface="+mn-ea"/>
              </a:rPr>
              <a:t>年门店销售笔数为</a:t>
            </a:r>
            <a:r>
              <a:rPr lang="en-US" sz="2800" dirty="0">
                <a:latin typeface="微软雅黑" panose="020B0503020204020204" pitchFamily="34" charset="-122"/>
                <a:ea typeface="微软雅黑" panose="020B0503020204020204" pitchFamily="34" charset="-122"/>
                <a:sym typeface="+mn-ea"/>
              </a:rPr>
              <a:t>23116</a:t>
            </a:r>
            <a:r>
              <a:rPr sz="2800" dirty="0">
                <a:latin typeface="微软雅黑" panose="020B0503020204020204" pitchFamily="34" charset="-122"/>
                <a:ea typeface="微软雅黑" panose="020B0503020204020204" pitchFamily="34" charset="-122"/>
                <a:sym typeface="+mn-ea"/>
              </a:rPr>
              <a:t>笔，与1</a:t>
            </a:r>
            <a:r>
              <a:rPr lang="en-US" sz="2800" dirty="0">
                <a:latin typeface="微软雅黑" panose="020B0503020204020204" pitchFamily="34" charset="-122"/>
                <a:ea typeface="微软雅黑" panose="020B0503020204020204" pitchFamily="34" charset="-122"/>
                <a:sym typeface="+mn-ea"/>
              </a:rPr>
              <a:t>6</a:t>
            </a:r>
            <a:r>
              <a:rPr sz="2800" dirty="0">
                <a:latin typeface="微软雅黑" panose="020B0503020204020204" pitchFamily="34" charset="-122"/>
                <a:ea typeface="微软雅黑" panose="020B0503020204020204" pitchFamily="34" charset="-122"/>
                <a:sym typeface="+mn-ea"/>
              </a:rPr>
              <a:t>年相比门店销售笔数及客单价都</a:t>
            </a:r>
            <a:r>
              <a:rPr lang="zh-CN" sz="2800" dirty="0">
                <a:latin typeface="微软雅黑" panose="020B0503020204020204" pitchFamily="34" charset="-122"/>
                <a:ea typeface="微软雅黑" panose="020B0503020204020204" pitchFamily="34" charset="-122"/>
                <a:sym typeface="+mn-ea"/>
              </a:rPr>
              <a:t>呈</a:t>
            </a:r>
            <a:r>
              <a:rPr sz="2800" dirty="0">
                <a:latin typeface="微软雅黑" panose="020B0503020204020204" pitchFamily="34" charset="-122"/>
                <a:ea typeface="微软雅黑" panose="020B0503020204020204" pitchFamily="34" charset="-122"/>
                <a:sym typeface="+mn-ea"/>
              </a:rPr>
              <a:t>增长趋势。</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562" name="TextBox 25"/>
          <p:cNvSpPr txBox="1"/>
          <p:nvPr/>
        </p:nvSpPr>
        <p:spPr>
          <a:xfrm>
            <a:off x="802005" y="1545908"/>
            <a:ext cx="9666288" cy="2676525"/>
          </a:xfrm>
          <a:prstGeom prst="rect">
            <a:avLst/>
          </a:prstGeom>
          <a:noFill/>
          <a:ln w="12700">
            <a:noFill/>
          </a:ln>
        </p:spPr>
        <p:txBody>
          <a:bodyPr anchor="t">
            <a:spAutoFit/>
          </a:bodyPr>
          <a:p>
            <a:pPr eaLnBrk="0" hangingPunct="0">
              <a:lnSpc>
                <a:spcPct val="150000"/>
              </a:lnSpc>
            </a:pPr>
            <a:r>
              <a:rPr sz="2800" dirty="0">
                <a:latin typeface="微软雅黑" panose="020B0503020204020204" pitchFamily="34" charset="-122"/>
                <a:ea typeface="微软雅黑" panose="020B0503020204020204" pitchFamily="34" charset="-122"/>
                <a:sym typeface="+mn-ea"/>
              </a:rPr>
              <a:t>201</a:t>
            </a:r>
            <a:r>
              <a:rPr lang="en-US" sz="2800" dirty="0">
                <a:latin typeface="微软雅黑" panose="020B0503020204020204" pitchFamily="34" charset="-122"/>
                <a:ea typeface="微软雅黑" panose="020B0503020204020204" pitchFamily="34" charset="-122"/>
                <a:sym typeface="+mn-ea"/>
              </a:rPr>
              <a:t>8</a:t>
            </a:r>
            <a:r>
              <a:rPr sz="2800" dirty="0">
                <a:latin typeface="微软雅黑" panose="020B0503020204020204" pitchFamily="34" charset="-122"/>
                <a:ea typeface="微软雅黑" panose="020B0503020204020204" pitchFamily="34" charset="-122"/>
                <a:sym typeface="+mn-ea"/>
              </a:rPr>
              <a:t>年</a:t>
            </a:r>
            <a:r>
              <a:rPr lang="zh-CN" sz="2800" dirty="0">
                <a:latin typeface="微软雅黑" panose="020B0503020204020204" pitchFamily="34" charset="-122"/>
                <a:ea typeface="微软雅黑" panose="020B0503020204020204" pitchFamily="34" charset="-122"/>
                <a:sym typeface="+mn-ea"/>
              </a:rPr>
              <a:t>目标计划：</a:t>
            </a:r>
            <a:endParaRPr lang="zh-CN" sz="2800" dirty="0">
              <a:latin typeface="微软雅黑" panose="020B0503020204020204" pitchFamily="34" charset="-122"/>
              <a:ea typeface="微软雅黑" panose="020B0503020204020204" pitchFamily="34" charset="-122"/>
              <a:sym typeface="+mn-ea"/>
            </a:endParaRPr>
          </a:p>
          <a:p>
            <a:pPr eaLnBrk="0" hangingPunct="0">
              <a:lnSpc>
                <a:spcPct val="150000"/>
              </a:lnSpc>
            </a:pPr>
            <a:r>
              <a:rPr lang="zh-CN" sz="2800" dirty="0">
                <a:latin typeface="微软雅黑" panose="020B0503020204020204" pitchFamily="34" charset="-122"/>
                <a:ea typeface="微软雅黑" panose="020B0503020204020204" pitchFamily="34" charset="-122"/>
                <a:sym typeface="+mn-ea"/>
              </a:rPr>
              <a:t>景中</a:t>
            </a:r>
            <a:r>
              <a:rPr sz="2800" dirty="0">
                <a:latin typeface="微软雅黑" panose="020B0503020204020204" pitchFamily="34" charset="-122"/>
                <a:ea typeface="微软雅黑" panose="020B0503020204020204" pitchFamily="34" charset="-122"/>
                <a:sym typeface="+mn-ea"/>
              </a:rPr>
              <a:t>店1</a:t>
            </a:r>
            <a:r>
              <a:rPr lang="en-US" sz="2800" dirty="0">
                <a:latin typeface="微软雅黑" panose="020B0503020204020204" pitchFamily="34" charset="-122"/>
                <a:ea typeface="微软雅黑" panose="020B0503020204020204" pitchFamily="34" charset="-122"/>
                <a:sym typeface="+mn-ea"/>
              </a:rPr>
              <a:t>8</a:t>
            </a:r>
            <a:r>
              <a:rPr sz="2800" dirty="0">
                <a:latin typeface="微软雅黑" panose="020B0503020204020204" pitchFamily="34" charset="-122"/>
                <a:ea typeface="微软雅黑" panose="020B0503020204020204" pitchFamily="34" charset="-122"/>
                <a:sym typeface="+mn-ea"/>
              </a:rPr>
              <a:t>年</a:t>
            </a:r>
            <a:r>
              <a:rPr lang="zh-CN" sz="2800" dirty="0">
                <a:latin typeface="微软雅黑" panose="020B0503020204020204" pitchFamily="34" charset="-122"/>
                <a:ea typeface="微软雅黑" panose="020B0503020204020204" pitchFamily="34" charset="-122"/>
                <a:sym typeface="+mn-ea"/>
              </a:rPr>
              <a:t>在去年</a:t>
            </a:r>
            <a:r>
              <a:rPr lang="en-US" sz="2800" dirty="0">
                <a:latin typeface="微软雅黑" panose="020B0503020204020204" pitchFamily="34" charset="-122"/>
                <a:ea typeface="微软雅黑" panose="020B0503020204020204" pitchFamily="34" charset="-122"/>
                <a:sym typeface="+mn-ea"/>
              </a:rPr>
              <a:t>191</a:t>
            </a:r>
            <a:r>
              <a:rPr sz="2800" dirty="0">
                <a:latin typeface="微软雅黑" panose="020B0503020204020204" pitchFamily="34" charset="-122"/>
                <a:ea typeface="微软雅黑" panose="020B0503020204020204" pitchFamily="34" charset="-122"/>
                <a:sym typeface="+mn-ea"/>
              </a:rPr>
              <a:t>万元</a:t>
            </a:r>
            <a:r>
              <a:rPr lang="zh-CN" sz="2800" dirty="0">
                <a:latin typeface="微软雅黑" panose="020B0503020204020204" pitchFamily="34" charset="-122"/>
                <a:ea typeface="微软雅黑" panose="020B0503020204020204" pitchFamily="34" charset="-122"/>
                <a:sym typeface="+mn-ea"/>
              </a:rPr>
              <a:t>基础上</a:t>
            </a:r>
            <a:r>
              <a:rPr sz="2800" dirty="0">
                <a:latin typeface="微软雅黑" panose="020B0503020204020204" pitchFamily="34" charset="-122"/>
                <a:ea typeface="微软雅黑" panose="020B0503020204020204" pitchFamily="34" charset="-122"/>
                <a:sym typeface="+mn-ea"/>
              </a:rPr>
              <a:t>，</a:t>
            </a:r>
            <a:r>
              <a:rPr lang="zh-CN" sz="2800" dirty="0">
                <a:latin typeface="微软雅黑" panose="020B0503020204020204" pitchFamily="34" charset="-122"/>
                <a:ea typeface="微软雅黑" panose="020B0503020204020204" pitchFamily="34" charset="-122"/>
                <a:sym typeface="+mn-ea"/>
              </a:rPr>
              <a:t>力争</a:t>
            </a:r>
            <a:r>
              <a:rPr sz="2800" dirty="0">
                <a:latin typeface="微软雅黑" panose="020B0503020204020204" pitchFamily="34" charset="-122"/>
                <a:ea typeface="微软雅黑" panose="020B0503020204020204" pitchFamily="34" charset="-122"/>
                <a:sym typeface="+mn-ea"/>
              </a:rPr>
              <a:t>年销售增长</a:t>
            </a:r>
            <a:r>
              <a:rPr lang="en-US" sz="2800" dirty="0">
                <a:latin typeface="微软雅黑" panose="020B0503020204020204" pitchFamily="34" charset="-122"/>
                <a:ea typeface="微软雅黑" panose="020B0503020204020204" pitchFamily="34" charset="-122"/>
                <a:sym typeface="+mn-ea"/>
              </a:rPr>
              <a:t>20</a:t>
            </a:r>
            <a:r>
              <a:rPr sz="2800" dirty="0">
                <a:latin typeface="微软雅黑" panose="020B0503020204020204" pitchFamily="34" charset="-122"/>
                <a:ea typeface="微软雅黑" panose="020B0503020204020204" pitchFamily="34" charset="-122"/>
                <a:sym typeface="+mn-ea"/>
              </a:rPr>
              <a:t>%</a:t>
            </a:r>
            <a:r>
              <a:rPr lang="zh-CN" sz="2800" dirty="0">
                <a:latin typeface="微软雅黑" panose="020B0503020204020204" pitchFamily="34" charset="-122"/>
                <a:ea typeface="微软雅黑" panose="020B0503020204020204" pitchFamily="34" charset="-122"/>
                <a:sym typeface="+mn-ea"/>
              </a:rPr>
              <a:t>，全年销售</a:t>
            </a:r>
            <a:r>
              <a:rPr lang="en-US" altLang="zh-CN" sz="2800" dirty="0">
                <a:latin typeface="微软雅黑" panose="020B0503020204020204" pitchFamily="34" charset="-122"/>
                <a:ea typeface="微软雅黑" panose="020B0503020204020204" pitchFamily="34" charset="-122"/>
                <a:sym typeface="+mn-ea"/>
              </a:rPr>
              <a:t>229.2</a:t>
            </a:r>
            <a:r>
              <a:rPr sz="2800" dirty="0">
                <a:latin typeface="微软雅黑" panose="020B0503020204020204" pitchFamily="34" charset="-122"/>
                <a:ea typeface="微软雅黑" panose="020B0503020204020204" pitchFamily="34" charset="-122"/>
                <a:sym typeface="+mn-ea"/>
              </a:rPr>
              <a:t>万元</a:t>
            </a:r>
            <a:r>
              <a:rPr lang="zh-CN" sz="2800" dirty="0">
                <a:latin typeface="微软雅黑" panose="020B0503020204020204" pitchFamily="34" charset="-122"/>
                <a:ea typeface="微软雅黑" panose="020B0503020204020204" pitchFamily="34" charset="-122"/>
                <a:sym typeface="+mn-ea"/>
              </a:rPr>
              <a:t>，</a:t>
            </a:r>
            <a:r>
              <a:rPr sz="2800" dirty="0">
                <a:latin typeface="微软雅黑" panose="020B0503020204020204" pitchFamily="34" charset="-122"/>
                <a:ea typeface="微软雅黑" panose="020B0503020204020204" pitchFamily="34" charset="-122"/>
                <a:sym typeface="+mn-ea"/>
              </a:rPr>
              <a:t>毛利额增长</a:t>
            </a:r>
            <a:r>
              <a:rPr lang="zh-CN" sz="2800" dirty="0">
                <a:latin typeface="微软雅黑" panose="020B0503020204020204" pitchFamily="34" charset="-122"/>
                <a:ea typeface="微软雅黑" panose="020B0503020204020204" pitchFamily="34" charset="-122"/>
                <a:sym typeface="+mn-ea"/>
              </a:rPr>
              <a:t>至</a:t>
            </a:r>
            <a:r>
              <a:rPr lang="en-US" sz="2800" dirty="0">
                <a:latin typeface="微软雅黑" panose="020B0503020204020204" pitchFamily="34" charset="-122"/>
                <a:ea typeface="微软雅黑" panose="020B0503020204020204" pitchFamily="34" charset="-122"/>
                <a:sym typeface="+mn-ea"/>
              </a:rPr>
              <a:t>70</a:t>
            </a:r>
            <a:r>
              <a:rPr sz="2800" dirty="0">
                <a:latin typeface="微软雅黑" panose="020B0503020204020204" pitchFamily="34" charset="-122"/>
                <a:ea typeface="微软雅黑" panose="020B0503020204020204" pitchFamily="34" charset="-122"/>
                <a:sym typeface="+mn-ea"/>
              </a:rPr>
              <a:t>万元，增长率</a:t>
            </a:r>
            <a:r>
              <a:rPr lang="en-US" sz="2800" dirty="0">
                <a:latin typeface="微软雅黑" panose="020B0503020204020204" pitchFamily="34" charset="-122"/>
                <a:ea typeface="微软雅黑" panose="020B0503020204020204" pitchFamily="34" charset="-122"/>
                <a:sym typeface="+mn-ea"/>
              </a:rPr>
              <a:t>20</a:t>
            </a:r>
            <a:r>
              <a:rPr sz="2800" dirty="0">
                <a:latin typeface="微软雅黑" panose="020B0503020204020204" pitchFamily="34" charset="-122"/>
                <a:ea typeface="微软雅黑" panose="020B0503020204020204" pitchFamily="34" charset="-122"/>
                <a:sym typeface="+mn-ea"/>
              </a:rPr>
              <a:t>%。销售笔数</a:t>
            </a:r>
            <a:r>
              <a:rPr lang="zh-CN" sz="2800" dirty="0">
                <a:latin typeface="微软雅黑" panose="020B0503020204020204" pitchFamily="34" charset="-122"/>
                <a:ea typeface="微软雅黑" panose="020B0503020204020204" pitchFamily="34" charset="-122"/>
                <a:sym typeface="+mn-ea"/>
              </a:rPr>
              <a:t>在瑞学与会员新增计划下力争突破</a:t>
            </a:r>
            <a:r>
              <a:rPr lang="en-US" sz="2800" dirty="0">
                <a:latin typeface="微软雅黑" panose="020B0503020204020204" pitchFamily="34" charset="-122"/>
                <a:ea typeface="微软雅黑" panose="020B0503020204020204" pitchFamily="34" charset="-122"/>
                <a:sym typeface="+mn-ea"/>
              </a:rPr>
              <a:t>30000</a:t>
            </a:r>
            <a:r>
              <a:rPr sz="2800" dirty="0">
                <a:latin typeface="微软雅黑" panose="020B0503020204020204" pitchFamily="34" charset="-122"/>
                <a:ea typeface="微软雅黑" panose="020B0503020204020204" pitchFamily="34" charset="-122"/>
                <a:sym typeface="+mn-ea"/>
              </a:rPr>
              <a:t>笔。</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562" name="TextBox 25"/>
          <p:cNvSpPr txBox="1"/>
          <p:nvPr/>
        </p:nvSpPr>
        <p:spPr>
          <a:xfrm>
            <a:off x="802005" y="1545908"/>
            <a:ext cx="9666288" cy="3322955"/>
          </a:xfrm>
          <a:prstGeom prst="rect">
            <a:avLst/>
          </a:prstGeom>
          <a:noFill/>
          <a:ln w="12700">
            <a:noFill/>
          </a:ln>
        </p:spPr>
        <p:txBody>
          <a:bodyPr anchor="t">
            <a:spAutoFit/>
          </a:bodyPr>
          <a:p>
            <a:pPr eaLnBrk="0" hangingPunct="0">
              <a:lnSpc>
                <a:spcPct val="150000"/>
              </a:lnSpc>
            </a:pPr>
            <a:r>
              <a:rPr sz="2800" dirty="0">
                <a:latin typeface="微软雅黑" panose="020B0503020204020204" pitchFamily="34" charset="-122"/>
                <a:ea typeface="微软雅黑" panose="020B0503020204020204" pitchFamily="34" charset="-122"/>
                <a:sym typeface="+mn-ea"/>
              </a:rPr>
              <a:t>我坚信，我们店全体员工</a:t>
            </a:r>
            <a:r>
              <a:rPr lang="zh-CN" sz="2800" dirty="0">
                <a:latin typeface="微软雅黑" panose="020B0503020204020204" pitchFamily="34" charset="-122"/>
                <a:ea typeface="微软雅黑" panose="020B0503020204020204" pitchFamily="34" charset="-122"/>
                <a:sym typeface="+mn-ea"/>
              </a:rPr>
              <a:t>将在公司带领下，</a:t>
            </a:r>
            <a:r>
              <a:rPr sz="2800" dirty="0">
                <a:latin typeface="微软雅黑" panose="020B0503020204020204" pitchFamily="34" charset="-122"/>
                <a:ea typeface="微软雅黑" panose="020B0503020204020204" pitchFamily="34" charset="-122"/>
                <a:sym typeface="+mn-ea"/>
              </a:rPr>
              <a:t>努力</a:t>
            </a:r>
            <a:r>
              <a:rPr lang="zh-CN" sz="2800" dirty="0">
                <a:latin typeface="微软雅黑" panose="020B0503020204020204" pitchFamily="34" charset="-122"/>
                <a:ea typeface="微软雅黑" panose="020B0503020204020204" pitchFamily="34" charset="-122"/>
                <a:sym typeface="+mn-ea"/>
              </a:rPr>
              <a:t>发扬</a:t>
            </a:r>
            <a:r>
              <a:rPr sz="2800" dirty="0">
                <a:latin typeface="微软雅黑" panose="020B0503020204020204" pitchFamily="34" charset="-122"/>
                <a:ea typeface="微软雅黑" panose="020B0503020204020204" pitchFamily="34" charset="-122"/>
                <a:sym typeface="+mn-ea"/>
              </a:rPr>
              <a:t>不怕输的精神</a:t>
            </a:r>
            <a:r>
              <a:rPr lang="zh-CN" sz="2800" dirty="0">
                <a:latin typeface="微软雅黑" panose="020B0503020204020204" pitchFamily="34" charset="-122"/>
                <a:ea typeface="微软雅黑" panose="020B0503020204020204" pitchFamily="34" charset="-122"/>
                <a:sym typeface="+mn-ea"/>
              </a:rPr>
              <a:t>，圆满完成新的目标</a:t>
            </a:r>
            <a:r>
              <a:rPr sz="2800" dirty="0">
                <a:latin typeface="微软雅黑" panose="020B0503020204020204" pitchFamily="34" charset="-122"/>
                <a:ea typeface="微软雅黑" panose="020B0503020204020204" pitchFamily="34" charset="-122"/>
                <a:sym typeface="+mn-ea"/>
              </a:rPr>
              <a:t>。</a:t>
            </a:r>
            <a:endParaRPr sz="2800" dirty="0">
              <a:latin typeface="微软雅黑" panose="020B0503020204020204" pitchFamily="34" charset="-122"/>
              <a:ea typeface="微软雅黑" panose="020B0503020204020204" pitchFamily="34" charset="-122"/>
            </a:endParaRPr>
          </a:p>
          <a:p>
            <a:pPr eaLnBrk="0" hangingPunct="0">
              <a:lnSpc>
                <a:spcPct val="150000"/>
              </a:lnSpc>
            </a:pPr>
            <a:r>
              <a:rPr sz="2800" dirty="0">
                <a:latin typeface="微软雅黑" panose="020B0503020204020204" pitchFamily="34" charset="-122"/>
                <a:ea typeface="微软雅黑" panose="020B0503020204020204" pitchFamily="34" charset="-122"/>
                <a:sym typeface="+mn-ea"/>
              </a:rPr>
              <a:t>201</a:t>
            </a:r>
            <a:r>
              <a:rPr lang="en-US" sz="2800" dirty="0">
                <a:latin typeface="微软雅黑" panose="020B0503020204020204" pitchFamily="34" charset="-122"/>
                <a:ea typeface="微软雅黑" panose="020B0503020204020204" pitchFamily="34" charset="-122"/>
                <a:sym typeface="+mn-ea"/>
              </a:rPr>
              <a:t>8</a:t>
            </a:r>
            <a:r>
              <a:rPr sz="2800" dirty="0">
                <a:latin typeface="微软雅黑" panose="020B0503020204020204" pitchFamily="34" charset="-122"/>
                <a:ea typeface="微软雅黑" panose="020B0503020204020204" pitchFamily="34" charset="-122"/>
                <a:sym typeface="+mn-ea"/>
              </a:rPr>
              <a:t>年已经到来，我店将以全新的工作面貌和更加积极主动的工作态度来迎接接下来的每一天，为打造千亿太极贡献我们的一份力量！谢谢大家！</a:t>
            </a:r>
            <a:endParaRPr lang="en-US" altLang="zh-CN" sz="28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图片 2" descr="航母(小）"/>
          <p:cNvPicPr>
            <a:picLocks noChangeAspect="1"/>
          </p:cNvPicPr>
          <p:nvPr/>
        </p:nvPicPr>
        <p:blipFill>
          <a:blip r:embed="rId1"/>
          <a:stretch>
            <a:fillRect/>
          </a:stretch>
        </p:blipFill>
        <p:spPr>
          <a:xfrm>
            <a:off x="5022850" y="1466850"/>
            <a:ext cx="7159625" cy="3924300"/>
          </a:xfrm>
          <a:prstGeom prst="rect">
            <a:avLst/>
          </a:prstGeom>
          <a:noFill/>
          <a:ln w="9525">
            <a:noFill/>
          </a:ln>
        </p:spPr>
      </p:pic>
      <p:sp>
        <p:nvSpPr>
          <p:cNvPr id="18" name="任意多边形: 形状 17"/>
          <p:cNvSpPr/>
          <p:nvPr/>
        </p:nvSpPr>
        <p:spPr>
          <a:xfrm>
            <a:off x="0" y="1466850"/>
            <a:ext cx="6034088"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形状 32"/>
          <p:cNvSpPr/>
          <p:nvPr/>
        </p:nvSpPr>
        <p:spPr>
          <a:xfrm>
            <a:off x="4984750" y="1476375"/>
            <a:ext cx="1204913" cy="390525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511175" y="0"/>
            <a:ext cx="1355725"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511175" y="123825"/>
            <a:ext cx="1355725" cy="606425"/>
          </a:xfrm>
          <a:prstGeom prst="rect">
            <a:avLst/>
          </a:prstGeom>
          <a:solidFill>
            <a:srgbClr val="C60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30" name="文本框 40"/>
          <p:cNvSpPr txBox="1"/>
          <p:nvPr/>
        </p:nvSpPr>
        <p:spPr>
          <a:xfrm>
            <a:off x="438150" y="98425"/>
            <a:ext cx="1530350" cy="646113"/>
          </a:xfrm>
          <a:prstGeom prst="rect">
            <a:avLst/>
          </a:prstGeom>
          <a:solidFill>
            <a:schemeClr val="accent1"/>
          </a:solidFill>
          <a:ln w="9525">
            <a:noFill/>
          </a:ln>
        </p:spPr>
        <p:txBody>
          <a:bodyPr anchor="t">
            <a:spAutoFit/>
          </a:bodyPr>
          <a:p>
            <a:pPr algn="ctr"/>
            <a:r>
              <a:rPr lang="en-US" altLang="zh-CN" b="1" dirty="0">
                <a:solidFill>
                  <a:schemeClr val="bg1"/>
                </a:solidFill>
                <a:latin typeface="Arial" panose="020B0604020202020204" pitchFamily="34" charset="0"/>
                <a:ea typeface="微软雅黑" panose="020B0503020204020204" pitchFamily="34" charset="-122"/>
              </a:rPr>
              <a:t>TAIJI</a:t>
            </a:r>
            <a:endParaRPr lang="en-US" altLang="zh-CN" b="1" dirty="0">
              <a:solidFill>
                <a:schemeClr val="bg1"/>
              </a:solidFill>
              <a:latin typeface="Arial" panose="020B0604020202020204" pitchFamily="34" charset="0"/>
              <a:ea typeface="微软雅黑" panose="020B0503020204020204" pitchFamily="34" charset="-122"/>
            </a:endParaRPr>
          </a:p>
          <a:p>
            <a:pPr algn="ctr"/>
            <a:r>
              <a:rPr lang="zh-CN" altLang="en-US" b="1" dirty="0">
                <a:solidFill>
                  <a:schemeClr val="bg1"/>
                </a:solidFill>
                <a:latin typeface="Arial" panose="020B0604020202020204" pitchFamily="34" charset="0"/>
                <a:ea typeface="微软雅黑" panose="020B0503020204020204" pitchFamily="34" charset="-122"/>
              </a:rPr>
              <a:t>太极集团</a:t>
            </a:r>
            <a:endParaRPr lang="zh-CN" altLang="en-US" sz="4800" b="1" dirty="0">
              <a:solidFill>
                <a:schemeClr val="bg1"/>
              </a:solidFill>
              <a:latin typeface="Arial" panose="020B0604020202020204" pitchFamily="34" charset="0"/>
              <a:ea typeface="Arial" panose="020B0604020202020204" pitchFamily="34" charset="0"/>
            </a:endParaRPr>
          </a:p>
        </p:txBody>
      </p:sp>
      <p:sp>
        <p:nvSpPr>
          <p:cNvPr id="26631" name="文本框 18"/>
          <p:cNvSpPr txBox="1"/>
          <p:nvPr/>
        </p:nvSpPr>
        <p:spPr>
          <a:xfrm>
            <a:off x="1192213" y="3260725"/>
            <a:ext cx="3748087" cy="644525"/>
          </a:xfrm>
          <a:prstGeom prst="rect">
            <a:avLst/>
          </a:prstGeom>
          <a:noFill/>
          <a:ln w="9525">
            <a:noFill/>
          </a:ln>
        </p:spPr>
        <p:txBody>
          <a:bodyPr anchor="t">
            <a:spAutoFit/>
          </a:bodyPr>
          <a:p>
            <a:pPr algn="ctr"/>
            <a:r>
              <a:rPr lang="zh-CN" altLang="en-US" sz="3600" b="1" dirty="0">
                <a:solidFill>
                  <a:schemeClr val="bg1"/>
                </a:solidFill>
                <a:latin typeface="微软雅黑" panose="020B0503020204020204" pitchFamily="34" charset="-122"/>
                <a:ea typeface="微软雅黑" panose="020B0503020204020204" pitchFamily="34" charset="-122"/>
              </a:rPr>
              <a:t>谢 谢</a:t>
            </a:r>
            <a:r>
              <a:rPr lang="zh-CN" altLang="en-US" sz="3600" dirty="0">
                <a:solidFill>
                  <a:schemeClr val="bg1"/>
                </a:solidFill>
                <a:latin typeface="微软雅黑" panose="020B0503020204020204" pitchFamily="34" charset="-122"/>
                <a:ea typeface="微软雅黑" panose="020B0503020204020204" pitchFamily="34" charset="-122"/>
              </a:rPr>
              <a:t> </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26632" name="文本框 19"/>
          <p:cNvSpPr txBox="1"/>
          <p:nvPr/>
        </p:nvSpPr>
        <p:spPr>
          <a:xfrm>
            <a:off x="622300" y="2270125"/>
            <a:ext cx="5060950" cy="922338"/>
          </a:xfrm>
          <a:prstGeom prst="rect">
            <a:avLst/>
          </a:prstGeom>
          <a:noFill/>
          <a:ln w="9525">
            <a:noFill/>
          </a:ln>
        </p:spPr>
        <p:txBody>
          <a:bodyPr anchor="t">
            <a:spAutoFit/>
          </a:bodyPr>
          <a:p>
            <a:pPr algn="ctr"/>
            <a:r>
              <a:rPr lang="en-US" altLang="zh-CN" sz="5400" b="1" dirty="0">
                <a:solidFill>
                  <a:schemeClr val="bg1"/>
                </a:solidFill>
                <a:latin typeface="Road Rage"/>
                <a:ea typeface="微软雅黑" panose="020B0503020204020204" pitchFamily="34" charset="-122"/>
              </a:rPr>
              <a:t>THANKS</a:t>
            </a:r>
            <a:endParaRPr lang="en-US" altLang="zh-CN" sz="6000" dirty="0">
              <a:solidFill>
                <a:schemeClr val="bg1"/>
              </a:solidFill>
              <a:latin typeface="Road Rage"/>
              <a:ea typeface="Arial" panose="020B0604020202020204" pitchFamily="34" charset="0"/>
            </a:endParaRPr>
          </a:p>
        </p:txBody>
      </p:sp>
      <p:sp>
        <p:nvSpPr>
          <p:cNvPr id="26633" name="文本框 4"/>
          <p:cNvSpPr txBox="1"/>
          <p:nvPr/>
        </p:nvSpPr>
        <p:spPr>
          <a:xfrm>
            <a:off x="9556750" y="4994275"/>
            <a:ext cx="2530475" cy="368300"/>
          </a:xfrm>
          <a:prstGeom prst="rect">
            <a:avLst/>
          </a:prstGeom>
          <a:noFill/>
          <a:ln w="9525">
            <a:noFill/>
          </a:ln>
        </p:spPr>
        <p:txBody>
          <a:bodyPr anchor="t">
            <a:spAutoFit/>
          </a:bodyPr>
          <a:p>
            <a:r>
              <a:rPr lang="zh-CN" altLang="en-US" dirty="0">
                <a:solidFill>
                  <a:schemeClr val="bg1"/>
                </a:solidFill>
                <a:latin typeface="微软雅黑" panose="020B0503020204020204" pitchFamily="34" charset="-122"/>
                <a:ea typeface="微软雅黑" panose="020B0503020204020204" pitchFamily="34" charset="-122"/>
              </a:rPr>
              <a:t>太极急支糖浆生产基地</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theme/theme1.xml><?xml version="1.0" encoding="utf-8"?>
<a:theme xmlns:a="http://schemas.openxmlformats.org/drawingml/2006/main" name="BUZZIER">
  <a:themeElements>
    <a:clrScheme name="BUZZIER">
      <a:dk1>
        <a:srgbClr val="222A35"/>
      </a:dk1>
      <a:lt1>
        <a:sysClr val="window" lastClr="FFFFFF"/>
      </a:lt1>
      <a:dk2>
        <a:srgbClr val="44546A"/>
      </a:dk2>
      <a:lt2>
        <a:srgbClr val="E7E6E6"/>
      </a:lt2>
      <a:accent1>
        <a:srgbClr val="2EB0BD"/>
      </a:accent1>
      <a:accent2>
        <a:srgbClr val="197B9F"/>
      </a:accent2>
      <a:accent3>
        <a:srgbClr val="0E468B"/>
      </a:accent3>
      <a:accent4>
        <a:srgbClr val="A0ACBA"/>
      </a:accent4>
      <a:accent5>
        <a:srgbClr val="7A90A0"/>
      </a:accent5>
      <a:accent6>
        <a:srgbClr val="5A6F84"/>
      </a:accent6>
      <a:hlink>
        <a:srgbClr val="0563C1"/>
      </a:hlink>
      <a:folHlink>
        <a:srgbClr val="954F72"/>
      </a:folHlink>
    </a:clrScheme>
    <a:fontScheme name="自定义 10">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666</Words>
  <Application>WPS 演示</Application>
  <PresentationFormat>自定义</PresentationFormat>
  <Paragraphs>51</Paragraphs>
  <Slides>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vt:i4>
      </vt:variant>
    </vt:vector>
  </HeadingPairs>
  <TitlesOfParts>
    <vt:vector size="19" baseType="lpstr">
      <vt:lpstr>Arial</vt:lpstr>
      <vt:lpstr>宋体</vt:lpstr>
      <vt:lpstr>Wingdings</vt:lpstr>
      <vt:lpstr>等线</vt:lpstr>
      <vt:lpstr>微软雅黑</vt:lpstr>
      <vt:lpstr>Impact</vt:lpstr>
      <vt:lpstr>微软雅黑 Light</vt:lpstr>
      <vt:lpstr>Calibri</vt:lpstr>
      <vt:lpstr>Road Rage</vt:lpstr>
      <vt:lpstr>Arial Unicode MS</vt:lpstr>
      <vt:lpstr>Segoe Print</vt:lpstr>
      <vt:lpstr>BUZZIER</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Eric羊</dc:creator>
  <cp:lastModifiedBy>飞翔的偷油婆</cp:lastModifiedBy>
  <cp:revision>72</cp:revision>
  <dcterms:created xsi:type="dcterms:W3CDTF">2016-12-13T08:41:00Z</dcterms:created>
  <dcterms:modified xsi:type="dcterms:W3CDTF">2018-01-21T13:44:20Z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