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0" r:id="rId2"/>
    <p:sldId id="283" r:id="rId3"/>
    <p:sldId id="298" r:id="rId4"/>
    <p:sldId id="300" r:id="rId5"/>
    <p:sldId id="302" r:id="rId6"/>
    <p:sldId id="281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3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/>
                <a:ea typeface="等线"/>
                <a:cs typeface="+mn-cs"/>
              </a:rPr>
              <a:pPr lvl="0" algn="r" fontAlgn="base"/>
              <a:t>‹#›</a:t>
            </a:fld>
            <a:endParaRPr lang="zh-CN" altLang="en-US" sz="1200" strike="noStrike" noProof="1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计划措施</a:t>
            </a:r>
          </a:p>
        </p:txBody>
      </p:sp>
      <p:sp>
        <p:nvSpPr>
          <p:cNvPr id="4113" name="文本框 6"/>
          <p:cNvSpPr/>
          <p:nvPr/>
        </p:nvSpPr>
        <p:spPr>
          <a:xfrm>
            <a:off x="2308302" y="4679950"/>
            <a:ext cx="2123998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：杜永红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/>
          <p:nvPr/>
        </p:nvSpPr>
        <p:spPr>
          <a:xfrm>
            <a:off x="3499485" y="2771775"/>
            <a:ext cx="603250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年工作计划及措施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11465" y="268481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  <p:sp>
        <p:nvSpPr>
          <p:cNvPr id="23562" name="TextBox 25"/>
          <p:cNvSpPr txBox="1"/>
          <p:nvPr/>
        </p:nvSpPr>
        <p:spPr>
          <a:xfrm>
            <a:off x="815975" y="1531940"/>
            <a:ext cx="9666288" cy="5262979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一、公司及门店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药品经营许可证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换证工作。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公司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药品经营许可证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月份到期，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换证是关系到公司生死存亡的重要工作，质管部在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年将从制度修订、人员培训、硬件准备三方面着手，完成换证工作，保障公司门店合法经营。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2511465" y="268481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  <p:sp>
        <p:nvSpPr>
          <p:cNvPr id="23562" name="TextBox 25"/>
          <p:cNvSpPr txBox="1"/>
          <p:nvPr/>
        </p:nvSpPr>
        <p:spPr>
          <a:xfrm>
            <a:off x="815975" y="1531940"/>
            <a:ext cx="9666288" cy="590931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     二、</a:t>
            </a:r>
            <a:r>
              <a:rPr lang="zh-CN" altLang="en-US" sz="2800" dirty="0" smtClean="0">
                <a:latin typeface="+mj-ea"/>
                <a:ea typeface="+mj-ea"/>
              </a:rPr>
              <a:t>确保规范经营</a:t>
            </a:r>
            <a:r>
              <a:rPr lang="zh-CN" altLang="en-US" sz="2800" dirty="0" smtClean="0">
                <a:latin typeface="+mj-ea"/>
                <a:ea typeface="+mj-ea"/>
              </a:rPr>
              <a:t>，杜绝</a:t>
            </a:r>
            <a:r>
              <a:rPr lang="zh-CN" altLang="en-US" sz="2800" dirty="0" smtClean="0">
                <a:latin typeface="+mj-ea"/>
                <a:ea typeface="+mj-ea"/>
              </a:rPr>
              <a:t>重大质量事故发生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endParaRPr lang="en-US" altLang="zh-CN" sz="2800" dirty="0" smtClean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dirty="0" smtClean="0">
                <a:latin typeface="+mj-ea"/>
                <a:ea typeface="+mj-ea"/>
              </a:rPr>
              <a:t> </a:t>
            </a:r>
            <a:r>
              <a:rPr lang="en-US" altLang="zh-CN" sz="2800" dirty="0" smtClean="0">
                <a:latin typeface="+mj-ea"/>
                <a:ea typeface="+mj-ea"/>
              </a:rPr>
              <a:t>   </a:t>
            </a:r>
            <a:r>
              <a:rPr lang="zh-CN" altLang="en-US" sz="2800" dirty="0" smtClean="0">
                <a:latin typeface="+mj-ea"/>
                <a:ea typeface="+mj-ea"/>
              </a:rPr>
              <a:t>指导</a:t>
            </a:r>
            <a:r>
              <a:rPr lang="zh-CN" altLang="en-US" sz="2800" dirty="0" smtClean="0">
                <a:latin typeface="+mj-ea"/>
                <a:ea typeface="+mj-ea"/>
              </a:rPr>
              <a:t>各部门、各门店按照</a:t>
            </a:r>
            <a:r>
              <a:rPr lang="en-US" sz="2800" dirty="0" smtClean="0">
                <a:latin typeface="+mj-ea"/>
                <a:ea typeface="+mj-ea"/>
              </a:rPr>
              <a:t>GSP</a:t>
            </a:r>
            <a:r>
              <a:rPr lang="zh-CN" altLang="en-US" sz="2800" dirty="0" smtClean="0">
                <a:latin typeface="+mj-ea"/>
                <a:ea typeface="+mj-ea"/>
              </a:rPr>
              <a:t>的要求</a:t>
            </a:r>
            <a:r>
              <a:rPr lang="zh-CN" altLang="en-US" sz="2800" dirty="0" smtClean="0">
                <a:latin typeface="+mj-ea"/>
                <a:ea typeface="+mj-ea"/>
              </a:rPr>
              <a:t>，做好制度执行、记录登记，保证药品经营各个环节质量达标和可追溯性。</a:t>
            </a:r>
            <a:r>
              <a:rPr lang="zh-CN" altLang="en-US" sz="2800" dirty="0" smtClean="0">
                <a:latin typeface="+mj-ea"/>
                <a:ea typeface="+mj-ea"/>
              </a:rPr>
              <a:t>完善质量信息的收集、传递、处理、分析及总结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r>
              <a:rPr lang="zh-CN" altLang="en-US" sz="2800" dirty="0" smtClean="0">
                <a:latin typeface="+mj-ea"/>
                <a:ea typeface="+mj-ea"/>
              </a:rPr>
              <a:t>确保规范经营，杜绝重大质量事故发生。</a:t>
            </a:r>
            <a:endParaRPr lang="en-US" altLang="zh-CN" sz="2800" dirty="0" smtClean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     </a:t>
            </a:r>
            <a:endParaRPr lang="en-US" altLang="zh-CN" sz="2800" dirty="0" smtClean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2511465" y="268481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  <p:sp>
        <p:nvSpPr>
          <p:cNvPr id="23562" name="TextBox 25"/>
          <p:cNvSpPr txBox="1"/>
          <p:nvPr/>
        </p:nvSpPr>
        <p:spPr>
          <a:xfrm>
            <a:off x="815975" y="1531940"/>
            <a:ext cx="9666288" cy="4616648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     三、</a:t>
            </a:r>
            <a:r>
              <a:rPr lang="zh-CN" altLang="en-US" sz="2800" dirty="0" smtClean="0">
                <a:latin typeface="+mj-ea"/>
                <a:ea typeface="+mj-ea"/>
              </a:rPr>
              <a:t>保证我司医疗器械经营合法</a:t>
            </a:r>
            <a:r>
              <a:rPr lang="zh-CN" altLang="en-US" sz="2800" dirty="0" smtClean="0">
                <a:latin typeface="+mj-ea"/>
                <a:ea typeface="+mj-ea"/>
              </a:rPr>
              <a:t>。</a:t>
            </a:r>
            <a:endParaRPr lang="en-US" altLang="zh-CN" sz="2800" dirty="0" smtClean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 smtClean="0">
                <a:latin typeface="+mn-ea"/>
              </a:rPr>
              <a:t>    </a:t>
            </a:r>
            <a:r>
              <a:rPr lang="zh-CN" altLang="en-US" sz="2800" dirty="0" smtClean="0">
                <a:latin typeface="+mj-ea"/>
                <a:ea typeface="+mj-ea"/>
              </a:rPr>
              <a:t>目前</a:t>
            </a:r>
            <a:r>
              <a:rPr lang="zh-CN" altLang="en-US" sz="2800" dirty="0" smtClean="0">
                <a:latin typeface="+mj-ea"/>
                <a:ea typeface="+mj-ea"/>
              </a:rPr>
              <a:t>西部医药不具备医疗器械三方配送资格影响两个公司的诚信经营，甚至会被吊销许可证。与西部医药</a:t>
            </a:r>
            <a:r>
              <a:rPr lang="zh-CN" altLang="en-US" sz="2800" dirty="0" smtClean="0">
                <a:latin typeface="+mj-ea"/>
                <a:ea typeface="+mj-ea"/>
              </a:rPr>
              <a:t>协作完善设施、设备、制度，配备符合条件人员，新</a:t>
            </a:r>
            <a:r>
              <a:rPr lang="zh-CN" altLang="en-US" sz="2800" dirty="0" smtClean="0">
                <a:latin typeface="+mj-ea"/>
                <a:ea typeface="+mj-ea"/>
              </a:rPr>
              <a:t>租西部医药</a:t>
            </a:r>
            <a:r>
              <a:rPr lang="en-US" sz="2800" dirty="0" smtClean="0">
                <a:latin typeface="+mj-ea"/>
                <a:ea typeface="+mj-ea"/>
              </a:rPr>
              <a:t>200</a:t>
            </a:r>
            <a:r>
              <a:rPr lang="zh-CN" altLang="en-US" sz="2800" dirty="0" smtClean="0">
                <a:latin typeface="+mj-ea"/>
                <a:ea typeface="+mj-ea"/>
              </a:rPr>
              <a:t>平方米医疗器械专用仓库，以保证我司医疗器械经营合法。</a:t>
            </a:r>
            <a:endParaRPr lang="en-US" altLang="zh-CN" sz="2800" dirty="0" smtClean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278</Words>
  <Application>Microsoft Office PowerPoint</Application>
  <PresentationFormat>自定义</PresentationFormat>
  <Paragraphs>29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微软用户</cp:lastModifiedBy>
  <cp:revision>74</cp:revision>
  <dcterms:created xsi:type="dcterms:W3CDTF">2016-12-13T08:41:00Z</dcterms:created>
  <dcterms:modified xsi:type="dcterms:W3CDTF">2018-01-18T03:01:25Z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