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36" r:id="rId59"/>
    <p:sldId id="337" r:id="rId60"/>
    <p:sldId id="338" r:id="rId61"/>
    <p:sldId id="339" r:id="rId62"/>
    <p:sldId id="340" r:id="rId63"/>
    <p:sldId id="341" r:id="rId64"/>
    <p:sldId id="342" r:id="rId65"/>
    <p:sldId id="343" r:id="rId66"/>
    <p:sldId id="344" r:id="rId67"/>
    <p:sldId id="278" r:id="rId6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0" autoAdjust="0"/>
  </p:normalViewPr>
  <p:slideViewPr>
    <p:cSldViewPr>
      <p:cViewPr varScale="1">
        <p:scale>
          <a:sx n="90" d="100"/>
          <a:sy n="90" d="100"/>
        </p:scale>
        <p:origin x="-139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6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1" Type="http://schemas.openxmlformats.org/officeDocument/2006/relationships/tableStyles" Target="tableStyles.xml"/><Relationship Id="rId70" Type="http://schemas.openxmlformats.org/officeDocument/2006/relationships/viewProps" Target="viewProps.xml"/><Relationship Id="rId7" Type="http://schemas.openxmlformats.org/officeDocument/2006/relationships/slide" Target="slides/slide5.xml"/><Relationship Id="rId69" Type="http://schemas.openxmlformats.org/officeDocument/2006/relationships/presProps" Target="presProps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3D654-3B33-40FD-B208-C7DA863BD42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FC363-F351-4DA5-95F3-572EC7FE360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81715-FE5A-4452-AEDD-88F4C476809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06ABD-A914-4975-BEA1-46C38B7C659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113E6-83BE-41F9-8B1C-31249931B6D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9244F-F3C2-4744-AF8C-50B56B6C084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2C073-7AF7-4E2E-B8A6-3B70E2EF030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59C7F-46CE-48B9-B037-4546A6AFA59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80675-CA04-4E4B-A411-72C19EC2763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E9335-C1CD-4832-A40F-2D8D721DCDD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DBE9E-2F41-4549-B377-63E25FEEE74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E5C7D-43A5-480B-942A-DA50E35E65E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8BB12-CDBF-45E4-83BF-FCE6D7A45B28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D7BCB-F1FE-49F7-90BC-5A2AF1912B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2BD1B-922B-4D90-9BB6-84D1A395CE69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93B6-E996-437A-8A9E-80DE0B7FD92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4F3E4-7CE5-4E22-AFF5-0B8E1A108065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DC22D-660C-4B0E-801E-D6494352E4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A9768-1671-4FEA-86A8-3A91F2EB0AE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A53AA-B079-41E4-80DF-98970F74750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F9ABB-D611-40A6-A3EA-66F8675AE74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901F6-D6A7-4D4F-ACC2-15614D85105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973B6CA-369D-4F5E-A40A-99B422910AD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9D93055-BA8C-45DF-A1CB-C865F51ADDA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2417445"/>
          </a:xfrm>
        </p:spPr>
        <p:txBody>
          <a:bodyPr/>
          <a:lstStyle/>
          <a:p>
            <a:br>
              <a:rPr lang="zh-CN" altLang="en-US" smtClean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br>
              <a:rPr lang="zh-CN" altLang="en-US" smtClean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mtClean="0">
                <a:latin typeface="隶书" panose="02010509060101010101" pitchFamily="49" charset="-122"/>
                <a:ea typeface="隶书" panose="02010509060101010101" pitchFamily="49" charset="-122"/>
              </a:rPr>
              <a:t>太极大药房</a:t>
            </a:r>
            <a:br>
              <a:rPr lang="zh-CN" altLang="en-US" smtClean="0"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mtClean="0">
                <a:latin typeface="隶书" panose="02010509060101010101" pitchFamily="49" charset="-122"/>
                <a:ea typeface="隶书" panose="02010509060101010101" pitchFamily="49" charset="-122"/>
              </a:rPr>
              <a:t>中药技能提高班课程</a:t>
            </a:r>
            <a:br>
              <a:rPr lang="zh-CN" altLang="en-US" smtClean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mtClean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动物矿物</a:t>
            </a:r>
            <a:br>
              <a:rPr lang="zh-CN" altLang="en-US" smtClean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mtClean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      </a:t>
            </a:r>
            <a:r>
              <a:rPr lang="zh-CN" altLang="en-US" smtClean="0">
                <a:latin typeface="隶书" panose="02010509060101010101" pitchFamily="49" charset="-122"/>
                <a:ea typeface="隶书" panose="02010509060101010101" pitchFamily="49" charset="-122"/>
              </a:rPr>
              <a:t>讲师：朱晓桃</a:t>
            </a:r>
            <a:endParaRPr lang="zh-CN" altLang="en-US" smtClean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" name="图片 1" descr="坐诊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610" y="3540760"/>
            <a:ext cx="4117340" cy="3218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64500" cy="674687"/>
          </a:xfrm>
        </p:spPr>
        <p:txBody>
          <a:bodyPr anchor="ctr"/>
          <a:p>
            <a:r>
              <a:rPr lang="en-US" altLang="zh-CN"/>
              <a:t>3.</a:t>
            </a:r>
            <a:r>
              <a:rPr lang="zh-CN" altLang="en-US"/>
              <a:t>地龙</a:t>
            </a:r>
            <a:endParaRPr lang="zh-CN" altLang="en-US"/>
          </a:p>
        </p:txBody>
      </p:sp>
      <p:sp>
        <p:nvSpPr>
          <p:cNvPr id="11266" name="内容占位符 2"/>
          <p:cNvSpPr>
            <a:spLocks noGrp="1"/>
          </p:cNvSpPr>
          <p:nvPr>
            <p:ph idx="1"/>
          </p:nvPr>
        </p:nvSpPr>
        <p:spPr>
          <a:xfrm>
            <a:off x="457200" y="949325"/>
            <a:ext cx="8394700" cy="5176838"/>
          </a:xfrm>
        </p:spPr>
        <p:txBody>
          <a:bodyPr anchor="t"/>
          <a:p>
            <a:r>
              <a:rPr lang="zh-CN" altLang="en-US"/>
              <a:t>　【药材性状鉴定】呈长条状薄片，弯曲，边缘略卷，长15～20cm，宽1～2cm。全体具环节，背部棕褐色至紫灰色，腹部浅黄棕色；第14～16环节为生殖环带，习称“</a:t>
            </a:r>
            <a:r>
              <a:rPr lang="zh-CN" altLang="en-US">
                <a:solidFill>
                  <a:srgbClr val="FF0000"/>
                </a:solidFill>
              </a:rPr>
              <a:t>白颈</a:t>
            </a:r>
            <a:r>
              <a:rPr lang="zh-CN" altLang="en-US"/>
              <a:t>”，较光亮。体前端稍尖，尾端钝圆，刚毛圈粗糙而硬，色稍浅。雌生殖孔在第十八节腹侧刚毛圈一小孔突上，外缘有数环绕的浅皮褶，内侧刚毛圈隆起，前面两边有横排(一排或二排)小乳突，每边10～20个不等。受精囊孔2对，位于7/8～8/9节间一椭圆形突起上，约占节周5/11。体轻，略呈革质，不易折断。气腥，味微咸。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标题 1"/>
          <p:cNvSpPr>
            <a:spLocks noGrp="1"/>
          </p:cNvSpPr>
          <p:nvPr>
            <p:ph type="title"/>
          </p:nvPr>
        </p:nvSpPr>
        <p:spPr>
          <a:xfrm>
            <a:off x="457200" y="109538"/>
            <a:ext cx="8353425" cy="111125"/>
          </a:xfrm>
        </p:spPr>
        <p:txBody>
          <a:bodyPr anchor="ctr"/>
          <a:p>
            <a:endParaRPr lang="zh-CN" altLang="en-US"/>
          </a:p>
        </p:txBody>
      </p:sp>
      <p:sp>
        <p:nvSpPr>
          <p:cNvPr id="12290" name="内容占位符 2"/>
          <p:cNvSpPr>
            <a:spLocks noGrp="1"/>
          </p:cNvSpPr>
          <p:nvPr>
            <p:ph idx="1"/>
          </p:nvPr>
        </p:nvSpPr>
        <p:spPr>
          <a:xfrm>
            <a:off x="457200" y="306388"/>
            <a:ext cx="8780463" cy="5819775"/>
          </a:xfrm>
        </p:spPr>
        <p:txBody>
          <a:bodyPr anchor="t"/>
          <a:p>
            <a:endParaRPr lang="zh-CN" altLang="en-US"/>
          </a:p>
        </p:txBody>
      </p:sp>
      <p:pic>
        <p:nvPicPr>
          <p:cNvPr id="12291" name="图片 3" descr="GBF8Z(355OM6HC$OUZ76[I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6888" y="-188912"/>
            <a:ext cx="5095875" cy="3638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图片 4" descr="{AK~~O4DBWE68C_6[E`K$9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8" y="3449638"/>
            <a:ext cx="5295900" cy="3630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13314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/>
              <a:t>【性能功用】咸，寒。归肝经、脾经、膀胱经。清热定惊，通络，平喘，利尿。用于高热神昏，惊痫抽搐，关节痹痛，肢体麻木，半身不遂，肺热喘咳，尿少水肿，高血压症。内服：4.5～9g，水煎服。外用：适量，煎水熏洗。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en-US" altLang="zh-CN"/>
              <a:t>4.</a:t>
            </a:r>
            <a:r>
              <a:rPr lang="zh-CN" altLang="en-US"/>
              <a:t>炒僵蚕</a:t>
            </a:r>
            <a:endParaRPr lang="zh-CN" altLang="en-US"/>
          </a:p>
        </p:txBody>
      </p:sp>
      <p:sp>
        <p:nvSpPr>
          <p:cNvPr id="14338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/>
              <a:t>【药材性状鉴定】本品略呈圆柱形，多弯曲皱缩。长2～5cm，直径0.5～0.7cm。表面灰黄色，被有白色粉霜状的气生菌丝和分生孢子。头部较圆，足8对，体节明显，尾部略呈二分歧状。质硬而脆，易折断，断面平坦，外层白色，中间有亮棕色或亮黑色的丝腺环4个。气微腥。味微咸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457200" y="219075"/>
            <a:ext cx="8229600" cy="234950"/>
          </a:xfrm>
        </p:spPr>
        <p:txBody>
          <a:bodyPr anchor="ctr"/>
          <a:p>
            <a:endParaRPr lang="zh-CN" altLang="en-US"/>
          </a:p>
        </p:txBody>
      </p:sp>
      <p:sp>
        <p:nvSpPr>
          <p:cNvPr id="15362" name="内容占位符 2"/>
          <p:cNvSpPr>
            <a:spLocks noGrp="1"/>
          </p:cNvSpPr>
          <p:nvPr>
            <p:ph idx="1"/>
          </p:nvPr>
        </p:nvSpPr>
        <p:spPr>
          <a:xfrm>
            <a:off x="457200" y="454025"/>
            <a:ext cx="8848725" cy="5672138"/>
          </a:xfrm>
        </p:spPr>
        <p:txBody>
          <a:bodyPr anchor="t"/>
          <a:p>
            <a:endParaRPr lang="zh-CN" altLang="en-US"/>
          </a:p>
        </p:txBody>
      </p:sp>
      <p:pic>
        <p:nvPicPr>
          <p:cNvPr id="15363" name="图片 3" descr="Q1HITQ_23L3LPXIW%}$_7P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454025"/>
            <a:ext cx="4857750" cy="3676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图片 4" descr="F@4RT0VQFI2EHPAWHC[_~`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50" y="2898775"/>
            <a:ext cx="5953125" cy="3876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16386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/>
              <a:t>　【饮片炮制】</a:t>
            </a:r>
            <a:endParaRPr lang="zh-CN" altLang="en-US"/>
          </a:p>
          <a:p>
            <a:r>
              <a:rPr lang="zh-CN" altLang="en-US"/>
              <a:t>　　1.僵蚕：淘洗后干燥，除去杂质。</a:t>
            </a:r>
            <a:endParaRPr lang="zh-CN" altLang="en-US"/>
          </a:p>
          <a:p>
            <a:r>
              <a:rPr lang="zh-CN" altLang="en-US"/>
              <a:t>　　2.炒僵蚕：取净僵蚕，照麸炒法炒至表面黄色。</a:t>
            </a:r>
            <a:endParaRPr lang="zh-CN" altLang="en-US"/>
          </a:p>
          <a:p>
            <a:r>
              <a:rPr lang="zh-CN" altLang="en-US"/>
              <a:t>　　【性能功用】咸、辛，平。归肝经、肺经、胃经。祛风定惊，化痰散结。用于惊风抽搐，咽喉肿痛，颌下淋巴结炎，面神经麻痹，皮肤瘙痒。内服：5～9g，水煎服。外用：适量，煎水熏洗。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en-US" altLang="zh-CN"/>
              <a:t>5.</a:t>
            </a:r>
            <a:r>
              <a:rPr lang="zh-CN" altLang="en-US"/>
              <a:t>海螵蛸</a:t>
            </a:r>
            <a:endParaRPr lang="zh-CN" altLang="en-US"/>
          </a:p>
        </p:txBody>
      </p:sp>
      <p:sp>
        <p:nvSpPr>
          <p:cNvPr id="17410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/>
              <a:t>【药材来源鉴定】本品为乌贼科动物无针乌贼Sepiella maindroni de Rochebrune或金乌贼Sepia esculentaHoyle的干燥内壳。螵蛸，由飘绡二字演化而来。因该动物生于海中，药材质地轻飘如绡，故名海螵蛸。</a:t>
            </a:r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18434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en-US"/>
          </a:p>
        </p:txBody>
      </p:sp>
      <p:pic>
        <p:nvPicPr>
          <p:cNvPr id="18435" name="图片 3" descr="0P2456O0XQ`@)4~4TYE60Z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7875" y="1562100"/>
            <a:ext cx="5048250" cy="3733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19458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en-US"/>
          </a:p>
        </p:txBody>
      </p:sp>
      <p:pic>
        <p:nvPicPr>
          <p:cNvPr id="19459" name="图片 3" descr="OE~Y6IJSPDJH~_KNE1B@X~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6150" y="1600200"/>
            <a:ext cx="6011863" cy="3914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34350" cy="346075"/>
          </a:xfrm>
        </p:spPr>
        <p:txBody>
          <a:bodyPr anchor="ctr"/>
          <a:p>
            <a:endParaRPr lang="zh-CN" altLang="en-US"/>
          </a:p>
        </p:txBody>
      </p:sp>
      <p:sp>
        <p:nvSpPr>
          <p:cNvPr id="20482" name="内容占位符 2"/>
          <p:cNvSpPr>
            <a:spLocks noGrp="1"/>
          </p:cNvSpPr>
          <p:nvPr>
            <p:ph idx="1"/>
          </p:nvPr>
        </p:nvSpPr>
        <p:spPr>
          <a:xfrm>
            <a:off x="457200" y="619125"/>
            <a:ext cx="8601075" cy="5507038"/>
          </a:xfrm>
        </p:spPr>
        <p:txBody>
          <a:bodyPr anchor="t"/>
          <a:p>
            <a:r>
              <a:rPr lang="zh-CN" altLang="en-US"/>
              <a:t>【药材性状鉴定】无针乌贼呈扁长椭圆形，中间厚，边缘薄，长9～14cm，宽2.5～3.5cm，厚约1.3cm。背面有磁白色脊状隆起，两侧略显微红色，有不甚明显的细小疣点；腹面白色，自尾端到中部有细密波状横层纹；角质缘半透明，尾部较宽平，无骨针。体轻，质松，易折断，断面粉质，显疏松层纹。气微腥，味微咸。</a:t>
            </a:r>
            <a:endParaRPr lang="zh-CN" altLang="en-US"/>
          </a:p>
          <a:p>
            <a:r>
              <a:rPr lang="zh-CN" altLang="en-US"/>
              <a:t>　　金乌贼长13～23cm，宽约至6.5cm。背面疣点明显，略呈层状排列；腹面的细密波状横层纹占全体大部分，中间有纵向浅槽；尾部角质缘渐宽，向腹面翘起，末端有1骨针，多已断落。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en-US" altLang="zh-CN"/>
              <a:t>1.</a:t>
            </a:r>
            <a:r>
              <a:rPr lang="zh-CN" altLang="en-US"/>
              <a:t>蝉蜕</a:t>
            </a:r>
            <a:endParaRPr lang="zh-CN" altLang="en-US"/>
          </a:p>
        </p:txBody>
      </p:sp>
      <p:sp>
        <p:nvSpPr>
          <p:cNvPr id="3074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/>
              <a:t>【药材性状鉴定】本品略呈椭圆形而弯曲，长约3.5cm，宽约2cm。表面黄棕色，半透明，有光泽。头部有丝状触角1对，多已断落，复眼突出。额部先端突出，口吻发达，上唇宽短，下唇伸长成管状。胸部背面呈十字形裂开，裂口向内卷曲，脊背两旁具小翅2对；腹面有足3对，被黄棕色细毛。腹部钝圆，共9节。体轻，中空，易碎。气微，味淡。</a:t>
            </a:r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21506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en-US"/>
          </a:p>
        </p:txBody>
      </p:sp>
      <p:pic>
        <p:nvPicPr>
          <p:cNvPr id="21507" name="图片 3" descr="5S%G~P[}Q`0LRBLJOA(S(Q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0" y="1600200"/>
            <a:ext cx="4876800" cy="3657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4850" cy="207962"/>
          </a:xfrm>
        </p:spPr>
        <p:txBody>
          <a:bodyPr anchor="ctr"/>
          <a:p>
            <a:endParaRPr lang="zh-CN" altLang="en-US"/>
          </a:p>
        </p:txBody>
      </p:sp>
      <p:sp>
        <p:nvSpPr>
          <p:cNvPr id="22530" name="内容占位符 2"/>
          <p:cNvSpPr>
            <a:spLocks noGrp="1"/>
          </p:cNvSpPr>
          <p:nvPr>
            <p:ph idx="1"/>
          </p:nvPr>
        </p:nvSpPr>
        <p:spPr>
          <a:xfrm>
            <a:off x="457200" y="609600"/>
            <a:ext cx="8642350" cy="5516563"/>
          </a:xfrm>
        </p:spPr>
        <p:txBody>
          <a:bodyPr anchor="t"/>
          <a:p>
            <a:endParaRPr lang="zh-CN" altLang="en-US"/>
          </a:p>
        </p:txBody>
      </p:sp>
      <p:pic>
        <p:nvPicPr>
          <p:cNvPr id="22531" name="图片 3" descr="OE~Y6IJSPDJH~_KNE1B@X~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88" y="-36512"/>
            <a:ext cx="6011862" cy="3916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图片 4" descr="0P2456O0XQ`@)4~4TYE60Z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713" y="3076575"/>
            <a:ext cx="5049837" cy="3733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23554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/>
              <a:t>【性能功用】咸、涩，温。归脾经、肾经。收敛止血，涩精止带，制酸，敛疮。用于溃疡病，胃酸过多，吐血衄血，崩漏便血，遗精滑精，赤白带下，胃痛吞酸；外治损伤出血，疮多脓汁。内服：5～9g，水煎服。外用：适量，研末敷患处。</a:t>
            </a:r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en-US" altLang="zh-CN"/>
              <a:t>6.</a:t>
            </a:r>
            <a:r>
              <a:rPr lang="zh-CN" altLang="en-US"/>
              <a:t>炒鸡内金</a:t>
            </a:r>
            <a:endParaRPr lang="zh-CN" altLang="en-US"/>
          </a:p>
        </p:txBody>
      </p:sp>
      <p:sp>
        <p:nvSpPr>
          <p:cNvPr id="24578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/>
              <a:t>　【药材性状鉴定】本品为不规则卷片，厚约2mm。表面黄色、黄绿色或黄褐色，薄而半透明，具明显的条状皱纹。质脆，易碎，断面角质样，有光泽。气微腥，味微苦。</a:t>
            </a:r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53425" cy="207962"/>
          </a:xfrm>
        </p:spPr>
        <p:txBody>
          <a:bodyPr anchor="ctr"/>
          <a:p>
            <a:endParaRPr lang="zh-CN" altLang="en-US"/>
          </a:p>
        </p:txBody>
      </p:sp>
      <p:sp>
        <p:nvSpPr>
          <p:cNvPr id="25602" name="内容占位符 2"/>
          <p:cNvSpPr>
            <a:spLocks noGrp="1"/>
          </p:cNvSpPr>
          <p:nvPr>
            <p:ph idx="1"/>
          </p:nvPr>
        </p:nvSpPr>
        <p:spPr>
          <a:xfrm>
            <a:off x="457200" y="388938"/>
            <a:ext cx="8628063" cy="5737225"/>
          </a:xfrm>
        </p:spPr>
        <p:txBody>
          <a:bodyPr anchor="t"/>
          <a:p>
            <a:endParaRPr lang="zh-CN" altLang="en-US"/>
          </a:p>
        </p:txBody>
      </p:sp>
      <p:pic>
        <p:nvPicPr>
          <p:cNvPr id="25603" name="图片 3" descr="R8RVU(~TDQY[IW{~O@%62{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482600"/>
            <a:ext cx="531495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图片 4" descr="$ZYG9]EAMPVLN8ZOPZ$1QR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463" y="4140200"/>
            <a:ext cx="3733800" cy="2695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975" cy="220662"/>
          </a:xfrm>
        </p:spPr>
        <p:txBody>
          <a:bodyPr anchor="ctr"/>
          <a:p>
            <a:endParaRPr lang="zh-CN" altLang="en-US"/>
          </a:p>
        </p:txBody>
      </p:sp>
      <p:sp>
        <p:nvSpPr>
          <p:cNvPr id="26626" name="内容占位符 2"/>
          <p:cNvSpPr>
            <a:spLocks noGrp="1"/>
          </p:cNvSpPr>
          <p:nvPr>
            <p:ph idx="1"/>
          </p:nvPr>
        </p:nvSpPr>
        <p:spPr>
          <a:xfrm>
            <a:off x="457200" y="581025"/>
            <a:ext cx="8670925" cy="5545138"/>
          </a:xfrm>
        </p:spPr>
        <p:txBody>
          <a:bodyPr anchor="t"/>
          <a:p>
            <a:r>
              <a:rPr lang="zh-CN" altLang="en-US"/>
              <a:t>　【饮片炮制】</a:t>
            </a:r>
            <a:endParaRPr lang="zh-CN" altLang="en-US"/>
          </a:p>
          <a:p>
            <a:r>
              <a:rPr lang="zh-CN" altLang="en-US"/>
              <a:t>　　1.鸡内金：洗净，干燥。</a:t>
            </a:r>
            <a:endParaRPr lang="zh-CN" altLang="en-US"/>
          </a:p>
          <a:p>
            <a:r>
              <a:rPr lang="zh-CN" altLang="en-US"/>
              <a:t>　　2.炒鸡内金：取净鸡内金，照清炒或烫法炒至鼓起。本品表面暗黄褐色至焦黄色，用扩大镜观察，现颗粒状或微细泡状，轻折即断，断面有光泽。</a:t>
            </a:r>
            <a:endParaRPr lang="zh-CN" altLang="en-US"/>
          </a:p>
          <a:p>
            <a:r>
              <a:rPr lang="zh-CN" altLang="en-US"/>
              <a:t>　　3.醋鸡内金：取净鸡内金，照清炒法炒至鼓起，喷醋，取出，干燥。</a:t>
            </a:r>
            <a:endParaRPr lang="zh-CN" altLang="en-US"/>
          </a:p>
          <a:p>
            <a:r>
              <a:rPr lang="zh-CN" altLang="en-US"/>
              <a:t>　　每鸡内金100kg，用醋15kg。</a:t>
            </a:r>
            <a:endParaRPr lang="zh-CN" altLang="en-US"/>
          </a:p>
          <a:p>
            <a:r>
              <a:rPr lang="zh-CN" altLang="en-US"/>
              <a:t>　　【性能功用】甘，平。归脾经、胃经、小肠经、膀胱经。健胃消食，涩精止遗。用于食积不消，呕吐泻痢，小儿疳积，遗尿，遗精。内服：3～9g，水煎服。外用：适量，煎水熏洗。</a:t>
            </a:r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21688" cy="288925"/>
          </a:xfrm>
        </p:spPr>
        <p:txBody>
          <a:bodyPr anchor="ctr"/>
          <a:p>
            <a:r>
              <a:rPr lang="en-US" altLang="zh-CN"/>
              <a:t>7.</a:t>
            </a:r>
            <a:r>
              <a:rPr lang="zh-CN" altLang="en-US"/>
              <a:t>煅牡蛎</a:t>
            </a:r>
            <a:endParaRPr lang="zh-CN" altLang="en-US"/>
          </a:p>
        </p:txBody>
      </p:sp>
      <p:sp>
        <p:nvSpPr>
          <p:cNvPr id="27650" name="内容占位符 2"/>
          <p:cNvSpPr>
            <a:spLocks noGrp="1"/>
          </p:cNvSpPr>
          <p:nvPr>
            <p:ph idx="1"/>
          </p:nvPr>
        </p:nvSpPr>
        <p:spPr>
          <a:xfrm>
            <a:off x="457200" y="774700"/>
            <a:ext cx="8421688" cy="5351463"/>
          </a:xfrm>
        </p:spPr>
        <p:txBody>
          <a:bodyPr anchor="t"/>
          <a:p>
            <a:r>
              <a:rPr lang="zh-CN" altLang="en-US"/>
              <a:t>【药材性状鉴定】</a:t>
            </a:r>
            <a:endParaRPr lang="zh-CN" altLang="en-US"/>
          </a:p>
          <a:p>
            <a:r>
              <a:rPr lang="zh-CN" altLang="en-US"/>
              <a:t>　　1.长牡蛎：呈长片状，背腹缘几平行，长10～50cm，高4～15cm。右壳较小，鳞片坚厚，层状或层纹状排列，壳外面平坦或具数个凹陷，淡紫色、灰白色或黄褐色，内面瓷白色，壳顶二侧无小齿。左壳凹下很深，鳞片较右壳粗大，壳顶附着面小。质硬，断面层状，洁白。气微，味微咸。</a:t>
            </a:r>
            <a:endParaRPr lang="zh-CN" altLang="en-US"/>
          </a:p>
          <a:p>
            <a:r>
              <a:rPr lang="zh-CN" altLang="en-US"/>
              <a:t>　　2.大连湾牡蛎：呈类三角形，背腹缘呈八字形。右壳外面淡黄色，具疏松的同心鳞片，鳞片起伏成波浪状，内面白色。左壳同心鳞片坚厚，自壳顶部放射肋数个，明显，内面凹下呈盒状，铰合面小。</a:t>
            </a:r>
            <a:endParaRPr lang="zh-CN" altLang="en-US"/>
          </a:p>
          <a:p>
            <a:r>
              <a:rPr lang="zh-CN" altLang="en-US"/>
              <a:t>　　3.近江牡蛎：呈圆形、卵圆形或三角形等。右壳外面稍不平，有灰、紫、棕、黄等色，环生同心鳞片，幼体者鳞片薄而脆，多年生长后鳞片层层相叠，内面白色，边缘有时淡紫色。</a:t>
            </a:r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12150" cy="220662"/>
          </a:xfrm>
        </p:spPr>
        <p:txBody>
          <a:bodyPr anchor="ctr"/>
          <a:p>
            <a:endParaRPr lang="zh-CN" altLang="en-US"/>
          </a:p>
        </p:txBody>
      </p:sp>
      <p:sp>
        <p:nvSpPr>
          <p:cNvPr id="28674" name="内容占位符 2"/>
          <p:cNvSpPr>
            <a:spLocks noGrp="1"/>
          </p:cNvSpPr>
          <p:nvPr>
            <p:ph idx="1"/>
          </p:nvPr>
        </p:nvSpPr>
        <p:spPr>
          <a:xfrm>
            <a:off x="457200" y="595313"/>
            <a:ext cx="8518525" cy="5530850"/>
          </a:xfrm>
        </p:spPr>
        <p:txBody>
          <a:bodyPr anchor="t"/>
          <a:p>
            <a:endParaRPr lang="zh-CN" altLang="en-US"/>
          </a:p>
        </p:txBody>
      </p:sp>
      <p:pic>
        <p:nvPicPr>
          <p:cNvPr id="28675" name="图片 3" descr="1)T%5YYSE23{ZAIR3WFYDN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696913"/>
            <a:ext cx="4333875" cy="356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图片 4" descr="~TFIIFXPJ(3TTL)3OY9VM@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075" y="1785938"/>
            <a:ext cx="4611688" cy="35067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1475"/>
          </a:xfrm>
        </p:spPr>
        <p:txBody>
          <a:bodyPr anchor="ctr"/>
          <a:p>
            <a:endParaRPr lang="zh-CN" altLang="en-US"/>
          </a:p>
        </p:txBody>
      </p:sp>
      <p:sp>
        <p:nvSpPr>
          <p:cNvPr id="29698" name="内容占位符 2"/>
          <p:cNvSpPr>
            <a:spLocks noGrp="1"/>
          </p:cNvSpPr>
          <p:nvPr>
            <p:ph idx="1"/>
          </p:nvPr>
        </p:nvSpPr>
        <p:spPr>
          <a:xfrm>
            <a:off x="457200" y="647700"/>
            <a:ext cx="8601075" cy="5478463"/>
          </a:xfrm>
        </p:spPr>
        <p:txBody>
          <a:bodyPr anchor="t"/>
          <a:p>
            <a:r>
              <a:rPr lang="zh-CN" altLang="en-US"/>
              <a:t>【饮片炮制】</a:t>
            </a:r>
            <a:endParaRPr lang="zh-CN" altLang="en-US"/>
          </a:p>
          <a:p>
            <a:r>
              <a:rPr lang="zh-CN" altLang="en-US"/>
              <a:t>　　1.牡蛎：洗净，干燥，碾碎。</a:t>
            </a:r>
            <a:endParaRPr lang="zh-CN" altLang="en-US"/>
          </a:p>
          <a:p>
            <a:r>
              <a:rPr lang="zh-CN" altLang="en-US"/>
              <a:t>　　2.煅牡蛎：取净牡蛎，照明煅法煅至酥脆。</a:t>
            </a:r>
            <a:endParaRPr lang="zh-CN" altLang="en-US"/>
          </a:p>
          <a:p>
            <a:r>
              <a:rPr lang="zh-CN" altLang="en-US"/>
              <a:t>　　【性能功用】咸，微寒。归肝经、胆经、肾经。重镇安神，潜阳补阴，软坚散结，收敛固涩。用于惊悸失眠，眩晕耳鸣，瘰疬痰核，癥瘕痞块，自汗盗汗，遗精崩带，胃痛泛酸。煅牡蛎收敛固涩。用于自汗盗汗，遗精崩带，胃痛吞酸。内服：9～30g，水煎服。外用：适量，煎水熏洗。本品宜先煎。</a:t>
            </a:r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en-US" altLang="zh-CN"/>
              <a:t>8.</a:t>
            </a:r>
            <a:r>
              <a:rPr lang="zh-CN" altLang="en-US"/>
              <a:t>煅珍珠母</a:t>
            </a:r>
            <a:endParaRPr lang="zh-CN" altLang="en-US"/>
          </a:p>
        </p:txBody>
      </p:sp>
      <p:sp>
        <p:nvSpPr>
          <p:cNvPr id="30722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/>
              <a:t>【药材性状鉴定】</a:t>
            </a:r>
            <a:endParaRPr lang="zh-CN" altLang="en-US"/>
          </a:p>
          <a:p>
            <a:r>
              <a:rPr lang="zh-CN" altLang="en-US"/>
              <a:t>　　1.三角帆蚌：略呈不等边四角形。壳面生长轮呈同心环状排列。后背缘向上突起，形成大的三角形帆状后翼。壳内面外套痕明显；前闭壳肌痕呈卵圆形、后闭壳肌痕略呈三角形。左右壳均具两枚拟主齿，左壳具两枚长条形侧齿，右壳具一枚长条形侧齿；具光泽。质坚硬，气微腥，味淡。</a:t>
            </a:r>
            <a:endParaRPr lang="zh-CN" altLang="en-US"/>
          </a:p>
          <a:p>
            <a:r>
              <a:rPr lang="zh-CN" altLang="en-US"/>
              <a:t>　　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4098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en-US"/>
          </a:p>
        </p:txBody>
      </p:sp>
      <p:pic>
        <p:nvPicPr>
          <p:cNvPr id="4099" name="图片 3" descr="7T4ZVX8U{Z~5D28I~AD_T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0" y="933450"/>
            <a:ext cx="6983413" cy="4991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31746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en-US"/>
          </a:p>
        </p:txBody>
      </p:sp>
      <p:pic>
        <p:nvPicPr>
          <p:cNvPr id="31747" name="图片 3" descr="$YOM4SKG$)RIQKDP4)D{3T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0" y="742950"/>
            <a:ext cx="6400800" cy="5372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32770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en-US"/>
          </a:p>
        </p:txBody>
      </p:sp>
      <p:pic>
        <p:nvPicPr>
          <p:cNvPr id="32771" name="图片 3" descr="T1R$Y0)@DHK03TP@[1MPQH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7888" y="1738313"/>
            <a:ext cx="4848225" cy="3381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0050"/>
          </a:xfrm>
        </p:spPr>
        <p:txBody>
          <a:bodyPr anchor="ctr"/>
          <a:p>
            <a:endParaRPr lang="zh-CN" altLang="en-US"/>
          </a:p>
        </p:txBody>
      </p:sp>
      <p:sp>
        <p:nvSpPr>
          <p:cNvPr id="33794" name="内容占位符 2"/>
          <p:cNvSpPr>
            <a:spLocks noGrp="1"/>
          </p:cNvSpPr>
          <p:nvPr>
            <p:ph idx="1"/>
          </p:nvPr>
        </p:nvSpPr>
        <p:spPr>
          <a:xfrm>
            <a:off x="457200" y="773113"/>
            <a:ext cx="8477250" cy="5353050"/>
          </a:xfrm>
        </p:spPr>
        <p:txBody>
          <a:bodyPr anchor="t"/>
          <a:p>
            <a:r>
              <a:rPr lang="zh-CN" altLang="en-US"/>
              <a:t>2.褶纹冠蚌：呈不等边三角形。后背缘向上伸展成大形的冠。壳内面外套痕略明显；前闭壳肌痕大呈楔形，后闭壳肌痕呈不规则卵圆形，在后侧齿下方有与壳面相应的纵肋和凹沟。左、右壳均具一枚短而略粗后侧齿及一枚细弱的前侧齿，均无拟主齿。</a:t>
            </a:r>
            <a:endParaRPr lang="zh-CN" altLang="en-US"/>
          </a:p>
          <a:p>
            <a:r>
              <a:rPr lang="zh-CN" altLang="en-US"/>
              <a:t>　　3.马氏珍珠贝：呈斜四方形，后耳大，前耳小，背缘平直，腹缘圆，生长线极细密，成片状。闭壳肌痕大，长圆形，具一凸起的长形主齿。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34818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/>
              <a:t>【饮片炮制】</a:t>
            </a:r>
            <a:endParaRPr lang="zh-CN" altLang="en-US"/>
          </a:p>
          <a:p>
            <a:r>
              <a:rPr lang="zh-CN" altLang="en-US"/>
              <a:t>　　1.珍珠母：除去杂质，打碎。</a:t>
            </a:r>
            <a:endParaRPr lang="zh-CN" altLang="en-US"/>
          </a:p>
          <a:p>
            <a:r>
              <a:rPr lang="zh-CN" altLang="en-US"/>
              <a:t>　　2.煅珍珠母:取净珍珠母，照明煅法(附录)煅至酥脆。</a:t>
            </a:r>
            <a:endParaRPr lang="zh-CN" altLang="en-US"/>
          </a:p>
          <a:p>
            <a:r>
              <a:rPr lang="zh-CN" altLang="en-US"/>
              <a:t>　　【性能功用】咸，寒。归肝经、心经。平肝潜阳，定惊明目。用于头痛眩晕，烦躁失眠，肝热目赤，肝虚目昏。内服：10～25g，水煎服。本品宜先煎。</a:t>
            </a:r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en-US" altLang="zh-CN"/>
              <a:t>9.</a:t>
            </a:r>
            <a:r>
              <a:rPr lang="zh-CN" altLang="en-US"/>
              <a:t>鹿角霜</a:t>
            </a:r>
            <a:endParaRPr lang="zh-CN" altLang="en-US"/>
          </a:p>
        </p:txBody>
      </p:sp>
      <p:sp>
        <p:nvSpPr>
          <p:cNvPr id="35842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/>
              <a:t>来源：鹿角霜为鹿科动物梅花鹿或马鹿的角熬制鹿角胶后剩余的骨渣</a:t>
            </a:r>
            <a:endParaRPr lang="zh-CN" altLang="en-US"/>
          </a:p>
          <a:p>
            <a:r>
              <a:rPr lang="zh-CN" altLang="en-US"/>
              <a:t>制法：现在所用的鹿角霜，均是提制鹿角胶后剩下的残渣，在古代制取鹿角霜的过程中，有不提出胶质者，也有加入其它辅料。</a:t>
            </a:r>
            <a:endParaRPr lang="zh-CN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36866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en-US"/>
          </a:p>
        </p:txBody>
      </p:sp>
      <p:pic>
        <p:nvPicPr>
          <p:cNvPr id="36867" name="图片 3" descr="4(56Y7$AP}3)0$M)`W13Q)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9713" y="1181100"/>
            <a:ext cx="6124575" cy="4495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37890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>
                <a:solidFill>
                  <a:srgbClr val="FF0000"/>
                </a:solidFill>
              </a:rPr>
              <a:t>以块整齐，色白，质酥者为佳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功能主治：温肾助阳，收敛止血。用于脾肾阳虚，食少吐泻，白带，尿频，崩漏下血，痈疽痰核。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/>
              <a:t>树脂、菌类及其它</a:t>
            </a:r>
            <a:endParaRPr lang="zh-CN" altLang="en-US"/>
          </a:p>
        </p:txBody>
      </p:sp>
      <p:sp>
        <p:nvSpPr>
          <p:cNvPr id="38914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en-US" altLang="zh-CN"/>
              <a:t>1.</a:t>
            </a:r>
            <a:r>
              <a:rPr lang="zh-CN" altLang="en-US"/>
              <a:t>胆南星</a:t>
            </a:r>
            <a:endParaRPr lang="zh-CN" altLang="en-US"/>
          </a:p>
          <a:p>
            <a:r>
              <a:rPr lang="zh-CN" altLang="en-US"/>
              <a:t>【来源】本品为制天南星的细粉与牛、羊或猪胆汁经加工而成，或为生天南星细粉与牛、羊或猪胆汁经发酵加工而成。</a:t>
            </a:r>
            <a:endParaRPr lang="zh-CN" altLang="en-US"/>
          </a:p>
          <a:p>
            <a:r>
              <a:rPr lang="zh-CN" altLang="en-US"/>
              <a:t>【采收加工】将生南星放在清水内反复漂至无麻辣感后，磨成细粉。用等量牛或猪、羊胆汁与天南星粉末拌匀，日晒夜露至无腥味为度。</a:t>
            </a:r>
            <a:endParaRPr lang="zh-CN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39938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en-US"/>
          </a:p>
        </p:txBody>
      </p:sp>
      <p:pic>
        <p:nvPicPr>
          <p:cNvPr id="39939" name="图片 3" descr="WSVOY83~HOT5T_[~4RFBX_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2200275"/>
            <a:ext cx="3990975" cy="2457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0" name="图片 4" descr="AWHCEX_T{D`4LE22OIF{JD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525" y="1981200"/>
            <a:ext cx="5324475" cy="3763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40962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/>
              <a:t>【药材性状】方块状或圆柱状。表面棕黄色、棕黑色，质硬。气微腥，味苦</a:t>
            </a:r>
            <a:endParaRPr lang="zh-CN" altLang="en-US"/>
          </a:p>
          <a:p>
            <a:r>
              <a:rPr lang="zh-CN" altLang="en-US"/>
              <a:t>【功效与作用】清热化痰、息风定惊。属化痰止咳平喘药下属分类的清化热痰药。</a:t>
            </a:r>
            <a:endParaRPr lang="zh-CN" altLang="en-US"/>
          </a:p>
          <a:p>
            <a:r>
              <a:rPr lang="zh-CN" altLang="en-US"/>
              <a:t>用治痰热咳嗽、咯痰黄稠、中风、癫痫</a:t>
            </a:r>
            <a:endParaRPr lang="zh-CN" altLang="en-US"/>
          </a:p>
          <a:p>
            <a:r>
              <a:rPr lang="zh-CN" altLang="en-US"/>
              <a:t>寒痰及脾胃虚寒者慎服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5122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en-US"/>
          </a:p>
        </p:txBody>
      </p:sp>
      <p:pic>
        <p:nvPicPr>
          <p:cNvPr id="5123" name="图片 3" descr="2E5UKWNF6}X1}`0PU]H9M`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8775" y="1100138"/>
            <a:ext cx="5886450" cy="4657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1987"/>
          </a:xfrm>
        </p:spPr>
        <p:txBody>
          <a:bodyPr anchor="ctr"/>
          <a:p>
            <a:r>
              <a:rPr lang="en-US" altLang="zh-CN"/>
              <a:t>2.</a:t>
            </a:r>
            <a:r>
              <a:rPr lang="zh-CN" altLang="en-US"/>
              <a:t>灵芝</a:t>
            </a:r>
            <a:endParaRPr lang="zh-CN" altLang="en-US"/>
          </a:p>
        </p:txBody>
      </p:sp>
      <p:sp>
        <p:nvSpPr>
          <p:cNvPr id="41986" name="内容占位符 2"/>
          <p:cNvSpPr>
            <a:spLocks noGrp="1"/>
          </p:cNvSpPr>
          <p:nvPr>
            <p:ph idx="1"/>
          </p:nvPr>
        </p:nvSpPr>
        <p:spPr>
          <a:xfrm>
            <a:off x="457200" y="936625"/>
            <a:ext cx="8504238" cy="5189538"/>
          </a:xfrm>
        </p:spPr>
        <p:txBody>
          <a:bodyPr anchor="t"/>
          <a:p>
            <a:r>
              <a:rPr lang="zh-CN" altLang="en-US"/>
              <a:t>　【药材性状鉴定】</a:t>
            </a:r>
            <a:endParaRPr lang="zh-CN" altLang="en-US"/>
          </a:p>
          <a:p>
            <a:r>
              <a:rPr lang="zh-CN" altLang="en-US"/>
              <a:t>　　1.赤芝：全株呈红褐色。菌盖半圆形、肾形或数个重叠或粘连而呈不规则形，直径通常为5～10cm，偶可达30cm，边缘薄，稍下垂内卷，中间厚，一般厚达4&amp;mdash；18mm；表面有光泽，环纹明显，放射纹或清楚或不清楚，硬如木质，纵切面米黄色至浅褐色，菌管层棕褐色；菌盖下面浅黄色至粉白色，在扩大镜下观察可见极细小的针眼状菌管口。菌柄侧生，扁圆柱形，常弯曲，长3～11cm，直径3～13mm，颜色与菌管盖相似。由于培养条件的不同，菌体形状及颜色常有差异，如分枝状而无菌盖，或菌肉薄、边缘黄、中间褐，菌盖表面皱缩(阳光湿度不充足)等等。气微，味苦。</a:t>
            </a:r>
            <a:endParaRPr lang="zh-CN" altLang="en-US"/>
          </a:p>
          <a:p>
            <a:r>
              <a:rPr lang="zh-CN" altLang="en-US"/>
              <a:t>　　</a:t>
            </a:r>
            <a:endParaRPr lang="zh-CN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43010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/>
              <a:t>2.紫芝：菌盖半圆形、肾形、不规则形、分枝状，质硬。表面紫黑色，有光泽，具明显同心环沟，边缘钝圆，有时在菌盖边缘又生小菌盖。断面黑褐色。菌盖下方有皮壳覆盖，有时脱落，可见菌管口。菌柄侧生，紫黑色，有光泽。气微，味苦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标题 1"/>
          <p:cNvSpPr>
            <a:spLocks noGrp="1"/>
          </p:cNvSpPr>
          <p:nvPr>
            <p:ph type="title"/>
          </p:nvPr>
        </p:nvSpPr>
        <p:spPr>
          <a:xfrm>
            <a:off x="504825" y="-179387"/>
            <a:ext cx="8134350" cy="261937"/>
          </a:xfrm>
        </p:spPr>
        <p:txBody>
          <a:bodyPr anchor="ctr"/>
          <a:p>
            <a:endParaRPr lang="zh-CN" altLang="en-US"/>
          </a:p>
        </p:txBody>
      </p:sp>
      <p:sp>
        <p:nvSpPr>
          <p:cNvPr id="44034" name="内容占位符 2"/>
          <p:cNvSpPr>
            <a:spLocks noGrp="1"/>
          </p:cNvSpPr>
          <p:nvPr>
            <p:ph idx="1"/>
          </p:nvPr>
        </p:nvSpPr>
        <p:spPr>
          <a:xfrm>
            <a:off x="457200" y="82550"/>
            <a:ext cx="8615363" cy="6043613"/>
          </a:xfrm>
        </p:spPr>
        <p:txBody>
          <a:bodyPr anchor="t"/>
          <a:p>
            <a:endParaRPr lang="zh-CN" altLang="en-US"/>
          </a:p>
        </p:txBody>
      </p:sp>
      <p:pic>
        <p:nvPicPr>
          <p:cNvPr id="44035" name="图片 3" descr="O`_LZEQZ21DC6V4VMR]8WK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41312" y="1317625"/>
            <a:ext cx="4589462" cy="357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6" name="图片 4" descr="ZZ9G7RAV}LQG20D8@DP{7N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00" y="1006475"/>
            <a:ext cx="4525963" cy="3743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45058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/>
              <a:t>【性能功用】甘，平。归心经、肺经、肝经、肾经。补气安神，止咳平喘。用于眩晕不眠，心悸气短，虚劳咳喘。内服：6～12g，水煎服。</a:t>
            </a:r>
            <a:endParaRPr lang="zh-CN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en-US" altLang="zh-CN"/>
              <a:t>3.</a:t>
            </a:r>
            <a:r>
              <a:rPr lang="zh-CN" altLang="en-US"/>
              <a:t>建曲</a:t>
            </a:r>
            <a:endParaRPr lang="zh-CN" altLang="en-US"/>
          </a:p>
        </p:txBody>
      </p:sp>
      <p:sp>
        <p:nvSpPr>
          <p:cNvPr id="46082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/>
              <a:t>【饮片性状】建曲为不规则的小块，土黄色，具清香气，味淡，微苦。炒建曲形如建曲，表面深黄色，有香气。焦建曲形如建曲，表面焦黄色，带焦斑，具焦香气，并稍带焦糊味。</a:t>
            </a:r>
            <a:endParaRPr lang="zh-CN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47106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en-US"/>
          </a:p>
        </p:txBody>
      </p:sp>
      <p:pic>
        <p:nvPicPr>
          <p:cNvPr id="47107" name="图片 3" descr="Q9KOHZP(8C8X[6E5Z0$A7]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50" y="1381125"/>
            <a:ext cx="6057900" cy="4095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48130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/>
              <a:t>　【炮制目的】建曲味辛、甘，性温。归脾经、胃经。具有发散风寒，健脾消食理气化湿之功能，可用于感冒头痛，宿食积滞，胸腹胀满，脾虚泄泻。炒黄、炒焦，可增强其消食化积，健脾和胃之功能。</a:t>
            </a:r>
            <a:endParaRPr lang="zh-CN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0862"/>
          </a:xfrm>
        </p:spPr>
        <p:txBody>
          <a:bodyPr anchor="ctr"/>
          <a:p>
            <a:r>
              <a:rPr lang="en-US" altLang="zh-CN"/>
              <a:t>4.</a:t>
            </a:r>
            <a:r>
              <a:rPr lang="zh-CN" altLang="en-US"/>
              <a:t>海金沙</a:t>
            </a:r>
            <a:endParaRPr lang="zh-CN" altLang="en-US"/>
          </a:p>
        </p:txBody>
      </p:sp>
      <p:sp>
        <p:nvSpPr>
          <p:cNvPr id="49154" name="内容占位符 2"/>
          <p:cNvSpPr>
            <a:spLocks noGrp="1"/>
          </p:cNvSpPr>
          <p:nvPr>
            <p:ph idx="1"/>
          </p:nvPr>
        </p:nvSpPr>
        <p:spPr>
          <a:xfrm>
            <a:off x="457200" y="1063625"/>
            <a:ext cx="8367713" cy="5062538"/>
          </a:xfrm>
        </p:spPr>
        <p:txBody>
          <a:bodyPr anchor="t"/>
          <a:p>
            <a:r>
              <a:rPr lang="zh-CN" altLang="en-US"/>
              <a:t>【药材来源鉴定】本品为海金沙科植物海金沙Lygodium japonicum(Thunb.)Sw.的干燥成熟孢子。李时珍释其名日：“其色黄如细沙也。谓之海者，神异之也。”故名海金沙。</a:t>
            </a:r>
            <a:endParaRPr lang="zh-CN" altLang="en-US"/>
          </a:p>
          <a:p>
            <a:r>
              <a:rPr lang="zh-CN" altLang="en-US"/>
              <a:t>【药材性状鉴定】本品呈粉末状，棕黄色或浅棕黄色。体轻，手捻有光滑感，置手中易由指缝滑落；置培养皿中稍加振摇不易滑动。气微，味淡。</a:t>
            </a:r>
            <a:endParaRPr lang="zh-CN" altLang="en-US"/>
          </a:p>
          <a:p>
            <a:r>
              <a:rPr lang="zh-CN" altLang="en-US"/>
              <a:t>　　</a:t>
            </a:r>
            <a:r>
              <a:rPr lang="zh-CN" altLang="en-US">
                <a:solidFill>
                  <a:srgbClr val="FF0000"/>
                </a:solidFill>
              </a:rPr>
              <a:t>【火试】取本品少量，撒于火上，易燃烧而发出轻微的爆鸣声及明亮的闪光，无灰渣残留。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50178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en-US"/>
          </a:p>
        </p:txBody>
      </p:sp>
      <p:pic>
        <p:nvPicPr>
          <p:cNvPr id="50179" name="图片 3" descr="4PG4H2VYXMN1FFU`C5N`$H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9213" y="847725"/>
            <a:ext cx="6505575" cy="5162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51202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/>
              <a:t>　【性能功用】甘、咸，寒。归膀胱、小肠经。清利湿热，通淋止痛。用于热淋，石淋，血淋，膏淋，尿道涩痛。内服：6～15g，水煎服。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6146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/>
              <a:t>【性能功用】甘，寒。归肺经、肝经。散风除热，利咽，透疹，退翳，解痉。用于风热感冒，咽痛，音哑，麻疹不透，风疹瘙痒，目赤翳障，惊风抽搐，破伤风。内服：3～6g，水煎服。外用：适量，煎水熏洗。</a:t>
            </a:r>
            <a:endParaRPr lang="zh-CN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7700"/>
          </a:xfrm>
        </p:spPr>
        <p:txBody>
          <a:bodyPr anchor="ctr"/>
          <a:p>
            <a:r>
              <a:rPr lang="en-US" altLang="zh-CN"/>
              <a:t>5.</a:t>
            </a:r>
            <a:r>
              <a:rPr lang="zh-CN" altLang="en-US"/>
              <a:t>炒没药</a:t>
            </a:r>
            <a:endParaRPr lang="zh-CN" altLang="en-US"/>
          </a:p>
        </p:txBody>
      </p:sp>
      <p:sp>
        <p:nvSpPr>
          <p:cNvPr id="52226" name="内容占位符 2"/>
          <p:cNvSpPr>
            <a:spLocks noGrp="1"/>
          </p:cNvSpPr>
          <p:nvPr>
            <p:ph idx="1"/>
          </p:nvPr>
        </p:nvSpPr>
        <p:spPr>
          <a:xfrm>
            <a:off x="457200" y="922338"/>
            <a:ext cx="8518525" cy="5203825"/>
          </a:xfrm>
        </p:spPr>
        <p:txBody>
          <a:bodyPr anchor="t"/>
          <a:p>
            <a:r>
              <a:rPr lang="zh-CN" altLang="en-US"/>
              <a:t>性状鉴别</a:t>
            </a:r>
            <a:endParaRPr lang="zh-CN" altLang="en-US"/>
          </a:p>
          <a:p>
            <a:r>
              <a:rPr lang="zh-CN" altLang="en-US"/>
              <a:t>天然没药：呈不规则颗粒性团块，大小不一，大者直径长达6cm以上。表面黄棕色或红棕色，近半透明部分呈棕黑色，被有黄色粉尘。质坚脆，破碎面不整齐，无光泽；有特异香气，味苦而微辛。</a:t>
            </a:r>
            <a:endParaRPr lang="zh-CN" altLang="en-US"/>
          </a:p>
          <a:p>
            <a:r>
              <a:rPr lang="zh-CN" altLang="en-US"/>
              <a:t>胶质没药：成不规则块状，多黏结成大小不等的团块。表面深棕色或黄棕色，不透明；质坚实或疏松。味苦而有黏性。</a:t>
            </a:r>
            <a:endParaRPr lang="zh-CN" altLang="en-US"/>
          </a:p>
          <a:p>
            <a:r>
              <a:rPr lang="zh-CN" altLang="en-US"/>
              <a:t>以块大、色红棕、半透明、香气浓而持久、杂质少者为佳。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炒没药：形如醋没药，表面有光泽，气微香。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53250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en-US"/>
          </a:p>
        </p:txBody>
      </p:sp>
      <p:pic>
        <p:nvPicPr>
          <p:cNvPr id="53251" name="图片 3" descr="(GYHFK`UT]6Y[IG`4@5`K1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9238" y="1566863"/>
            <a:ext cx="6105525" cy="3724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54274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/>
              <a:t>制没药：不规则形的团块或小块，长1-2cm。表面黑棕色至黑褐色，粗糙，质硬，破碎面棕褐色；气香特异，味苦。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醋没药：小碎块状或圆颗粒状，表面黑褐色或棕黑色，油亮，有醋气。</a:t>
            </a:r>
            <a:endParaRPr lang="zh-CN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55298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/>
              <a:t>主治胸腹瘀痛、痛经、经闭、癥瘕、跌打损伤、痈肿疮疡、肠痈、目赤肿痛。有活血止痛、消肿生肌等功效。活血化瘀药。</a:t>
            </a:r>
            <a:endParaRPr lang="zh-CN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1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/>
              <a:t>矿物</a:t>
            </a:r>
            <a:r>
              <a:rPr lang="en-US" altLang="zh-CN"/>
              <a:t>-</a:t>
            </a:r>
            <a:br>
              <a:rPr lang="en-US" altLang="zh-CN"/>
            </a:br>
            <a:r>
              <a:rPr lang="en-US" altLang="zh-CN"/>
              <a:t>1.</a:t>
            </a:r>
            <a:r>
              <a:rPr lang="zh-CN" altLang="en-US"/>
              <a:t>煅磁石</a:t>
            </a:r>
            <a:endParaRPr lang="zh-CN" altLang="en-US"/>
          </a:p>
        </p:txBody>
      </p:sp>
      <p:sp>
        <p:nvSpPr>
          <p:cNvPr id="56322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/>
              <a:t>【药材性状鉴定】本品为块状集合体，呈不规则块状，或略带方形，多具棱角。灰黑色或棕褐色，条痕黑色，具金属光泽。体重，质坚硬，断面不整齐。具</a:t>
            </a:r>
            <a:r>
              <a:rPr lang="zh-CN" altLang="en-US">
                <a:solidFill>
                  <a:srgbClr val="FF0000"/>
                </a:solidFill>
              </a:rPr>
              <a:t>磁性</a:t>
            </a:r>
            <a:r>
              <a:rPr lang="zh-CN" altLang="en-US"/>
              <a:t>。有土腥气，无味。</a:t>
            </a:r>
            <a:endParaRPr lang="zh-CN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5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57346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en-US"/>
          </a:p>
        </p:txBody>
      </p:sp>
      <p:pic>
        <p:nvPicPr>
          <p:cNvPr id="57347" name="图片 3" descr="Z4V_]FZ8Q6X4){RO{P`2%%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6863" y="1614488"/>
            <a:ext cx="6010275" cy="3629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69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58370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/>
              <a:t>【饮片炮制】</a:t>
            </a:r>
            <a:endParaRPr lang="zh-CN" altLang="en-US"/>
          </a:p>
          <a:p>
            <a:r>
              <a:rPr lang="zh-CN" altLang="en-US"/>
              <a:t>　　1.磁石：除去杂质，砸碎。</a:t>
            </a:r>
            <a:endParaRPr lang="zh-CN" altLang="en-US"/>
          </a:p>
          <a:p>
            <a:r>
              <a:rPr lang="zh-CN" altLang="en-US"/>
              <a:t>　　2.煅磁石：取净磁石，照煅淬法煅至红透，醋淬，碾成粗粉。每磁石100kg，用醋30kg。</a:t>
            </a:r>
            <a:endParaRPr lang="zh-CN" altLang="en-US"/>
          </a:p>
          <a:p>
            <a:r>
              <a:rPr lang="zh-CN" altLang="en-US"/>
              <a:t>　　【性能功用】咸，寒。归肝经、心经、肾经。平肝潜阳，聪耳明目，镇惊安神，纳气平喘。用于头晕目眩，视物昏花，耳鸣耳聋，惊悸失眠，肾虚气喘。内服：9～30g，水煎服。本品宜先煎。</a:t>
            </a:r>
            <a:endParaRPr lang="zh-CN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3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en-US" altLang="zh-CN"/>
              <a:t>2.</a:t>
            </a:r>
            <a:r>
              <a:rPr lang="zh-CN" altLang="en-US"/>
              <a:t>生石膏</a:t>
            </a:r>
            <a:endParaRPr lang="zh-CN" altLang="en-US"/>
          </a:p>
        </p:txBody>
      </p:sp>
      <p:sp>
        <p:nvSpPr>
          <p:cNvPr id="59394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/>
              <a:t>【药材性状鉴定】本品为纤维状的集合体，呈长块状、板块状或不规则块状。白色、灰白色或淡黄色，有的半透明。体重，质软，纵断面具绢丝样光泽。气微，味淡。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59395" name="图片 1" descr="8OV$@2OCA3U`@9K%D[$9(O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0250" y="4106863"/>
            <a:ext cx="2381250" cy="2019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7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60418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/>
              <a:t>【饮片炮制】</a:t>
            </a:r>
            <a:endParaRPr lang="zh-CN" altLang="en-US"/>
          </a:p>
          <a:p>
            <a:r>
              <a:rPr lang="zh-CN" altLang="en-US"/>
              <a:t>　　1.生石膏：洗净，干燥，打碎，除去杂石，粉碎成粗粉。</a:t>
            </a:r>
            <a:endParaRPr lang="zh-CN" altLang="en-US"/>
          </a:p>
          <a:p>
            <a:r>
              <a:rPr lang="zh-CN" altLang="en-US"/>
              <a:t>　　2.煅石膏：取净石膏，照明煅法煅至酥松。</a:t>
            </a:r>
            <a:endParaRPr lang="zh-CN" altLang="en-US"/>
          </a:p>
          <a:p>
            <a:r>
              <a:rPr lang="zh-CN" altLang="en-US"/>
              <a:t>　　【饮片鉴别煅】石膏：本品为白色的粉末或酥松块状物，表面透出微红色的光泽，不透明。体较轻，质软，易碎，捏之成粉。无臭，味淡。</a:t>
            </a:r>
            <a:endParaRPr lang="zh-CN" altLang="en-US"/>
          </a:p>
          <a:p>
            <a:r>
              <a:rPr lang="zh-CN" altLang="en-US"/>
              <a:t>　　</a:t>
            </a:r>
            <a:endParaRPr lang="zh-CN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1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61442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/>
              <a:t>【性能功用】石膏甘、辛，大寒。归肺经、胃经。清热泻火，除烦止渴。用于外感热病，高热烦渴，肺热喘咳，胃火亢盛，头痛，牙痛；内服：15～60g，水煎服，本品宜先煎。煅石膏甘、辛、涩，寒。归肺、胃经。收湿，生肌，敛疮，止血。外治溃疡不敛，湿疹瘙痒，水火烫伤，外伤止血。外用：适量，研末撒敷患处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en-US" altLang="zh-CN"/>
              <a:t>2.</a:t>
            </a:r>
            <a:r>
              <a:rPr lang="zh-CN" altLang="en-US"/>
              <a:t>全蝎</a:t>
            </a:r>
            <a:endParaRPr lang="zh-CN" altLang="en-US"/>
          </a:p>
        </p:txBody>
      </p:sp>
      <p:sp>
        <p:nvSpPr>
          <p:cNvPr id="7170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/>
              <a:t>【药材性状鉴定】本品头胸部与前腹部呈扁平长椭圆形，后腹部呈尾状，皱缩弯曲，完整者体长约6cm。头胸部呈绿褐色，前面有1对短小的螯肢及1对较长大的钳状脚须，形似蟹螯，背面覆有梯形背甲，腹面有足4对，均为7节，末端各具2爪钩；前腹部由7节组成，第7节色深，背甲上有5条隆脊线。背面绿褐色，后腹部棕黄色，6节，节上均有纵沟，末节有锐钩状毒刺，毒刺下方无距。气微腥，味咸。</a:t>
            </a:r>
            <a:endParaRPr lang="zh-CN" alt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5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en-US" altLang="zh-CN"/>
              <a:t>3.</a:t>
            </a:r>
            <a:r>
              <a:rPr lang="zh-CN" altLang="en-US"/>
              <a:t>煅赭石</a:t>
            </a:r>
            <a:endParaRPr lang="zh-CN" altLang="en-US"/>
          </a:p>
        </p:txBody>
      </p:sp>
      <p:sp>
        <p:nvSpPr>
          <p:cNvPr id="62466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/>
              <a:t>【药材性状鉴定】本品为鲕状、豆状、肾状集合体，多呈不规则的扁平块状。暗棕红色或灰黑色，条痕樱红色或红棕色，有的有金属光泽。一面多有圆形的突起，习称“</a:t>
            </a:r>
            <a:r>
              <a:rPr lang="zh-CN" altLang="en-US">
                <a:solidFill>
                  <a:srgbClr val="FF0000"/>
                </a:solidFill>
              </a:rPr>
              <a:t>钉头</a:t>
            </a:r>
            <a:r>
              <a:rPr lang="zh-CN" altLang="en-US"/>
              <a:t>”，另一面与突起相对应处有同样大小的凹窝。体重，质硬，砸碎后断面显层叠状。气微，味淡。</a:t>
            </a:r>
            <a:endParaRPr lang="zh-CN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89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63490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en-US"/>
          </a:p>
        </p:txBody>
      </p:sp>
      <p:pic>
        <p:nvPicPr>
          <p:cNvPr id="63491" name="图片 3" descr="LOMTY0SL[YI1O6CO6Z(3O(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723900"/>
            <a:ext cx="7288213" cy="541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3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64514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/>
              <a:t>【饮片炮制】</a:t>
            </a:r>
            <a:endParaRPr lang="zh-CN" altLang="en-US"/>
          </a:p>
          <a:p>
            <a:r>
              <a:rPr lang="zh-CN" altLang="en-US"/>
              <a:t>　　1.赭石：除去杂质，砸碎。</a:t>
            </a:r>
            <a:endParaRPr lang="zh-CN" altLang="en-US"/>
          </a:p>
          <a:p>
            <a:r>
              <a:rPr lang="zh-CN" altLang="en-US"/>
              <a:t>　　2.煅赭石：取净赭石，砸碎，照煅淬法煅至红透，醋淬，碾成粗粉。每赭石100kg，用醋30kg。</a:t>
            </a:r>
            <a:endParaRPr lang="zh-CN" altLang="en-US"/>
          </a:p>
          <a:p>
            <a:r>
              <a:rPr lang="zh-CN" altLang="en-US"/>
              <a:t>　　【性能功用】苦，寒。归肝经、心经。平肝潜阳，降逆，止血。用于眩晕耳鸣，呕吐，噫气，呃逆，喘息，吐血，衄血，崩漏下血。内服：9～30g，水煎服。先煎。孕妇慎用。</a:t>
            </a:r>
            <a:endParaRPr lang="zh-CN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7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65538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1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66562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5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67586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ctrTitle"/>
          </p:nvPr>
        </p:nvSpPr>
        <p:spPr>
          <a:xfrm>
            <a:off x="749935" y="786130"/>
            <a:ext cx="7854315" cy="4853305"/>
          </a:xfrm>
        </p:spPr>
        <p:txBody>
          <a:bodyPr/>
          <a:lstStyle/>
          <a:p>
            <a:pPr algn="l"/>
            <a:br>
              <a:rPr lang="en-US" altLang="zh-CN" sz="4000" b="1" smtClean="0">
                <a:solidFill>
                  <a:srgbClr val="002060"/>
                </a:solidFill>
              </a:rPr>
            </a:br>
            <a:r>
              <a:rPr lang="en-US" altLang="zh-CN" sz="4000" b="1" smtClean="0">
                <a:solidFill>
                  <a:srgbClr val="002060"/>
                </a:solidFill>
              </a:rPr>
              <a:t>                 </a:t>
            </a:r>
            <a:r>
              <a:rPr lang="zh-CN" altLang="en-US" sz="8800" b="1" dirty="0">
                <a:solidFill>
                  <a:srgbClr val="FF0066"/>
                </a:solidFill>
                <a:sym typeface="+mn-ea"/>
              </a:rPr>
              <a:t>谢   谢！</a:t>
            </a:r>
            <a:br>
              <a:rPr lang="en-US" altLang="zh-CN" sz="2400" b="1" smtClean="0">
                <a:solidFill>
                  <a:srgbClr val="002060"/>
                </a:solidFill>
              </a:rPr>
            </a:br>
            <a:br>
              <a:rPr lang="en-US" altLang="zh-CN" sz="2400" b="1" smtClean="0">
                <a:solidFill>
                  <a:srgbClr val="002060"/>
                </a:solidFill>
              </a:rPr>
            </a:br>
            <a:br>
              <a:rPr lang="en-US" altLang="zh-CN" sz="4000" b="1" smtClean="0">
                <a:solidFill>
                  <a:srgbClr val="002060"/>
                </a:solidFill>
              </a:rPr>
            </a:br>
            <a:endParaRPr lang="zh-CN" altLang="en-US" sz="4000" smtClean="0">
              <a:solidFill>
                <a:srgbClr val="0000C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8194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en-US"/>
          </a:p>
        </p:txBody>
      </p:sp>
      <p:pic>
        <p:nvPicPr>
          <p:cNvPr id="8195" name="图片 3" descr="IWDA%T[M1W([XOGSZXA}8W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3975" y="1600200"/>
            <a:ext cx="5724525" cy="3876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4" descr="O(Q]0OM99~KNM4ZKRTQA)E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750" y="1600200"/>
            <a:ext cx="5048250" cy="396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9218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en-US"/>
          </a:p>
        </p:txBody>
      </p:sp>
      <p:pic>
        <p:nvPicPr>
          <p:cNvPr id="9219" name="图片 3" descr="NK4YPFXCH@45KYL(%MS}W%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1675" y="1504950"/>
            <a:ext cx="5200650" cy="3848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10242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/>
              <a:t>【性能功用】辛，平；有毒。归肝经。熄风镇痉，攻毒散结，通络止痛。用于小儿惊风，抽搐痉挛，中风口埚，半身不遂，破伤风症，风湿顽痹，偏正头痛，疮疡，瘰疬。内服：2.5～4.5g，水煎服。外用：适量，煎水熏洗。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5394</Words>
  <Application>WPS 演示</Application>
  <PresentationFormat>全屏显示(4:3)</PresentationFormat>
  <Paragraphs>174</Paragraphs>
  <Slides>66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66</vt:i4>
      </vt:variant>
    </vt:vector>
  </HeadingPairs>
  <TitlesOfParts>
    <vt:vector size="73" baseType="lpstr">
      <vt:lpstr>Arial</vt:lpstr>
      <vt:lpstr>宋体</vt:lpstr>
      <vt:lpstr>Wingdings</vt:lpstr>
      <vt:lpstr>Calibri</vt:lpstr>
      <vt:lpstr>隶书</vt:lpstr>
      <vt:lpstr>微软雅黑</vt:lpstr>
      <vt:lpstr>Office 主题</vt:lpstr>
      <vt:lpstr>  太极大药房 中药技能提高班课程 动物矿物             讲师：朱晓桃</vt:lpstr>
      <vt:lpstr>1.蝉蜕</vt:lpstr>
      <vt:lpstr>PowerPoint 演示文稿</vt:lpstr>
      <vt:lpstr>PowerPoint 演示文稿</vt:lpstr>
      <vt:lpstr>PowerPoint 演示文稿</vt:lpstr>
      <vt:lpstr>2.全蝎</vt:lpstr>
      <vt:lpstr>PowerPoint 演示文稿</vt:lpstr>
      <vt:lpstr>PowerPoint 演示文稿</vt:lpstr>
      <vt:lpstr>PowerPoint 演示文稿</vt:lpstr>
      <vt:lpstr>3.地龙</vt:lpstr>
      <vt:lpstr>PowerPoint 演示文稿</vt:lpstr>
      <vt:lpstr>PowerPoint 演示文稿</vt:lpstr>
      <vt:lpstr>4.炒僵蚕</vt:lpstr>
      <vt:lpstr>PowerPoint 演示文稿</vt:lpstr>
      <vt:lpstr>PowerPoint 演示文稿</vt:lpstr>
      <vt:lpstr>5.海螵蛸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6.炒鸡内金</vt:lpstr>
      <vt:lpstr>PowerPoint 演示文稿</vt:lpstr>
      <vt:lpstr>PowerPoint 演示文稿</vt:lpstr>
      <vt:lpstr>7.煅牡蛎</vt:lpstr>
      <vt:lpstr>PowerPoint 演示文稿</vt:lpstr>
      <vt:lpstr>PowerPoint 演示文稿</vt:lpstr>
      <vt:lpstr>8.煅珍珠母</vt:lpstr>
      <vt:lpstr>PowerPoint 演示文稿</vt:lpstr>
      <vt:lpstr>PowerPoint 演示文稿</vt:lpstr>
      <vt:lpstr>PowerPoint 演示文稿</vt:lpstr>
      <vt:lpstr>PowerPoint 演示文稿</vt:lpstr>
      <vt:lpstr>9.鹿角霜</vt:lpstr>
      <vt:lpstr>PowerPoint 演示文稿</vt:lpstr>
      <vt:lpstr>PowerPoint 演示文稿</vt:lpstr>
      <vt:lpstr>树脂、菌类及其它</vt:lpstr>
      <vt:lpstr>PowerPoint 演示文稿</vt:lpstr>
      <vt:lpstr>PowerPoint 演示文稿</vt:lpstr>
      <vt:lpstr>2.灵芝</vt:lpstr>
      <vt:lpstr>PowerPoint 演示文稿</vt:lpstr>
      <vt:lpstr>PowerPoint 演示文稿</vt:lpstr>
      <vt:lpstr>PowerPoint 演示文稿</vt:lpstr>
      <vt:lpstr>3.建曲</vt:lpstr>
      <vt:lpstr>PowerPoint 演示文稿</vt:lpstr>
      <vt:lpstr>PowerPoint 演示文稿</vt:lpstr>
      <vt:lpstr>4.海金沙</vt:lpstr>
      <vt:lpstr>PowerPoint 演示文稿</vt:lpstr>
      <vt:lpstr>PowerPoint 演示文稿</vt:lpstr>
      <vt:lpstr>5.炒没药</vt:lpstr>
      <vt:lpstr>PowerPoint 演示文稿</vt:lpstr>
      <vt:lpstr>PowerPoint 演示文稿</vt:lpstr>
      <vt:lpstr>PowerPoint 演示文稿</vt:lpstr>
      <vt:lpstr>矿物- 1.煅磁石</vt:lpstr>
      <vt:lpstr>PowerPoint 演示文稿</vt:lpstr>
      <vt:lpstr>PowerPoint 演示文稿</vt:lpstr>
      <vt:lpstr>2.生石膏</vt:lpstr>
      <vt:lpstr>PowerPoint 演示文稿</vt:lpstr>
      <vt:lpstr>PowerPoint 演示文稿</vt:lpstr>
      <vt:lpstr>3.煅赭石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   谢   谢！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呼吸系统疾病</dc:title>
  <dc:creator>张蓉</dc:creator>
  <cp:lastModifiedBy>Lenovo</cp:lastModifiedBy>
  <cp:revision>32</cp:revision>
  <dcterms:created xsi:type="dcterms:W3CDTF">2016-10-13T12:53:00Z</dcterms:created>
  <dcterms:modified xsi:type="dcterms:W3CDTF">2017-06-07T07:52:06Z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