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8"/>
  </p:handoutMasterIdLst>
  <p:sldIdLst>
    <p:sldId id="256" r:id="rId3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1" r:id="rId62"/>
    <p:sldId id="342" r:id="rId63"/>
    <p:sldId id="343" r:id="rId64"/>
    <p:sldId id="344" r:id="rId65"/>
    <p:sldId id="345" r:id="rId66"/>
    <p:sldId id="346" r:id="rId67"/>
    <p:sldId id="347" r:id="rId68"/>
    <p:sldId id="348" r:id="rId69"/>
    <p:sldId id="349" r:id="rId70"/>
    <p:sldId id="350" r:id="rId71"/>
    <p:sldId id="351" r:id="rId72"/>
    <p:sldId id="352" r:id="rId73"/>
    <p:sldId id="353" r:id="rId74"/>
    <p:sldId id="354" r:id="rId75"/>
    <p:sldId id="355" r:id="rId76"/>
    <p:sldId id="357" r:id="rId77"/>
    <p:sldId id="358" r:id="rId78"/>
    <p:sldId id="359" r:id="rId79"/>
    <p:sldId id="360" r:id="rId80"/>
    <p:sldId id="361" r:id="rId81"/>
    <p:sldId id="362" r:id="rId82"/>
    <p:sldId id="363" r:id="rId83"/>
    <p:sldId id="364" r:id="rId84"/>
    <p:sldId id="365" r:id="rId85"/>
    <p:sldId id="366" r:id="rId86"/>
    <p:sldId id="367" r:id="rId87"/>
    <p:sldId id="368" r:id="rId88"/>
    <p:sldId id="369" r:id="rId89"/>
    <p:sldId id="370" r:id="rId90"/>
    <p:sldId id="371" r:id="rId91"/>
    <p:sldId id="372" r:id="rId92"/>
    <p:sldId id="373" r:id="rId93"/>
    <p:sldId id="374" r:id="rId94"/>
    <p:sldId id="375" r:id="rId95"/>
    <p:sldId id="376" r:id="rId96"/>
    <p:sldId id="377" r:id="rId97"/>
    <p:sldId id="378" r:id="rId98"/>
    <p:sldId id="379" r:id="rId99"/>
    <p:sldId id="380" r:id="rId100"/>
    <p:sldId id="381" r:id="rId101"/>
    <p:sldId id="382" r:id="rId102"/>
    <p:sldId id="383" r:id="rId103"/>
    <p:sldId id="384" r:id="rId104"/>
    <p:sldId id="385" r:id="rId105"/>
    <p:sldId id="386" r:id="rId106"/>
    <p:sldId id="387" r:id="rId10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392" y="-114"/>
      </p:cViewPr>
      <p:guideLst>
        <p:guide orient="horz" pos="2136"/>
        <p:guide pos="2906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6.xml"/><Relationship Id="rId98" Type="http://schemas.openxmlformats.org/officeDocument/2006/relationships/slide" Target="slides/slide95.xml"/><Relationship Id="rId97" Type="http://schemas.openxmlformats.org/officeDocument/2006/relationships/slide" Target="slides/slide94.xml"/><Relationship Id="rId96" Type="http://schemas.openxmlformats.org/officeDocument/2006/relationships/slide" Target="slides/slide93.xml"/><Relationship Id="rId95" Type="http://schemas.openxmlformats.org/officeDocument/2006/relationships/slide" Target="slides/slide92.xml"/><Relationship Id="rId94" Type="http://schemas.openxmlformats.org/officeDocument/2006/relationships/slide" Target="slides/slide91.xml"/><Relationship Id="rId93" Type="http://schemas.openxmlformats.org/officeDocument/2006/relationships/slide" Target="slides/slide90.xml"/><Relationship Id="rId92" Type="http://schemas.openxmlformats.org/officeDocument/2006/relationships/slide" Target="slides/slide89.xml"/><Relationship Id="rId91" Type="http://schemas.openxmlformats.org/officeDocument/2006/relationships/slide" Target="slides/slide88.xml"/><Relationship Id="rId90" Type="http://schemas.openxmlformats.org/officeDocument/2006/relationships/slide" Target="slides/slide87.xml"/><Relationship Id="rId9" Type="http://schemas.openxmlformats.org/officeDocument/2006/relationships/slide" Target="slides/slide6.xml"/><Relationship Id="rId89" Type="http://schemas.openxmlformats.org/officeDocument/2006/relationships/slide" Target="slides/slide86.xml"/><Relationship Id="rId88" Type="http://schemas.openxmlformats.org/officeDocument/2006/relationships/slide" Target="slides/slide85.xml"/><Relationship Id="rId87" Type="http://schemas.openxmlformats.org/officeDocument/2006/relationships/slide" Target="slides/slide84.xml"/><Relationship Id="rId86" Type="http://schemas.openxmlformats.org/officeDocument/2006/relationships/slide" Target="slides/slide83.xml"/><Relationship Id="rId85" Type="http://schemas.openxmlformats.org/officeDocument/2006/relationships/slide" Target="slides/slide82.xml"/><Relationship Id="rId84" Type="http://schemas.openxmlformats.org/officeDocument/2006/relationships/slide" Target="slides/slide81.xml"/><Relationship Id="rId83" Type="http://schemas.openxmlformats.org/officeDocument/2006/relationships/slide" Target="slides/slide80.xml"/><Relationship Id="rId82" Type="http://schemas.openxmlformats.org/officeDocument/2006/relationships/slide" Target="slides/slide79.xml"/><Relationship Id="rId81" Type="http://schemas.openxmlformats.org/officeDocument/2006/relationships/slide" Target="slides/slide78.xml"/><Relationship Id="rId80" Type="http://schemas.openxmlformats.org/officeDocument/2006/relationships/slide" Target="slides/slide77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1" Type="http://schemas.openxmlformats.org/officeDocument/2006/relationships/tableStyles" Target="tableStyles.xml"/><Relationship Id="rId110" Type="http://schemas.openxmlformats.org/officeDocument/2006/relationships/viewProps" Target="viewProps.xml"/><Relationship Id="rId11" Type="http://schemas.openxmlformats.org/officeDocument/2006/relationships/slide" Target="slides/slide8.xml"/><Relationship Id="rId109" Type="http://schemas.openxmlformats.org/officeDocument/2006/relationships/presProps" Target="presProps.xml"/><Relationship Id="rId108" Type="http://schemas.openxmlformats.org/officeDocument/2006/relationships/handoutMaster" Target="handoutMasters/handoutMaster1.xml"/><Relationship Id="rId107" Type="http://schemas.openxmlformats.org/officeDocument/2006/relationships/slide" Target="slides/slide104.xml"/><Relationship Id="rId106" Type="http://schemas.openxmlformats.org/officeDocument/2006/relationships/slide" Target="slides/slide103.xml"/><Relationship Id="rId105" Type="http://schemas.openxmlformats.org/officeDocument/2006/relationships/slide" Target="slides/slide102.xml"/><Relationship Id="rId104" Type="http://schemas.openxmlformats.org/officeDocument/2006/relationships/slide" Target="slides/slide101.xml"/><Relationship Id="rId103" Type="http://schemas.openxmlformats.org/officeDocument/2006/relationships/slide" Target="slides/slide100.xml"/><Relationship Id="rId102" Type="http://schemas.openxmlformats.org/officeDocument/2006/relationships/slide" Target="slides/slide99.xml"/><Relationship Id="rId101" Type="http://schemas.openxmlformats.org/officeDocument/2006/relationships/slide" Target="slides/slide98.xml"/><Relationship Id="rId100" Type="http://schemas.openxmlformats.org/officeDocument/2006/relationships/slide" Target="slides/slide97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0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2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3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4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0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2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3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4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5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6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7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8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0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2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3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4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5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6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7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8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4" name="幻灯片图像占位符 115713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15715" name="文本占位符 115714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sz="1200" dirty="0"/>
            </a:fld>
            <a:endParaRPr lang="zh-CN" sz="120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2417445"/>
          </a:xfrm>
        </p:spPr>
        <p:txBody>
          <a:bodyPr/>
          <a:lstStyle/>
          <a:p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太极大药房</a:t>
            </a:r>
            <a:b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中药技能提高班课程</a:t>
            </a: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6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中药的性状鉴别</a:t>
            </a:r>
            <a:b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    </a:t>
            </a:r>
            <a:r>
              <a:rPr lang="zh-CN" altLang="en-US" smtClean="0">
                <a:latin typeface="隶书" panose="02010509060101010101" pitchFamily="49" charset="-122"/>
                <a:ea typeface="隶书" panose="02010509060101010101" pitchFamily="49" charset="-122"/>
              </a:rPr>
              <a:t>讲师：朱晓桃</a:t>
            </a:r>
            <a:endParaRPr lang="zh-CN" altLang="en-US" smtClean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2" name="图片 1" descr="坐诊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610" y="3540760"/>
            <a:ext cx="4117340" cy="3218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17411" name="文本占位符 17410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16950" cy="6248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二是用刀横切（或削）成平面：</a:t>
            </a:r>
            <a:r>
              <a:rPr lang="zh-CN" altLang="en-US" b="1" dirty="0"/>
              <a:t>观察皮、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木质两部分的比例，色泽、花纹及射线与维管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束的排列形状等性状特征。如黄芪、甘草、赤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芍的断面呈菊花心状；商陆、牛膝的断面是同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心圆环；苍术、白芷、木香、大黄有朱砂点；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何首乌有锦云纹（特殊的维管束）；菖蒲、射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干、黄精的筋脉点（散在的维管束）；广防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己、关木通的车轮纹；黄芪的金井玉栏；以及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木通木部的小孔（导管）等特征，在鉴别上都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很重要。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标题 8908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89091" name="文本占位符 89090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8388350" cy="62484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19</a:t>
            </a:r>
            <a:r>
              <a:rPr lang="zh-CN" altLang="en-US" sz="4000" b="1" dirty="0">
                <a:solidFill>
                  <a:srgbClr val="FF0000"/>
                </a:solidFill>
              </a:rPr>
              <a:t>、蛤  蚧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蛤蚧又名蛤蟹、石牙、仙蟾、蚧蛇、大壁虎。为壁虎科动物蛤蚧的干燥体。主产于广西。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腹部张开撑于竹片上，呈扁片状，全长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20</a:t>
            </a:r>
            <a:r>
              <a:rPr lang="zh-CN" altLang="en-US" b="1" dirty="0"/>
              <a:t>～</a:t>
            </a:r>
            <a:r>
              <a:rPr lang="en-US" altLang="zh-CN" b="1" dirty="0"/>
              <a:t>30</a:t>
            </a:r>
            <a:r>
              <a:rPr lang="zh-CN" altLang="en-US" b="1" dirty="0"/>
              <a:t>厘米，头颈部及躯干长</a:t>
            </a:r>
            <a:r>
              <a:rPr lang="en-US" altLang="zh-CN" b="1" dirty="0"/>
              <a:t>9</a:t>
            </a:r>
            <a:r>
              <a:rPr lang="zh-CN" altLang="en-US" b="1" dirty="0"/>
              <a:t>～</a:t>
            </a:r>
            <a:r>
              <a:rPr lang="en-US" altLang="zh-CN" b="1" dirty="0"/>
              <a:t>18</a:t>
            </a:r>
            <a:r>
              <a:rPr lang="zh-CN" altLang="en-US" b="1" dirty="0"/>
              <a:t>厘米，头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颈部约占</a:t>
            </a:r>
            <a:r>
              <a:rPr lang="en-US" altLang="zh-CN" b="1" dirty="0"/>
              <a:t>1/3</a:t>
            </a:r>
            <a:r>
              <a:rPr lang="zh-CN" altLang="en-US" b="1" dirty="0"/>
              <a:t>，腹背横宽</a:t>
            </a:r>
            <a:r>
              <a:rPr lang="en-US" altLang="zh-CN" b="1" dirty="0"/>
              <a:t>6</a:t>
            </a:r>
            <a:r>
              <a:rPr lang="zh-CN" altLang="en-US" b="1" dirty="0"/>
              <a:t>～</a:t>
            </a:r>
            <a:r>
              <a:rPr lang="en-US" altLang="zh-CN" b="1" dirty="0"/>
              <a:t>11</a:t>
            </a:r>
            <a:r>
              <a:rPr lang="zh-CN" altLang="en-US" b="1" dirty="0"/>
              <a:t>厘米，尾长</a:t>
            </a:r>
            <a:r>
              <a:rPr lang="en-US" altLang="zh-CN" b="1" dirty="0"/>
              <a:t>6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12</a:t>
            </a:r>
            <a:r>
              <a:rPr lang="zh-CN" altLang="en-US" b="1" dirty="0"/>
              <a:t>厘米。头略呈扁钝三角形，眼眶凹陷成窟窿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状，无眼睑。口内有锯齿状细齿，密生于腭的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边缘，无大牙。周身密披有光泽的细鳞片，有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红褐色斑点。背部表面呈灰黑色或银灰色，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标题 8294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82947" name="文本占位符 82946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562600"/>
          </a:xfrm>
        </p:spPr>
        <p:txBody>
          <a:bodyPr/>
          <a:p>
            <a:pPr>
              <a:buNone/>
            </a:pPr>
            <a:r>
              <a:rPr lang="en-US" altLang="zh-CN" b="1" dirty="0"/>
              <a:t>12</a:t>
            </a:r>
            <a:r>
              <a:rPr lang="zh-CN" altLang="en-US" b="1" dirty="0"/>
              <a:t>～</a:t>
            </a:r>
            <a:r>
              <a:rPr lang="en-US" altLang="zh-CN" b="1" dirty="0"/>
              <a:t>14</a:t>
            </a:r>
            <a:r>
              <a:rPr lang="zh-CN" altLang="en-US" b="1" dirty="0"/>
              <a:t>纵列突起的圆形大鳞片镶嵌在多角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形小鳞片中。腹面呈浅灰色，散有粉红色斑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点。脊椎骨和助骨均呈山脊状突起。</a:t>
            </a:r>
            <a:r>
              <a:rPr lang="en-US" altLang="zh-CN" b="1" dirty="0"/>
              <a:t>4</a:t>
            </a:r>
            <a:r>
              <a:rPr lang="zh-CN" altLang="en-US" b="1" dirty="0"/>
              <a:t>足均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具</a:t>
            </a:r>
            <a:r>
              <a:rPr lang="en-US" altLang="zh-CN" b="1" dirty="0"/>
              <a:t>5</a:t>
            </a:r>
            <a:r>
              <a:rPr lang="zh-CN" altLang="en-US" b="1" dirty="0"/>
              <a:t>趾，趾间具蹼，足趾底面有摺皱状突起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的吸盘，爪短，呈钩状，除第</a:t>
            </a:r>
            <a:r>
              <a:rPr lang="en-US" altLang="zh-CN" b="1" dirty="0"/>
              <a:t>1</a:t>
            </a:r>
            <a:r>
              <a:rPr lang="zh-CN" altLang="en-US" b="1" dirty="0"/>
              <a:t>趾外，均具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爪。尾渐细，微现骨节，颜色同背部，有</a:t>
            </a:r>
            <a:r>
              <a:rPr lang="en-US" altLang="zh-CN" b="1"/>
              <a:t>7</a:t>
            </a:r>
            <a:endParaRPr lang="en-US" altLang="zh-CN" b="1"/>
          </a:p>
          <a:p>
            <a:pPr>
              <a:buNone/>
            </a:pPr>
            <a:r>
              <a:rPr lang="zh-CN" altLang="en-US" b="1" dirty="0"/>
              <a:t>个明显的银灰色环节，质坚韧。腥气重，味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微咸。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以个大，尾全，不破碎者为佳。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标题 2457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24579" name="文本占位符 24578"/>
          <p:cNvSpPr>
            <a:spLocks noGrp="1"/>
          </p:cNvSpPr>
          <p:nvPr>
            <p:ph type="body" idx="1"/>
          </p:nvPr>
        </p:nvSpPr>
        <p:spPr>
          <a:xfrm>
            <a:off x="533400" y="228600"/>
            <a:ext cx="8312150" cy="6400800"/>
          </a:xfrm>
        </p:spPr>
        <p:txBody>
          <a:bodyPr/>
          <a:p>
            <a:pPr algn="ctr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20</a:t>
            </a:r>
            <a:r>
              <a:rPr lang="zh-CN" altLang="en-US" b="1" dirty="0">
                <a:solidFill>
                  <a:srgbClr val="FF0000"/>
                </a:solidFill>
              </a:rPr>
              <a:t>、燕  窝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400" b="1" dirty="0"/>
              <a:t>        </a:t>
            </a:r>
            <a:r>
              <a:rPr lang="zh-CN" altLang="en-US" sz="2800" b="1" dirty="0"/>
              <a:t>燕窝又名燕根、燕窝菜、燕菜、燕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盏、燕蔬菜。为雨燕科动物金丝燕及多种同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属燕类用唾液与绒羽等混合凝结附着于岩石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壁上所筑成的巢窝。主产于印尼、泰国、缅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甸、日本等国，我国广东、福建、海南及南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海诸岛也产。市售有官燕（白燕），毛燕，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血燕等三个规格。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        完整者呈不整齐的半月形或船形。长</a:t>
            </a:r>
            <a:endParaRPr lang="zh-CN" altLang="en-US" sz="2800" b="1" dirty="0"/>
          </a:p>
          <a:p>
            <a:pPr>
              <a:buNone/>
            </a:pPr>
            <a:r>
              <a:rPr lang="en-US" altLang="zh-CN" sz="2800" b="1" dirty="0"/>
              <a:t>6.5</a:t>
            </a:r>
            <a:r>
              <a:rPr lang="zh-CN" altLang="en-US" sz="2800" b="1" dirty="0"/>
              <a:t>～</a:t>
            </a:r>
            <a:r>
              <a:rPr lang="en-US" altLang="zh-CN" sz="2800" b="1" dirty="0"/>
              <a:t>10</a:t>
            </a:r>
            <a:r>
              <a:rPr lang="zh-CN" altLang="en-US" sz="2800" b="1" dirty="0"/>
              <a:t>厘米，宽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～</a:t>
            </a:r>
            <a:r>
              <a:rPr lang="en-US" altLang="zh-CN" sz="2800" b="1" dirty="0"/>
              <a:t>5</a:t>
            </a:r>
            <a:r>
              <a:rPr lang="zh-CN" altLang="en-US" sz="2800" b="1" dirty="0"/>
              <a:t>厘米，凹陷成兜状；表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面黄白色或灰白色，附着于岩石的一面较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平，外面微隆起，附着面粘液凝成层排列较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标题 2560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25603" name="文本占位符 25602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8540750" cy="5867400"/>
          </a:xfrm>
        </p:spPr>
        <p:txBody>
          <a:bodyPr/>
          <a:p>
            <a:pPr>
              <a:buNone/>
            </a:pPr>
            <a:r>
              <a:rPr lang="en-US" altLang="zh-CN" b="1" dirty="0"/>
              <a:t>   </a:t>
            </a:r>
            <a:r>
              <a:rPr lang="zh-CN" altLang="en-US" b="1" dirty="0"/>
              <a:t>整齐，较隆起面细致，呈波状，燕窝的内部粗糙，呈丝瓜络样，放大镜下可见细小羽毛。质硬而脆，断面微似角质。入水则柔软而膨大。以色白、洁净者为佳。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现行规格标志分为：白燕、毛燕、血燕</a:t>
            </a:r>
            <a:endParaRPr lang="zh-CN" altLang="en-US" b="1" dirty="0"/>
          </a:p>
          <a:p>
            <a:pPr>
              <a:buNone/>
            </a:pPr>
            <a:r>
              <a:rPr lang="zh-CN" altLang="en-US" b="1"/>
              <a:t>        </a:t>
            </a:r>
            <a:r>
              <a:rPr lang="en-US" altLang="zh-CN" b="1" dirty="0">
                <a:solidFill>
                  <a:srgbClr val="FF0000"/>
                </a:solidFill>
              </a:rPr>
              <a:t>①</a:t>
            </a:r>
            <a:r>
              <a:rPr lang="zh-CN" altLang="en-US" b="1" dirty="0">
                <a:solidFill>
                  <a:srgbClr val="FF0000"/>
                </a:solidFill>
              </a:rPr>
              <a:t>白燕（官燕）：</a:t>
            </a:r>
            <a:r>
              <a:rPr lang="zh-CN" altLang="en-US" b="1" dirty="0"/>
              <a:t>色洁白，偶带少数绒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羽。质佳。</a:t>
            </a:r>
            <a:endParaRPr lang="zh-CN" altLang="en-US" b="1"/>
          </a:p>
          <a:p>
            <a:pPr>
              <a:buNone/>
            </a:pPr>
            <a:r>
              <a:rPr lang="zh-CN" altLang="en-US" b="1"/>
              <a:t>        </a:t>
            </a:r>
            <a:r>
              <a:rPr lang="en-US" altLang="zh-CN" b="1" dirty="0">
                <a:solidFill>
                  <a:srgbClr val="FF0000"/>
                </a:solidFill>
              </a:rPr>
              <a:t>②</a:t>
            </a:r>
            <a:r>
              <a:rPr lang="zh-CN" altLang="en-US" b="1" dirty="0">
                <a:solidFill>
                  <a:srgbClr val="FF0000"/>
                </a:solidFill>
              </a:rPr>
              <a:t>毛燕：</a:t>
            </a:r>
            <a:r>
              <a:rPr lang="zh-CN" altLang="en-US" b="1" dirty="0"/>
              <a:t>色灰，内有较多灰黑色羽毛。质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较次。</a:t>
            </a:r>
            <a:endParaRPr lang="zh-CN" altLang="en-US" b="1" dirty="0"/>
          </a:p>
          <a:p>
            <a:pPr>
              <a:buNone/>
            </a:pPr>
            <a:r>
              <a:rPr lang="zh-CN" altLang="en-US" b="1"/>
              <a:t>        </a:t>
            </a:r>
            <a:r>
              <a:rPr lang="en-US" altLang="zh-CN" b="1" dirty="0">
                <a:solidFill>
                  <a:srgbClr val="FF0000"/>
                </a:solidFill>
              </a:rPr>
              <a:t>③</a:t>
            </a:r>
            <a:r>
              <a:rPr lang="zh-CN" altLang="en-US" b="1" dirty="0">
                <a:solidFill>
                  <a:srgbClr val="FF0000"/>
                </a:solidFill>
              </a:rPr>
              <a:t>血燕：</a:t>
            </a:r>
            <a:r>
              <a:rPr lang="zh-CN" altLang="en-US" b="1" dirty="0"/>
              <a:t>含有赤褐色血丝。质次。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标题 26625"/>
          <p:cNvSpPr>
            <a:spLocks noGrp="1"/>
          </p:cNvSpPr>
          <p:nvPr>
            <p:ph type="title"/>
          </p:nvPr>
        </p:nvSpPr>
        <p:spPr/>
        <p:txBody>
          <a:bodyPr anchor="ctr"/>
          <a:p>
            <a:endParaRPr dirty="0"/>
          </a:p>
        </p:txBody>
      </p:sp>
      <p:sp>
        <p:nvSpPr>
          <p:cNvPr id="26627" name="文本占位符 26626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ctr">
              <a:buNone/>
            </a:pPr>
            <a:r>
              <a:rPr lang="zh-CN" altLang="en-US" sz="9600" b="1" dirty="0"/>
              <a:t>谢  谢</a:t>
            </a:r>
            <a:endParaRPr lang="zh-CN" altLang="en-US" sz="9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74663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7</a:t>
            </a:r>
            <a:r>
              <a:rPr lang="zh-CN" altLang="en-US" sz="4000" dirty="0">
                <a:solidFill>
                  <a:srgbClr val="FF0000"/>
                </a:solidFill>
              </a:rPr>
              <a:t>、气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>
          <a:xfrm>
            <a:off x="381000" y="838200"/>
            <a:ext cx="854075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有些药材有特殊的香气或臭气，这是由于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药材中含有挥发性物质的缘故，如果药材的气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味本来就不很强烈，在空气中暴露时间久了，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就更不容易闻出来，这时可将药材弄碎了再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闻，或者放在有盖的杯子里，用热水泡一下再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闻。有些药材的气是十分特殊的，成为鉴别时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主要的依据之一，如檀香、麝香、薄荷、冰片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的气香而浓烈；阿魏的气恶臭；鱼腥草顾名思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义</a:t>
            </a:r>
            <a:r>
              <a:rPr lang="en-US" altLang="zh-CN" b="1" dirty="0"/>
              <a:t>——</a:t>
            </a:r>
            <a:r>
              <a:rPr lang="zh-CN" altLang="en-US" b="1" dirty="0"/>
              <a:t>有鱼腥气等。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945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5313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8</a:t>
            </a:r>
            <a:r>
              <a:rPr lang="zh-CN" altLang="en-US" sz="4000" dirty="0">
                <a:solidFill>
                  <a:srgbClr val="FF0000"/>
                </a:solidFill>
              </a:rPr>
              <a:t>、味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9459" name="文本占位符 19458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854075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由于舌尖部只对甜味敏感，而对苦味敏感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的是接近舌根的部分，所以在尝药时要取少量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代表性样品，放在口里咀嚼至少一分钟，使舌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头的各部分都接触到药液，这样才能准确尝到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药味，然后再吐出来。尝药时要注意取样的代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表性，因为药材的各部分味道可能不同，例如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果实的果皮与种子，树皮的外侧和内侧，根的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皮部和木部等。有些药材的味亦是衡量品质的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>
          <a:xfrm>
            <a:off x="381000" y="228600"/>
            <a:ext cx="8540750" cy="6629400"/>
          </a:xfrm>
        </p:spPr>
        <p:txBody>
          <a:bodyPr/>
          <a:p>
            <a:pPr>
              <a:buNone/>
            </a:pPr>
            <a:r>
              <a:rPr lang="zh-CN" altLang="en-US" b="1" dirty="0"/>
              <a:t>标准之一，如乌梅、木瓜、山楂以味酸为好；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黄连、黄柏以味越苦越好；甘草、党参以味甜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为好；肉桂以味甜辣为好等，这些经验鉴别的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要求是与其所含成份及其含量有密切的关系。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药材的味一变，就要考虑其品质和质量的问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题，绝不能轻视。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千万注意对具强烈的刺激性和毒性的药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材，口尝时要特别小心，取样不能太多，尝后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一定要吐出来并用水漱口、洗手，以免中毒，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如草乌、雪上一枝蒿、白附子、狼毒、半夏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等。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7550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9</a:t>
            </a:r>
            <a:r>
              <a:rPr lang="zh-CN" altLang="en-US" sz="4000" dirty="0">
                <a:solidFill>
                  <a:srgbClr val="FF0000"/>
                </a:solidFill>
              </a:rPr>
              <a:t>、入水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1507" name="文本占位符 21506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16950" cy="5105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利用某些药材在水中有各种特殊变化，作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为鉴别特征之一。例如</a:t>
            </a:r>
            <a:r>
              <a:rPr lang="zh-CN" altLang="en-US" b="1" dirty="0">
                <a:solidFill>
                  <a:srgbClr val="FF0000"/>
                </a:solidFill>
              </a:rPr>
              <a:t>秦皮</a:t>
            </a:r>
            <a:r>
              <a:rPr lang="zh-CN" altLang="en-US" b="1" dirty="0"/>
              <a:t>浸入水中，有浸出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物溶在水中，在日光下呈现碧蓝荧光色；</a:t>
            </a:r>
            <a:r>
              <a:rPr lang="zh-CN" altLang="en-US" b="1" dirty="0">
                <a:solidFill>
                  <a:srgbClr val="FF0000"/>
                </a:solidFill>
              </a:rPr>
              <a:t>红花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用水泡后，水变金黄色，花不褪色；</a:t>
            </a:r>
            <a:r>
              <a:rPr lang="zh-CN" altLang="en-US" b="1" dirty="0">
                <a:solidFill>
                  <a:srgbClr val="FF0000"/>
                </a:solidFill>
              </a:rPr>
              <a:t>藏红花</a:t>
            </a:r>
            <a:r>
              <a:rPr lang="zh-CN" altLang="en-US" b="1" dirty="0"/>
              <a:t>浸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入水杯中，粒头膨胀呈长喇叭状，可见一条黄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线徐徐沉入水底，水液呈浅黄色，用红色染料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和玉米须等制造的假藏红花，入水后没有正品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藏红花的特征，假藏红花漂浮在水面上，水液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标题 27649"/>
          <p:cNvSpPr>
            <a:spLocks noGrp="1"/>
          </p:cNvSpPr>
          <p:nvPr>
            <p:ph type="title"/>
          </p:nvPr>
        </p:nvSpPr>
        <p:spPr>
          <a:xfrm>
            <a:off x="758825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27651" name="文本占位符 27650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8915400" cy="6019800"/>
          </a:xfrm>
        </p:spPr>
        <p:txBody>
          <a:bodyPr/>
          <a:p>
            <a:pPr>
              <a:buNone/>
            </a:pPr>
            <a:r>
              <a:rPr lang="zh-CN" altLang="en-US" b="1" dirty="0"/>
              <a:t>立刻变成鲜红色；</a:t>
            </a:r>
            <a:r>
              <a:rPr lang="zh-CN" altLang="en-US" b="1" dirty="0">
                <a:solidFill>
                  <a:srgbClr val="FF0000"/>
                </a:solidFill>
              </a:rPr>
              <a:t>海金沙</a:t>
            </a:r>
            <a:r>
              <a:rPr lang="zh-CN" altLang="en-US" b="1" dirty="0"/>
              <a:t>少许撒于水杯中，浮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于水面不下沉，如有下沉则是泥沙等掺杂物；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熊胆仁</a:t>
            </a:r>
            <a:r>
              <a:rPr lang="zh-CN" altLang="en-US" b="1" dirty="0"/>
              <a:t>一小粒，置入水面上，可见其旋转并逐渐溶解，有明显黄线下降而不扩散，伪品无此现象；</a:t>
            </a:r>
            <a:r>
              <a:rPr lang="zh-CN" altLang="en-US" b="1" dirty="0">
                <a:solidFill>
                  <a:srgbClr val="FF0000"/>
                </a:solidFill>
              </a:rPr>
              <a:t>琥珀</a:t>
            </a:r>
            <a:r>
              <a:rPr lang="zh-CN" altLang="en-US" b="1" dirty="0"/>
              <a:t>不溶于水，煮沸不溶化，不变软，若加热后变软或溶化则可能是松香或其他树脂；</a:t>
            </a:r>
            <a:r>
              <a:rPr lang="zh-CN" altLang="en-US" b="1" dirty="0">
                <a:solidFill>
                  <a:srgbClr val="FF0000"/>
                </a:solidFill>
              </a:rPr>
              <a:t>乳香</a:t>
            </a:r>
            <a:r>
              <a:rPr lang="zh-CN" altLang="en-US" b="1" dirty="0"/>
              <a:t>适量与水共研，行成白色乳状液；</a:t>
            </a:r>
            <a:r>
              <a:rPr lang="zh-CN" altLang="en-US" b="1" dirty="0">
                <a:solidFill>
                  <a:srgbClr val="FF0000"/>
                </a:solidFill>
              </a:rPr>
              <a:t>没药</a:t>
            </a:r>
            <a:r>
              <a:rPr lang="zh-CN" altLang="en-US" b="1" dirty="0"/>
              <a:t>适量与水共研，行成黄色乳状液；</a:t>
            </a:r>
            <a:r>
              <a:rPr lang="zh-CN" altLang="en-US" b="1" dirty="0">
                <a:solidFill>
                  <a:srgbClr val="FF0000"/>
                </a:solidFill>
              </a:rPr>
              <a:t>胖大海</a:t>
            </a:r>
            <a:r>
              <a:rPr lang="zh-CN" altLang="en-US" b="1" dirty="0"/>
              <a:t>放入水中膨胀速度较快，并能达到原体积的</a:t>
            </a:r>
            <a:r>
              <a:rPr lang="en-US" altLang="zh-CN" b="1" dirty="0"/>
              <a:t>5</a:t>
            </a:r>
            <a:r>
              <a:rPr lang="zh-CN" altLang="en-US" b="1" dirty="0"/>
              <a:t>～</a:t>
            </a:r>
            <a:r>
              <a:rPr lang="en-US" altLang="zh-CN" b="1" dirty="0"/>
              <a:t>8</a:t>
            </a:r>
            <a:r>
              <a:rPr lang="zh-CN" altLang="en-US" b="1" dirty="0"/>
              <a:t>倍，而伪品膨胀速度缓慢，仅能达到原体积的</a:t>
            </a:r>
            <a:r>
              <a:rPr lang="en-US" altLang="zh-CN" b="1" dirty="0"/>
              <a:t>3</a:t>
            </a:r>
            <a:r>
              <a:rPr lang="zh-CN" altLang="en-US" b="1" dirty="0"/>
              <a:t>～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28673"/>
          <p:cNvSpPr>
            <a:spLocks noGrp="1"/>
          </p:cNvSpPr>
          <p:nvPr>
            <p:ph type="title"/>
          </p:nvPr>
        </p:nvSpPr>
        <p:spPr>
          <a:xfrm>
            <a:off x="533400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28675" name="文本占位符 28674"/>
          <p:cNvSpPr>
            <a:spLocks noGrp="1"/>
          </p:cNvSpPr>
          <p:nvPr>
            <p:ph type="body" idx="1"/>
          </p:nvPr>
        </p:nvSpPr>
        <p:spPr>
          <a:xfrm>
            <a:off x="304800" y="304800"/>
            <a:ext cx="8540750" cy="61722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4</a:t>
            </a:r>
            <a:r>
              <a:rPr lang="zh-CN" altLang="en-US" b="1" dirty="0"/>
              <a:t>倍；</a:t>
            </a:r>
            <a:r>
              <a:rPr lang="zh-CN" altLang="en-US" b="1" dirty="0">
                <a:solidFill>
                  <a:srgbClr val="FF0000"/>
                </a:solidFill>
              </a:rPr>
              <a:t>苏木</a:t>
            </a:r>
            <a:r>
              <a:rPr lang="zh-CN" altLang="en-US" b="1" dirty="0"/>
              <a:t>投入热水中，呈鲜艳的桃红色透明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溶液，后又转为棕红色，加醋（酸）则溶液变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为黄色，加石灰水（碱）溶液则变成红色；少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许</a:t>
            </a:r>
            <a:r>
              <a:rPr lang="zh-CN" altLang="en-US" b="1" dirty="0">
                <a:solidFill>
                  <a:srgbClr val="FF0000"/>
                </a:solidFill>
              </a:rPr>
              <a:t>牛黄</a:t>
            </a:r>
            <a:r>
              <a:rPr lang="zh-CN" altLang="en-US" b="1" dirty="0"/>
              <a:t>加水调合后涂于指甲上，能将指甲染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黄、且经久不褪色；</a:t>
            </a:r>
            <a:r>
              <a:rPr lang="zh-CN" altLang="en-US" b="1" dirty="0">
                <a:solidFill>
                  <a:srgbClr val="FF0000"/>
                </a:solidFill>
              </a:rPr>
              <a:t>青黛</a:t>
            </a:r>
            <a:r>
              <a:rPr lang="zh-CN" altLang="en-US" b="1" dirty="0"/>
              <a:t>投入水中，振摇后放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置片刻，水液不应显深蓝色；</a:t>
            </a:r>
            <a:r>
              <a:rPr lang="zh-CN" altLang="en-US" b="1" dirty="0">
                <a:solidFill>
                  <a:srgbClr val="FF0000"/>
                </a:solidFill>
              </a:rPr>
              <a:t>茯苓块</a:t>
            </a:r>
            <a:r>
              <a:rPr lang="zh-CN" altLang="en-US" b="1" dirty="0"/>
              <a:t>用开水浸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泡不溶解，不破碎，用面粉压制的假茯苓块，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用开水浸泡后</a:t>
            </a:r>
            <a:r>
              <a:rPr lang="en-US" altLang="zh-CN" b="1" dirty="0"/>
              <a:t>15</a:t>
            </a:r>
            <a:r>
              <a:rPr lang="zh-CN" altLang="en-US" b="1" dirty="0"/>
              <a:t>分钟左右溶解成糊状；</a:t>
            </a:r>
            <a:r>
              <a:rPr lang="zh-CN" altLang="en-US" b="1" dirty="0">
                <a:solidFill>
                  <a:srgbClr val="FF0000"/>
                </a:solidFill>
              </a:rPr>
              <a:t>血茸片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骨质呈淡褐色，有裂隙，用开水浸泡不溶化，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入水不变色，而用胶水、红色染料、锯末压制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的“血茸片”，仅锯口部“血”红色，切片无裂隙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2969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29699" name="文本占位符 29698"/>
          <p:cNvSpPr>
            <a:spLocks noGrp="1"/>
          </p:cNvSpPr>
          <p:nvPr>
            <p:ph type="body" idx="1"/>
          </p:nvPr>
        </p:nvSpPr>
        <p:spPr>
          <a:xfrm>
            <a:off x="304800" y="457200"/>
            <a:ext cx="8540750" cy="5638800"/>
          </a:xfrm>
        </p:spPr>
        <p:txBody>
          <a:bodyPr/>
          <a:p>
            <a:pPr>
              <a:buNone/>
            </a:pPr>
            <a:r>
              <a:rPr lang="zh-CN" altLang="en-US" b="1" dirty="0"/>
              <a:t>，用开水浸泡即溶解，水液被染成红色，套上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去的皮毛脱落；</a:t>
            </a:r>
            <a:r>
              <a:rPr lang="zh-CN" altLang="en-US" b="1" dirty="0">
                <a:solidFill>
                  <a:srgbClr val="FF0000"/>
                </a:solidFill>
              </a:rPr>
              <a:t>天竺黄</a:t>
            </a:r>
            <a:r>
              <a:rPr lang="zh-CN" altLang="en-US" b="1" dirty="0"/>
              <a:t>吸水性强，有粘舌感，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投入水中不溶于水，在水中则有气泡产生，伪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品无此特征；</a:t>
            </a:r>
            <a:r>
              <a:rPr lang="zh-CN" altLang="en-US" b="1" dirty="0">
                <a:solidFill>
                  <a:srgbClr val="FF0000"/>
                </a:solidFill>
              </a:rPr>
              <a:t>阿胶</a:t>
            </a:r>
            <a:r>
              <a:rPr lang="zh-CN" altLang="en-US" b="1" dirty="0"/>
              <a:t>加沸水搅拌至溶解，溶液呈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棕红色，较澄明，静置后溶液不变稠，而其他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杂皮胶溶液会变混浊等。这些方法常与药材所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含的某种化学成分有关，完全能作为鉴别方法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使用。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标题 3174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7550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10</a:t>
            </a:r>
            <a:r>
              <a:rPr lang="zh-CN" altLang="en-US" sz="4000" dirty="0">
                <a:solidFill>
                  <a:srgbClr val="FF0000"/>
                </a:solidFill>
              </a:rPr>
              <a:t>、火烧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1747" name="文本占位符 31746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1695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有些藤木类、树脂类和动物类药材用火烧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之，能产生特殊的气味、颜色、烟雾、响声等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现象，而用以鉴别药材。例如降香微有香气点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燃则香气浓烈，燃烧时有油流出，烧完留有白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灰；血竭放在纸上，下面用火烤，熔化后色鲜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红如血而透明，无残渣；麝香在烧灼时，先迸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裂跳动、并发出有轻微爆鸣声、随即膨胀起泡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或起油珠状，溢出浓烈的香气，而且不会有毛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3276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32771" name="文本占位符 32770"/>
          <p:cNvSpPr>
            <a:spLocks noGrp="1"/>
          </p:cNvSpPr>
          <p:nvPr>
            <p:ph type="body" idx="1"/>
          </p:nvPr>
        </p:nvSpPr>
        <p:spPr>
          <a:xfrm>
            <a:off x="304800" y="457200"/>
            <a:ext cx="8540750" cy="6019800"/>
          </a:xfrm>
        </p:spPr>
        <p:txBody>
          <a:bodyPr/>
          <a:p>
            <a:pPr>
              <a:buNone/>
            </a:pPr>
            <a:r>
              <a:rPr lang="zh-CN" altLang="en-US" b="1" dirty="0"/>
              <a:t>、肉焦臭气，火焰或火星出现。而掺伪麝香在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灼烧时有焦腥臭气，或起烟冒火星等；海金沙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在燃烧时有闪光和爆鸣声，烧后无灰渣残留。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我国中药界主要就是依靠这类传统的经验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鉴别方法，长期以来基本上保证了中医用药的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安全与有效。不管过去、现在和将来，它都是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中药鉴定的重要方法之一。除应该认真学习和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掌握前人集累的经验外，还要在工作中不断总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结，使它日趋完善。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 anchor="ctr"/>
          <a:p>
            <a:r>
              <a:rPr lang="en-US" altLang="zh-CN" dirty="0"/>
              <a:t>    </a:t>
            </a:r>
            <a:r>
              <a:rPr lang="zh-CN" altLang="en-US" dirty="0">
                <a:solidFill>
                  <a:srgbClr val="FF0000"/>
                </a:solidFill>
              </a:rPr>
              <a:t>一、常用的中药性状鉴定方法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16950" cy="5486400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zh-CN" altLang="en-US" b="1" dirty="0"/>
              <a:t>中药性状鉴定，是中药四大鉴定方法之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一。其目的仍然是确定药材是否符合医药上应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用的要求，以保证用药的安全有效。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性状鉴定就是用眼看、手摸、鼻闻、口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尝、入水、火烧等一些十分简便的鉴定方法来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检查药材的外观性状。这个方法是几千年来劳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动人民鉴定药材的宝贵经验的总结，它具有简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单、易行及迅速的特点，是其它种鉴定方法的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基础。</a:t>
            </a:r>
            <a:r>
              <a:rPr lang="zh-CN" altLang="en-US" dirty="0">
                <a:solidFill>
                  <a:schemeClr val="tx2"/>
                </a:solidFill>
              </a:rPr>
              <a:t> </a:t>
            </a: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6434" name="标题 146433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6435" name="文本占位符 146434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7056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二、经验鉴别常用名词术语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钉角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亦称“疙瘩钉”，按照植物解剖分析有以下</a:t>
            </a:r>
            <a:r>
              <a:rPr lang="en-US" altLang="zh-CN" dirty="0"/>
              <a:t>3</a:t>
            </a:r>
            <a:r>
              <a:rPr lang="zh-CN" altLang="en-US" dirty="0"/>
              <a:t>种情况：</a:t>
            </a:r>
            <a:r>
              <a:rPr lang="en-US" altLang="zh-CN" dirty="0">
                <a:latin typeface="宋体" panose="02010600030101010101" pitchFamily="2" charset="-122"/>
              </a:rPr>
              <a:t>①</a:t>
            </a:r>
            <a:r>
              <a:rPr lang="zh-CN" altLang="en-US" dirty="0">
                <a:latin typeface="宋体" panose="02010600030101010101" pitchFamily="2" charset="-122"/>
              </a:rPr>
              <a:t>未长成的支根呈瘤状突起，如川、草乌。</a:t>
            </a:r>
            <a:r>
              <a:rPr lang="en-US" altLang="zh-CN" dirty="0">
                <a:latin typeface="宋体" panose="02010600030101010101" pitchFamily="2" charset="-122"/>
              </a:rPr>
              <a:t>②</a:t>
            </a:r>
            <a:r>
              <a:rPr lang="zh-CN" altLang="en-US" dirty="0">
                <a:latin typeface="宋体" panose="02010600030101010101" pitchFamily="2" charset="-122"/>
              </a:rPr>
              <a:t>未发出的芽痕呈疙瘩状突起，如泽泻、姜黄。</a:t>
            </a:r>
            <a:r>
              <a:rPr lang="en-US" altLang="zh-CN" dirty="0">
                <a:latin typeface="宋体" panose="02010600030101010101" pitchFamily="2" charset="-122"/>
              </a:rPr>
              <a:t>③</a:t>
            </a:r>
            <a:r>
              <a:rPr lang="zh-CN" altLang="en-US" dirty="0">
                <a:latin typeface="宋体" panose="02010600030101010101" pitchFamily="2" charset="-122"/>
              </a:rPr>
              <a:t>皮孔呈疣状明显突起，如大血藤、白芷的表面</a:t>
            </a:r>
            <a:r>
              <a:rPr lang="zh-CN" altLang="en-US" dirty="0"/>
              <a:t>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狮子盘头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党参顶头部的茎痕及芽痕，呈疣状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突起聚集在顶端，常用于道地药材纹党参和东党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参的鉴别。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珍珠盘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鹿角的基部周边，有骨钉呈圆盘状集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聚。银柴胡的顶头，茎痕呈疣状突起，密被顶端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呈圆盘状。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7458" name="标题 147457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7459" name="文本占位符 147458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839200" cy="6705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砂眼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亦称“棕眼”。砂眼一般是指翻砂过程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中，气体或杂质在铸件内部或表面形成的小孔。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鉴别药材的含义有：根及根茎类药材表面须根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痕，如天南星、银柴胡的表面；其他药材表面凹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陷的小孔，如自然铜的表面。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筋脉点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筋脉点是古人对药材内部某些组织内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部的认识，按现在植物解剖学看包括：</a:t>
            </a:r>
            <a:r>
              <a:rPr lang="en-US" altLang="zh-CN" dirty="0">
                <a:latin typeface="宋体" panose="02010600030101010101" pitchFamily="2" charset="-122"/>
              </a:rPr>
              <a:t>①</a:t>
            </a:r>
            <a:r>
              <a:rPr lang="zh-CN" altLang="en-US" dirty="0">
                <a:latin typeface="宋体" panose="02010600030101010101" pitchFamily="2" charset="-122"/>
              </a:rPr>
              <a:t>药材横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dirty="0">
                <a:latin typeface="宋体" panose="02010600030101010101" pitchFamily="2" charset="-122"/>
              </a:rPr>
              <a:t>切断面的分泌组织，如防风的油管、白芷的分泌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dirty="0">
                <a:latin typeface="宋体" panose="02010600030101010101" pitchFamily="2" charset="-122"/>
              </a:rPr>
              <a:t>腔、生晒参的树脂道；</a:t>
            </a:r>
            <a:r>
              <a:rPr lang="en-US" altLang="zh-CN" dirty="0">
                <a:latin typeface="宋体" panose="02010600030101010101" pitchFamily="2" charset="-122"/>
              </a:rPr>
              <a:t>②</a:t>
            </a:r>
            <a:r>
              <a:rPr lang="zh-CN" altLang="en-US" dirty="0">
                <a:latin typeface="宋体" panose="02010600030101010101" pitchFamily="2" charset="-122"/>
              </a:rPr>
              <a:t>维管束或大型木质部导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dirty="0">
                <a:latin typeface="宋体" panose="02010600030101010101" pitchFamily="2" charset="-122"/>
              </a:rPr>
              <a:t>管，如水菖蒲、牛膝的断面均可见到。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8482" name="标题 14848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8483" name="文本占位符 14848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763000" cy="6324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星点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指大黄横切面上的异型维管束，因为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大黄的异型维管束排列不整齐，像众星星一样散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在，习称星点。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朱砂点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指像朱砂红色一样的点，包括朱红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色的油室、分泌腔或光亮的油点，如苍术、羌活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、木香；麻黄断面含有色素的中央髓。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金星点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指石韦等一些蕨类植物体，被有金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黄色孢子囊。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涡汶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指马宝的横断面，从中心向外，有数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层环纹，像以石击水而形成的水波。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9506" name="标题 14950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9507" name="文本占位符 149506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4770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年轮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又叫生长轮，指植物生长期间，形成层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的分裂活动受季节的影响，细胞间隙的密度不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一，呈现同心环层，从组织疏松到紧密处的一般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为一年轮，多用于一些较大的木本药材的鉴别，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如苏木、毛冬青、萝芙木等。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车轮纹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药材的横切面，维管束与射线相间放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射状排列到周皮，或木质部与木射线放射状排列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的形成层处，形成较大的放射花纹。常见的有大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血藤、防已、青风藤等。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门桩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指鹿茸的第一个分枝。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0530" name="标题 15052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0531" name="文本占位符 150530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7056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</a:rPr>
              <a:t>独挺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即未分岔的独角鹿茸，多为二年幼鹿的“初生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茸”，又名“一棵葱”、“大鼓锤”。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大挺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花鹿茸具有一个分枝者为“二杠”，其主枝习称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“大挺”。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门庄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花鹿茸具有一个分枝，且离锯口</a:t>
            </a:r>
            <a:r>
              <a:rPr lang="en-US" altLang="zh-CN" sz="2800" dirty="0"/>
              <a:t>1cm</a:t>
            </a:r>
            <a:r>
              <a:rPr lang="zh-CN" altLang="en-US" sz="2800" dirty="0"/>
              <a:t>处分出侧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枝，习称“庄门”。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单门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马鹿茸侧枝一个者，习称单门。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拧嘴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指鹿茸大挺的顶端，初分枝岔时，顶端嘴头，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扭曲不正者。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骨化圈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鹿茸锯口的周围，靠皮层处，有骨化的一圈。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抽沟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鹿茸大挺不饱满，抽缩成沟形者。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捻头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老五岔马鹿茸分枝顶端多无毛，习称“捻头”。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9986" name="标题 16998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9987" name="文本占位符 169986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58674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乌皮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梅花鹿茸的表皮棕黄色，因加工影响，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部分皮变成乌黑色。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存折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鹿茸内部已折断，表皮未开裂，但有痕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迹。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窜尖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鹿茸渐老时，大挺顶端，破皮窜出瘦小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的角尖。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莲花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指马鹿的嫩锯茸，短二杠，大挺有了小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的分岔。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老毛杠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指三、四岔以上的老马鹿茸，快成茸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角者，但未脱去皮茸。</a:t>
            </a:r>
            <a:endParaRPr lang="zh-CN" altLang="en-US" dirty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1554" name="标题 15155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1555" name="文本占位符 151554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248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骨豆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指鹿茸逐渐变老硬的特征，多在鹿茸的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下部表面生有一些明显的小疙瘩。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起筋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亦称棱筋、棱纹，指收割较晚的鹿茸，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因已经开始骨化，中下部已有形成的纵行棱纹。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砂底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指犀角的底部满布针孔状小眼。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窝子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指犀角的底面，从犀角头部取下时留下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的一个较大的凹陷部分。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马牙边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指犀角的基部周边处，有一圈凹凸不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平的突起。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天沟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犀角前面的中下端，有一条宽</a:t>
            </a:r>
            <a:r>
              <a:rPr lang="en-US" altLang="zh-CN" dirty="0"/>
              <a:t>0.5</a:t>
            </a:r>
            <a:r>
              <a:rPr lang="zh-CN" altLang="en-US" dirty="0"/>
              <a:t>～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2.5cm</a:t>
            </a:r>
            <a:r>
              <a:rPr lang="zh-CN" altLang="en-US" dirty="0"/>
              <a:t>，长</a:t>
            </a:r>
            <a:r>
              <a:rPr lang="en-US" altLang="zh-CN" dirty="0"/>
              <a:t>3</a:t>
            </a:r>
            <a:r>
              <a:rPr lang="zh-CN" altLang="en-US" dirty="0"/>
              <a:t>～</a:t>
            </a:r>
            <a:r>
              <a:rPr lang="en-US" altLang="zh-CN" dirty="0"/>
              <a:t>10cm</a:t>
            </a:r>
            <a:r>
              <a:rPr lang="zh-CN" altLang="en-US" dirty="0"/>
              <a:t>，的纵深陷沟。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2578" name="标题 152577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2579" name="文本占位符 152578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839200" cy="6477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地岗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犀角的底部与天沟相对处，有一条长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6</a:t>
            </a:r>
            <a:r>
              <a:rPr lang="zh-CN" altLang="en-US" dirty="0"/>
              <a:t>～</a:t>
            </a:r>
            <a:r>
              <a:rPr lang="en-US" altLang="zh-CN" dirty="0"/>
              <a:t>7cm</a:t>
            </a:r>
            <a:r>
              <a:rPr lang="zh-CN" altLang="en-US" dirty="0"/>
              <a:t>，高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 dirty="0"/>
              <a:t>2cm</a:t>
            </a:r>
            <a:r>
              <a:rPr lang="zh-CN" altLang="en-US" dirty="0"/>
              <a:t>，的脊状突起。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刚毛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犀角的下端</a:t>
            </a:r>
            <a:r>
              <a:rPr lang="en-US" altLang="zh-CN" dirty="0"/>
              <a:t>,</a:t>
            </a:r>
            <a:r>
              <a:rPr lang="zh-CN" altLang="en-US" dirty="0"/>
              <a:t>常有刺手的毛，直立不弯。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芝麻点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犀角薄片对光观察，可见像芝麻式样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的组织。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顺纹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犀角纵剖面上的纵走纹理顺直，习称“顺纹”，亦称“顺丝”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通天眼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又称透天眼。指羚羊角的内中央有一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扁三角形的细孔道直通角尖。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血丝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指嫩枝羚羊角对光透视有血红色斑纹。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齿轮纹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指羚羊角的底部。羚羊角骨塞与外部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角质组织彼此成齿轮状嵌合。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02" name="标题 15360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3603" name="文本占位符 153602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4770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合把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指羚羊角外部的环脊，用手握之，四指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正好嵌入凹处，有适手感。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挂甲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将牛黄沾水涂于指甲上，指甲即被染成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黄色并经久不退。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层纹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指牛黄在胆囊内自然形成的层纹。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乌金衣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指牛黄的外表面带有一层黑色光亮的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皮。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子眼清楚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指麝香仁，颗粒自然，疏松，色质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油润。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钻舌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口尝麝香时，味先苦辛，后甜，并有刺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舌的感觉。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4626" name="标题 15462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4627" name="文本占位符 154626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915400" cy="64008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</a:t>
            </a:r>
            <a:r>
              <a:rPr lang="zh-CN" altLang="en-US" b="1" dirty="0">
                <a:solidFill>
                  <a:srgbClr val="FF0000"/>
                </a:solidFill>
              </a:rPr>
              <a:t>银皮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又称云皮，麝香囊内中层皮膜呈银白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色，并呈透明样。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油皮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麝香囊的内膜，呈棕红色，带油性。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冒槽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指鉴别麝香囊时用特制的带沟槽的针插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入麝囊内，抽出后与沟相平处的麝香会膨胀，高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出沟槽。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马头、蛇尾、瓦楞身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指对海马的外部形象描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绘，马头指海马的头像马头，蛇尾指海马的尾巴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弯曲像蛇尾，瓦楞身指海马体上有瓦楞形节纹。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ctr"/>
          <a:p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、形状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228600" y="993775"/>
            <a:ext cx="8686800" cy="5483225"/>
          </a:xfrm>
        </p:spPr>
        <p:txBody>
          <a:bodyPr/>
          <a:p>
            <a:pPr>
              <a:buNone/>
            </a:pPr>
            <a:r>
              <a:rPr lang="en-US" altLang="zh-CN" dirty="0"/>
              <a:t>        </a:t>
            </a:r>
            <a:r>
              <a:rPr lang="zh-CN" altLang="en-US" b="1" dirty="0"/>
              <a:t>一种药材的外形特征，一般是固定的，圆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柱形、圆锥形、卵圆形、纺锤形、条形</a:t>
            </a:r>
            <a:r>
              <a:rPr lang="en-US" altLang="zh-CN" b="1"/>
              <a:t>……</a:t>
            </a:r>
            <a:endParaRPr lang="en-US" altLang="zh-CN" b="1"/>
          </a:p>
          <a:p>
            <a:pPr>
              <a:buNone/>
            </a:pPr>
            <a:r>
              <a:rPr lang="zh-CN" altLang="en-US" b="1" dirty="0"/>
              <a:t>所以有的品种老药工使用的语言很形象，如防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风、板蓝根的根头部有密集的横向环纹，状似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蚯蚓头，所以这个部位的典型特征被称为“蚯蚓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头”；南柴胡、禹州漏芦的扫帚头（其顶端有叶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基纤维管束、呈毛状纤维）；党参的狮子头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（芦头部多数疣状突起的基痕及芽）；黄精、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5650" name="标题 15564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5651" name="文本占位符 155650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477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丝腺环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指僵蚕的横断面，原丝腺胶液凝结排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成的四个环圈。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胶口镜面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指僵蚕折断面胶块呈现出光亮的圆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面。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珠光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指某些贝壳类药材，如珍珠母、石决明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等内表面有珍珠般的光泽。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宝光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指一些角质状药材，角质呈蜜白色而细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嫩，光泽润滑，明亮诱目。如质嫩色泽好的羚羊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角、天麻等药材半透明角质。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牛奶头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指覆盆子系未成熟的聚合果，其形状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像牛奶头。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7698" name="标题 15769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7699" name="文本占位符 15769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9154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鹦哥嘴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又叫鹦鹉嘴、小红辫。指天麻顶端有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红棕色至深棕色鹦鹉嘴状的芽或残留茎基。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肚脐眼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指天麻末端有脐样疤痕。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起镜面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指天麻折断时，断口处呈半透明角质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面。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蒂痕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肉豆蔻的种脐。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针刺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海桐皮表面上的乳头状突起。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茬口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药材折断后的断面，习称“茬口”。通过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对药材折断面的观察，如平坦与否、粗糙或细致、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色泽花纹、边缘形状等，来鉴别真伪优劣。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粉霜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指药材表面附着的粉状物。如冬瓜皮、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皂角等。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8722" name="标题 158721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8723" name="文本占位符 158722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839200" cy="5943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蓑衣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指藜芦的干燥品，残留的棕色叶基维管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束围在药材外面。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金包头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指毛知母顶端残留有叶痕及茎痕，呈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浅黄色或棕黄色。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五花之层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又叫五花纹。指五花龙骨等的内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部，有红、黄、蓝、白、褐色相间的层。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虎皮斑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炉贝母的外表面加工时留有未撞净的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皮呈斑点状残留。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怀中抱月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松贝母外层鳞叶两瓣，大小悬殊，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大瓣紧抱小瓣，未抱部分呈新月形。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9746" name="标题 15974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59747" name="文本占位符 159746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5532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观音座莲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正品松贝，因每粒都含有苞芽，被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认为是最佳品。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罗盘纹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指商陆的横切片边缘皱缩，木部隆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起，形成数个突起的同心性环轮。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蚯蚓头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某些根类药材根头部有明显密致的环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纹。如防风等。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糊头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又称油头，指云木香、川木香、越西木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香等的根头部，偶有呈黑色发黏的胶状物。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枣核丁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又称下垂丁，指野山参的不定根短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粗，形如枣核。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落肩膀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人参芦以下，参体的上端，上细，向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下渐粗型。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0770" name="标题 16076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0771" name="文本占位符 160770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58674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马牙芦、竹节芦、元芦、灯心芦、雁脖芦：</a:t>
            </a:r>
            <a:r>
              <a:rPr lang="zh-CN" altLang="en-US" b="1" dirty="0"/>
              <a:t>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指野山</a:t>
            </a:r>
            <a:r>
              <a:rPr lang="zh-CN" altLang="en-US" dirty="0"/>
              <a:t>参的根茎，生长年久，形成的不同形状，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瘦长、紧密，芦碗整齐排列成环，边楞齐，形似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马牙者称马牙芦，弯曲多节者谓竹节芦，年久芦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碗消失、呈圆柱形称元芦或灯心芦，细长并弯曲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的叫雁北脖芦。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铁线纹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指野山参的主根上部横纹紧密而深，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坚结，明显清晰。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细结皮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指山参生长年限长，皮细密而硬，带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有纹理，但不显粗糙。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1794" name="标题 16179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161795" name="文本占位符 161794"/>
          <p:cNvSpPr>
            <a:spLocks noGrp="1"/>
          </p:cNvSpPr>
          <p:nvPr>
            <p:ph type="body" idx="1"/>
          </p:nvPr>
        </p:nvSpPr>
        <p:spPr>
          <a:xfrm>
            <a:off x="228600" y="728345"/>
            <a:ext cx="8915400" cy="6129655"/>
          </a:xfrm>
        </p:spPr>
        <p:txBody>
          <a:bodyPr/>
          <a:p>
            <a:pPr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</a:rPr>
              <a:t>少数腿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指山参的支腿根仅</a:t>
            </a:r>
            <a:r>
              <a:rPr lang="en-US" altLang="zh-CN" sz="2800" dirty="0"/>
              <a:t>1</a:t>
            </a:r>
            <a:r>
              <a:rPr lang="zh-CN" altLang="en-US" sz="2800" dirty="0"/>
              <a:t>～</a:t>
            </a:r>
            <a:r>
              <a:rPr lang="en-US" altLang="zh-CN" sz="2800" dirty="0"/>
              <a:t>2</a:t>
            </a:r>
            <a:r>
              <a:rPr lang="zh-CN" altLang="en-US" sz="2800" dirty="0"/>
              <a:t>条，很少多条腿。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皮条须、珍珠尾：</a:t>
            </a:r>
            <a:r>
              <a:rPr lang="zh-CN" altLang="en-US" sz="2800" dirty="0">
                <a:solidFill>
                  <a:srgbClr val="FF0000"/>
                </a:solidFill>
              </a:rPr>
              <a:t>  </a:t>
            </a:r>
            <a:r>
              <a:rPr lang="zh-CN" altLang="en-US" sz="2800" dirty="0"/>
              <a:t>山参须根清疏而长，质坚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韧，嚼之如麻不易碎，习称“皮条须”；须根上生有明显的小疙瘩，习称“珍珠”或“珍珠疙瘩”。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横灵体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亦称短横灵体。指山参的主根短粗，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观之较园参灵活。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云锦花纹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又叫云纹、锦状花纹。指某些药材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内部的大量异型维管束，从横切面看，像花纹散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在。如何首乌的周边有云朵状花纹环绕。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连珠斑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指蕲蛇的腹部，有黑色类圆型斑纹。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2818" name="标题 16281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2819" name="文本占位符 162818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705600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方胜纹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指蕲蛇背部两侧“</a:t>
            </a:r>
            <a:r>
              <a:rPr lang="en-US" altLang="zh-CN" dirty="0"/>
              <a:t>V”</a:t>
            </a:r>
            <a:r>
              <a:rPr lang="zh-CN" altLang="en-US" dirty="0"/>
              <a:t>形纹</a:t>
            </a:r>
            <a:r>
              <a:rPr lang="en-US" altLang="zh-CN" dirty="0"/>
              <a:t>17</a:t>
            </a:r>
            <a:r>
              <a:rPr lang="zh-CN" altLang="en-US" dirty="0"/>
              <a:t>～</a:t>
            </a:r>
            <a:r>
              <a:rPr lang="en-US" altLang="zh-CN" dirty="0"/>
              <a:t>25</a:t>
            </a:r>
            <a:r>
              <a:rPr lang="zh-CN" altLang="en-US" dirty="0"/>
              <a:t>个，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其“</a:t>
            </a:r>
            <a:r>
              <a:rPr lang="en-US" altLang="zh-CN" dirty="0"/>
              <a:t>V”</a:t>
            </a:r>
            <a:r>
              <a:rPr lang="zh-CN" altLang="en-US" dirty="0"/>
              <a:t>形的两上端在背中线上相接，形似方胜（方胜为一首饰）故名。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佛指甲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蕲蛇尾部末节呈扁三角形，角质，似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尖指甲。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玉带束腰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又叫腰带。指山慈菇中间，有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/>
              <a:t>2</a:t>
            </a:r>
            <a:endParaRPr lang="en-US" altLang="zh-CN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条凹成或凸起的环，以杜鹃蓝慈菇最为明显。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过桥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又叫过江枝。指黄连根茎的中间一段，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细瘦光滑。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    八哥眼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胡黄连断面木部有</a:t>
            </a:r>
            <a:r>
              <a:rPr lang="en-US" altLang="zh-CN" dirty="0"/>
              <a:t>4</a:t>
            </a:r>
            <a:r>
              <a:rPr lang="zh-CN" altLang="en-US" dirty="0"/>
              <a:t>～</a:t>
            </a:r>
            <a:r>
              <a:rPr lang="en-US" altLang="zh-CN" dirty="0"/>
              <a:t>10</a:t>
            </a:r>
            <a:r>
              <a:rPr lang="zh-CN" altLang="en-US" dirty="0"/>
              <a:t>个类白色点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状纤维管束排列成环</a:t>
            </a:r>
            <a:r>
              <a:rPr lang="en-US" altLang="zh-CN" dirty="0"/>
              <a:t>,</a:t>
            </a:r>
            <a:r>
              <a:rPr lang="zh-CN" altLang="en-US" dirty="0"/>
              <a:t>颇似八哥眼。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白眉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白扁豆的一端有隆起的白色似眉的种阜。</a:t>
            </a:r>
            <a:endParaRPr lang="zh-CN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2818" name="标题 16281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2819" name="文本占位符 162818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705600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方胜纹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指蕲蛇背部两侧“</a:t>
            </a:r>
            <a:r>
              <a:rPr lang="en-US" altLang="zh-CN" dirty="0"/>
              <a:t>V”</a:t>
            </a:r>
            <a:r>
              <a:rPr lang="zh-CN" altLang="en-US" dirty="0"/>
              <a:t>形纹</a:t>
            </a:r>
            <a:r>
              <a:rPr lang="en-US" altLang="zh-CN" dirty="0"/>
              <a:t>17</a:t>
            </a:r>
            <a:r>
              <a:rPr lang="zh-CN" altLang="en-US" dirty="0"/>
              <a:t>～</a:t>
            </a:r>
            <a:r>
              <a:rPr lang="en-US" altLang="zh-CN" dirty="0"/>
              <a:t>25</a:t>
            </a:r>
            <a:r>
              <a:rPr lang="zh-CN" altLang="en-US" dirty="0"/>
              <a:t>个，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其“</a:t>
            </a:r>
            <a:r>
              <a:rPr lang="en-US" altLang="zh-CN" dirty="0"/>
              <a:t>V”</a:t>
            </a:r>
            <a:r>
              <a:rPr lang="zh-CN" altLang="en-US" dirty="0"/>
              <a:t>形的两上端在背中线上相接，形似方胜（方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胜为一首饰）故名。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佛指甲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蕲蛇尾部末节呈扁三角形，角质，似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尖指甲。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玉带束腰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又叫腰带。指山慈菇中间，有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/>
              <a:t>2</a:t>
            </a:r>
            <a:endParaRPr lang="en-US" altLang="zh-CN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条凹成或凸起的环，以杜鹃蓝慈菇最为明显。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过桥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又叫过江枝。指黄连根茎的中间一段，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细瘦光滑。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    八哥眼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胡黄连断面木部有</a:t>
            </a:r>
            <a:r>
              <a:rPr lang="en-US" altLang="zh-CN" dirty="0"/>
              <a:t>4</a:t>
            </a:r>
            <a:r>
              <a:rPr lang="zh-CN" altLang="en-US" dirty="0"/>
              <a:t>～</a:t>
            </a:r>
            <a:r>
              <a:rPr lang="en-US" altLang="zh-CN" dirty="0"/>
              <a:t>10</a:t>
            </a:r>
            <a:r>
              <a:rPr lang="zh-CN" altLang="en-US" dirty="0"/>
              <a:t>个类白色点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dirty="0"/>
              <a:t>状纤维管束排列成环</a:t>
            </a:r>
            <a:r>
              <a:rPr lang="en-US" altLang="zh-CN" dirty="0"/>
              <a:t>,</a:t>
            </a:r>
            <a:r>
              <a:rPr lang="zh-CN" altLang="en-US" dirty="0"/>
              <a:t>颇似八哥眼。</a:t>
            </a:r>
            <a:endParaRPr lang="zh-CN" altLang="en-US" dirty="0"/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白眉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白扁豆的一端有隆起的白色似眉的种阜。</a:t>
            </a:r>
            <a:endParaRPr lang="zh-CN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42" name="标题 16384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3843" name="文本占位符 163842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4770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疤痕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果实或种子类药材的种脐、种阜或合点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常称“疤痕”。如娑罗子上的种脐，巴豆顶端的深色合点等。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板片状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从粗大树干剥下的树皮，干燥后呈板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状或片状，如海桐皮、杜仲、黄柏等。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斑纹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果实或种子表面的花纹，习称“斑纹”，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如篦麻子表面具大理石样斑纹。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边墙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乌龟的腹甲与背甲两侧由</a:t>
            </a:r>
            <a:r>
              <a:rPr lang="en-US" altLang="zh-CN" dirty="0"/>
              <a:t>5</a:t>
            </a:r>
            <a:r>
              <a:rPr lang="zh-CN" altLang="en-US" dirty="0"/>
              <a:t>块小板围绕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相连，呈翼状，习称边墙。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邦骨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虎的后肢下节由两骨合成，主骨粗大，另一根细，细者习称邦骨。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4866" name="标题 16486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4867" name="文本占位符 164866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4770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棒骨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虎的后肢上节呈圆柱形，能四侧放平而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不晃动，习称“棒骨”。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蝶骨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虎的寰椎，背面似蝶形。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凤眼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虎骨前肢上节的下端，靠近骨环处内侧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面，有一扁长孔，习称“凤眼”。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虎胫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虎的膝盖骨。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坐骨生牙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虎、豹的臼齿呈“山”字形，锯齿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状，齿骨深入腭骨内部，习称“坐骨生牙”。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凤头鹤顶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产于浙江省于潜、天目山、昌化等地的白术，因形状有异和产地而称于术。其体形瘦小弯曲，带有较长的地上茎，呈鹤顶状，根茎部位略似圆球形，呈凤头状。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381000" y="228600"/>
            <a:ext cx="8464550" cy="6324600"/>
          </a:xfrm>
        </p:spPr>
        <p:txBody>
          <a:bodyPr/>
          <a:p>
            <a:pPr>
              <a:buNone/>
            </a:pPr>
            <a:r>
              <a:rPr lang="zh-CN" altLang="en-US" b="1" dirty="0"/>
              <a:t>玉竹的鸡眼（地上茎脱落遗留下来的圆型疤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痕、状似鸡的眼睛）；天麻的鹦哥嘴（干枯的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红棕色芽胞）和肚脐眼（自母麻脱落下来的疤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痕）；三七的铜皮铁骨；海马的外形为“马头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蛇尾瓦楞身”的形状特征等。这些形容既简单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又生动，易懂易记，也是鉴别时的重要依据。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在观察外形时，有些叶、花类药材很皱缩，须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先用热水浸泡一下，然后摊开观察；在观察某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些果实和种子时，亦可用热水浸软，以便剥去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果皮或种皮，观察内部特征。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5890" name="标题 16588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5891" name="文本占位符 165890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400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长嘴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老鹳草有宿存花柱，长可达</a:t>
            </a:r>
            <a:r>
              <a:rPr lang="en-US" altLang="zh-CN" dirty="0"/>
              <a:t>4cm</a:t>
            </a:r>
            <a:r>
              <a:rPr lang="zh-CN" altLang="en-US" dirty="0"/>
              <a:t>，形似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鹳喙。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抽沟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药材表面的沟纹。如百部、党参、天麻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抽沟洼垄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甘草表面有明显纵皱和沟道。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刺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药材表面生长的刺状物。如蒺藜、苍耳子、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剌猬皮等。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粗皮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主要指药材外面粗糙的老树皮，如未去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净老树皮的杜仲、黄柏等。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凤尾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川橘络丝细长而整齐似“凤尾”。耳环石斛因茎末梢细亦称“凤尾”。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6914" name="标题 166913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6915" name="文本占位符 166914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65532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苞、苞头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指未开放的花，即花蕾。如丁香、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辛夷、玫瑰花等。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冰糖碴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大块黄精的断面色黄透明。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彩晕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花蕊石表面呈类白色或黄白色，有黄白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色或绿色花纹相夹其间，对光观察有星状亮光。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槽状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树皮类药材因内皮、外皮含水量不同，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干燥后向内方卷曲。如秦皮。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柴性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药材柴性大即认为质次，如新疆藁本。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柴胡由于采收季节不当断面多呈木纤维状。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钉头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指赭石佳者一面有圆形突起。</a:t>
            </a:r>
            <a:endParaRPr lang="zh-CN" altLang="en-US" dirty="0"/>
          </a:p>
          <a:p>
            <a:pPr>
              <a:buNone/>
            </a:pP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7938" name="标题 16793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67939" name="文本占位符 16793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915400" cy="66294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双筒状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又称如意形。某些树皮类药材产地加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工时常卷成双筒状或双卷。如双筒厚朴。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高梁碴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质优的大黄，碎后断面呈颗粒性，呈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红棕色。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鸡眼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黄精表面有地上茎脱落的痕迹，呈圆形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凹陷。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金井玉栏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药材的断面形成层环，将木部及皮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部分成内外两部分，如皮部呈黄白色木部呈淡黄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色，习称“金井玉栏”。如黄芪、人参的断面。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金钱环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有的果实类药材果柄痕周围具环状纹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理，习称“金钱环”。如香橼。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1010" name="标题 17100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71011" name="文本占位符 171010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糠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冰冻变质发松的大黄、玄参习称“糠”或“糠心”。有的亦把虚松的药材也称“糠”。如枯萝卜（仙人头），也称糠萝贝。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连三朵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款冬花的长圆棒形的头状花序，常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～</a:t>
            </a:r>
            <a:r>
              <a:rPr lang="en-US" altLang="zh-CN" dirty="0"/>
              <a:t>3</a:t>
            </a:r>
            <a:r>
              <a:rPr lang="zh-CN" altLang="en-US" dirty="0"/>
              <a:t>个花序连生在一起，习称“连三朵”。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连珠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根与根茎的膨大部分排列如连珠者，习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称“连珠”。如巴戟天。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亮银星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有的药材表面或内部常析出结晶，在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光照下可见点状闪光，习称“亮银星”。如牡丹皮、厚朴。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龙头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耳环石斛其一端茎部留下的短须根，习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称龙头。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2034" name="标题 17203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72035" name="文本占位符 172034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8839200" cy="6629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龙头虎口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蕲蛇头部呈三角形而扁平，鼻尖向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上口较大，习称“龙头虎口”。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翘鼻头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蕲蛇头呈三角形而扁平，其吻端向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上，“习称”翘鼻头“。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毛茸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果实种子类药材外皮具有毛的习称为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“毛茸”，毛绿七瓜红、马钱子等。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实心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茎不中空，质坚实，习称“实心”。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丝瓜楞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甘草表面的沟纹，习称“丝瓜楞”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缩皮凸肉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山柰横切片，中央鼓，边缘皱缩，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习称“缩皮凸肉”。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糖性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含糖药材如桑椹子、构杞子、瓜萎等，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习称“糖性”。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3058" name="标题 17305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73059" name="文本占位符 17305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915400" cy="5867400"/>
          </a:xfrm>
        </p:spPr>
        <p:txBody>
          <a:bodyPr/>
          <a:p>
            <a:pPr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zh-CN" altLang="en-US" b="1" dirty="0">
                <a:solidFill>
                  <a:srgbClr val="FF0000"/>
                </a:solidFill>
              </a:rPr>
              <a:t>铁结白肉</a:t>
            </a:r>
            <a:r>
              <a:rPr lang="zh-CN" altLang="en-US" dirty="0"/>
              <a:t>    猪苓质地结实，皮黑、肉白，习称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“铁结白肉”。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一包针</a:t>
            </a:r>
            <a:r>
              <a:rPr lang="zh-CN" altLang="en-US" dirty="0"/>
              <a:t>    千年健有许多黄色针状纤维束，折断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后针状纤维束多而明显，且参差外露，习称“一包针”。</a:t>
            </a:r>
            <a:endParaRPr lang="zh-CN" altLang="en-US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槽皮粉碴</a:t>
            </a:r>
            <a:r>
              <a:rPr lang="zh-CN" altLang="en-US" dirty="0"/>
              <a:t>    赤芍外皮易脱落，断面白色，粉性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大，习称“</a:t>
            </a:r>
            <a:r>
              <a:rPr lang="zh-CN" altLang="en-US" b="1" dirty="0"/>
              <a:t>槽皮粉碴”。为道地赤芍的标志。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粉性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又称粉质、粉状。主要指含粉性多的药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材，如天花粉、山药、粉葛等。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9266" name="标题 13926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"/>
          </a:xfrm>
        </p:spPr>
        <p:txBody>
          <a:bodyPr anchor="ctr"/>
          <a:p>
            <a:endParaRPr sz="4000" dirty="0"/>
          </a:p>
        </p:txBody>
      </p:sp>
      <p:sp>
        <p:nvSpPr>
          <p:cNvPr id="139267" name="文本占位符 139266"/>
          <p:cNvSpPr>
            <a:spLocks noGrp="1"/>
          </p:cNvSpPr>
          <p:nvPr>
            <p:ph type="body" idx="1"/>
          </p:nvPr>
        </p:nvSpPr>
        <p:spPr>
          <a:xfrm>
            <a:off x="152400" y="304800"/>
            <a:ext cx="8839200" cy="61722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三、一些特殊药材的鉴别特征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牛黄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加清水调和，涂于指甲上，能将指甲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染成黄色。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麝香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冒槽。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熊胆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投入清水杯中即可见旋转并呈黄线下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沉而不扩散。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西红花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入水中可见金线下沉。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苏木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投入热水中，浸液呈鲜艳的橘红色。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秦皮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加热水浸泡，浸出液在日光下可见碧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蓝色荧光。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zh-CN" altLang="en-US" dirty="0"/>
              <a:t>     </a:t>
            </a:r>
            <a:r>
              <a:rPr lang="zh-CN" altLang="en-US" b="1" dirty="0">
                <a:solidFill>
                  <a:srgbClr val="FF0000"/>
                </a:solidFill>
              </a:rPr>
              <a:t>蟾酥</a:t>
            </a:r>
            <a:r>
              <a:rPr lang="zh-CN" altLang="en-US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断面沾水，即呈乳白色隆起状。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8" name="标题 14233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2339" name="文本占位符 142338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p>
            <a:pPr>
              <a:buNone/>
            </a:pPr>
            <a:r>
              <a:rPr lang="en-US" altLang="zh-CN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胖大海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热水浸泡膨大呈海绵状，可达原体积的</a:t>
            </a:r>
            <a:r>
              <a:rPr lang="en-US" altLang="zh-CN" sz="2800" dirty="0"/>
              <a:t>8</a:t>
            </a:r>
            <a:r>
              <a:rPr lang="zh-CN" altLang="en-US" sz="2800" dirty="0"/>
              <a:t>～</a:t>
            </a:r>
            <a:endParaRPr lang="zh-CN" altLang="en-US" sz="2800" dirty="0"/>
          </a:p>
          <a:p>
            <a:pPr>
              <a:buNone/>
            </a:pPr>
            <a:r>
              <a:rPr lang="en-US" altLang="zh-CN" sz="2800" dirty="0"/>
              <a:t>10</a:t>
            </a:r>
            <a:r>
              <a:rPr lang="zh-CN" altLang="en-US" sz="2800" dirty="0"/>
              <a:t>倍。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哈蟆油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水浸泡后膨大，可达原体积的</a:t>
            </a:r>
            <a:r>
              <a:rPr lang="en-US" altLang="zh-CN" sz="2800" dirty="0"/>
              <a:t>15</a:t>
            </a:r>
            <a:r>
              <a:rPr lang="zh-CN" altLang="en-US" sz="2800" dirty="0"/>
              <a:t>倍以上。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青黛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用微火灼烧，有紫红色的烟雾产生。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马勃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置火焰上轻轻抖动，即可见细微的火焰飞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扬，熄灭后，产生大量白色浓烟。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海金沙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取少量撒于火上，即发生轻微爆鸣及明亮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的火焰。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血竭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本品细粉末置白纸上，用火隔纸烘烤即熔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化，但无扩散的油迹，对光照视呈鲜艳的红色，以火燃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烧则产生呛鼻的烟气。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0290" name="标题 140289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0291" name="文本占位符 140290"/>
          <p:cNvSpPr>
            <a:spLocks noGrp="1"/>
          </p:cNvSpPr>
          <p:nvPr>
            <p:ph type="body" idx="1"/>
          </p:nvPr>
        </p:nvSpPr>
        <p:spPr>
          <a:xfrm>
            <a:off x="457200" y="152400"/>
            <a:ext cx="8229600" cy="6248400"/>
          </a:xfrm>
        </p:spPr>
        <p:txBody>
          <a:bodyPr/>
          <a:p>
            <a:pPr>
              <a:buNone/>
            </a:pPr>
            <a:r>
              <a:rPr lang="en-US" altLang="zh-CN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海马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马头蛇尾瓦楞身。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海龙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躯干部、尾部前方、尾部后方各呈五棱形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、六棱形、四棱形。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金井玉栏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黄芪。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羚羊角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通天眼。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何首乌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云锦样花纹。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商陆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罗盘纹。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关防风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蚯蚓头。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黄精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“鸡头”（黄精的地上茎着生处膨大而尾部细圆，形似鸡头）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赭石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”钉头”</a:t>
            </a:r>
            <a:r>
              <a:rPr lang="en-US" altLang="zh-CN" sz="2800" dirty="0"/>
              <a:t>(</a:t>
            </a:r>
            <a:r>
              <a:rPr lang="zh-CN" altLang="en-US" sz="2800" dirty="0"/>
              <a:t>赭石上面圆形乳头状突起</a:t>
            </a:r>
            <a:r>
              <a:rPr lang="en-US" altLang="zh-CN" sz="2800" dirty="0"/>
              <a:t>)</a:t>
            </a:r>
            <a:r>
              <a:rPr lang="zh-CN" altLang="en-US" sz="2800" dirty="0"/>
              <a:t>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三七</a:t>
            </a:r>
            <a:r>
              <a:rPr lang="zh-CN" altLang="en-US" sz="2800" dirty="0">
                <a:solidFill>
                  <a:srgbClr val="FF0000"/>
                </a:solidFill>
              </a:rPr>
              <a:t>     </a:t>
            </a:r>
            <a:r>
              <a:rPr lang="zh-CN" altLang="en-US" sz="2800" dirty="0"/>
              <a:t>铜皮铁骨狮子头；或钉头。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1314" name="标题 14131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 anchor="ctr"/>
          <a:p>
            <a:endParaRPr sz="4000" dirty="0"/>
          </a:p>
        </p:txBody>
      </p:sp>
      <p:sp>
        <p:nvSpPr>
          <p:cNvPr id="141315" name="文本占位符 141314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991600" cy="62484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草乌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“乌鸦头”（川、草乌块根干燥后枯瘦的棱，一端渐尖，形似乌鸦的头喙）。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辛夷花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“毛笔头”（辛夷花蕾外披长柔毛，形似毛笔头）。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知母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“金包头”（知母节上密生浅黄色叶柄痕或须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根，形似金皮包头）。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盐附子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“钉角”（盐附子表面有瘤状突起的支根或支根痕）。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海桐皮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“钉刺”（海桐皮外表面突起的扁形皮刺）。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银柴胡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“珍珠盘”（银柴胡的根头部膨大，具有多数隆起的茎基及芽痕，形似珍珠散于盘中）。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天麻</a:t>
            </a:r>
            <a:r>
              <a:rPr lang="zh-CN" altLang="en-US" sz="2800" dirty="0">
                <a:solidFill>
                  <a:srgbClr val="FF0000"/>
                </a:solidFill>
              </a:rPr>
              <a:t>     </a:t>
            </a:r>
            <a:r>
              <a:rPr lang="zh-CN" altLang="en-US" sz="2800" dirty="0"/>
              <a:t>鹦哥嘴  肚脐眼  姜皮外加芝麻点  马尿味。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     </a:t>
            </a:r>
            <a:r>
              <a:rPr lang="zh-CN" altLang="en-US" sz="2800" b="1" dirty="0">
                <a:solidFill>
                  <a:srgbClr val="FF0000"/>
                </a:solidFill>
              </a:rPr>
              <a:t>冬虫夏草</a:t>
            </a:r>
            <a:r>
              <a:rPr lang="zh-CN" altLang="en-US" sz="2800" dirty="0">
                <a:solidFill>
                  <a:srgbClr val="FF0000"/>
                </a:solidFill>
              </a:rPr>
              <a:t>    </a:t>
            </a:r>
            <a:r>
              <a:rPr lang="zh-CN" altLang="en-US" sz="2800" dirty="0"/>
              <a:t>上草下虫  虫实草空  草端膨大  身具环足。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xfrm>
            <a:off x="228600" y="244475"/>
            <a:ext cx="8613775" cy="1431925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2</a:t>
            </a:r>
            <a:r>
              <a:rPr lang="zh-CN" altLang="en-US" sz="4000" dirty="0">
                <a:solidFill>
                  <a:srgbClr val="FF0000"/>
                </a:solidFill>
              </a:rPr>
              <a:t>、大小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药材的大小（指长短、粗细、厚薄），一般有一定的弧度，在测量时要注意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测量几个最大和最小的，所用单位一般用公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制。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33793"/>
          <p:cNvSpPr>
            <a:spLocks noGrp="1"/>
          </p:cNvSpPr>
          <p:nvPr>
            <p:ph type="title"/>
          </p:nvPr>
        </p:nvSpPr>
        <p:spPr>
          <a:xfrm>
            <a:off x="457200" y="276225"/>
            <a:ext cx="8229600" cy="1095375"/>
          </a:xfrm>
        </p:spPr>
        <p:txBody>
          <a:bodyPr anchor="ctr"/>
          <a:p>
            <a:r>
              <a:rPr lang="zh-CN" altLang="en-US" dirty="0">
                <a:solidFill>
                  <a:srgbClr val="FF0000"/>
                </a:solidFill>
              </a:rPr>
              <a:t>四、中药材性状鉴定</a:t>
            </a:r>
            <a:r>
              <a:rPr lang="en-US" altLang="zh-CN" dirty="0">
                <a:solidFill>
                  <a:srgbClr val="FF0000"/>
                </a:solidFill>
              </a:rPr>
              <a:t>20</a:t>
            </a:r>
            <a:r>
              <a:rPr lang="zh-CN" altLang="en-US" dirty="0">
                <a:solidFill>
                  <a:srgbClr val="FF0000"/>
                </a:solidFill>
              </a:rPr>
              <a:t>例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3795" name="文本占位符 33794"/>
          <p:cNvSpPr>
            <a:spLocks noGrp="1"/>
          </p:cNvSpPr>
          <p:nvPr>
            <p:ph type="body" idx="1"/>
          </p:nvPr>
        </p:nvSpPr>
        <p:spPr>
          <a:xfrm>
            <a:off x="228600" y="1160145"/>
            <a:ext cx="8686800" cy="5316855"/>
          </a:xfrm>
        </p:spPr>
        <p:txBody>
          <a:bodyPr/>
          <a:p>
            <a:pPr algn="ctr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en-US" b="1" dirty="0">
                <a:solidFill>
                  <a:srgbClr val="FF0000"/>
                </a:solidFill>
              </a:rPr>
              <a:t>、三七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又名三漆、田七、田三七、金不换、旱三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七、滇七、参三七。为五加科植物三七的干燥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根。主产于云南、广西。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呈类圆锥形或圆柱形，长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6cm</a:t>
            </a:r>
            <a:r>
              <a:rPr lang="zh-CN" altLang="en-US" b="1" dirty="0"/>
              <a:t>，直径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4cm</a:t>
            </a:r>
            <a:r>
              <a:rPr lang="zh-CN" altLang="en-US" b="1" dirty="0"/>
              <a:t>。外皮呈光亮的灰绿色，灰褐色，棕黑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色或带有黄斑（习称“铁皮”）或灰黄色（习称“铜皮”）。顶端较平或少有残茎，底部有剪断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endParaRPr lang="zh-CN" altLang="en-US" b="1" dirty="0"/>
          </a:p>
          <a:p>
            <a:endParaRPr lang="zh-CN" altLang="en-US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标题 563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56323" name="文本占位符 56322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540750" cy="5867400"/>
          </a:xfrm>
        </p:spPr>
        <p:txBody>
          <a:bodyPr/>
          <a:p>
            <a:pPr>
              <a:buNone/>
            </a:pPr>
            <a:r>
              <a:rPr lang="zh-CN" altLang="en-US" b="1" dirty="0"/>
              <a:t>支根的痕迹，全体亦有凸起的瘤状物、支根茎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及横向皮孔，并有断续的纵皱纹。体重，质坚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实，难折断。横断面灰绿色、黄绿色或灰白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色，破碎后皮部与木部易分离，角质样，显放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射状菊花心纹理。俱特殊香气，味先苦而后微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回甜。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以个大肥实、体重皮细、灰绿色有光泽、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断面灰黑色带绿，无裂隙（习称“铜皮铁骨”）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标题 62465"/>
          <p:cNvSpPr>
            <a:spLocks noGrp="1"/>
          </p:cNvSpPr>
          <p:nvPr>
            <p:ph type="title"/>
          </p:nvPr>
        </p:nvSpPr>
        <p:spPr>
          <a:xfrm>
            <a:off x="0" y="228600"/>
            <a:ext cx="8842375" cy="1066800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2</a:t>
            </a:r>
            <a:r>
              <a:rPr lang="zh-CN" altLang="en-US" sz="4000" dirty="0">
                <a:solidFill>
                  <a:srgbClr val="FF0000"/>
                </a:solidFill>
              </a:rPr>
              <a:t>、川贝母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2467" name="文本占位符 62466"/>
          <p:cNvSpPr>
            <a:spLocks noGrp="1"/>
          </p:cNvSpPr>
          <p:nvPr>
            <p:ph type="body" idx="1"/>
          </p:nvPr>
        </p:nvSpPr>
        <p:spPr>
          <a:xfrm>
            <a:off x="304800" y="1905000"/>
            <a:ext cx="8540750" cy="4191000"/>
          </a:xfrm>
        </p:spPr>
        <p:txBody>
          <a:bodyPr/>
          <a:p>
            <a:pPr>
              <a:buNone/>
            </a:pPr>
            <a:r>
              <a:rPr lang="en-US" altLang="zh-CN" sz="2800" b="1" dirty="0"/>
              <a:t>        </a:t>
            </a:r>
            <a:r>
              <a:rPr lang="zh-CN" altLang="en-US" b="1" dirty="0"/>
              <a:t>川贝母因产地不同又分为“松贝”主产于四川，集散于松潘地区；“青贝”主产于青藏高原以甘孜、德格为集散地；“炉贝”主产于四川，以康定的打箭炉为集散地。</a:t>
            </a:r>
            <a:endParaRPr lang="zh-CN" altLang="en-US" b="1" dirty="0"/>
          </a:p>
          <a:p>
            <a:pPr>
              <a:buNone/>
            </a:pPr>
            <a:endParaRPr lang="zh-CN" altLang="en-US" sz="2800" b="1" dirty="0"/>
          </a:p>
          <a:p>
            <a:pPr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标题 59393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59395" name="文本占位符 59394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松贝（尖贝、珍珠贝）：</a:t>
            </a:r>
            <a:r>
              <a:rPr lang="zh-CN" altLang="en-US" b="1" dirty="0"/>
              <a:t>为最小的一种，如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豆如珠，故又有“珍珠贝”之称。呈类圆锥形或近球形（苡米形）颗粒均匀，高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8mm</a:t>
            </a:r>
            <a:r>
              <a:rPr lang="zh-CN" altLang="en-US" b="1" dirty="0"/>
              <a:t>，直径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9mm</a:t>
            </a:r>
            <a:r>
              <a:rPr lang="zh-CN" altLang="en-US" b="1" dirty="0"/>
              <a:t>。表面类白色。外层鳞叶</a:t>
            </a:r>
            <a:r>
              <a:rPr lang="en-US" altLang="zh-CN" b="1" dirty="0"/>
              <a:t>2</a:t>
            </a:r>
            <a:r>
              <a:rPr lang="zh-CN" altLang="en-US" b="1" dirty="0"/>
              <a:t>瓣，大小悬殊，大瓣紧抱小瓣（习称“观音合掌”）；未抱部分呈新月形（习称“怀中抱月”）；顶部闭合，内有类圆柱形、顶端稍尖的心芽和小鳞叶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2</a:t>
            </a:r>
            <a:r>
              <a:rPr lang="zh-CN" altLang="en-US" b="1" dirty="0"/>
              <a:t>枚；先端钝圆或稍尖，底部平，微凹入，中心有一个灰褐色的鳞茎盘，偶有残存须根。质硬而脆，断面白色，富粉性。气微，味微苦。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标题 3686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1913"/>
          </a:xfrm>
        </p:spPr>
        <p:txBody>
          <a:bodyPr anchor="ctr"/>
          <a:p>
            <a:endParaRPr sz="4000" dirty="0"/>
          </a:p>
        </p:txBody>
      </p:sp>
      <p:sp>
        <p:nvSpPr>
          <p:cNvPr id="36867" name="文本占位符 36866"/>
          <p:cNvSpPr>
            <a:spLocks noGrp="1"/>
          </p:cNvSpPr>
          <p:nvPr>
            <p:ph type="body" idx="1"/>
          </p:nvPr>
        </p:nvSpPr>
        <p:spPr>
          <a:xfrm>
            <a:off x="838200" y="685800"/>
            <a:ext cx="8007350" cy="54102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青贝：</a:t>
            </a:r>
            <a:r>
              <a:rPr lang="zh-CN" altLang="en-US" b="1" dirty="0"/>
              <a:t>呈扁球形或圆锥形（如桃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形），大小不一，高</a:t>
            </a:r>
            <a:r>
              <a:rPr lang="en-US" altLang="zh-CN" b="1" dirty="0"/>
              <a:t>4</a:t>
            </a:r>
            <a:r>
              <a:rPr lang="zh-CN" altLang="en-US" b="1" dirty="0"/>
              <a:t>～</a:t>
            </a:r>
            <a:r>
              <a:rPr lang="en-US" altLang="zh-CN" b="1" dirty="0"/>
              <a:t>14mm</a:t>
            </a:r>
            <a:r>
              <a:rPr lang="zh-CN" altLang="en-US" b="1" dirty="0"/>
              <a:t>，直径</a:t>
            </a:r>
            <a:r>
              <a:rPr lang="en-US" altLang="zh-CN" b="1" dirty="0"/>
              <a:t>4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16mm</a:t>
            </a:r>
            <a:r>
              <a:rPr lang="zh-CN" altLang="en-US" b="1" dirty="0"/>
              <a:t>。外表白色或浅黄棕色；外层</a:t>
            </a:r>
            <a:r>
              <a:rPr lang="en-US" altLang="zh-CN" b="1" dirty="0"/>
              <a:t>2</a:t>
            </a:r>
            <a:r>
              <a:rPr lang="zh-CN" altLang="en-US" b="1" dirty="0"/>
              <a:t>瓣鳞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片大小相近，偶有悬殊，相对合抱，顶端多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开口，内可见心芽和小鳞片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2</a:t>
            </a:r>
            <a:r>
              <a:rPr lang="zh-CN" altLang="en-US" b="1" dirty="0"/>
              <a:t>枚及细圆柱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形的残茎。质地较松贝略疏松，折断面粉白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色。气弱，味微苦。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标题 3788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37891" name="文本占位符 37890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8464550" cy="60198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炉贝（知贝、虎皮贝）：</a:t>
            </a:r>
            <a:r>
              <a:rPr lang="zh-CN" altLang="en-US" b="1" dirty="0"/>
              <a:t>多呈长圆锥形或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椭圆形，粒大，高</a:t>
            </a:r>
            <a:r>
              <a:rPr lang="en-US" altLang="zh-CN" b="1" dirty="0"/>
              <a:t>7</a:t>
            </a:r>
            <a:r>
              <a:rPr lang="zh-CN" altLang="en-US" b="1" dirty="0"/>
              <a:t>～</a:t>
            </a:r>
            <a:r>
              <a:rPr lang="en-US" altLang="zh-CN" b="1" dirty="0"/>
              <a:t>25mm</a:t>
            </a:r>
            <a:r>
              <a:rPr lang="zh-CN" altLang="en-US" b="1" dirty="0"/>
              <a:t>，直径</a:t>
            </a:r>
            <a:r>
              <a:rPr lang="en-US" altLang="zh-CN" b="1" dirty="0"/>
              <a:t>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25mm</a:t>
            </a:r>
            <a:r>
              <a:rPr lang="zh-CN" altLang="en-US" b="1" dirty="0"/>
              <a:t>。外表白色或浅黄棕色；外面鳞叶</a:t>
            </a:r>
            <a:r>
              <a:rPr lang="en-US" altLang="zh-CN" b="1" dirty="0"/>
              <a:t>2</a:t>
            </a:r>
            <a:r>
              <a:rPr lang="zh-CN" altLang="en-US" b="1" dirty="0"/>
              <a:t>瓣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大小相近，顶端多开口，内中有小鳞片和残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茎，底端多呈锥形。常具棕色斑点，俗称“虎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皮斑”，故有“虎皮贝”之称。无光泽。质较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脆，断面粗糙，白色，粉性。气微，味微苦。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以上三种贝母均以粒小均匀、质坚实、粉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性足、色泽白者为佳。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标题 38913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152400"/>
          </a:xfrm>
        </p:spPr>
        <p:txBody>
          <a:bodyPr anchor="ctr"/>
          <a:p>
            <a:endParaRPr sz="4000" dirty="0"/>
          </a:p>
        </p:txBody>
      </p:sp>
      <p:sp>
        <p:nvSpPr>
          <p:cNvPr id="38915" name="文本占位符 38914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86800" cy="58674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3</a:t>
            </a:r>
            <a:r>
              <a:rPr lang="zh-CN" altLang="en-US" sz="4000" b="1" dirty="0">
                <a:solidFill>
                  <a:srgbClr val="FF0000"/>
                </a:solidFill>
              </a:rPr>
              <a:t>、天     麻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天麻又名冬麻、赤箭、离母、神草、独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摇、明天麻、赤箭脂、合离草、鬼督邮、独摇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芝、自动草、水洋芋。商品规格有冬麻、春麻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之分。为兰科植物天麻的干燥块根，主产于贵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州、四川、重庆、陕西、云南等地。</a:t>
            </a:r>
            <a:endParaRPr lang="zh-CN" altLang="en-US" b="1" dirty="0"/>
          </a:p>
          <a:p>
            <a:pPr>
              <a:buNone/>
            </a:pPr>
            <a:r>
              <a:rPr lang="zh-CN" altLang="en-US" dirty="0"/>
              <a:t>        </a:t>
            </a:r>
            <a:r>
              <a:rPr lang="zh-CN" altLang="en-US" b="1" dirty="0"/>
              <a:t>呈椭圆形或长条形，略扁，皱缩而稍弯曲，长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15cm</a:t>
            </a:r>
            <a:r>
              <a:rPr lang="zh-CN" altLang="en-US" b="1" dirty="0"/>
              <a:t>，宽</a:t>
            </a:r>
            <a:r>
              <a:rPr lang="en-US" altLang="zh-CN" b="1" dirty="0"/>
              <a:t>1.5</a:t>
            </a:r>
            <a:r>
              <a:rPr lang="zh-CN" altLang="en-US" b="1" dirty="0"/>
              <a:t>～</a:t>
            </a:r>
            <a:r>
              <a:rPr lang="en-US" altLang="zh-CN" b="1" dirty="0"/>
              <a:t>6cm</a:t>
            </a:r>
            <a:r>
              <a:rPr lang="zh-CN" altLang="en-US" b="1" dirty="0"/>
              <a:t>，厚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2cm</a:t>
            </a:r>
            <a:r>
              <a:rPr lang="zh-CN" altLang="en-US" b="1" dirty="0"/>
              <a:t>。表面黄白色至淡黄棕色，具环节，有点状痕点或膜质鳞叶，全体多纵皱。顶端有红</a:t>
            </a:r>
            <a:r>
              <a:rPr lang="zh-CN" altLang="en-US" dirty="0"/>
              <a:t>棕</a:t>
            </a:r>
            <a:endParaRPr lang="zh-CN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标题 5120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51203" name="文本占位符 5120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p>
            <a:pPr algn="l">
              <a:buNone/>
            </a:pPr>
            <a:r>
              <a:rPr lang="zh-CN" altLang="en-US" b="1" dirty="0"/>
              <a:t>色至深棕色的干枯芽苞（习称“鹦哥嘴”或“红小瓣”），或留残留茎基；另一端有至母麻脱落后的圆脐形疤痕，（习称“肚脐眼”或“圆盘”）。质坚硬，不易折断。断面较平坦，角质样，黄白色至淡棕色。未蒸透者中间略有白碴，有时显裂隙。气特异（习称“马尿味”），味淡或微甜。</a:t>
            </a:r>
            <a:endParaRPr lang="zh-CN" altLang="en-US" b="1" dirty="0"/>
          </a:p>
          <a:p>
            <a:pPr algn="l">
              <a:buNone/>
            </a:pPr>
            <a:r>
              <a:rPr lang="zh-CN" altLang="en-US" b="1" dirty="0"/>
              <a:t>        以质地坚实沉重，有鹦哥嘴，断面明亮，</a:t>
            </a:r>
            <a:endParaRPr lang="zh-CN" altLang="en-US" b="1" dirty="0"/>
          </a:p>
          <a:p>
            <a:pPr algn="l">
              <a:buNone/>
            </a:pPr>
            <a:r>
              <a:rPr lang="zh-CN" altLang="en-US" b="1" dirty="0"/>
              <a:t>无空心者为“冬麻”，质佳；质地松泡，有残留茎基，断面色晦暗，空心者为“春麻”，质次。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标题 52225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52227" name="文本占位符 52226"/>
          <p:cNvSpPr>
            <a:spLocks noGrp="1"/>
          </p:cNvSpPr>
          <p:nvPr>
            <p:ph type="body" idx="1"/>
          </p:nvPr>
        </p:nvSpPr>
        <p:spPr>
          <a:xfrm>
            <a:off x="838200" y="381000"/>
            <a:ext cx="8007350" cy="62484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</a:rPr>
              <a:t>、丹  参</a:t>
            </a:r>
            <a:endParaRPr lang="zh-CN" altLang="en-US" sz="36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</a:t>
            </a:r>
            <a:r>
              <a:rPr lang="zh-CN" altLang="en-US" b="1" dirty="0"/>
              <a:t>丹参又名赤参、红根、红参、紫丹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根、紫丹参、山红萝卜、活血根、靠山红、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大红袍、蜜罐头、蜂糖罐、血参根、烧酒壶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根、野苏子根、山苏子根、朵朵花根。为唇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形科植物丹参的干燥根及根茎。主产于四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川、安徽、江苏、山东、河北等地。四川龙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安、中江等地栽培者习称“川丹参”质佳。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本品根茎短粗，顶端有时残留茎基。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根数条，长圆柱形，略弯曲，有的分枝并具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须状细根，长</a:t>
            </a:r>
            <a:r>
              <a:rPr lang="en-US" altLang="zh-CN" b="1" dirty="0"/>
              <a:t>10</a:t>
            </a:r>
            <a:r>
              <a:rPr lang="zh-CN" altLang="en-US" b="1" dirty="0"/>
              <a:t>～</a:t>
            </a:r>
            <a:r>
              <a:rPr lang="en-US" altLang="zh-CN" b="1" dirty="0"/>
              <a:t>20cm</a:t>
            </a:r>
            <a:r>
              <a:rPr lang="zh-CN" altLang="en-US" b="1" dirty="0"/>
              <a:t>，直径</a:t>
            </a:r>
            <a:r>
              <a:rPr lang="en-US" altLang="zh-CN" b="1" dirty="0"/>
              <a:t>0.3</a:t>
            </a:r>
            <a:r>
              <a:rPr lang="zh-CN" altLang="en-US" b="1" dirty="0"/>
              <a:t>～</a:t>
            </a:r>
            <a:r>
              <a:rPr lang="en-US" altLang="zh-CN" b="1" dirty="0"/>
              <a:t>1cm</a:t>
            </a:r>
            <a:r>
              <a:rPr lang="zh-CN" altLang="en-US" b="1" dirty="0"/>
              <a:t>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标题 63489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63491" name="文本占位符 63490"/>
          <p:cNvSpPr>
            <a:spLocks noGrp="1"/>
          </p:cNvSpPr>
          <p:nvPr>
            <p:ph type="body" idx="1"/>
          </p:nvPr>
        </p:nvSpPr>
        <p:spPr>
          <a:xfrm>
            <a:off x="533400" y="381000"/>
            <a:ext cx="8229600" cy="6248400"/>
          </a:xfrm>
        </p:spPr>
        <p:txBody>
          <a:bodyPr/>
          <a:p>
            <a:pPr>
              <a:buNone/>
            </a:pPr>
            <a:r>
              <a:rPr lang="zh-CN" altLang="en-US" b="1" dirty="0"/>
              <a:t>表面棕红色或暗棕红色，粗糙，具纵皱纹。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老根外皮疏松，多显紫棕色，常呈鳞片状剥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落。质硬而脆，断面疏松，有裂隙或略平整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而致密，皮部棕红色，木部灰黄色或紫褐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色，可见黄白色点状维管束，呈放射状排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列。气微，味微苦涩。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栽培品较粗大肥实，直径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1.5cm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表面红棕色，具纵皱纹，外皮紧贴不易剥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落。质坚实，断面较平整，略呈角质样。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以条粗壮、色紫红者为佳。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endParaRPr lang="zh-CN" altLang="en-US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3</a:t>
            </a:r>
            <a:r>
              <a:rPr lang="zh-CN" altLang="en-US" sz="4000" dirty="0">
                <a:solidFill>
                  <a:srgbClr val="FF0000"/>
                </a:solidFill>
              </a:rPr>
              <a:t>、表面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8007350" cy="4572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药材的表面特征是不一样的，如光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滑、粗糙、皮孔、皱纹，单子叶植物根茎及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球茎上的膜质鳞叶、根痕，蕨类植物的鳞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片、毛等等。这些特征的有无和程度，常是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鉴别药材的重要条件之一。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标题 65537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65539" name="文本占位符 65538"/>
          <p:cNvSpPr>
            <a:spLocks noGrp="1"/>
          </p:cNvSpPr>
          <p:nvPr>
            <p:ph type="body" idx="1"/>
          </p:nvPr>
        </p:nvSpPr>
        <p:spPr>
          <a:xfrm>
            <a:off x="381000" y="457200"/>
            <a:ext cx="8464550" cy="58674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5</a:t>
            </a:r>
            <a:r>
              <a:rPr lang="zh-CN" altLang="en-US" sz="4000" b="1" dirty="0">
                <a:solidFill>
                  <a:srgbClr val="FF0000"/>
                </a:solidFill>
              </a:rPr>
              <a:t>、石  斛</a:t>
            </a:r>
            <a:endParaRPr lang="zh-CN" altLang="en-US" sz="4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石斛又名林兰、禁生、杜兰、悬竹、金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钗、黄草、千年竹、鲜石斛、川石斛、霍山石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斛、耳环石斛、铁皮石斛。为兰科植物环草石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斛、马鞭石斛、黄草石斛、铁皮石斛或金钗石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斛的新鲜或干燥茎。铁皮石斛剪去部分须根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后，边炒边扭成螺旋形或弹簧状，烘干，习称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“耳环石斛”。主产于四川、云南、贵州、广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东、广西、湖北等地。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标题 6656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66563" name="文本占位符 66562"/>
          <p:cNvSpPr>
            <a:spLocks noGrp="1"/>
          </p:cNvSpPr>
          <p:nvPr>
            <p:ph type="body" idx="1"/>
          </p:nvPr>
        </p:nvSpPr>
        <p:spPr>
          <a:xfrm>
            <a:off x="838200" y="457200"/>
            <a:ext cx="8007350" cy="5638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鲜石斛：</a:t>
            </a:r>
            <a:r>
              <a:rPr lang="zh-CN" altLang="en-US" b="1" dirty="0"/>
              <a:t>呈圆柱形或扁圆柱形，长约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30cm</a:t>
            </a:r>
            <a:r>
              <a:rPr lang="zh-CN" altLang="en-US" b="1" dirty="0"/>
              <a:t>，直径</a:t>
            </a:r>
            <a:r>
              <a:rPr lang="en-US" altLang="zh-CN" b="1" dirty="0"/>
              <a:t>0.4</a:t>
            </a:r>
            <a:r>
              <a:rPr lang="zh-CN" altLang="en-US" b="1" dirty="0"/>
              <a:t>～</a:t>
            </a:r>
            <a:r>
              <a:rPr lang="en-US" altLang="zh-CN" b="1" dirty="0"/>
              <a:t>1.2cm</a:t>
            </a:r>
            <a:r>
              <a:rPr lang="zh-CN" altLang="en-US" b="1" dirty="0"/>
              <a:t>。表面黄绿色，光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滑或有纵纹，节明显，色较深，节上有膜质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叶鞘。肉质，多汁，易折断。气微，味微苦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而回甜，嚼之有粘性。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环草石斛：</a:t>
            </a:r>
            <a:r>
              <a:rPr lang="zh-CN" altLang="en-US" b="1" dirty="0"/>
              <a:t>呈细长圆柱形，常弯曲或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盘绕成团，长</a:t>
            </a:r>
            <a:r>
              <a:rPr lang="en-US" altLang="zh-CN" b="1" dirty="0"/>
              <a:t>15</a:t>
            </a:r>
            <a:r>
              <a:rPr lang="zh-CN" altLang="en-US" b="1" dirty="0"/>
              <a:t>～</a:t>
            </a:r>
            <a:r>
              <a:rPr lang="en-US" altLang="zh-CN" b="1" dirty="0"/>
              <a:t>35cm</a:t>
            </a:r>
            <a:r>
              <a:rPr lang="zh-CN" altLang="en-US" b="1" dirty="0"/>
              <a:t>，直径</a:t>
            </a:r>
            <a:r>
              <a:rPr lang="en-US" altLang="zh-CN" b="1" dirty="0"/>
              <a:t>0.1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0.3cm</a:t>
            </a:r>
            <a:r>
              <a:rPr lang="zh-CN" altLang="en-US" b="1" dirty="0"/>
              <a:t>，节间长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2cm</a:t>
            </a:r>
            <a:r>
              <a:rPr lang="zh-CN" altLang="en-US" b="1" dirty="0"/>
              <a:t>。表面金黄色，有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光泽，具细纵纹。质柔韧而实，断面较平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坦。无臭，味淡。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标题 6758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67587" name="文本占位符 67586"/>
          <p:cNvSpPr>
            <a:spLocks noGrp="1"/>
          </p:cNvSpPr>
          <p:nvPr>
            <p:ph type="body" idx="1"/>
          </p:nvPr>
        </p:nvSpPr>
        <p:spPr>
          <a:xfrm>
            <a:off x="838200" y="762000"/>
            <a:ext cx="800735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马鞭石斛：</a:t>
            </a:r>
            <a:r>
              <a:rPr lang="zh-CN" altLang="en-US" b="1" dirty="0"/>
              <a:t>呈长圆柱形，长</a:t>
            </a:r>
            <a:r>
              <a:rPr lang="en-US" altLang="zh-CN" b="1" dirty="0"/>
              <a:t>40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120cm</a:t>
            </a:r>
            <a:r>
              <a:rPr lang="zh-CN" altLang="en-US" b="1" dirty="0"/>
              <a:t>，直径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0.8cm</a:t>
            </a:r>
            <a:r>
              <a:rPr lang="zh-CN" altLang="en-US" b="1" dirty="0"/>
              <a:t>，节间长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4.5cm</a:t>
            </a:r>
            <a:r>
              <a:rPr lang="zh-CN" altLang="en-US" b="1" dirty="0"/>
              <a:t>。表面黄色至暗黄色，有深纵槽，质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疏松，断面呈纤维性，味微苦。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    黄草石斛：</a:t>
            </a:r>
            <a:r>
              <a:rPr lang="zh-CN" altLang="en-US" b="1" dirty="0"/>
              <a:t>长</a:t>
            </a:r>
            <a:r>
              <a:rPr lang="en-US" altLang="zh-CN" b="1" dirty="0"/>
              <a:t>30</a:t>
            </a:r>
            <a:r>
              <a:rPr lang="zh-CN" altLang="en-US" b="1" dirty="0"/>
              <a:t>～</a:t>
            </a:r>
            <a:r>
              <a:rPr lang="en-US" altLang="zh-CN" b="1" dirty="0"/>
              <a:t>80cm</a:t>
            </a:r>
            <a:r>
              <a:rPr lang="zh-CN" altLang="en-US" b="1" dirty="0"/>
              <a:t>，直径</a:t>
            </a:r>
            <a:r>
              <a:rPr lang="en-US" altLang="zh-CN" b="1" dirty="0"/>
              <a:t>0.3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0.5cm</a:t>
            </a:r>
            <a:r>
              <a:rPr lang="zh-CN" altLang="en-US" b="1" dirty="0"/>
              <a:t>，节间长</a:t>
            </a:r>
            <a:r>
              <a:rPr lang="en-US" altLang="zh-CN" b="1" dirty="0"/>
              <a:t>2</a:t>
            </a:r>
            <a:r>
              <a:rPr lang="zh-CN" altLang="en-US" b="1" dirty="0"/>
              <a:t>～</a:t>
            </a:r>
            <a:r>
              <a:rPr lang="en-US" altLang="zh-CN" b="1" dirty="0"/>
              <a:t>3.5cm</a:t>
            </a:r>
            <a:r>
              <a:rPr lang="zh-CN" altLang="en-US" b="1" dirty="0"/>
              <a:t>。表面金黄色至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淡黄褐色，具纵沟。体轻，质实，易折断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，断面略呈纤维性。嚼之有粘性。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标题 6860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68611" name="文本占位符 68610"/>
          <p:cNvSpPr>
            <a:spLocks noGrp="1"/>
          </p:cNvSpPr>
          <p:nvPr>
            <p:ph type="body" idx="1"/>
          </p:nvPr>
        </p:nvSpPr>
        <p:spPr>
          <a:xfrm>
            <a:off x="838200" y="609600"/>
            <a:ext cx="8007350" cy="5486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耳环石斛：</a:t>
            </a:r>
            <a:r>
              <a:rPr lang="zh-CN" altLang="en-US" b="1" dirty="0"/>
              <a:t>呈螺旋形或弹簧状，一般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为</a:t>
            </a:r>
            <a:r>
              <a:rPr lang="en-US" altLang="zh-CN" b="1" dirty="0"/>
              <a:t>2</a:t>
            </a:r>
            <a:r>
              <a:rPr lang="zh-CN" altLang="en-US" b="1" dirty="0"/>
              <a:t>～</a:t>
            </a:r>
            <a:r>
              <a:rPr lang="en-US" altLang="zh-CN" b="1" dirty="0"/>
              <a:t>4</a:t>
            </a:r>
            <a:r>
              <a:rPr lang="zh-CN" altLang="en-US" b="1" dirty="0"/>
              <a:t>个旋纹，茎拉直后长</a:t>
            </a:r>
            <a:r>
              <a:rPr lang="en-US" altLang="zh-CN" b="1" dirty="0"/>
              <a:t>3.5</a:t>
            </a:r>
            <a:r>
              <a:rPr lang="zh-CN" altLang="en-US" b="1" dirty="0"/>
              <a:t>～</a:t>
            </a:r>
            <a:r>
              <a:rPr lang="en-US" altLang="zh-CN" b="1" dirty="0"/>
              <a:t>8cm</a:t>
            </a:r>
            <a:r>
              <a:rPr lang="zh-CN" altLang="en-US" b="1" dirty="0"/>
              <a:t>，直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径</a:t>
            </a:r>
            <a:r>
              <a:rPr lang="en-US" altLang="zh-CN" b="1" dirty="0"/>
              <a:t>0.2</a:t>
            </a:r>
            <a:r>
              <a:rPr lang="zh-CN" altLang="en-US" b="1" dirty="0"/>
              <a:t>～</a:t>
            </a:r>
            <a:r>
              <a:rPr lang="en-US" altLang="zh-CN" b="1" dirty="0"/>
              <a:t>0.3cm</a:t>
            </a:r>
            <a:r>
              <a:rPr lang="zh-CN" altLang="en-US" b="1" dirty="0"/>
              <a:t>。表面黄绿色，有细纵皱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纹，一端可见茎基部留下的短须根。质坚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实，易折断，断面平坦。嚼之有粘性。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金钗石斛：</a:t>
            </a:r>
            <a:r>
              <a:rPr lang="zh-CN" altLang="en-US" b="1" dirty="0"/>
              <a:t>呈偏圆柱形，长</a:t>
            </a:r>
            <a:r>
              <a:rPr lang="en-US" altLang="zh-CN" b="1" dirty="0"/>
              <a:t>20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40cm</a:t>
            </a:r>
            <a:r>
              <a:rPr lang="zh-CN" altLang="en-US" b="1" dirty="0"/>
              <a:t>，直径</a:t>
            </a:r>
            <a:r>
              <a:rPr lang="en-US" altLang="zh-CN" b="1" dirty="0"/>
              <a:t>0.4</a:t>
            </a:r>
            <a:r>
              <a:rPr lang="zh-CN" altLang="en-US" b="1" dirty="0"/>
              <a:t>～</a:t>
            </a:r>
            <a:r>
              <a:rPr lang="en-US" altLang="zh-CN" b="1" dirty="0"/>
              <a:t>0.6cm</a:t>
            </a:r>
            <a:r>
              <a:rPr lang="zh-CN" altLang="en-US" b="1" dirty="0"/>
              <a:t>，节间长</a:t>
            </a:r>
            <a:r>
              <a:rPr lang="en-US" altLang="zh-CN" b="1" dirty="0"/>
              <a:t>2.5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3cm</a:t>
            </a:r>
            <a:r>
              <a:rPr lang="zh-CN" altLang="en-US" b="1" dirty="0"/>
              <a:t>。表面金黄色或黄中带绿色，有深纵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沟。质硬而脆，断面较平坦。味苦。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4" name="标题 6963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69635" name="文本占位符 69634"/>
          <p:cNvSpPr>
            <a:spLocks noGrp="1"/>
          </p:cNvSpPr>
          <p:nvPr>
            <p:ph type="body" idx="1"/>
          </p:nvPr>
        </p:nvSpPr>
        <p:spPr>
          <a:xfrm>
            <a:off x="838200" y="762000"/>
            <a:ext cx="8007350" cy="53340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6</a:t>
            </a:r>
            <a:r>
              <a:rPr lang="zh-CN" altLang="en-US" sz="4000" b="1" dirty="0">
                <a:solidFill>
                  <a:srgbClr val="FF0000"/>
                </a:solidFill>
              </a:rPr>
              <a:t>、北沙参</a:t>
            </a:r>
            <a:endParaRPr lang="zh-CN" altLang="en-US" sz="4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北沙参又名真北沙参、辽沙参、北条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参、莱阳参、银条参、海沙参、苏条参、野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香菜根。为伞形科植物珊瑚菜的干燥根。主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产于山东莱阳、烟台、文登、海阳，辽宁及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江苏等地。以山东产者奉为道地药材。</a:t>
            </a:r>
            <a:endParaRPr lang="zh-CN" altLang="en-US" b="1" dirty="0"/>
          </a:p>
          <a:p>
            <a:pPr>
              <a:buNone/>
            </a:pP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标题 5324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53251" name="文本占位符 53250"/>
          <p:cNvSpPr>
            <a:spLocks noGrp="1"/>
          </p:cNvSpPr>
          <p:nvPr>
            <p:ph type="body" idx="1"/>
          </p:nvPr>
        </p:nvSpPr>
        <p:spPr>
          <a:xfrm>
            <a:off x="304800" y="457200"/>
            <a:ext cx="8540750" cy="6400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呈细长圆柱形，偶有分枝，长</a:t>
            </a:r>
            <a:r>
              <a:rPr lang="en-US" altLang="zh-CN" b="1" dirty="0"/>
              <a:t>15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45cm</a:t>
            </a:r>
            <a:r>
              <a:rPr lang="zh-CN" altLang="en-US" b="1" dirty="0"/>
              <a:t>，直径</a:t>
            </a:r>
            <a:r>
              <a:rPr lang="en-US" altLang="zh-CN" b="1" dirty="0"/>
              <a:t>0.4</a:t>
            </a:r>
            <a:r>
              <a:rPr lang="zh-CN" altLang="en-US" b="1" dirty="0"/>
              <a:t>～</a:t>
            </a:r>
            <a:r>
              <a:rPr lang="en-US" altLang="zh-CN" b="1" dirty="0"/>
              <a:t>1.2cm</a:t>
            </a:r>
            <a:r>
              <a:rPr lang="zh-CN" altLang="en-US" b="1" dirty="0"/>
              <a:t>。表面淡黄白色，略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粗糙，偶有残存外皮，不去外皮的表面黄棕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色。全体有细纵纹及纵沟，并有黄棕色点状细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根痕。顶端常留有黄棕色根茎残基，上端稍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细，中部略粗，下部渐细。质脆，易折断，断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面皮部浅黄白色，木部黄色。气特异，味微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甘。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带皮生晒者，外皮淡棕色，断面白色粉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均以质紧密、色白者为佳。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标题 5427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54275" name="文本占位符 54274"/>
          <p:cNvSpPr>
            <a:spLocks noGrp="1"/>
          </p:cNvSpPr>
          <p:nvPr>
            <p:ph type="body" idx="1"/>
          </p:nvPr>
        </p:nvSpPr>
        <p:spPr>
          <a:xfrm>
            <a:off x="838200" y="685800"/>
            <a:ext cx="8007350" cy="54102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7</a:t>
            </a:r>
            <a:r>
              <a:rPr lang="zh-CN" altLang="en-US" sz="3600" b="1" dirty="0">
                <a:solidFill>
                  <a:srgbClr val="FF0000"/>
                </a:solidFill>
              </a:rPr>
              <a:t>、冬虫夏草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/>
              <a:t>        </a:t>
            </a:r>
            <a:r>
              <a:rPr lang="zh-CN" altLang="en-US" b="1" dirty="0"/>
              <a:t>冬虫夏草又名虫草、冬虫草、夏草冬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虫。商品规格有藏草、川草之分。为麦角菌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科冬虫夏草真菌寄生在蝙蝠蛾科昆虫幼虫上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的子座及幼虫尸体的复合体。主产于四川、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青海、西藏等地。云南、甘肃、贵州等地也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产。以四川产量最大。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由虫体与从虫头部长出的真菌子座相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连而成。虫体似蚕，长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5cm</a:t>
            </a:r>
            <a:r>
              <a:rPr lang="zh-CN" altLang="en-US" b="1" dirty="0"/>
              <a:t>，直径</a:t>
            </a:r>
            <a:r>
              <a:rPr lang="en-US" altLang="zh-CN" b="1" dirty="0"/>
              <a:t>0.3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0.8cm</a:t>
            </a:r>
            <a:r>
              <a:rPr lang="zh-CN" altLang="en-US" b="1" dirty="0"/>
              <a:t>；表面深黄色至黄棕色（川虫草色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标题 55297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55299" name="文本占位符 55298"/>
          <p:cNvSpPr>
            <a:spLocks noGrp="1"/>
          </p:cNvSpPr>
          <p:nvPr>
            <p:ph type="body" idx="1"/>
          </p:nvPr>
        </p:nvSpPr>
        <p:spPr>
          <a:xfrm>
            <a:off x="228600" y="-381000"/>
            <a:ext cx="8610600" cy="6934200"/>
          </a:xfrm>
        </p:spPr>
        <p:txBody>
          <a:bodyPr/>
          <a:p>
            <a:pPr>
              <a:buNone/>
            </a:pPr>
            <a:r>
              <a:rPr lang="en-US" altLang="zh-CN" sz="2800" b="1" dirty="0"/>
              <a:t>       </a:t>
            </a:r>
            <a:endParaRPr lang="en-US" altLang="zh-CN" sz="2800" b="1" dirty="0"/>
          </a:p>
          <a:p>
            <a:pPr>
              <a:buNone/>
            </a:pPr>
            <a:endParaRPr lang="en-US" altLang="zh-CN" sz="2800" b="1" dirty="0"/>
          </a:p>
          <a:p>
            <a:pPr>
              <a:buNone/>
            </a:pPr>
            <a:r>
              <a:rPr lang="zh-CN" altLang="en-US" b="1" dirty="0"/>
              <a:t>较深），有环纹</a:t>
            </a:r>
            <a:r>
              <a:rPr lang="en-US" altLang="zh-CN" b="1" dirty="0"/>
              <a:t>20</a:t>
            </a:r>
            <a:r>
              <a:rPr lang="zh-CN" altLang="en-US" b="1" dirty="0"/>
              <a:t>～</a:t>
            </a:r>
            <a:r>
              <a:rPr lang="en-US" altLang="zh-CN" b="1" dirty="0"/>
              <a:t>30</a:t>
            </a:r>
            <a:r>
              <a:rPr lang="zh-CN" altLang="en-US" b="1" dirty="0"/>
              <a:t>个，近头部的环纹较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细；头部红棕色，足</a:t>
            </a:r>
            <a:r>
              <a:rPr lang="en-US" altLang="zh-CN" b="1" dirty="0"/>
              <a:t>8</a:t>
            </a:r>
            <a:r>
              <a:rPr lang="zh-CN" altLang="en-US" b="1" dirty="0"/>
              <a:t>对，中部</a:t>
            </a:r>
            <a:r>
              <a:rPr lang="en-US" altLang="zh-CN" b="1" dirty="0"/>
              <a:t>4</a:t>
            </a:r>
            <a:r>
              <a:rPr lang="zh-CN" altLang="en-US" b="1" dirty="0"/>
              <a:t>对较明显；质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脆，易折断，断面略平坦，淡黄白色。子座细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长圆柱形，长</a:t>
            </a:r>
            <a:r>
              <a:rPr lang="en-US" altLang="zh-CN" b="1" dirty="0"/>
              <a:t>4</a:t>
            </a:r>
            <a:r>
              <a:rPr lang="zh-CN" altLang="en-US" b="1" dirty="0"/>
              <a:t>～</a:t>
            </a:r>
            <a:r>
              <a:rPr lang="en-US" altLang="zh-CN" b="1" dirty="0"/>
              <a:t>7cm</a:t>
            </a:r>
            <a:r>
              <a:rPr lang="zh-CN" altLang="en-US" b="1" dirty="0"/>
              <a:t>，直径</a:t>
            </a:r>
            <a:r>
              <a:rPr lang="en-US" altLang="zh-CN" b="1" dirty="0"/>
              <a:t>0.3cm</a:t>
            </a:r>
            <a:r>
              <a:rPr lang="zh-CN" altLang="en-US" b="1" dirty="0"/>
              <a:t>；表面深棕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色至棕褐色，有细纵皱纹，上部稍膨大；质柔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韧，断面类白色。气微腥，味微苦。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以虫身色黄、发亮、丰满肥大，断面黄白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色，不空心，子座短小，无霉变和无杂质为佳。</a:t>
            </a:r>
            <a:r>
              <a:rPr lang="zh-CN" altLang="en-US" sz="2800" b="1" dirty="0"/>
              <a:t> 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39937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39939" name="文本占位符 39938"/>
          <p:cNvSpPr>
            <a:spLocks noGrp="1"/>
          </p:cNvSpPr>
          <p:nvPr>
            <p:ph type="body" idx="1"/>
          </p:nvPr>
        </p:nvSpPr>
        <p:spPr>
          <a:xfrm>
            <a:off x="838200" y="381000"/>
            <a:ext cx="8007350" cy="57150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8</a:t>
            </a:r>
            <a:r>
              <a:rPr lang="zh-CN" altLang="en-US" sz="4000" b="1" dirty="0">
                <a:solidFill>
                  <a:srgbClr val="FF0000"/>
                </a:solidFill>
              </a:rPr>
              <a:t>、西红花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西红花又名番红花、藏红花、蓝、撒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馥兰、撒法郎、番栀子蕊。为鸢尾科植物番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红花的干燥柱头。主产于西班牙、希腊、法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国及独联体等国。近年我国上海、江苏、浙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江、西藏、新疆等地已试种成功，上海已有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一定规模的产量。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标题 4096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40963" name="文本占位符 40962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8388350" cy="5715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呈线形，分三支，长约</a:t>
            </a:r>
            <a:r>
              <a:rPr lang="en-US" altLang="zh-CN" b="1" dirty="0"/>
              <a:t>3cm</a:t>
            </a:r>
            <a:r>
              <a:rPr lang="zh-CN" altLang="en-US" b="1" dirty="0"/>
              <a:t>，暗红色，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上部较宽而略扁平，顶端边缘显不整齐的齿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状，内侧有一短裂隙，下端有时残留一小段黄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色花柱。体轻，质松软，无油润光泽，干燥后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质脆易断。气特异，微有剌激性，味微苦。入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水则柱头膨胀，呈长喇叭状，散出橙黄色色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素，染水成黄色。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以花柱细长弯曲、红棕色梢带黄棕色、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鲜艳油润、香气浓郁者为佳。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7550"/>
          </a:xfrm>
        </p:spPr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4</a:t>
            </a:r>
            <a:r>
              <a:rPr lang="zh-CN" altLang="en-US" sz="4000" dirty="0">
                <a:solidFill>
                  <a:srgbClr val="FF0000"/>
                </a:solidFill>
              </a:rPr>
              <a:t>、颜色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3315" name="文本占位符 13314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464550" cy="5334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商品药材的色泽一般是固定的，色泽的变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化与药材的质量有关，比如：山药、白芷要白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色；玄参、熟地要黑色；丹参要紫色；茜草要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红色；黄连、黄芩和黄柏的颜色要黄。如加工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条件变化，贮藏时间不同或消毒不当等，就会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改变药材的固有色泽，也表示药材质量降低。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在观察颜色时，药材应干燥，不应在有色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光下进行，最好在白天的自然光线下进行，必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要时可在日光灯下进行。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endParaRPr lang="zh-CN" altLang="en-US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标题 4198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5626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9</a:t>
            </a:r>
            <a:r>
              <a:rPr lang="zh-CN" altLang="en-US" sz="4000" b="1" dirty="0">
                <a:solidFill>
                  <a:srgbClr val="FF0000"/>
                </a:solidFill>
              </a:rPr>
              <a:t>、西洋参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西洋参又名西参、洋参、花旗参、西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洋人参、广东人参。为五加科植物西洋参的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干燥根。主产于美国、加拿大，我国亦有大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量栽培。分为野生进口、栽培进口、国产引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种三类。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标题 43009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43011" name="文本占位符 43010"/>
          <p:cNvSpPr>
            <a:spLocks noGrp="1"/>
          </p:cNvSpPr>
          <p:nvPr>
            <p:ph type="body" idx="1"/>
          </p:nvPr>
        </p:nvSpPr>
        <p:spPr>
          <a:xfrm>
            <a:off x="381000" y="228600"/>
            <a:ext cx="8464550" cy="6629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野生进口品：</a:t>
            </a:r>
            <a:r>
              <a:rPr lang="zh-CN" altLang="en-US" b="1" dirty="0"/>
              <a:t>呈圆柱形，长纺锤形。长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～</a:t>
            </a:r>
            <a:r>
              <a:rPr lang="en-US" altLang="zh-CN" b="1" dirty="0"/>
              <a:t>6</a:t>
            </a:r>
            <a:r>
              <a:rPr lang="zh-CN" altLang="en-US" b="1" dirty="0"/>
              <a:t>厘米，直径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1</a:t>
            </a:r>
            <a:r>
              <a:rPr lang="zh-CN" altLang="en-US" b="1" dirty="0"/>
              <a:t>厘米，无芦头、侧根及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须根，表面淡棕黄色（原皮参）或类白色（粉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光参）。全身密集灰色横纹，上部较密，纹理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常呈环状，较深。质松，断面黄白色，粉性，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有细菊花心纹理。有特异香气，味微苦而回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甜。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进口栽培品：</a:t>
            </a:r>
            <a:r>
              <a:rPr lang="zh-CN" altLang="en-US" b="1" dirty="0"/>
              <a:t>习称种洋参，一般支条大，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无芦头，但有支叉，身多直纹，断面呈黄白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色，粉性差，心实，无菊花心纹理。有特异香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气，味微苦而回甜。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标题 44033"/>
          <p:cNvSpPr>
            <a:spLocks noGrp="1"/>
          </p:cNvSpPr>
          <p:nvPr>
            <p:ph type="title"/>
          </p:nvPr>
        </p:nvSpPr>
        <p:spPr>
          <a:xfrm>
            <a:off x="533400" y="-190500"/>
            <a:ext cx="8385175" cy="190500"/>
          </a:xfrm>
        </p:spPr>
        <p:txBody>
          <a:bodyPr anchor="ctr"/>
          <a:p>
            <a:endParaRPr sz="4000" dirty="0"/>
          </a:p>
        </p:txBody>
      </p:sp>
      <p:sp>
        <p:nvSpPr>
          <p:cNvPr id="44035" name="文本占位符 44034"/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616950" cy="6248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国产西洋参：</a:t>
            </a:r>
            <a:r>
              <a:rPr lang="zh-CN" altLang="en-US" b="1" dirty="0"/>
              <a:t>称引种参，呈圆柱形，长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10</a:t>
            </a:r>
            <a:r>
              <a:rPr lang="zh-CN" altLang="en-US" b="1" dirty="0"/>
              <a:t>厘米，直径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2</a:t>
            </a:r>
            <a:r>
              <a:rPr lang="zh-CN" altLang="en-US" b="1" dirty="0"/>
              <a:t>厘米，亦无芦头、支根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及须根。表面浅黄褐色或黄色，皮细腻，上部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有密集环纹，全体有纵皱纹，并有疤痕，一般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较细长，微隆起。质地较重，断面平坦，浅黄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白色，粉性差，有一颜色较深的环纹，并散在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多数红棕色小点，靠环纹愈近愈密集，放射状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纹理明显。有特异香气，味微苦，微回甜。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以条粗壮，色白起粉，表面细横纹密集、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质硬，含口中能生津者为佳。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标题 45057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45059" name="文本占位符 45058"/>
          <p:cNvSpPr>
            <a:spLocks noGrp="1"/>
          </p:cNvSpPr>
          <p:nvPr>
            <p:ph type="body" idx="1"/>
          </p:nvPr>
        </p:nvSpPr>
        <p:spPr>
          <a:xfrm>
            <a:off x="838200" y="609600"/>
            <a:ext cx="8007350" cy="54864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10</a:t>
            </a:r>
            <a:r>
              <a:rPr lang="zh-CN" altLang="en-US" sz="4000" b="1" dirty="0">
                <a:solidFill>
                  <a:srgbClr val="FF0000"/>
                </a:solidFill>
              </a:rPr>
              <a:t>、当  归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当归又名秦归、干归、云归、西当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归、西秦归、油当归、马尾归、西当归、岷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当归、马尾当归。商品规格有全当归、当归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头、当归尾、当归身之分。为伞形科植物当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归的干燥根。主产于甘肃、宁夏、云南、四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川等地。以甘肃所产为最佳。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标题 46081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46083" name="文本占位符 4608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388350" cy="51054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略呈圆柱形，下部有支根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5</a:t>
            </a:r>
            <a:r>
              <a:rPr lang="zh-CN" altLang="en-US" b="1" dirty="0"/>
              <a:t>条或更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多，长</a:t>
            </a:r>
            <a:r>
              <a:rPr lang="en-US" altLang="zh-CN" b="1" dirty="0"/>
              <a:t>15</a:t>
            </a:r>
            <a:r>
              <a:rPr lang="zh-CN" altLang="en-US" b="1" dirty="0"/>
              <a:t>～</a:t>
            </a:r>
            <a:r>
              <a:rPr lang="en-US" altLang="zh-CN" b="1" dirty="0"/>
              <a:t>25cm</a:t>
            </a:r>
            <a:r>
              <a:rPr lang="zh-CN" altLang="en-US" b="1" dirty="0"/>
              <a:t>。表面黄棕色至褐色，具纵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皱纹及横长皮孔。根头（归头）直径</a:t>
            </a:r>
            <a:r>
              <a:rPr lang="en-US" altLang="zh-CN" b="1" dirty="0"/>
              <a:t>1.5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4cm</a:t>
            </a:r>
            <a:r>
              <a:rPr lang="zh-CN" altLang="en-US" b="1" dirty="0"/>
              <a:t>，具环纹，上端圆钝，有紫色或黄绿色的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茎及叶鞘的残基；主根（归身）表面凹凸不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平；支根（归尾）直径</a:t>
            </a:r>
            <a:r>
              <a:rPr lang="en-US" altLang="zh-CN" b="1" dirty="0"/>
              <a:t>0.3</a:t>
            </a:r>
            <a:r>
              <a:rPr lang="zh-CN" altLang="en-US" b="1" dirty="0"/>
              <a:t>～</a:t>
            </a:r>
            <a:r>
              <a:rPr lang="en-US" altLang="zh-CN" b="1" dirty="0"/>
              <a:t>1cm</a:t>
            </a:r>
            <a:r>
              <a:rPr lang="zh-CN" altLang="en-US" b="1" dirty="0"/>
              <a:t>，上粗下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细，多扭曲，有少数须根痕。质柔韧，断面黄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白色或淡黄棕色，皮部厚，有裂隙及多数棕色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30188"/>
          </a:xfrm>
        </p:spPr>
        <p:txBody>
          <a:bodyPr anchor="ctr"/>
          <a:p>
            <a:endParaRPr sz="4000" dirty="0"/>
          </a:p>
        </p:txBody>
      </p:sp>
      <p:sp>
        <p:nvSpPr>
          <p:cNvPr id="47107" name="文本占位符 47106"/>
          <p:cNvSpPr>
            <a:spLocks noGrp="1"/>
          </p:cNvSpPr>
          <p:nvPr>
            <p:ph type="body" idx="1"/>
          </p:nvPr>
        </p:nvSpPr>
        <p:spPr>
          <a:xfrm>
            <a:off x="838200" y="762000"/>
            <a:ext cx="8007350" cy="5334000"/>
          </a:xfrm>
        </p:spPr>
        <p:txBody>
          <a:bodyPr/>
          <a:p>
            <a:pPr>
              <a:buNone/>
            </a:pPr>
            <a:r>
              <a:rPr lang="zh-CN" altLang="en-US" b="1" dirty="0"/>
              <a:t>点状分泌腔，木部色较淡，形成层环黄棕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色。有浓郁的香气，味甘、辛、微苦。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柴性大、干枯无油或断面呈绿褐色者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不可供药用。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以主根粗长、支根少、粗壮、表面黄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褐色、断面粉白色或淡黄白色者为佳。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标题 48129"/>
          <p:cNvSpPr>
            <a:spLocks noGrp="1"/>
          </p:cNvSpPr>
          <p:nvPr>
            <p:ph type="title"/>
          </p:nvPr>
        </p:nvSpPr>
        <p:spPr>
          <a:xfrm>
            <a:off x="758825" y="-715962"/>
            <a:ext cx="8385175" cy="1431925"/>
          </a:xfrm>
        </p:spPr>
        <p:txBody>
          <a:bodyPr anchor="ctr"/>
          <a:p>
            <a:endParaRPr dirty="0"/>
          </a:p>
        </p:txBody>
      </p:sp>
      <p:sp>
        <p:nvSpPr>
          <p:cNvPr id="48131" name="文本占位符 48130"/>
          <p:cNvSpPr>
            <a:spLocks noGrp="1"/>
          </p:cNvSpPr>
          <p:nvPr>
            <p:ph type="body" idx="1"/>
          </p:nvPr>
        </p:nvSpPr>
        <p:spPr>
          <a:xfrm>
            <a:off x="304800" y="533400"/>
            <a:ext cx="8540750" cy="55626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11</a:t>
            </a:r>
            <a:r>
              <a:rPr lang="zh-CN" altLang="en-US" sz="4000" b="1" dirty="0">
                <a:solidFill>
                  <a:srgbClr val="FF0000"/>
                </a:solidFill>
              </a:rPr>
              <a:t>、沉  香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沉香又名土沉、耳香、莞香、蜜香、栈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香、女儿香、白木香、沉水香、沉香木、海南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沉、奇南香。为瑞香科植物白木香含有树脂的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木材。主产于广东、海南、广西等地。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呈不规则块、片状或盔冒状，大小不一，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有的为小碎块。剔去朽木部分，具长短不一的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纵沟及纵棱。含油足的木质部黑棕色，微有光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泽，含油较少的木质部淡褐色，不含油的木质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标题 4915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49155" name="文本占位符 49154"/>
          <p:cNvSpPr>
            <a:spLocks noGrp="1"/>
          </p:cNvSpPr>
          <p:nvPr>
            <p:ph type="body" idx="1"/>
          </p:nvPr>
        </p:nvSpPr>
        <p:spPr>
          <a:xfrm>
            <a:off x="304800" y="304800"/>
            <a:ext cx="8540750" cy="6172200"/>
          </a:xfrm>
        </p:spPr>
        <p:txBody>
          <a:bodyPr/>
          <a:p>
            <a:pPr>
              <a:buNone/>
            </a:pPr>
            <a:r>
              <a:rPr lang="zh-CN" altLang="en-US" b="1" dirty="0"/>
              <a:t>部黄白色，色深淡交错，形成纵顺花纹或花斑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纹。虫伤及创伤部分黄褐色，显粗糙呈枯朽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样，表面凹凸不平，有刀痕，偶有孔洞，并常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附带有微量泥土。含油足者质坚硬、沉重，入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水下沉或半沉；含油少或不含油者质轻泡，入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水上浮。易点燃，燃烧时发浓烟，有黑色油状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树脂冒出，并有浓郁香气四溢。气芳香，味微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苦。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以色黑体重、树脂显著、入水下沉者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为佳。</a:t>
            </a:r>
            <a:endParaRPr lang="zh-CN" altLang="en-US" b="1" dirty="0"/>
          </a:p>
          <a:p>
            <a:pPr>
              <a:buNone/>
            </a:pPr>
            <a:endParaRPr lang="zh-CN" altLang="en-US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标题 71681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71683" name="文本占位符 71682"/>
          <p:cNvSpPr>
            <a:spLocks noGrp="1"/>
          </p:cNvSpPr>
          <p:nvPr>
            <p:ph type="body" idx="1"/>
          </p:nvPr>
        </p:nvSpPr>
        <p:spPr>
          <a:xfrm>
            <a:off x="609600" y="381000"/>
            <a:ext cx="8007350" cy="57150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12</a:t>
            </a:r>
            <a:r>
              <a:rPr lang="zh-CN" altLang="en-US" sz="4000" b="1" dirty="0">
                <a:solidFill>
                  <a:srgbClr val="FF0000"/>
                </a:solidFill>
              </a:rPr>
              <a:t>、灵  芝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dirty="0"/>
              <a:t>        </a:t>
            </a:r>
            <a:r>
              <a:rPr lang="zh-CN" altLang="en-US" b="1" dirty="0"/>
              <a:t>灵芝又名苬、芝、三秀、灵芝草、木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灵芝、菌灵芝。商品规格有赤芝、紫芝之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分。为多孔菌科植物灵芝（紫芝、赤芝）的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干燥子实体（全株）。主产于华东、西南及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河北、山西、江西、广西、广东等地。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菌盖成肾形、半圆形或团扇状，大小不一，通常径长约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8cm</a:t>
            </a:r>
            <a:r>
              <a:rPr lang="zh-CN" altLang="en-US" b="1" dirty="0"/>
              <a:t>。上表面边缘有波状环纹，起棱，与菌柄相连处有放射状皱纹，红褐色、粟褐色至黑色，有漆样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标题 7270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72707" name="文本占位符 72706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6019800"/>
          </a:xfrm>
        </p:spPr>
        <p:txBody>
          <a:bodyPr/>
          <a:p>
            <a:pPr>
              <a:buNone/>
            </a:pPr>
            <a:r>
              <a:rPr lang="zh-CN" altLang="en-US" b="1" dirty="0"/>
              <a:t>光泽，菌盖边缘略呈浅波状或全缘，下卷；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下表面有细小密集的微孔，平坦，黄棕色或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淡橙色。菌柄侧生，圆柱形，与菌盖成直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角，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10cm</a:t>
            </a:r>
            <a:r>
              <a:rPr lang="zh-CN" altLang="en-US" b="1" dirty="0"/>
              <a:t>；表面有纵沟，黑褐色或紫褐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色，有光泽。质坚有韧性，折断面似木栓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质，淡黄褐色或淡粉色。气微，味淡。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以完整、色紫红、有光泽者为佳。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5</a:t>
            </a:r>
            <a:r>
              <a:rPr lang="zh-CN" altLang="en-US" sz="4000" dirty="0">
                <a:solidFill>
                  <a:srgbClr val="FF0000"/>
                </a:solidFill>
              </a:rPr>
              <a:t>、质地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5363" name="文本占位符 1536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4958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指药材的软硬、坚韧、疏松、粘性或粉性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等特征。常用术语很多，如</a:t>
            </a:r>
            <a:r>
              <a:rPr lang="zh-CN" altLang="en-US" b="1" dirty="0">
                <a:solidFill>
                  <a:srgbClr val="FF0000"/>
                </a:solidFill>
              </a:rPr>
              <a:t>松泡：</a:t>
            </a:r>
            <a:r>
              <a:rPr lang="zh-CN" altLang="en-US" b="1" dirty="0"/>
              <a:t>表示质轻而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松；</a:t>
            </a:r>
            <a:r>
              <a:rPr lang="zh-CN" altLang="en-US" b="1" dirty="0">
                <a:solidFill>
                  <a:srgbClr val="FF0000"/>
                </a:solidFill>
              </a:rPr>
              <a:t>糟：</a:t>
            </a:r>
            <a:r>
              <a:rPr lang="zh-CN" altLang="en-US" b="1" dirty="0"/>
              <a:t>表示枯朽如朽木状；</a:t>
            </a:r>
            <a:r>
              <a:rPr lang="zh-CN" altLang="en-US" b="1" dirty="0">
                <a:solidFill>
                  <a:srgbClr val="FF0000"/>
                </a:solidFill>
              </a:rPr>
              <a:t>粉性：</a:t>
            </a:r>
            <a:r>
              <a:rPr lang="zh-CN" altLang="en-US" b="1" dirty="0"/>
              <a:t>表示淀粉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的多少；</a:t>
            </a:r>
            <a:r>
              <a:rPr lang="zh-CN" altLang="en-US" b="1" dirty="0">
                <a:solidFill>
                  <a:srgbClr val="FF0000"/>
                </a:solidFill>
              </a:rPr>
              <a:t>柴性：</a:t>
            </a:r>
            <a:r>
              <a:rPr lang="zh-CN" altLang="en-US" b="1" dirty="0"/>
              <a:t>表示纤维与木质成分的多少，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折之如柴，敲之作响；</a:t>
            </a:r>
            <a:r>
              <a:rPr lang="zh-CN" altLang="en-US" b="1" dirty="0">
                <a:solidFill>
                  <a:srgbClr val="FF0000"/>
                </a:solidFill>
              </a:rPr>
              <a:t>油性：</a:t>
            </a:r>
            <a:r>
              <a:rPr lang="zh-CN" altLang="en-US" b="1" dirty="0"/>
              <a:t>表示柔软而润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泽；</a:t>
            </a:r>
            <a:r>
              <a:rPr lang="zh-CN" altLang="en-US" b="1" dirty="0">
                <a:solidFill>
                  <a:srgbClr val="FF0000"/>
                </a:solidFill>
              </a:rPr>
              <a:t>角质：</a:t>
            </a:r>
            <a:r>
              <a:rPr lang="zh-CN" altLang="en-US" b="1" dirty="0"/>
              <a:t>表示含多量淀粉且已糊化，呈半透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明状等。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标题 73729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28600"/>
          </a:xfrm>
        </p:spPr>
        <p:txBody>
          <a:bodyPr anchor="ctr"/>
          <a:p>
            <a:endParaRPr sz="4000" dirty="0"/>
          </a:p>
        </p:txBody>
      </p:sp>
      <p:sp>
        <p:nvSpPr>
          <p:cNvPr id="73731" name="文本占位符 73730"/>
          <p:cNvSpPr>
            <a:spLocks noGrp="1"/>
          </p:cNvSpPr>
          <p:nvPr>
            <p:ph type="body" idx="1"/>
          </p:nvPr>
        </p:nvSpPr>
        <p:spPr>
          <a:xfrm>
            <a:off x="609600" y="457200"/>
            <a:ext cx="8235950" cy="56388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13</a:t>
            </a:r>
            <a:r>
              <a:rPr lang="zh-CN" altLang="en-US" sz="4000" b="1" dirty="0">
                <a:solidFill>
                  <a:srgbClr val="FF0000"/>
                </a:solidFill>
              </a:rPr>
              <a:t>、金钱白花蛇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金钱白花蛇又名金钱蛇、小白花蛇。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为眼镜蛇科动物银环蛇的幼蛇除去内脏后的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干燥体。主产于广东、广西。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呈圆盘状，盘径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6cm</a:t>
            </a:r>
            <a:r>
              <a:rPr lang="zh-CN" altLang="en-US" b="1" dirty="0"/>
              <a:t>，蛇体直径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en-US" altLang="zh-CN" b="1" dirty="0"/>
              <a:t>0.2</a:t>
            </a:r>
            <a:r>
              <a:rPr lang="zh-CN" altLang="en-US" b="1" dirty="0"/>
              <a:t>～</a:t>
            </a:r>
            <a:r>
              <a:rPr lang="en-US" altLang="zh-CN" b="1" dirty="0"/>
              <a:t>0.4cm</a:t>
            </a:r>
            <a:r>
              <a:rPr lang="zh-CN" altLang="en-US" b="1" dirty="0"/>
              <a:t>。头在盘在中间，尾细，常纳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口内，口腔内上颌骨前端有毒牙</a:t>
            </a:r>
            <a:r>
              <a:rPr lang="en-US" altLang="zh-CN" b="1" dirty="0"/>
              <a:t>1</a:t>
            </a:r>
            <a:r>
              <a:rPr lang="zh-CN" altLang="en-US" b="1" dirty="0"/>
              <a:t>对，鼻间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鳞</a:t>
            </a:r>
            <a:r>
              <a:rPr lang="en-US" altLang="zh-CN" b="1" dirty="0"/>
              <a:t>2</a:t>
            </a:r>
            <a:r>
              <a:rPr lang="zh-CN" altLang="en-US" b="1" dirty="0"/>
              <a:t>片，无颊鳞，上下唇鳞通常各为</a:t>
            </a:r>
            <a:r>
              <a:rPr lang="en-US" altLang="zh-CN" b="1" dirty="0"/>
              <a:t>7</a:t>
            </a:r>
            <a:r>
              <a:rPr lang="zh-CN" altLang="en-US" b="1" dirty="0"/>
              <a:t>片。背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部黑色或灰黑色，有白色环纹</a:t>
            </a:r>
            <a:r>
              <a:rPr lang="en-US" altLang="zh-CN" b="1" dirty="0"/>
              <a:t>45</a:t>
            </a:r>
            <a:r>
              <a:rPr lang="zh-CN" altLang="en-US" b="1" dirty="0"/>
              <a:t>～</a:t>
            </a:r>
            <a:r>
              <a:rPr lang="en-US" altLang="zh-CN" b="1" dirty="0"/>
              <a:t>58</a:t>
            </a:r>
            <a:r>
              <a:rPr lang="zh-CN" altLang="en-US" b="1" dirty="0"/>
              <a:t>个，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黑白相间，白环纹在背部宽</a:t>
            </a:r>
            <a:r>
              <a:rPr lang="en-US" altLang="zh-CN" b="1" dirty="0"/>
              <a:t>1</a:t>
            </a:r>
            <a:r>
              <a:rPr lang="zh-CN" altLang="en-US" b="1" dirty="0"/>
              <a:t>～</a:t>
            </a:r>
            <a:r>
              <a:rPr lang="en-US" altLang="zh-CN" b="1" dirty="0"/>
              <a:t>2</a:t>
            </a:r>
            <a:r>
              <a:rPr lang="zh-CN" altLang="en-US" b="1" dirty="0"/>
              <a:t>行鳞片，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标题 7475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74755" name="文本占位符 74754"/>
          <p:cNvSpPr>
            <a:spLocks noGrp="1"/>
          </p:cNvSpPr>
          <p:nvPr>
            <p:ph type="body" idx="1"/>
          </p:nvPr>
        </p:nvSpPr>
        <p:spPr>
          <a:xfrm>
            <a:off x="838200" y="609600"/>
            <a:ext cx="8007350" cy="5486400"/>
          </a:xfrm>
        </p:spPr>
        <p:txBody>
          <a:bodyPr/>
          <a:p>
            <a:endParaRPr lang="en-US" altLang="zh-CN" dirty="0"/>
          </a:p>
          <a:p>
            <a:pPr>
              <a:buNone/>
            </a:pPr>
            <a:r>
              <a:rPr lang="zh-CN" altLang="en-US" b="1" dirty="0"/>
              <a:t>向腹面渐增宽，黑环纹宽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5</a:t>
            </a:r>
            <a:r>
              <a:rPr lang="zh-CN" altLang="en-US" b="1" dirty="0"/>
              <a:t>行鳞片，背正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中明显突起一条脊棱，脊鳞扩大呈六角形，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背鳞细密，通身</a:t>
            </a:r>
            <a:r>
              <a:rPr lang="en-US" altLang="zh-CN" b="1" dirty="0"/>
              <a:t>15</a:t>
            </a:r>
            <a:r>
              <a:rPr lang="zh-CN" altLang="en-US" b="1" dirty="0"/>
              <a:t>行，尾下鳞单行。气微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腥，味微咸。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以头尾齐全、色泽光亮、肉色黄白、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盘径小、气微腥者为佳。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标题 75777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75779" name="文本占位符 75778"/>
          <p:cNvSpPr>
            <a:spLocks noGrp="1"/>
          </p:cNvSpPr>
          <p:nvPr>
            <p:ph type="body" idx="1"/>
          </p:nvPr>
        </p:nvSpPr>
        <p:spPr>
          <a:xfrm>
            <a:off x="533400" y="381000"/>
            <a:ext cx="8153400" cy="61722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14</a:t>
            </a:r>
            <a:r>
              <a:rPr lang="zh-CN" altLang="en-US" sz="4000" b="1" dirty="0">
                <a:solidFill>
                  <a:srgbClr val="FF0000"/>
                </a:solidFill>
              </a:rPr>
              <a:t>、枸杞子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枸杞子又名杞子、果杞、枸杞果、甘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枸杞、西枸杞、西果杞、血枸子、血杞子、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苟起子、甜菜子、狗奶子、红青椒、枸蹄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子、地骨子、枸茄茄、红耳坠、枸杞豆、枸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杞红实。为茄科植物宁夏枸杞的干燥成熟果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实。主产于宁夏，内蒙古。此外新疆、河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北、甘肃、青海等地亦产。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呈长卵形或类纺锤形，略扁，长</a:t>
            </a:r>
            <a:r>
              <a:rPr lang="en-US" altLang="zh-CN" b="1" dirty="0"/>
              <a:t>6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18mm</a:t>
            </a:r>
            <a:r>
              <a:rPr lang="zh-CN" altLang="en-US" b="1" dirty="0"/>
              <a:t>，直径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8mm</a:t>
            </a:r>
            <a:r>
              <a:rPr lang="zh-CN" altLang="en-US" b="1" dirty="0"/>
              <a:t>，中部略膨大。表面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标题 76801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244475"/>
          </a:xfrm>
        </p:spPr>
        <p:txBody>
          <a:bodyPr anchor="ctr"/>
          <a:p>
            <a:endParaRPr sz="4000" dirty="0"/>
          </a:p>
        </p:txBody>
      </p:sp>
      <p:sp>
        <p:nvSpPr>
          <p:cNvPr id="76803" name="文本占位符 76802"/>
          <p:cNvSpPr>
            <a:spLocks noGrp="1"/>
          </p:cNvSpPr>
          <p:nvPr>
            <p:ph type="body" idx="1"/>
          </p:nvPr>
        </p:nvSpPr>
        <p:spPr>
          <a:xfrm>
            <a:off x="381000" y="457200"/>
            <a:ext cx="8458200" cy="6096000"/>
          </a:xfrm>
        </p:spPr>
        <p:txBody>
          <a:bodyPr/>
          <a:p>
            <a:pPr>
              <a:buNone/>
            </a:pPr>
            <a:r>
              <a:rPr lang="zh-CN" altLang="en-US" b="1" dirty="0"/>
              <a:t>鲜红色或暗红色（陈久色变深）具不规则皱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纹，略带光泽。果实顶端有小凸起状花柱痕，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基部有稍小凹的白色果柄痕。横切面类圆形，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可见果皮柔韧，果肉柔软滋润，中间由横隔分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成</a:t>
            </a:r>
            <a:r>
              <a:rPr lang="en-US" altLang="zh-CN" b="1" dirty="0"/>
              <a:t>2</a:t>
            </a:r>
            <a:r>
              <a:rPr lang="zh-CN" altLang="en-US" b="1" dirty="0"/>
              <a:t>室，中轴胎座，着生扁肾形种子</a:t>
            </a:r>
            <a:r>
              <a:rPr lang="en-US" altLang="zh-CN" b="1" dirty="0"/>
              <a:t>20</a:t>
            </a:r>
            <a:r>
              <a:rPr lang="zh-CN" altLang="en-US" b="1" dirty="0"/>
              <a:t>～</a:t>
            </a:r>
            <a:r>
              <a:rPr lang="en-US" altLang="zh-CN" b="1"/>
              <a:t>50</a:t>
            </a:r>
            <a:endParaRPr lang="en-US" altLang="zh-CN" b="1"/>
          </a:p>
          <a:p>
            <a:pPr>
              <a:buNone/>
            </a:pPr>
            <a:r>
              <a:rPr lang="zh-CN" altLang="en-US" b="1" dirty="0"/>
              <a:t>粒。种子长</a:t>
            </a:r>
            <a:r>
              <a:rPr lang="en-US" altLang="zh-CN" b="1" dirty="0"/>
              <a:t>1.2</a:t>
            </a:r>
            <a:r>
              <a:rPr lang="zh-CN" altLang="en-US" b="1" dirty="0"/>
              <a:t>～</a:t>
            </a:r>
            <a:r>
              <a:rPr lang="en-US" altLang="zh-CN" b="1" dirty="0"/>
              <a:t>2mm</a:t>
            </a:r>
            <a:r>
              <a:rPr lang="zh-CN" altLang="en-US" b="1" dirty="0"/>
              <a:t>，宽</a:t>
            </a:r>
            <a:r>
              <a:rPr lang="en-US" altLang="zh-CN" b="1" dirty="0"/>
              <a:t>0.4</a:t>
            </a:r>
            <a:r>
              <a:rPr lang="zh-CN" altLang="en-US" b="1" dirty="0"/>
              <a:t>～</a:t>
            </a:r>
            <a:r>
              <a:rPr lang="en-US" altLang="zh-CN" b="1" dirty="0"/>
              <a:t>0.7mm</a:t>
            </a:r>
            <a:r>
              <a:rPr lang="zh-CN" altLang="en-US" b="1" dirty="0"/>
              <a:t>，黄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色，有细微凹点，凹侧有明显的种脐。气无，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味甘微酸。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以粒大、色红，肉质，质柔润、籽少、味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甜者为佳。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标题 77825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152400"/>
          </a:xfrm>
        </p:spPr>
        <p:txBody>
          <a:bodyPr anchor="ctr"/>
          <a:p>
            <a:endParaRPr sz="4000" dirty="0"/>
          </a:p>
        </p:txBody>
      </p:sp>
      <p:sp>
        <p:nvSpPr>
          <p:cNvPr id="77827" name="文本占位符 77826"/>
          <p:cNvSpPr>
            <a:spLocks noGrp="1"/>
          </p:cNvSpPr>
          <p:nvPr>
            <p:ph type="body" idx="1"/>
          </p:nvPr>
        </p:nvSpPr>
        <p:spPr>
          <a:xfrm>
            <a:off x="609600" y="533400"/>
            <a:ext cx="8235950" cy="59436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15</a:t>
            </a:r>
            <a:r>
              <a:rPr lang="zh-CN" altLang="en-US" sz="4000" b="1" dirty="0">
                <a:solidFill>
                  <a:srgbClr val="FF0000"/>
                </a:solidFill>
              </a:rPr>
              <a:t>、哈蟆油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哈蟆油又名哈士蟆油、哈什蟆油、田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鸡油、哈蚂油、吧拉蛙油。为蛙科动物中国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林蛙或黑龙江林蛙雌蛙的输卵管，经采制干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燥而得。主产于黑龙江、吉林、辽宁等地。</a:t>
            </a:r>
            <a:endParaRPr lang="zh-CN" altLang="en-US" b="1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标题 7884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78851" name="文本占位符 78850"/>
          <p:cNvSpPr>
            <a:spLocks noGrp="1"/>
          </p:cNvSpPr>
          <p:nvPr>
            <p:ph type="body" idx="1"/>
          </p:nvPr>
        </p:nvSpPr>
        <p:spPr>
          <a:xfrm>
            <a:off x="838200" y="685800"/>
            <a:ext cx="8007350" cy="54102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/>
              <a:t>为不规则碎散瓣片状，弯曲，相互重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叠的厚块，略呈卵形，长</a:t>
            </a:r>
            <a:r>
              <a:rPr lang="en-US" altLang="zh-CN" b="1" dirty="0"/>
              <a:t>1.5</a:t>
            </a:r>
            <a:r>
              <a:rPr lang="zh-CN" altLang="en-US" b="1" dirty="0"/>
              <a:t>～</a:t>
            </a:r>
            <a:r>
              <a:rPr lang="en-US" altLang="zh-CN" b="1" dirty="0"/>
              <a:t>2</a:t>
            </a:r>
            <a:r>
              <a:rPr lang="zh-CN" altLang="en-US" b="1" dirty="0"/>
              <a:t>厘米，厚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1.5</a:t>
            </a:r>
            <a:r>
              <a:rPr lang="zh-CN" altLang="en-US" b="1" dirty="0"/>
              <a:t>～</a:t>
            </a:r>
            <a:r>
              <a:rPr lang="en-US" altLang="zh-CN" b="1" dirty="0"/>
              <a:t>5</a:t>
            </a:r>
            <a:r>
              <a:rPr lang="zh-CN" altLang="en-US" b="1" dirty="0"/>
              <a:t>毫米。外表黄白色至淡黄棕色，半透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明，显脂肪样光泽，偶有灰白色薄膜状韧皮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连附，或未能去净的黑色卵粒，手膜之有滑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腻感，用温开水浸泡可臌胀至</a:t>
            </a:r>
            <a:r>
              <a:rPr lang="en-US" altLang="zh-CN" b="1" dirty="0"/>
              <a:t>10</a:t>
            </a:r>
            <a:r>
              <a:rPr lang="zh-CN" altLang="en-US" b="1" dirty="0"/>
              <a:t>～</a:t>
            </a:r>
            <a:r>
              <a:rPr lang="en-US" altLang="zh-CN" b="1" dirty="0"/>
              <a:t>15</a:t>
            </a:r>
            <a:r>
              <a:rPr lang="zh-CN" altLang="en-US" b="1" dirty="0"/>
              <a:t>倍。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微有腥臭气，无特殊味，嚼之粘滑。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以块大、肥厚、黄白色、有光泽、不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带皮膜、无血筋及卵子者为佳。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标题 5017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50179" name="文本占位符 50178"/>
          <p:cNvSpPr>
            <a:spLocks noGrp="1"/>
          </p:cNvSpPr>
          <p:nvPr>
            <p:ph type="body" idx="1"/>
          </p:nvPr>
        </p:nvSpPr>
        <p:spPr>
          <a:xfrm>
            <a:off x="533400" y="457200"/>
            <a:ext cx="8382000" cy="6019800"/>
          </a:xfrm>
        </p:spPr>
        <p:txBody>
          <a:bodyPr/>
          <a:p>
            <a:pPr algn="ctr"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16</a:t>
            </a:r>
            <a:r>
              <a:rPr lang="zh-CN" altLang="en-US" sz="4000" b="1" dirty="0">
                <a:solidFill>
                  <a:srgbClr val="FF0000"/>
                </a:solidFill>
              </a:rPr>
              <a:t>、党  参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/>
              <a:t>        党参又名黄参、防党参、野台党、潞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党参、狮头参、中灵草。古代称“上党人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参”、“紫团参”。为桔梗科植物党参、素花党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参或川党参的干燥根。主产于山西、陕西、甘肃、四川、重庆等地。山西产者奉为道地药材，五台山地区的野生党参，习称“野台党”，视为党参中之珍品。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党参：</a:t>
            </a:r>
            <a:r>
              <a:rPr lang="zh-CN" altLang="en-US" b="1" dirty="0"/>
              <a:t>呈长圆柱形，稍弯曲，长</a:t>
            </a:r>
            <a:r>
              <a:rPr lang="en-US" altLang="zh-CN" b="1" dirty="0"/>
              <a:t>10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35cm</a:t>
            </a:r>
            <a:r>
              <a:rPr lang="zh-CN" altLang="en-US" b="1" dirty="0"/>
              <a:t>，直径</a:t>
            </a:r>
            <a:r>
              <a:rPr lang="en-US" altLang="zh-CN" b="1" dirty="0"/>
              <a:t>0.4</a:t>
            </a:r>
            <a:r>
              <a:rPr lang="zh-CN" altLang="en-US" b="1" dirty="0"/>
              <a:t>～</a:t>
            </a:r>
            <a:r>
              <a:rPr lang="en-US" altLang="zh-CN" b="1" dirty="0"/>
              <a:t>2cm</a:t>
            </a:r>
            <a:r>
              <a:rPr lang="zh-CN" altLang="en-US" b="1" dirty="0"/>
              <a:t>。表面黄棕色至灰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标题 7987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79875" name="文本占位符 79874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867400"/>
          </a:xfrm>
        </p:spPr>
        <p:txBody>
          <a:bodyPr/>
          <a:p>
            <a:pPr>
              <a:buNone/>
            </a:pPr>
            <a:r>
              <a:rPr lang="zh-CN" altLang="en-US" sz="2800" b="1" dirty="0"/>
              <a:t>棕色，根头部有多数疣状突起的茎痕及芽，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每个茎痕的顶端呈凹下的圆点状；根头下有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致密的环状横纹，向下渐稀疏，有的达全长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的一半，栽培品环状横纹少或无；全体有纵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皱纹及散在的横长皮孔，支根断落处常有黑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褐色胶状物。质稍硬或略带韧性，断面稍平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坦，有裂隙或放射状纹理，皮部淡黄白色至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淡棕色，木部淡黄色，有特殊香气，味微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甜。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        </a:t>
            </a:r>
            <a:r>
              <a:rPr lang="zh-CN" altLang="en-US" sz="2800" b="1" dirty="0">
                <a:solidFill>
                  <a:srgbClr val="FF0000"/>
                </a:solidFill>
              </a:rPr>
              <a:t>素花党参（西党参）：</a:t>
            </a:r>
            <a:r>
              <a:rPr lang="zh-CN" altLang="en-US" sz="2800" b="1" dirty="0"/>
              <a:t>长</a:t>
            </a:r>
            <a:r>
              <a:rPr lang="en-US" altLang="zh-CN" sz="2800" b="1" dirty="0"/>
              <a:t>10</a:t>
            </a:r>
            <a:r>
              <a:rPr lang="zh-CN" altLang="en-US" sz="2800" b="1" dirty="0"/>
              <a:t>～</a:t>
            </a:r>
            <a:r>
              <a:rPr lang="en-US" altLang="zh-CN" sz="2800" b="1"/>
              <a:t>35cm</a:t>
            </a:r>
            <a:endParaRPr lang="en-US" altLang="zh-CN" sz="2800" b="1"/>
          </a:p>
          <a:p>
            <a:endParaRPr lang="en-US" altLang="zh-CN" sz="2000" b="1"/>
          </a:p>
          <a:p>
            <a:pPr>
              <a:buNone/>
            </a:pPr>
            <a:r>
              <a:rPr lang="en-US" altLang="zh-CN" sz="2000" b="1"/>
              <a:t> </a:t>
            </a:r>
            <a:endParaRPr lang="en-US" altLang="zh-CN" sz="2000" b="1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标题 8089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80899" name="文本占位符 80898"/>
          <p:cNvSpPr>
            <a:spLocks noGrp="1"/>
          </p:cNvSpPr>
          <p:nvPr>
            <p:ph type="body" idx="1"/>
          </p:nvPr>
        </p:nvSpPr>
        <p:spPr>
          <a:xfrm>
            <a:off x="838200" y="457200"/>
            <a:ext cx="8007350" cy="6096000"/>
          </a:xfrm>
        </p:spPr>
        <p:txBody>
          <a:bodyPr/>
          <a:p>
            <a:pPr>
              <a:buNone/>
            </a:pPr>
            <a:r>
              <a:rPr lang="zh-CN" altLang="en-US" b="1" dirty="0"/>
              <a:t>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r>
              <a:rPr lang="en-US" altLang="zh-CN" b="1" dirty="0"/>
              <a:t>2.5cm</a:t>
            </a:r>
            <a:r>
              <a:rPr lang="zh-CN" altLang="en-US" b="1" dirty="0"/>
              <a:t>。表面黄白色至灰黄色，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根头下致密的环状横纹常达全长的一半以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上，断面裂隙较多，皮部灰白色至淡棕色，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木部淡黄色。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川党参：</a:t>
            </a:r>
            <a:r>
              <a:rPr lang="zh-CN" altLang="en-US" b="1" dirty="0"/>
              <a:t>长</a:t>
            </a:r>
            <a:r>
              <a:rPr lang="en-US" altLang="zh-CN" b="1" dirty="0"/>
              <a:t>10</a:t>
            </a:r>
            <a:r>
              <a:rPr lang="zh-CN" altLang="en-US" b="1" dirty="0"/>
              <a:t>～</a:t>
            </a:r>
            <a:r>
              <a:rPr lang="en-US" altLang="zh-CN" b="1" dirty="0"/>
              <a:t>45cm</a:t>
            </a:r>
            <a:r>
              <a:rPr lang="zh-CN" altLang="en-US" b="1" dirty="0"/>
              <a:t>，直径</a:t>
            </a:r>
            <a:r>
              <a:rPr lang="en-US" altLang="zh-CN" b="1" dirty="0"/>
              <a:t>0.5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2cm</a:t>
            </a:r>
            <a:r>
              <a:rPr lang="zh-CN" altLang="en-US" b="1" dirty="0"/>
              <a:t>。表面灰黄色至黄棕色，有明显不规则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的纵沟。质较软而结实，断面裂隙较少，皮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部黄白色，木部淡黄色。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均以条粗壮、质柔润、香气浓、甜味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重、嚼之无渣者为佳。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标题 819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5175" cy="228600"/>
          </a:xfrm>
        </p:spPr>
        <p:txBody>
          <a:bodyPr anchor="ctr"/>
          <a:p>
            <a:endParaRPr sz="4000" dirty="0"/>
          </a:p>
        </p:txBody>
      </p:sp>
      <p:sp>
        <p:nvSpPr>
          <p:cNvPr id="81923" name="文本占位符 8192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8540750" cy="5867400"/>
          </a:xfrm>
        </p:spPr>
        <p:txBody>
          <a:bodyPr/>
          <a:p>
            <a:pPr algn="ctr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17</a:t>
            </a:r>
            <a:r>
              <a:rPr lang="zh-CN" altLang="en-US" b="1" dirty="0">
                <a:solidFill>
                  <a:srgbClr val="FF0000"/>
                </a:solidFill>
              </a:rPr>
              <a:t>、雪莲花</a:t>
            </a:r>
            <a:endParaRPr lang="zh-CN" alt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400" b="1" dirty="0"/>
              <a:t>        </a:t>
            </a:r>
            <a:r>
              <a:rPr lang="zh-CN" altLang="en-US" sz="2800" b="1" dirty="0"/>
              <a:t>雪莲花又名雪莲、雪荷花、大木花、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大拇花、杯唾勒、恰果苏巴。为菊科植物绵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头雪莲花、水母雪莲花、三指雪莲花、鼠曲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雪莲花、槲叶雪莲花及同科植物的其他品种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的带根全草。主产于四川、云南、西藏、甘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肃、青海、新疆等地。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    绵头雪莲花：</a:t>
            </a:r>
            <a:r>
              <a:rPr lang="zh-CN" altLang="en-US" sz="2800" b="1" dirty="0"/>
              <a:t>全草干缩呈棉花团状，上宽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下狭，略呈倒圆锥形，长</a:t>
            </a:r>
            <a:r>
              <a:rPr lang="en-US" altLang="zh-CN" sz="2800" b="1" dirty="0"/>
              <a:t>10</a:t>
            </a:r>
            <a:r>
              <a:rPr lang="zh-CN" altLang="en-US" sz="2800" b="1" dirty="0"/>
              <a:t>～</a:t>
            </a:r>
            <a:r>
              <a:rPr lang="en-US" altLang="zh-CN" sz="2800" b="1" dirty="0"/>
              <a:t>30cm</a:t>
            </a:r>
            <a:r>
              <a:rPr lang="zh-CN" altLang="en-US" sz="2800" b="1" dirty="0"/>
              <a:t>；全体密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被交织的白色或淡黄色长绵毛。根茎粗壮，表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/>
              <a:t>面棕褐色，外皮易剥落，有褐色残留叶柄。叶</a:t>
            </a:r>
            <a:endParaRPr lang="zh-CN" altLang="en-US" sz="2800" b="1" dirty="0"/>
          </a:p>
          <a:p>
            <a:pPr>
              <a:buNone/>
            </a:pPr>
            <a:endParaRPr lang="zh-CN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dirty="0">
                <a:solidFill>
                  <a:srgbClr val="FF0000"/>
                </a:solidFill>
              </a:rPr>
              <a:t>6</a:t>
            </a:r>
            <a:r>
              <a:rPr lang="zh-CN" altLang="en-US" sz="4000" dirty="0">
                <a:solidFill>
                  <a:srgbClr val="FF0000"/>
                </a:solidFill>
              </a:rPr>
              <a:t>、断面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6387" name="文本占位符 16386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一是指自然折断面：</a:t>
            </a:r>
            <a:r>
              <a:rPr lang="zh-CN" altLang="en-US" b="1" dirty="0"/>
              <a:t>观察折断时的现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象，如有无粉末飞扬、响声、难易等，折断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面的平坦、颗粒性、纤维性、胶丝以及层层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剥离情况，此法主要用于皮类、长条状的根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茎类药材的鉴别。如杜仲折断后有丝相连；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甘草（粉甘草）折断后有粉末飞扬等。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标题 83969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76200"/>
          </a:xfrm>
        </p:spPr>
        <p:txBody>
          <a:bodyPr anchor="ctr"/>
          <a:p>
            <a:endParaRPr sz="4000" dirty="0"/>
          </a:p>
        </p:txBody>
      </p:sp>
      <p:sp>
        <p:nvSpPr>
          <p:cNvPr id="83971" name="文本占位符 83970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6553200"/>
          </a:xfrm>
        </p:spPr>
        <p:txBody>
          <a:bodyPr/>
          <a:p>
            <a:pPr>
              <a:buNone/>
            </a:pPr>
            <a:r>
              <a:rPr lang="zh-CN" altLang="en-US" b="1" dirty="0"/>
              <a:t>极密集，倒披针形或匙形，枯绿或棕色，长</a:t>
            </a:r>
            <a:r>
              <a:rPr lang="en-US" altLang="zh-CN" b="1" dirty="0"/>
              <a:t>8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15cm</a:t>
            </a:r>
            <a:r>
              <a:rPr lang="zh-CN" altLang="en-US" b="1" dirty="0"/>
              <a:t>，宽</a:t>
            </a:r>
            <a:r>
              <a:rPr lang="en-US" altLang="zh-CN" b="1" dirty="0"/>
              <a:t>1.5</a:t>
            </a:r>
            <a:r>
              <a:rPr lang="zh-CN" altLang="en-US" b="1" dirty="0"/>
              <a:t>～</a:t>
            </a:r>
            <a:r>
              <a:rPr lang="en-US" altLang="zh-CN" b="1" dirty="0"/>
              <a:t>2cm</a:t>
            </a:r>
            <a:r>
              <a:rPr lang="zh-CN" altLang="en-US" b="1" dirty="0"/>
              <a:t>，先端稍尖，基部渐狭成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长柄，边缘有波状浅齿，上面密生蛛丝状绵毛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或脱落，下面密生褐色绒毛。头状花序多数，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无梗，在茎上部排成椭圆形穗状，苞片条状披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针形，棕绿色，被白色密绵毛；总苞半球形，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外层总苞片条状披针形，有白色密绵毛；内层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披针形，有黑褐色长毛。花白色，常脱落。瘦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果长约</a:t>
            </a:r>
            <a:r>
              <a:rPr lang="en-US" altLang="zh-CN" b="1" dirty="0"/>
              <a:t>3mm</a:t>
            </a:r>
            <a:r>
              <a:rPr lang="zh-CN" altLang="en-US" b="1" dirty="0"/>
              <a:t>；冠毛黑褐色。气微，味淡。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标题 8499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84995" name="文本占位符 84994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562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水母雪莲花：</a:t>
            </a:r>
            <a:r>
              <a:rPr lang="zh-CN" altLang="en-US" b="1" dirty="0"/>
              <a:t>地上部分长</a:t>
            </a:r>
            <a:r>
              <a:rPr lang="en-US" altLang="zh-CN" b="1" dirty="0"/>
              <a:t>8</a:t>
            </a:r>
            <a:r>
              <a:rPr lang="zh-CN" altLang="en-US" b="1" dirty="0"/>
              <a:t>～</a:t>
            </a:r>
            <a:r>
              <a:rPr lang="en-US" altLang="zh-CN" b="1" dirty="0"/>
              <a:t>15cm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主根长约</a:t>
            </a:r>
            <a:r>
              <a:rPr lang="en-US" altLang="zh-CN" b="1" dirty="0"/>
              <a:t>15cm</a:t>
            </a:r>
            <a:r>
              <a:rPr lang="zh-CN" altLang="en-US" b="1" dirty="0"/>
              <a:t>。根茎细长，有褐色残留叶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柄。基部叶倒卵形或匙形，上半部边缘有 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8</a:t>
            </a:r>
            <a:r>
              <a:rPr lang="zh-CN" altLang="en-US" b="1" dirty="0"/>
              <a:t>～</a:t>
            </a:r>
            <a:r>
              <a:rPr lang="en-US" altLang="zh-CN" b="1" dirty="0"/>
              <a:t>12</a:t>
            </a:r>
            <a:r>
              <a:rPr lang="zh-CN" altLang="en-US" b="1" dirty="0"/>
              <a:t>个粗齿，基部楔形；上部叶渐小，卵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形或卵状披针形，两面被白色绵毛；最上部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叶条形或条状披针形，边缘有条裂或细齿。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花紫色或淡红色，冠毛白色，内层羽状。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标题 8601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9863"/>
          </a:xfrm>
        </p:spPr>
        <p:txBody>
          <a:bodyPr anchor="ctr"/>
          <a:p>
            <a:endParaRPr sz="4000" dirty="0"/>
          </a:p>
        </p:txBody>
      </p:sp>
      <p:sp>
        <p:nvSpPr>
          <p:cNvPr id="86019" name="文本占位符 86018"/>
          <p:cNvSpPr>
            <a:spLocks noGrp="1"/>
          </p:cNvSpPr>
          <p:nvPr>
            <p:ph type="body" idx="1"/>
          </p:nvPr>
        </p:nvSpPr>
        <p:spPr>
          <a:xfrm>
            <a:off x="838200" y="838200"/>
            <a:ext cx="8007350" cy="52578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三指雪莲花：</a:t>
            </a:r>
            <a:r>
              <a:rPr lang="zh-CN" altLang="en-US" b="1" dirty="0"/>
              <a:t>地上部分长达</a:t>
            </a:r>
            <a:r>
              <a:rPr lang="en-US" altLang="zh-CN" b="1" dirty="0"/>
              <a:t>15cm</a:t>
            </a:r>
            <a:r>
              <a:rPr lang="zh-CN" altLang="en-US" b="1" dirty="0"/>
              <a:t>，根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圆柱形，肉质。叶羽状分裂，裂片先端钩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卷。头状花序紫色多数，集成半球形，半外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露于白色叶及苞片之外；花托有刺毛。冠毛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淡褐色，刺毛状。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标题 8704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3025"/>
          </a:xfrm>
        </p:spPr>
        <p:txBody>
          <a:bodyPr anchor="ctr"/>
          <a:p>
            <a:endParaRPr sz="4000" dirty="0"/>
          </a:p>
        </p:txBody>
      </p:sp>
      <p:sp>
        <p:nvSpPr>
          <p:cNvPr id="87043" name="文本占位符 87042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562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鼠曲雪莲花：</a:t>
            </a:r>
            <a:r>
              <a:rPr lang="zh-CN" altLang="en-US" b="1" dirty="0"/>
              <a:t>地上部分长</a:t>
            </a:r>
            <a:r>
              <a:rPr lang="en-US" altLang="zh-CN" b="1" dirty="0"/>
              <a:t>1</a:t>
            </a:r>
            <a:r>
              <a:rPr lang="zh-CN" altLang="en-US" b="1" dirty="0"/>
              <a:t>．</a:t>
            </a:r>
            <a:r>
              <a:rPr lang="en-US" altLang="zh-CN" b="1" dirty="0"/>
              <a:t>5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6cm</a:t>
            </a:r>
            <a:r>
              <a:rPr lang="zh-CN" altLang="en-US" b="1" dirty="0"/>
              <a:t>，根茎纤细而长，常有</a:t>
            </a:r>
            <a:r>
              <a:rPr lang="en-US" altLang="zh-CN" b="1" dirty="0"/>
              <a:t>1</a:t>
            </a:r>
            <a:r>
              <a:rPr lang="zh-CN" altLang="en-US" b="1" dirty="0"/>
              <a:t>至数个莲座状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叶丛。叶短圆形或匙形，长</a:t>
            </a:r>
            <a:r>
              <a:rPr lang="en-US" altLang="zh-CN" b="1" dirty="0"/>
              <a:t>2</a:t>
            </a:r>
            <a:r>
              <a:rPr lang="zh-CN" altLang="en-US" b="1" dirty="0"/>
              <a:t>～</a:t>
            </a:r>
            <a:r>
              <a:rPr lang="en-US" altLang="zh-CN" b="1" dirty="0"/>
              <a:t>4cm</a:t>
            </a:r>
            <a:r>
              <a:rPr lang="zh-CN" altLang="en-US" b="1" dirty="0"/>
              <a:t>，宽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8cm</a:t>
            </a:r>
            <a:r>
              <a:rPr lang="zh-CN" altLang="en-US" b="1" dirty="0"/>
              <a:t>，两面被白色或黄褐色绒毛，上部边缘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有疏圆齿或全缘；叶柄稍扩大，紫色；上部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叶小，包裹球状花序。浅红色。冠毛淡褐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色，外层少数，毛状，内层羽状。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标题 8806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1913"/>
          </a:xfrm>
        </p:spPr>
        <p:txBody>
          <a:bodyPr anchor="ctr"/>
          <a:p>
            <a:endParaRPr sz="4000" dirty="0"/>
          </a:p>
        </p:txBody>
      </p:sp>
      <p:sp>
        <p:nvSpPr>
          <p:cNvPr id="88067" name="文本占位符 88066"/>
          <p:cNvSpPr>
            <a:spLocks noGrp="1"/>
          </p:cNvSpPr>
          <p:nvPr>
            <p:ph type="body" idx="1"/>
          </p:nvPr>
        </p:nvSpPr>
        <p:spPr>
          <a:xfrm>
            <a:off x="838200" y="533400"/>
            <a:ext cx="8007350" cy="55626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槲叶雪莲花：</a:t>
            </a:r>
            <a:r>
              <a:rPr lang="zh-CN" altLang="en-US" b="1" dirty="0"/>
              <a:t>地上部分长</a:t>
            </a:r>
            <a:r>
              <a:rPr lang="en-US" altLang="zh-CN" b="1" dirty="0"/>
              <a:t>4</a:t>
            </a:r>
            <a:r>
              <a:rPr lang="zh-CN" altLang="en-US" b="1" dirty="0"/>
              <a:t>～</a:t>
            </a:r>
            <a:r>
              <a:rPr lang="en-US" altLang="zh-CN" b="1" dirty="0"/>
              <a:t>6cm</a:t>
            </a:r>
            <a:r>
              <a:rPr lang="zh-CN" altLang="en-US" b="1" dirty="0"/>
              <a:t>，簇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生。根茎粗，常分枝。基部叶椭圆形或狭倒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卵形，长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4cm</a:t>
            </a:r>
            <a:r>
              <a:rPr lang="zh-CN" altLang="en-US" b="1" dirty="0"/>
              <a:t>，宽</a:t>
            </a:r>
            <a:r>
              <a:rPr lang="en-US" altLang="zh-CN" b="1" dirty="0"/>
              <a:t>6</a:t>
            </a:r>
            <a:r>
              <a:rPr lang="zh-CN" altLang="en-US" b="1" dirty="0"/>
              <a:t>～</a:t>
            </a:r>
            <a:r>
              <a:rPr lang="en-US" altLang="zh-CN" b="1" dirty="0"/>
              <a:t>15cm</a:t>
            </a:r>
            <a:r>
              <a:rPr lang="zh-CN" altLang="en-US" b="1" dirty="0"/>
              <a:t>，边缘有粗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锯齿。上面有白色疏毛，下面密被白色绒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毛；上部叶渐小，披针形，有疏齿或全缘。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头状花序多数密集成球状。花红紫色。冠毛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黑褐色，外层易脱落，内层羽毛状。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标题 9011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90115" name="文本占位符 90114"/>
          <p:cNvSpPr>
            <a:spLocks noGrp="1"/>
          </p:cNvSpPr>
          <p:nvPr>
            <p:ph type="body" idx="1"/>
          </p:nvPr>
        </p:nvSpPr>
        <p:spPr>
          <a:xfrm>
            <a:off x="609600" y="457200"/>
            <a:ext cx="8235950" cy="6019800"/>
          </a:xfrm>
        </p:spPr>
        <p:txBody>
          <a:bodyPr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另外，</a:t>
            </a:r>
            <a:r>
              <a:rPr lang="zh-CN" altLang="en-US" b="1" dirty="0"/>
              <a:t>市面上有一个品种叫天山雪莲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花（又名大苞雪莲花，新疆雪莲花），主产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于新疆，其性状特征为花多破碎。根棕褐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色。木质化，外部栓皮常呈条形剥落，折断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面粗糙，内部黄白色，微苦，具特异香气。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茎粗壮，具纵肋棱，中空。叶多脱落，留有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残基，排列密集；完整叶呈长卵形或广披针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形，黄绿色；近草质，边缘有锯齿。苞叶长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卵形或卵形，黄白色，膜质。头状花序</a:t>
            </a:r>
            <a:r>
              <a:rPr lang="en-US" altLang="zh-CN" b="1" dirty="0"/>
              <a:t>10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buNone/>
            </a:pPr>
            <a:r>
              <a:rPr lang="en-US" altLang="zh-CN" b="1" dirty="0"/>
              <a:t>30</a:t>
            </a:r>
            <a:r>
              <a:rPr lang="zh-CN" altLang="en-US" b="1" dirty="0"/>
              <a:t>个密集呈球状。梗极短；总苞呈半球形；</a:t>
            </a:r>
            <a:endParaRPr lang="zh-CN" altLang="en-US" b="1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标题 9113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538"/>
          </a:xfrm>
        </p:spPr>
        <p:txBody>
          <a:bodyPr anchor="ctr"/>
          <a:p>
            <a:endParaRPr sz="4000" dirty="0"/>
          </a:p>
        </p:txBody>
      </p:sp>
      <p:sp>
        <p:nvSpPr>
          <p:cNvPr id="91139" name="文本占位符 91138"/>
          <p:cNvSpPr>
            <a:spLocks noGrp="1"/>
          </p:cNvSpPr>
          <p:nvPr>
            <p:ph type="body" idx="1"/>
          </p:nvPr>
        </p:nvSpPr>
        <p:spPr>
          <a:xfrm>
            <a:off x="685800" y="762000"/>
            <a:ext cx="8007350" cy="5334000"/>
          </a:xfrm>
        </p:spPr>
        <p:txBody>
          <a:bodyPr/>
          <a:p>
            <a:pPr>
              <a:buNone/>
            </a:pPr>
            <a:r>
              <a:rPr lang="zh-CN" altLang="en-US" b="1" dirty="0"/>
              <a:t>总苞片</a:t>
            </a:r>
            <a:r>
              <a:rPr lang="en-US" altLang="zh-CN" b="1" dirty="0"/>
              <a:t>3</a:t>
            </a:r>
            <a:r>
              <a:rPr lang="zh-CN" altLang="en-US" b="1" dirty="0"/>
              <a:t>～</a:t>
            </a:r>
            <a:r>
              <a:rPr lang="en-US" altLang="zh-CN" b="1" dirty="0"/>
              <a:t>4</a:t>
            </a:r>
            <a:r>
              <a:rPr lang="zh-CN" altLang="en-US" b="1" dirty="0"/>
              <a:t>列，披针形，长约</a:t>
            </a:r>
            <a:r>
              <a:rPr lang="en-US" altLang="zh-CN" b="1" dirty="0"/>
              <a:t>1.5cm</a:t>
            </a:r>
            <a:r>
              <a:rPr lang="zh-CN" altLang="en-US" b="1" dirty="0"/>
              <a:t>，外层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多呈褐色，外表面被众多柔毛，内层棕黄色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或黄白色，顶端被柔毛；全部为管状花，花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冠紫红色，花药紫色，雌蕊柱头</a:t>
            </a:r>
            <a:r>
              <a:rPr lang="en-US" altLang="zh-CN" b="1" dirty="0"/>
              <a:t>2</a:t>
            </a:r>
            <a:r>
              <a:rPr lang="zh-CN" altLang="en-US" b="1" dirty="0"/>
              <a:t>裂。瘐果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有</a:t>
            </a:r>
            <a:r>
              <a:rPr lang="en-US" altLang="zh-CN" b="1" dirty="0"/>
              <a:t>2</a:t>
            </a:r>
            <a:r>
              <a:rPr lang="zh-CN" altLang="en-US" b="1" dirty="0"/>
              <a:t>层羽毛状冠毛，灰白色。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2" name="标题 9216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92163" name="文本占位符 92162"/>
          <p:cNvSpPr>
            <a:spLocks noGrp="1"/>
          </p:cNvSpPr>
          <p:nvPr>
            <p:ph type="body" idx="1"/>
          </p:nvPr>
        </p:nvSpPr>
        <p:spPr>
          <a:xfrm>
            <a:off x="533400" y="304800"/>
            <a:ext cx="8312150" cy="6172200"/>
          </a:xfrm>
        </p:spPr>
        <p:txBody>
          <a:bodyPr/>
          <a:p>
            <a:pPr algn="ctr">
              <a:lnSpc>
                <a:spcPct val="90000"/>
              </a:lnSpc>
              <a:buNone/>
            </a:pPr>
            <a:r>
              <a:rPr lang="en-US" altLang="zh-CN" sz="4000" b="1" dirty="0">
                <a:solidFill>
                  <a:srgbClr val="FF0000"/>
                </a:solidFill>
              </a:rPr>
              <a:t>18</a:t>
            </a:r>
            <a:r>
              <a:rPr lang="zh-CN" altLang="en-US" sz="4000" b="1" dirty="0">
                <a:solidFill>
                  <a:srgbClr val="FF0000"/>
                </a:solidFill>
              </a:rPr>
              <a:t>、鹿  茸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        鹿茸又名斑龙珠。有黄毛茸、青毛茸、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鹿茸片、鹿茸血片、鹿茸粉之分。为鹿科动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物梅花鹿或马鹿的雄鹿未骨化、密生茸毛的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幼角。主产于东北、河北、青海、甘肃、四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川、云南等地。商品有“花鹿茸”（黄毛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r>
              <a:rPr lang="zh-CN" altLang="en-US" b="1" dirty="0"/>
              <a:t>茸）和“马鹿茸”（青毛茸）之分。</a:t>
            </a: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zh-CN" altLang="en-US" b="1" dirty="0">
                <a:solidFill>
                  <a:srgbClr val="FF0000"/>
                </a:solidFill>
              </a:rPr>
              <a:t>        花鹿茸：</a:t>
            </a:r>
            <a:r>
              <a:rPr lang="zh-CN" altLang="en-US" b="1" dirty="0"/>
              <a:t>呈圆柱状分枝，具一个分枝</a:t>
            </a: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zh-CN" altLang="en-US" b="1" dirty="0"/>
              <a:t>者习称“二杠”，主枝习称“大挺”，长</a:t>
            </a:r>
            <a:r>
              <a:rPr lang="en-US" altLang="zh-CN" b="1" dirty="0"/>
              <a:t>17</a:t>
            </a:r>
            <a:r>
              <a:rPr lang="zh-CN" altLang="en-US" b="1" dirty="0"/>
              <a:t>～</a:t>
            </a: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en-US" altLang="zh-CN" b="1" dirty="0"/>
              <a:t>20</a:t>
            </a:r>
            <a:r>
              <a:rPr lang="zh-CN" altLang="en-US" b="1" dirty="0"/>
              <a:t>厘米，侧枝习称“门庄”，长</a:t>
            </a:r>
            <a:r>
              <a:rPr lang="en-US" altLang="zh-CN" b="1" dirty="0"/>
              <a:t>9</a:t>
            </a:r>
            <a:r>
              <a:rPr lang="zh-CN" altLang="en-US" b="1" dirty="0"/>
              <a:t>～</a:t>
            </a:r>
            <a:r>
              <a:rPr lang="en-US" altLang="zh-CN" b="1" dirty="0"/>
              <a:t>15</a:t>
            </a:r>
            <a:r>
              <a:rPr lang="zh-CN" altLang="en-US" b="1" dirty="0"/>
              <a:t>厘米，</a:t>
            </a: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zh-CN" altLang="en-US" b="1" dirty="0"/>
              <a:t>直径较大挺略细。外皮红棕色或棕色，多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标题 9318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93187" name="文本占位符 93186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8464550" cy="6019800"/>
          </a:xfrm>
        </p:spPr>
        <p:txBody>
          <a:bodyPr/>
          <a:p>
            <a:pPr>
              <a:buNone/>
            </a:pPr>
            <a:r>
              <a:rPr lang="zh-CN" altLang="en-US" b="1" dirty="0"/>
              <a:t>光润，表面密生红黄色或棕黄色细茸毛，上端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较密，下端较疏。分叉间具有一条灰黑色筋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脉，皮茸紧贴。锯口黄白色，外围无骨质，中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部密布细孔。具</a:t>
            </a:r>
            <a:r>
              <a:rPr lang="en-US" altLang="zh-CN" b="1" dirty="0"/>
              <a:t>2</a:t>
            </a:r>
            <a:r>
              <a:rPr lang="zh-CN" altLang="en-US" b="1" dirty="0"/>
              <a:t>个分叉者习称“三岔”主枝长达</a:t>
            </a:r>
            <a:r>
              <a:rPr lang="en-US" altLang="zh-CN" b="1" dirty="0"/>
              <a:t>23</a:t>
            </a:r>
            <a:r>
              <a:rPr lang="zh-CN" altLang="en-US" b="1" dirty="0"/>
              <a:t>厘米以上，直径较二杠细，略呈弓形，微扁，枝端略尖，下部有纵棱线及突起的小疙瘩，茸毛较稀而粗，体轻，有腥臭气，味微咸。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以粗壮、主枝圆、顶端丰满、质嫩、毛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细、皮色红棕、有油润光泽者为佳。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标题 9420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325"/>
          </a:xfrm>
        </p:spPr>
        <p:txBody>
          <a:bodyPr anchor="ctr"/>
          <a:p>
            <a:endParaRPr sz="4000" dirty="0"/>
          </a:p>
        </p:txBody>
      </p:sp>
      <p:sp>
        <p:nvSpPr>
          <p:cNvPr id="94211" name="文本占位符 94210"/>
          <p:cNvSpPr>
            <a:spLocks noGrp="1"/>
          </p:cNvSpPr>
          <p:nvPr>
            <p:ph type="body" idx="1"/>
          </p:nvPr>
        </p:nvSpPr>
        <p:spPr>
          <a:xfrm>
            <a:off x="838200" y="381000"/>
            <a:ext cx="8007350" cy="5715000"/>
          </a:xfrm>
        </p:spPr>
        <p:txBody>
          <a:bodyPr/>
          <a:p>
            <a:pPr>
              <a:buNone/>
            </a:pPr>
            <a:r>
              <a:rPr lang="en-US" altLang="zh-CN" b="1" dirty="0"/>
              <a:t>        </a:t>
            </a:r>
            <a:r>
              <a:rPr lang="zh-CN" altLang="en-US" b="1" dirty="0">
                <a:solidFill>
                  <a:srgbClr val="FF0000"/>
                </a:solidFill>
              </a:rPr>
              <a:t>马鹿茸：</a:t>
            </a:r>
            <a:r>
              <a:rPr lang="zh-CN" altLang="en-US" b="1" dirty="0"/>
              <a:t>较花鹿茸粗大且长，分枝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多，侧枝</a:t>
            </a:r>
            <a:r>
              <a:rPr lang="en-US" altLang="zh-CN" b="1" dirty="0"/>
              <a:t>1</a:t>
            </a:r>
            <a:r>
              <a:rPr lang="zh-CN" altLang="en-US" b="1" dirty="0"/>
              <a:t>个称“单门”，</a:t>
            </a:r>
            <a:r>
              <a:rPr lang="en-US" altLang="zh-CN" b="1" dirty="0"/>
              <a:t>2</a:t>
            </a:r>
            <a:r>
              <a:rPr lang="zh-CN" altLang="en-US" b="1" dirty="0"/>
              <a:t>个称“莲花”，三个称“三岔”，</a:t>
            </a:r>
            <a:r>
              <a:rPr lang="en-US" altLang="zh-CN" b="1" dirty="0"/>
              <a:t>4</a:t>
            </a:r>
            <a:r>
              <a:rPr lang="zh-CN" altLang="en-US" b="1" dirty="0"/>
              <a:t>个称“四岔”或更多；外皮灰色或灰黑色，茸毛青灰色或灰黄色，锯口面外皮较厚，色较深或呈灰黑色，中部密布蜂窝状细孔，质较嫩（三岔以上常见骨质），腥臭气重，味微咸。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        以饱满、体轻、毛色灰褐而细密、下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部无棱筋、锯口未骨质化者为佳。</a:t>
            </a:r>
            <a:endParaRPr lang="zh-CN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18494</Words>
  <Application>WPS 演示</Application>
  <PresentationFormat>全屏显示(4:3)</PresentationFormat>
  <Paragraphs>1046</Paragraphs>
  <Slides>104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104</vt:i4>
      </vt:variant>
    </vt:vector>
  </HeadingPairs>
  <TitlesOfParts>
    <vt:vector size="111" baseType="lpstr">
      <vt:lpstr>Arial</vt:lpstr>
      <vt:lpstr>宋体</vt:lpstr>
      <vt:lpstr>Wingdings</vt:lpstr>
      <vt:lpstr>Calibri</vt:lpstr>
      <vt:lpstr>隶书</vt:lpstr>
      <vt:lpstr>微软雅黑</vt:lpstr>
      <vt:lpstr>Office 主题</vt:lpstr>
      <vt:lpstr>  太极大药房 中药技能提高班课程 中药的性状鉴别             讲师：朱晓桃</vt:lpstr>
      <vt:lpstr>    一、常用的中药性状鉴定方法</vt:lpstr>
      <vt:lpstr>1、形状</vt:lpstr>
      <vt:lpstr>PowerPoint 演示文稿</vt:lpstr>
      <vt:lpstr>2、大小</vt:lpstr>
      <vt:lpstr>3、表面</vt:lpstr>
      <vt:lpstr>4、颜色</vt:lpstr>
      <vt:lpstr>5、质地</vt:lpstr>
      <vt:lpstr>6、断面</vt:lpstr>
      <vt:lpstr>PowerPoint 演示文稿</vt:lpstr>
      <vt:lpstr>7、气</vt:lpstr>
      <vt:lpstr>8、味</vt:lpstr>
      <vt:lpstr>PowerPoint 演示文稿</vt:lpstr>
      <vt:lpstr>9、入水</vt:lpstr>
      <vt:lpstr>PowerPoint 演示文稿</vt:lpstr>
      <vt:lpstr>PowerPoint 演示文稿</vt:lpstr>
      <vt:lpstr>PowerPoint 演示文稿</vt:lpstr>
      <vt:lpstr>10、火烧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四、中药材性状鉴定20例</vt:lpstr>
      <vt:lpstr>PowerPoint 演示文稿</vt:lpstr>
      <vt:lpstr>2、川贝母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lenovo</cp:lastModifiedBy>
  <cp:revision>35</cp:revision>
  <dcterms:created xsi:type="dcterms:W3CDTF">2016-10-13T12:53:00Z</dcterms:created>
  <dcterms:modified xsi:type="dcterms:W3CDTF">2017-05-04T04:50:40Z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