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70"/>
  </p:handoutMasterIdLst>
  <p:sldIdLst>
    <p:sldId id="256" r:id="rId3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7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315" r:id="rId38"/>
    <p:sldId id="316" r:id="rId39"/>
    <p:sldId id="317" r:id="rId40"/>
    <p:sldId id="318" r:id="rId41"/>
    <p:sldId id="319" r:id="rId42"/>
    <p:sldId id="320" r:id="rId43"/>
    <p:sldId id="321" r:id="rId44"/>
    <p:sldId id="322" r:id="rId45"/>
    <p:sldId id="323" r:id="rId46"/>
    <p:sldId id="324" r:id="rId47"/>
    <p:sldId id="325" r:id="rId48"/>
    <p:sldId id="326" r:id="rId49"/>
    <p:sldId id="327" r:id="rId50"/>
    <p:sldId id="328" r:id="rId51"/>
    <p:sldId id="329" r:id="rId52"/>
    <p:sldId id="330" r:id="rId53"/>
    <p:sldId id="331" r:id="rId54"/>
    <p:sldId id="332" r:id="rId55"/>
    <p:sldId id="333" r:id="rId56"/>
    <p:sldId id="334" r:id="rId57"/>
    <p:sldId id="335" r:id="rId58"/>
    <p:sldId id="336" r:id="rId59"/>
    <p:sldId id="337" r:id="rId60"/>
    <p:sldId id="338" r:id="rId61"/>
    <p:sldId id="339" r:id="rId62"/>
    <p:sldId id="340" r:id="rId63"/>
    <p:sldId id="342" r:id="rId64"/>
    <p:sldId id="343" r:id="rId65"/>
    <p:sldId id="344" r:id="rId66"/>
    <p:sldId id="345" r:id="rId67"/>
    <p:sldId id="346" r:id="rId68"/>
    <p:sldId id="347" r:id="rId6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0" autoAdjust="0"/>
  </p:normalViewPr>
  <p:slideViewPr>
    <p:cSldViewPr>
      <p:cViewPr varScale="1">
        <p:scale>
          <a:sx n="90" d="100"/>
          <a:sy n="90" d="100"/>
        </p:scale>
        <p:origin x="-1392" y="-114"/>
      </p:cViewPr>
      <p:guideLst>
        <p:guide orient="horz" pos="2136"/>
        <p:guide pos="2880"/>
      </p:guideLst>
    </p:cSldViewPr>
  </p:slideViewPr>
  <p:outlineViewPr>
    <p:cViewPr>
      <p:scale>
        <a:sx n="33" d="100"/>
        <a:sy n="33" d="100"/>
      </p:scale>
      <p:origin x="0" y="306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3" Type="http://schemas.openxmlformats.org/officeDocument/2006/relationships/tableStyles" Target="tableStyles.xml"/><Relationship Id="rId72" Type="http://schemas.openxmlformats.org/officeDocument/2006/relationships/viewProps" Target="viewProps.xml"/><Relationship Id="rId71" Type="http://schemas.openxmlformats.org/officeDocument/2006/relationships/presProps" Target="presProps.xml"/><Relationship Id="rId70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69" Type="http://schemas.openxmlformats.org/officeDocument/2006/relationships/slide" Target="slides/slide66.xml"/><Relationship Id="rId68" Type="http://schemas.openxmlformats.org/officeDocument/2006/relationships/slide" Target="slides/slide65.xml"/><Relationship Id="rId67" Type="http://schemas.openxmlformats.org/officeDocument/2006/relationships/slide" Target="slides/slide64.xml"/><Relationship Id="rId66" Type="http://schemas.openxmlformats.org/officeDocument/2006/relationships/slide" Target="slides/slide63.xml"/><Relationship Id="rId65" Type="http://schemas.openxmlformats.org/officeDocument/2006/relationships/slide" Target="slides/slide62.xml"/><Relationship Id="rId64" Type="http://schemas.openxmlformats.org/officeDocument/2006/relationships/slide" Target="slides/slide61.xml"/><Relationship Id="rId63" Type="http://schemas.openxmlformats.org/officeDocument/2006/relationships/slide" Target="slides/slide60.xml"/><Relationship Id="rId62" Type="http://schemas.openxmlformats.org/officeDocument/2006/relationships/slide" Target="slides/slide59.xml"/><Relationship Id="rId61" Type="http://schemas.openxmlformats.org/officeDocument/2006/relationships/slide" Target="slides/slide58.xml"/><Relationship Id="rId60" Type="http://schemas.openxmlformats.org/officeDocument/2006/relationships/slide" Target="slides/slide57.xml"/><Relationship Id="rId6" Type="http://schemas.openxmlformats.org/officeDocument/2006/relationships/slide" Target="slides/slide3.xml"/><Relationship Id="rId59" Type="http://schemas.openxmlformats.org/officeDocument/2006/relationships/slide" Target="slides/slide56.xml"/><Relationship Id="rId58" Type="http://schemas.openxmlformats.org/officeDocument/2006/relationships/slide" Target="slides/slide55.xml"/><Relationship Id="rId57" Type="http://schemas.openxmlformats.org/officeDocument/2006/relationships/slide" Target="slides/slide54.xml"/><Relationship Id="rId56" Type="http://schemas.openxmlformats.org/officeDocument/2006/relationships/slide" Target="slides/slide53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2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6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7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8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9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0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2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3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4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5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3D654-3B33-40FD-B208-C7DA863BD42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FC363-F351-4DA5-95F3-572EC7FE360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81715-FE5A-4452-AEDD-88F4C476809C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06ABD-A914-4975-BEA1-46C38B7C659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113E6-83BE-41F9-8B1C-31249931B6D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9244F-F3C2-4744-AF8C-50B56B6C084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2C073-7AF7-4E2E-B8A6-3B70E2EF030A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59C7F-46CE-48B9-B037-4546A6AFA59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80675-CA04-4E4B-A411-72C19EC2763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E9335-C1CD-4832-A40F-2D8D721DCDD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DBE9E-2F41-4549-B377-63E25FEEE741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E5C7D-43A5-480B-942A-DA50E35E65E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8BB12-CDBF-45E4-83BF-FCE6D7A45B28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D7BCB-F1FE-49F7-90BC-5A2AF1912BB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2BD1B-922B-4D90-9BB6-84D1A395CE69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193B6-E996-437A-8A9E-80DE0B7FD92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4F3E4-7CE5-4E22-AFF5-0B8E1A108065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C22D-660C-4B0E-801E-D6494352E4A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A9768-1671-4FEA-86A8-3A91F2EB0AE9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A53AA-B079-41E4-80DF-98970F74750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F9ABB-D611-40A6-A3EA-66F8675AE749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901F6-D6A7-4D4F-ACC2-15614D85105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973B6CA-369D-4F5E-A40A-99B422910AD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9D93055-BA8C-45DF-A1CB-C865F51ADDAF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1"/>
          <p:cNvSpPr>
            <a:spLocks noGrp="1"/>
          </p:cNvSpPr>
          <p:nvPr>
            <p:ph type="ctrTitle"/>
          </p:nvPr>
        </p:nvSpPr>
        <p:spPr>
          <a:xfrm>
            <a:off x="685800" y="571500"/>
            <a:ext cx="7772400" cy="2417445"/>
          </a:xfrm>
        </p:spPr>
        <p:txBody>
          <a:bodyPr/>
          <a:lstStyle/>
          <a:p>
            <a:br>
              <a:rPr lang="zh-CN" altLang="en-US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br>
              <a:rPr lang="zh-CN" altLang="en-US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smtClean="0">
                <a:latin typeface="隶书" panose="02010509060101010101" pitchFamily="49" charset="-122"/>
                <a:ea typeface="隶书" panose="02010509060101010101" pitchFamily="49" charset="-122"/>
              </a:rPr>
              <a:t>太极大药房</a:t>
            </a:r>
            <a:br>
              <a:rPr lang="zh-CN" altLang="en-US" smtClean="0"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smtClean="0">
                <a:latin typeface="隶书" panose="02010509060101010101" pitchFamily="49" charset="-122"/>
                <a:ea typeface="隶书" panose="02010509060101010101" pitchFamily="49" charset="-122"/>
              </a:rPr>
              <a:t>中药技能提高班课程</a:t>
            </a:r>
            <a:br>
              <a:rPr lang="zh-CN" altLang="en-US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sz="6000" dirty="0">
                <a:solidFill>
                  <a:schemeClr val="hlink"/>
                </a:solidFill>
                <a:latin typeface="Garamond" panose="02020404030301010803" pitchFamily="18" charset="0"/>
                <a:ea typeface="宋体" panose="02010600030101010101" pitchFamily="2" charset="-122"/>
                <a:sym typeface="+mn-ea"/>
              </a:rPr>
              <a:t>道地药材</a:t>
            </a:r>
            <a:br>
              <a:rPr lang="zh-CN" altLang="en-US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        </a:t>
            </a:r>
            <a:r>
              <a:rPr lang="zh-CN" altLang="en-US" smtClean="0">
                <a:latin typeface="隶书" panose="02010509060101010101" pitchFamily="49" charset="-122"/>
                <a:ea typeface="隶书" panose="02010509060101010101" pitchFamily="49" charset="-122"/>
              </a:rPr>
              <a:t>讲师：朱晓桃</a:t>
            </a:r>
            <a:endParaRPr lang="zh-CN" altLang="en-US" smtClean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pic>
        <p:nvPicPr>
          <p:cNvPr id="2" name="图片 1" descr="坐诊图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1610" y="3540760"/>
            <a:ext cx="4117340" cy="32181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标题 36865"/>
          <p:cNvSpPr>
            <a:spLocks noGrp="1" noRot="1"/>
          </p:cNvSpPr>
          <p:nvPr>
            <p:ph type="title"/>
          </p:nvPr>
        </p:nvSpPr>
        <p:spPr/>
        <p:txBody>
          <a:bodyPr anchor="ctr"/>
          <a:p>
            <a:r>
              <a:rPr lang="en-US" altLang="zh-CN" sz="5400" dirty="0">
                <a:solidFill>
                  <a:schemeClr val="hlink"/>
                </a:solidFill>
              </a:rPr>
              <a:t>5</a:t>
            </a:r>
            <a:r>
              <a:rPr lang="zh-CN" altLang="en-US" sz="5400" dirty="0">
                <a:solidFill>
                  <a:schemeClr val="hlink"/>
                </a:solidFill>
              </a:rPr>
              <a:t>、异种异质</a:t>
            </a:r>
            <a:endParaRPr lang="zh-CN" altLang="en-US" sz="5400" dirty="0">
              <a:solidFill>
                <a:schemeClr val="hlink"/>
              </a:solidFill>
            </a:endParaRPr>
          </a:p>
        </p:txBody>
      </p:sp>
      <p:sp>
        <p:nvSpPr>
          <p:cNvPr id="36867" name="文本占位符 36866"/>
          <p:cNvSpPr>
            <a:spLocks noGrp="1"/>
          </p:cNvSpPr>
          <p:nvPr>
            <p:ph type="body" idx="1"/>
          </p:nvPr>
        </p:nvSpPr>
        <p:spPr>
          <a:xfrm>
            <a:off x="228600" y="1295400"/>
            <a:ext cx="8686800" cy="52578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/>
              <a:t>由于分类知识和水平的局限，某些本草上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所论道地与非道地，所指物种并不同一，所谓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“生于淮南则为橘，生于淮北则为枳”，实为芸香科柑橘属和枸橘属的两种不同植物。又如</a:t>
            </a:r>
            <a:r>
              <a:rPr lang="en-US" altLang="zh-CN" b="1" dirty="0"/>
              <a:t>《</a:t>
            </a:r>
            <a:r>
              <a:rPr lang="zh-CN" altLang="en-US" b="1" dirty="0"/>
              <a:t>唐本草</a:t>
            </a:r>
            <a:r>
              <a:rPr lang="en-US" altLang="zh-CN" b="1" dirty="0"/>
              <a:t>》</a:t>
            </a:r>
            <a:r>
              <a:rPr lang="zh-CN" altLang="en-US" b="1" dirty="0"/>
              <a:t>载大黄“以宕州、凉州、西羌、蜀地者佳”，指的是掌叶大黄，而评“幽并（今山西、河北）：以北者渐细，气力不及蜀中者”，指的是波叶组华北大黄。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标题 37889"/>
          <p:cNvSpPr>
            <a:spLocks noGrp="1" noRot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 anchor="ctr"/>
          <a:p>
            <a:endParaRPr sz="4000" dirty="0"/>
          </a:p>
        </p:txBody>
      </p:sp>
      <p:sp>
        <p:nvSpPr>
          <p:cNvPr id="37891" name="文本占位符 37890"/>
          <p:cNvSpPr>
            <a:spLocks noGrp="1"/>
          </p:cNvSpPr>
          <p:nvPr>
            <p:ph type="body" idx="1"/>
          </p:nvPr>
        </p:nvSpPr>
        <p:spPr>
          <a:xfrm>
            <a:off x="304800" y="533400"/>
            <a:ext cx="8610600" cy="60198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zh-CN" altLang="en-US" b="1" dirty="0">
                <a:sym typeface="+mn-ea"/>
              </a:rPr>
              <a:t>再如五味子，明代始</a:t>
            </a:r>
            <a:r>
              <a:rPr lang="zh-CN" altLang="en-US" b="1" dirty="0"/>
              <a:t>有南北之分，所谓“入补药者以北产者为良”，当指</a:t>
            </a:r>
            <a:r>
              <a:rPr lang="en-US" altLang="zh-CN" b="1" dirty="0"/>
              <a:t>2005</a:t>
            </a:r>
            <a:r>
              <a:rPr lang="zh-CN" altLang="en-US" b="1" dirty="0"/>
              <a:t>版药典中收载的五味子（即北五味子），而“南产者色红”则为华中五味子（即南五味子），此种情况现代一般不作为道地药材来看待，而是作为就地取材，扩大资源来考虑，只要其药性、效用与正品无大的出入即可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这里还应当明确，分布、产地与道地之间的区别。动、植、矿物的分布是一回事，能否形成有采制价值的道地产品又是另一回事。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标题 38913"/>
          <p:cNvSpPr>
            <a:spLocks noGrp="1" noRot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 anchor="ctr"/>
          <a:p>
            <a:endParaRPr sz="4000" dirty="0"/>
          </a:p>
        </p:txBody>
      </p:sp>
      <p:sp>
        <p:nvSpPr>
          <p:cNvPr id="38915" name="文本占位符 38914"/>
          <p:cNvSpPr>
            <a:spLocks noGrp="1"/>
          </p:cNvSpPr>
          <p:nvPr>
            <p:ph type="body" idx="1"/>
          </p:nvPr>
        </p:nvSpPr>
        <p:spPr>
          <a:xfrm>
            <a:off x="762000" y="304800"/>
            <a:ext cx="7848600" cy="6172200"/>
          </a:xfrm>
        </p:spPr>
        <p:txBody>
          <a:bodyPr/>
          <a:p>
            <a:pPr>
              <a:buNone/>
            </a:pPr>
            <a:r>
              <a:rPr lang="zh-CN" altLang="en-US" sz="2800" b="1" dirty="0"/>
              <a:t>而且，生物虽然能适应多种恶劣的自然环境，但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其后天获得的代谢变化，足以造成不同的药用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效果。更进一步讲，培养、驯化、引种试种成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活，并不能代替原有的品种，道地药材的真正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含义正在于此。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        在上述各种情形中，尤以同种异地所引起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的质量变化有大量的实验研究结果可以借鉴，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环境的化学物质形成和变异的重要因素，以至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植物化学、化学分类学家不得不提出种以下的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分类单位</a:t>
            </a:r>
            <a:r>
              <a:rPr lang="en-US" altLang="zh-CN" sz="2800" b="1" dirty="0"/>
              <a:t>——“</a:t>
            </a:r>
            <a:r>
              <a:rPr lang="zh-CN" altLang="en-US" sz="2800" b="1" dirty="0"/>
              <a:t>化学宗”这样的概念，来解释客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观规律和符合实用的要求，并且把这种差异归</a:t>
            </a:r>
            <a:endParaRPr lang="zh-CN" altLang="en-US" sz="2800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标题 39937"/>
          <p:cNvSpPr>
            <a:spLocks noGrp="1" noRot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 anchor="ctr"/>
          <a:p>
            <a:endParaRPr sz="4000" dirty="0"/>
          </a:p>
        </p:txBody>
      </p:sp>
      <p:sp>
        <p:nvSpPr>
          <p:cNvPr id="39939" name="文本占位符 39938"/>
          <p:cNvSpPr>
            <a:spLocks noGrp="1"/>
          </p:cNvSpPr>
          <p:nvPr>
            <p:ph type="body" idx="1"/>
          </p:nvPr>
        </p:nvSpPr>
        <p:spPr>
          <a:xfrm>
            <a:off x="457200" y="664845"/>
            <a:ext cx="8458200" cy="5812155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因于生态地理因素。这对“道地论”的建立无疑是有力的支持。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中药的有效成分常常不是一种，或者基本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不明确，不能用单一的化学指标来全面评价质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量。这一方面支持了“道地药材”的总体宏观评质方法；另一方面，又因为成分不明，可以随意引种，无法检测内在质量，把“道地药材”的优良传统丢掉。植物药研究所积累的实验材料提醒我们，生物适应性生存和内在化学物之间的差距是很大的，为“道地药材”的科学性提供了充足的证据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标题 41985"/>
          <p:cNvSpPr>
            <a:spLocks noGrp="1" noRot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 anchor="ctr"/>
          <a:p>
            <a:r>
              <a:rPr lang="zh-CN" altLang="en-US" sz="4800" dirty="0">
                <a:solidFill>
                  <a:schemeClr val="hlink"/>
                </a:solidFill>
              </a:rPr>
              <a:t>二、道地药材的成因</a:t>
            </a:r>
            <a:br>
              <a:rPr lang="zh-CN" altLang="en-US" sz="4800" dirty="0">
                <a:solidFill>
                  <a:schemeClr val="hlink"/>
                </a:solidFill>
              </a:rPr>
            </a:br>
            <a:endParaRPr lang="zh-CN" altLang="en-US" sz="4800" dirty="0">
              <a:solidFill>
                <a:schemeClr val="hlink"/>
              </a:solidFill>
            </a:endParaRPr>
          </a:p>
        </p:txBody>
      </p:sp>
      <p:sp>
        <p:nvSpPr>
          <p:cNvPr id="41987" name="文本占位符 41986"/>
          <p:cNvSpPr>
            <a:spLocks noGrp="1"/>
          </p:cNvSpPr>
          <p:nvPr>
            <p:ph type="body" idx="1"/>
          </p:nvPr>
        </p:nvSpPr>
        <p:spPr>
          <a:xfrm>
            <a:off x="228600" y="1219200"/>
            <a:ext cx="8686800" cy="5334000"/>
          </a:xfrm>
        </p:spPr>
        <p:txBody>
          <a:bodyPr/>
          <a:p>
            <a:pPr>
              <a:buNone/>
            </a:pPr>
            <a:r>
              <a:rPr lang="en-US" altLang="zh-CN" b="1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</a:t>
            </a:r>
            <a:r>
              <a:rPr lang="zh-CN" altLang="en-US" b="1" dirty="0">
                <a:solidFill>
                  <a:schemeClr val="hlink"/>
                </a:solidFill>
              </a:rPr>
              <a:t>、得天独厚的自然地理条件和丰富的药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物资源</a:t>
            </a:r>
            <a:endParaRPr lang="zh-CN" altLang="en-US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zh-CN" altLang="en-US" b="1" dirty="0"/>
              <a:t>        我国的土地面积占世界第三位，比当时的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苏联、加拿大小一些，比美国稍大些。就地理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位置而言，我国地垮寒温带、温带、亚热带和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热带，受第四纪冰川的侵蚀较轻。这样复杂的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气候和土壤条件是苏、美、加等国所没有的。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森林、草原、荒漠、耕地、果园、湖泊、大陆 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标题 43009"/>
          <p:cNvSpPr>
            <a:spLocks noGrp="1" noRot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 anchor="ctr"/>
          <a:p>
            <a:endParaRPr sz="4000" dirty="0"/>
          </a:p>
        </p:txBody>
      </p:sp>
      <p:sp>
        <p:nvSpPr>
          <p:cNvPr id="43011" name="文本占位符 43010"/>
          <p:cNvSpPr>
            <a:spLocks noGrp="1"/>
          </p:cNvSpPr>
          <p:nvPr>
            <p:ph type="body" idx="1"/>
          </p:nvPr>
        </p:nvSpPr>
        <p:spPr>
          <a:xfrm>
            <a:off x="685800" y="609600"/>
            <a:ext cx="8458200" cy="5592763"/>
          </a:xfrm>
        </p:spPr>
        <p:txBody>
          <a:bodyPr/>
          <a:p>
            <a:pPr>
              <a:buNone/>
            </a:pPr>
            <a:r>
              <a:rPr lang="zh-CN" altLang="en-US" b="1" dirty="0"/>
              <a:t>架都是中药生长的摇篮。动植物中药在全国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和全世界相应物种中所占比例均排在最前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列。我国著名生态学家侯学煜把大自然比作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一部永远读不完的“天书”。意思是说岩石、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土壤、海拔会告诉你能生长什么植物，或者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说生长的某些植物也会告诉你局部的气候和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土壤特点。道地产品携带无数自然、地理、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化学信息，也是一部永远读不完的“天书”。</a:t>
            </a: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标题 44033"/>
          <p:cNvSpPr>
            <a:spLocks noGrp="1" noRot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 anchor="ctr"/>
          <a:p>
            <a:r>
              <a:rPr lang="en-US" altLang="zh-CN" sz="4000" dirty="0">
                <a:solidFill>
                  <a:schemeClr val="hlink"/>
                </a:solidFill>
              </a:rPr>
              <a:t>2</a:t>
            </a:r>
            <a:r>
              <a:rPr lang="zh-CN" altLang="en-US" sz="4000" dirty="0">
                <a:solidFill>
                  <a:schemeClr val="hlink"/>
                </a:solidFill>
              </a:rPr>
              <a:t>、以成熟的农业技术为基础</a:t>
            </a:r>
            <a:br>
              <a:rPr lang="zh-CN" altLang="en-US" sz="4000" dirty="0">
                <a:solidFill>
                  <a:schemeClr val="hlink"/>
                </a:solidFill>
              </a:rPr>
            </a:br>
            <a:endParaRPr lang="zh-CN" altLang="en-US" sz="4000" dirty="0">
              <a:solidFill>
                <a:schemeClr val="hlink"/>
              </a:solidFill>
            </a:endParaRPr>
          </a:p>
        </p:txBody>
      </p:sp>
      <p:sp>
        <p:nvSpPr>
          <p:cNvPr id="44035" name="文本占位符 44034"/>
          <p:cNvSpPr>
            <a:spLocks noGrp="1"/>
          </p:cNvSpPr>
          <p:nvPr>
            <p:ph type="body" idx="1"/>
          </p:nvPr>
        </p:nvSpPr>
        <p:spPr>
          <a:xfrm>
            <a:off x="228600" y="1143000"/>
            <a:ext cx="8686800" cy="53340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/>
              <a:t>中药许多“道地药材”是由野生变成家种家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养的，如桃仁、芝麻、当归、地黄等。有的甚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至尚未发现其野生祖先，如川芎、三七。说明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其品种培养历史相当久远。</a:t>
            </a:r>
            <a:r>
              <a:rPr lang="en-US" altLang="zh-CN" b="1" dirty="0"/>
              <a:t>《</a:t>
            </a:r>
            <a:r>
              <a:rPr lang="zh-CN" altLang="en-US" b="1" dirty="0"/>
              <a:t>齐民要术</a:t>
            </a:r>
            <a:r>
              <a:rPr lang="en-US" altLang="zh-CN" b="1" dirty="0"/>
              <a:t>》</a:t>
            </a:r>
            <a:r>
              <a:rPr lang="zh-CN" altLang="en-US" b="1" dirty="0"/>
              <a:t>、</a:t>
            </a:r>
            <a:endParaRPr lang="zh-CN" altLang="en-US" b="1" dirty="0"/>
          </a:p>
          <a:p>
            <a:pPr>
              <a:buNone/>
            </a:pPr>
            <a:r>
              <a:rPr lang="en-US" altLang="zh-CN" b="1" dirty="0"/>
              <a:t>《</a:t>
            </a:r>
            <a:r>
              <a:rPr lang="zh-CN" altLang="en-US" b="1" dirty="0"/>
              <a:t>四时篡要</a:t>
            </a:r>
            <a:r>
              <a:rPr lang="en-US" altLang="zh-CN" b="1" dirty="0"/>
              <a:t>》</a:t>
            </a:r>
            <a:r>
              <a:rPr lang="zh-CN" altLang="en-US" b="1" dirty="0"/>
              <a:t>、</a:t>
            </a:r>
            <a:r>
              <a:rPr lang="en-US" altLang="zh-CN" b="1" dirty="0"/>
              <a:t>《</a:t>
            </a:r>
            <a:r>
              <a:rPr lang="zh-CN" altLang="en-US" b="1" dirty="0"/>
              <a:t>农桑辑要</a:t>
            </a:r>
            <a:r>
              <a:rPr lang="en-US" altLang="zh-CN" b="1" dirty="0"/>
              <a:t>》</a:t>
            </a:r>
            <a:r>
              <a:rPr lang="zh-CN" altLang="en-US" b="1" dirty="0"/>
              <a:t>和</a:t>
            </a:r>
            <a:r>
              <a:rPr lang="en-US" altLang="zh-CN" b="1" dirty="0"/>
              <a:t>《</a:t>
            </a:r>
            <a:r>
              <a:rPr lang="zh-CN" altLang="en-US" b="1" dirty="0"/>
              <a:t>农政全书</a:t>
            </a:r>
            <a:r>
              <a:rPr lang="en-US" altLang="zh-CN" b="1"/>
              <a:t>》</a:t>
            </a:r>
            <a:endParaRPr lang="en-US" altLang="zh-CN" b="1"/>
          </a:p>
          <a:p>
            <a:pPr>
              <a:buNone/>
            </a:pPr>
            <a:r>
              <a:rPr lang="zh-CN" altLang="en-US" b="1" dirty="0"/>
              <a:t>等著作中，均载有很多中药的品种选育、栽培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技术等知识。以农立国和以农桑著称于世的中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华民族，为培育“道地药材”，积累了丰富的实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践经验。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标题 45057"/>
          <p:cNvSpPr>
            <a:spLocks noGrp="1" noRot="1"/>
          </p:cNvSpPr>
          <p:nvPr>
            <p:ph type="title"/>
          </p:nvPr>
        </p:nvSpPr>
        <p:spPr/>
        <p:txBody>
          <a:bodyPr anchor="ctr"/>
          <a:p>
            <a:r>
              <a:rPr lang="en-US" altLang="zh-CN" sz="4000" dirty="0">
                <a:solidFill>
                  <a:schemeClr val="hlink"/>
                </a:solidFill>
              </a:rPr>
              <a:t>3</a:t>
            </a:r>
            <a:r>
              <a:rPr lang="zh-CN" altLang="en-US" sz="4000" dirty="0">
                <a:solidFill>
                  <a:schemeClr val="hlink"/>
                </a:solidFill>
              </a:rPr>
              <a:t>、以中医药理论为指导</a:t>
            </a:r>
            <a:endParaRPr lang="zh-CN" altLang="en-US" sz="4000" dirty="0">
              <a:solidFill>
                <a:schemeClr val="hlink"/>
              </a:solidFill>
            </a:endParaRPr>
          </a:p>
        </p:txBody>
      </p:sp>
      <p:sp>
        <p:nvSpPr>
          <p:cNvPr id="45059" name="文本占位符 45058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/>
              <a:t>没有中医，当然就没有中药。中药的“道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地药材”是在中医的临床实践中考验出来的，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有不少“道地药材”在国外也有分布，至今确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未成为名药，究其原因，乃是没有系统的中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医理论的指导与应用。因此，仅有资源，没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有医术，也难成药，“道地”更无从谈起。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标题 46081"/>
          <p:cNvSpPr>
            <a:spLocks noGrp="1" noRot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 anchor="ctr"/>
          <a:p>
            <a:endParaRPr sz="4000" dirty="0"/>
          </a:p>
        </p:txBody>
      </p:sp>
      <p:sp>
        <p:nvSpPr>
          <p:cNvPr id="46083" name="文本占位符 46082"/>
          <p:cNvSpPr>
            <a:spLocks noGrp="1"/>
          </p:cNvSpPr>
          <p:nvPr>
            <p:ph type="body" idx="1"/>
          </p:nvPr>
        </p:nvSpPr>
        <p:spPr>
          <a:xfrm>
            <a:off x="457200" y="838200"/>
            <a:ext cx="8229600" cy="5287963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/>
              <a:t>以上综述，形成“道地药材”的原因是资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源、农艺和医术三者的结合，在中华大地上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产生了足以影响世界医学的中医药学术体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系，是有其深刻的自然历史根源的。正如马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克思早就指出的。“经济的再生过程，不管它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的特殊的社会性质如何，在这个部分（农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业）内，总是同一个自然的再生过程交织在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一起。”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标题 47105"/>
          <p:cNvSpPr>
            <a:spLocks noGrp="1" noRot="1"/>
          </p:cNvSpPr>
          <p:nvPr>
            <p:ph type="title"/>
          </p:nvPr>
        </p:nvSpPr>
        <p:spPr/>
        <p:txBody>
          <a:bodyPr anchor="ctr"/>
          <a:p>
            <a:r>
              <a:rPr lang="zh-CN" altLang="en-US" sz="4000" dirty="0">
                <a:solidFill>
                  <a:schemeClr val="hlink"/>
                </a:solidFill>
              </a:rPr>
              <a:t>三、道地药材的分类概说</a:t>
            </a:r>
            <a:endParaRPr lang="zh-CN" altLang="en-US" sz="4000" dirty="0">
              <a:solidFill>
                <a:schemeClr val="hlink"/>
              </a:solidFill>
            </a:endParaRPr>
          </a:p>
        </p:txBody>
      </p:sp>
      <p:sp>
        <p:nvSpPr>
          <p:cNvPr id="47107" name="文本占位符 47106"/>
          <p:cNvSpPr>
            <a:spLocks noGrp="1"/>
          </p:cNvSpPr>
          <p:nvPr>
            <p:ph type="body" idx="1"/>
          </p:nvPr>
        </p:nvSpPr>
        <p:spPr>
          <a:xfrm>
            <a:off x="228600" y="1066800"/>
            <a:ext cx="8686800" cy="54864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/>
              <a:t>总的分类原则是按我国地形地貌的自然特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点和民族医药体系的分布中心来划分道地药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材。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一是在自然地理特点方面，由西向东有昆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仑山</a:t>
            </a:r>
            <a:r>
              <a:rPr lang="en-US" altLang="zh-CN" b="1" dirty="0"/>
              <a:t>——</a:t>
            </a:r>
            <a:r>
              <a:rPr lang="zh-CN" altLang="en-US" b="1" dirty="0"/>
              <a:t>横断山脉、大兴安岭</a:t>
            </a:r>
            <a:r>
              <a:rPr lang="en-US" altLang="zh-CN" b="1" dirty="0"/>
              <a:t>——</a:t>
            </a:r>
            <a:r>
              <a:rPr lang="zh-CN" altLang="en-US" b="1" dirty="0"/>
              <a:t>太行山脉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（向南至南岭），将祖国大地分为高低不同的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三个台阶；由北向南有万里长城、秦岭</a:t>
            </a:r>
            <a:r>
              <a:rPr lang="en-US" altLang="zh-CN" b="1" dirty="0"/>
              <a:t>——</a:t>
            </a:r>
            <a:r>
              <a:rPr lang="zh-CN" altLang="en-US" b="1" dirty="0"/>
              <a:t>淮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河、南岭分割成纬度高低不同的气候、土壤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带。</a:t>
            </a: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 noRot="1"/>
          </p:cNvSpPr>
          <p:nvPr>
            <p:ph type="title"/>
          </p:nvPr>
        </p:nvSpPr>
        <p:spPr/>
        <p:txBody>
          <a:bodyPr anchor="ctr"/>
          <a:p>
            <a:r>
              <a:rPr lang="zh-CN" altLang="en-US" sz="6000" dirty="0">
                <a:solidFill>
                  <a:schemeClr val="hlink"/>
                </a:solidFill>
              </a:rPr>
              <a:t>什么是道地药材</a:t>
            </a:r>
            <a:endParaRPr lang="zh-CN" altLang="en-US" sz="6000" dirty="0">
              <a:solidFill>
                <a:schemeClr val="hlink"/>
              </a:solidFill>
            </a:endParaRPr>
          </a:p>
        </p:txBody>
      </p:sp>
      <p:sp>
        <p:nvSpPr>
          <p:cNvPr id="5123" name="文本占位符 5122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p>
            <a:pPr>
              <a:buNone/>
            </a:pPr>
            <a:r>
              <a:rPr lang="en-US" altLang="zh-CN" sz="4800" b="1" dirty="0"/>
              <a:t>        </a:t>
            </a:r>
            <a:r>
              <a:rPr lang="zh-CN" altLang="en-US" sz="4800" b="1" dirty="0"/>
              <a:t>所谓“道地药材”是指药材货真质优的意思，是中药学中控制药材质量的一项独具特色的综合判别标准。</a:t>
            </a:r>
            <a:endParaRPr lang="zh-CN" altLang="en-US" sz="48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0" name="标题 48129"/>
          <p:cNvSpPr>
            <a:spLocks noGrp="1" noRot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 anchor="ctr"/>
          <a:p>
            <a:endParaRPr sz="4000" dirty="0"/>
          </a:p>
        </p:txBody>
      </p:sp>
      <p:sp>
        <p:nvSpPr>
          <p:cNvPr id="48131" name="文本占位符 48130"/>
          <p:cNvSpPr>
            <a:spLocks noGrp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/>
          <a:p>
            <a:pPr>
              <a:buNone/>
            </a:pPr>
            <a:endParaRPr lang="en-US" altLang="zh-CN" b="1" dirty="0"/>
          </a:p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/>
              <a:t>二是在民族医药方面，藏医、蒙医、维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医、傣医是近年来继承整理较多的民族医药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体系。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以上两点就是“道地药材”的分类主要依 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据。在分类时，各类之间不仅可能会有交叉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和互见，而且其“边界”也是模糊的，与省、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区行政区划不完全一致。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4" name="标题 49153"/>
          <p:cNvSpPr>
            <a:spLocks noGrp="1" noRot="1"/>
          </p:cNvSpPr>
          <p:nvPr>
            <p:ph type="title"/>
          </p:nvPr>
        </p:nvSpPr>
        <p:spPr/>
        <p:txBody>
          <a:bodyPr anchor="ctr"/>
          <a:p>
            <a:r>
              <a:rPr lang="zh-CN" altLang="en-US" sz="4800" dirty="0">
                <a:solidFill>
                  <a:schemeClr val="hlink"/>
                </a:solidFill>
              </a:rPr>
              <a:t>（一）、川药</a:t>
            </a:r>
            <a:endParaRPr lang="zh-CN" altLang="en-US" sz="4800" dirty="0">
              <a:solidFill>
                <a:schemeClr val="hlink"/>
              </a:solidFill>
            </a:endParaRPr>
          </a:p>
        </p:txBody>
      </p:sp>
      <p:sp>
        <p:nvSpPr>
          <p:cNvPr id="49155" name="文本占位符 4915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p>
            <a:pPr>
              <a:lnSpc>
                <a:spcPct val="80000"/>
              </a:lnSpc>
              <a:buNone/>
            </a:pPr>
            <a:r>
              <a:rPr lang="en-US" altLang="zh-CN" sz="2400" b="1" dirty="0"/>
              <a:t>        </a:t>
            </a:r>
            <a:r>
              <a:rPr lang="zh-CN" altLang="en-US" b="1" dirty="0"/>
              <a:t>四川省面积为</a:t>
            </a:r>
            <a:r>
              <a:rPr lang="en-US" altLang="zh-CN" b="1" dirty="0"/>
              <a:t>57</a:t>
            </a:r>
            <a:r>
              <a:rPr lang="zh-CN" altLang="en-US" b="1" dirty="0"/>
              <a:t>万平方公里，约占全国陆</a:t>
            </a:r>
            <a:endParaRPr lang="zh-CN" altLang="en-US" b="1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/>
              <a:t>地面积的</a:t>
            </a:r>
            <a:r>
              <a:rPr lang="en-US" altLang="zh-CN" b="1"/>
              <a:t>5</a:t>
            </a:r>
            <a:r>
              <a:rPr lang="en-US" altLang="zh-CN" b="1" dirty="0"/>
              <a:t>.7%</a:t>
            </a:r>
            <a:r>
              <a:rPr lang="zh-CN" altLang="en-US" b="1" dirty="0"/>
              <a:t>，地形地貌复杂，未受过第四</a:t>
            </a:r>
            <a:endParaRPr lang="zh-CN" altLang="en-US" b="1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/>
              <a:t>纪大陆冰川的侵袭，生态环境和气候多样，</a:t>
            </a:r>
            <a:endParaRPr lang="zh-CN" altLang="en-US" b="1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/>
              <a:t>药材资源积为丰富，著名的道地药材呈明</a:t>
            </a:r>
            <a:endParaRPr lang="zh-CN" altLang="en-US" b="1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/>
              <a:t>显的区域或地带性分布：</a:t>
            </a:r>
            <a:endParaRPr lang="zh-CN" altLang="en-US" b="1" dirty="0"/>
          </a:p>
          <a:p>
            <a:pPr>
              <a:lnSpc>
                <a:spcPct val="80000"/>
              </a:lnSpc>
              <a:buNone/>
            </a:pPr>
            <a:endParaRPr lang="zh-CN" altLang="en-US" b="1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</a:t>
            </a:r>
            <a:r>
              <a:rPr lang="zh-CN" altLang="en-US" b="1" dirty="0">
                <a:solidFill>
                  <a:schemeClr val="hlink"/>
                </a:solidFill>
              </a:rPr>
              <a:t>、川芎（芎穷、西芎）。</a:t>
            </a:r>
            <a:r>
              <a:rPr lang="zh-CN" altLang="en-US" b="1" dirty="0"/>
              <a:t>主产于川西</a:t>
            </a:r>
            <a:endParaRPr lang="zh-CN" altLang="en-US" b="1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/>
              <a:t>的灌县、崇州，且量大质优。</a:t>
            </a:r>
            <a:endParaRPr lang="zh-CN" altLang="en-US" b="1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/>
              <a:t>        </a:t>
            </a:r>
            <a:endParaRPr lang="zh-CN" altLang="en-US" b="1" dirty="0"/>
          </a:p>
          <a:p>
            <a:pPr>
              <a:lnSpc>
                <a:spcPct val="80000"/>
              </a:lnSpc>
              <a:buNone/>
            </a:pPr>
            <a:r>
              <a:rPr lang="zh-CN" altLang="en-US" sz="2400" b="1" dirty="0"/>
              <a:t>        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标题 50177"/>
          <p:cNvSpPr>
            <a:spLocks noGrp="1" noRot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 anchor="ctr"/>
          <a:p>
            <a:endParaRPr sz="4000" dirty="0"/>
          </a:p>
        </p:txBody>
      </p:sp>
      <p:sp>
        <p:nvSpPr>
          <p:cNvPr id="50179" name="文本占位符 50178"/>
          <p:cNvSpPr>
            <a:spLocks noGrp="1"/>
          </p:cNvSpPr>
          <p:nvPr>
            <p:ph type="body" idx="1"/>
          </p:nvPr>
        </p:nvSpPr>
        <p:spPr>
          <a:xfrm>
            <a:off x="228600" y="457200"/>
            <a:ext cx="8686800" cy="60960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sz="4000" b="1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2</a:t>
            </a:r>
            <a:r>
              <a:rPr lang="zh-CN" altLang="en-US" b="1" dirty="0">
                <a:solidFill>
                  <a:schemeClr val="hlink"/>
                </a:solidFill>
              </a:rPr>
              <a:t>、川贝母（松贝、青贝、炉贝、岷贝、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贝母）。</a:t>
            </a:r>
            <a:r>
              <a:rPr lang="zh-CN" altLang="en-US" b="1" dirty="0"/>
              <a:t>主产于四川的阿坝、甘孜两地；青海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亦产。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3</a:t>
            </a:r>
            <a:r>
              <a:rPr lang="zh-CN" altLang="en-US" b="1" dirty="0">
                <a:solidFill>
                  <a:schemeClr val="hlink"/>
                </a:solidFill>
              </a:rPr>
              <a:t>、附子与川乌（白附片、黄附片、黑附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片、炮附片、盐附子、乌头、川草乌）。</a:t>
            </a:r>
            <a:r>
              <a:rPr lang="zh-CN" altLang="en-US" b="1" dirty="0"/>
              <a:t>主产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于江油市周边地区。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4</a:t>
            </a:r>
            <a:r>
              <a:rPr lang="zh-CN" altLang="en-US" b="1" dirty="0">
                <a:solidFill>
                  <a:schemeClr val="hlink"/>
                </a:solidFill>
              </a:rPr>
              <a:t>、黄连（川连、味连、雅连）。</a:t>
            </a:r>
            <a:r>
              <a:rPr lang="zh-CN" altLang="en-US" b="1" dirty="0"/>
              <a:t>主产于峨眉山周边，味连主产于重庆的石柱。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5</a:t>
            </a:r>
            <a:r>
              <a:rPr lang="zh-CN" altLang="en-US" b="1" dirty="0">
                <a:solidFill>
                  <a:schemeClr val="hlink"/>
                </a:solidFill>
              </a:rPr>
              <a:t>、石菖蒲（九节菖蒲、菖蒲）。</a:t>
            </a:r>
            <a:r>
              <a:rPr lang="zh-CN" altLang="en-US" b="1" dirty="0"/>
              <a:t>各地均产；浙江亦产。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标题 51201"/>
          <p:cNvSpPr>
            <a:spLocks noGrp="1" noRot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 anchor="ctr"/>
          <a:p>
            <a:endParaRPr sz="4000" dirty="0"/>
          </a:p>
        </p:txBody>
      </p:sp>
      <p:sp>
        <p:nvSpPr>
          <p:cNvPr id="51203" name="文本占位符 5120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8229600" cy="6096000"/>
          </a:xfrm>
        </p:spPr>
        <p:txBody>
          <a:bodyPr/>
          <a:p>
            <a:pPr>
              <a:buNone/>
            </a:pPr>
            <a:r>
              <a:rPr lang="en-US" altLang="zh-CN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6</a:t>
            </a:r>
            <a:r>
              <a:rPr lang="zh-CN" altLang="en-US" b="1" dirty="0">
                <a:solidFill>
                  <a:schemeClr val="hlink"/>
                </a:solidFill>
              </a:rPr>
              <a:t>、姜（生姜、鲜姜、干姜、炮姜、姜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皮）。</a:t>
            </a:r>
            <a:r>
              <a:rPr lang="zh-CN" altLang="en-US" b="1" dirty="0"/>
              <a:t>主产于岷江流域的犍为县、沐川县。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7</a:t>
            </a:r>
            <a:r>
              <a:rPr lang="zh-CN" altLang="en-US" b="1" dirty="0">
                <a:solidFill>
                  <a:schemeClr val="hlink"/>
                </a:solidFill>
              </a:rPr>
              <a:t>、川牛膝（甜牛膝）。</a:t>
            </a:r>
            <a:r>
              <a:rPr lang="zh-CN" altLang="en-US" b="1" dirty="0"/>
              <a:t>主产于天全、洪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雅两县。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8</a:t>
            </a:r>
            <a:r>
              <a:rPr lang="zh-CN" altLang="en-US" b="1" dirty="0">
                <a:solidFill>
                  <a:schemeClr val="hlink"/>
                </a:solidFill>
              </a:rPr>
              <a:t>、常山（鸡骨常山、黄常山）。</a:t>
            </a:r>
            <a:r>
              <a:rPr lang="zh-CN" altLang="en-US" b="1" dirty="0"/>
              <a:t>主产于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万州、重庆；湖南亦产。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9</a:t>
            </a:r>
            <a:r>
              <a:rPr lang="zh-CN" altLang="en-US" b="1" dirty="0">
                <a:solidFill>
                  <a:schemeClr val="hlink"/>
                </a:solidFill>
              </a:rPr>
              <a:t>、丹参（紫丹参）。</a:t>
            </a:r>
            <a:r>
              <a:rPr lang="zh-CN" altLang="en-US" b="1" dirty="0"/>
              <a:t>主产于中江、平武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两地；陕西、山东亦产。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10</a:t>
            </a:r>
            <a:r>
              <a:rPr lang="zh-CN" altLang="en-US" b="1" dirty="0">
                <a:solidFill>
                  <a:schemeClr val="hlink"/>
                </a:solidFill>
              </a:rPr>
              <a:t>、麦冬（麦门冬、川麦冬）。</a:t>
            </a:r>
            <a:r>
              <a:rPr lang="zh-CN" altLang="en-US" b="1" dirty="0"/>
              <a:t>主产于绵阳、三台；杭州、宁波产者为杭麦冬。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标题 52225"/>
          <p:cNvSpPr>
            <a:spLocks noGrp="1" noRot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 anchor="ctr"/>
          <a:p>
            <a:endParaRPr sz="4000" dirty="0"/>
          </a:p>
        </p:txBody>
      </p:sp>
      <p:sp>
        <p:nvSpPr>
          <p:cNvPr id="52227" name="文本占位符 52226"/>
          <p:cNvSpPr>
            <a:spLocks noGrp="1"/>
          </p:cNvSpPr>
          <p:nvPr>
            <p:ph type="body" idx="1"/>
          </p:nvPr>
        </p:nvSpPr>
        <p:spPr>
          <a:xfrm>
            <a:off x="228600" y="533400"/>
            <a:ext cx="8686800" cy="59436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11</a:t>
            </a:r>
            <a:r>
              <a:rPr lang="zh-CN" altLang="en-US" b="1" dirty="0">
                <a:solidFill>
                  <a:schemeClr val="hlink"/>
                </a:solidFill>
              </a:rPr>
              <a:t>、川楝子与川楝皮（金铃子、苦楝皮）。</a:t>
            </a:r>
            <a:r>
              <a:rPr lang="zh-CN" altLang="en-US" b="1" dirty="0"/>
              <a:t>主产于重庆各区县；苦楝皮广东亦产。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12</a:t>
            </a:r>
            <a:r>
              <a:rPr lang="zh-CN" altLang="en-US" b="1" dirty="0">
                <a:solidFill>
                  <a:schemeClr val="hlink"/>
                </a:solidFill>
              </a:rPr>
              <a:t>、青皮、陈皮与橘红（个青皮、四花青皮、橘皮、川陈皮）。</a:t>
            </a:r>
            <a:r>
              <a:rPr lang="zh-CN" altLang="en-US" b="1" dirty="0"/>
              <a:t>主产于重庆的合川区；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广东产者为新会皮。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13</a:t>
            </a:r>
            <a:r>
              <a:rPr lang="zh-CN" altLang="en-US" b="1" dirty="0">
                <a:solidFill>
                  <a:schemeClr val="hlink"/>
                </a:solidFill>
              </a:rPr>
              <a:t>、补骨脂（黑故子、川故子、破故子）。</a:t>
            </a:r>
            <a:r>
              <a:rPr lang="zh-CN" altLang="en-US" b="1" dirty="0"/>
              <a:t>主产于重庆合川区；尚有怀故子主产于岭南诸及波斯国。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14</a:t>
            </a:r>
            <a:r>
              <a:rPr lang="zh-CN" altLang="en-US" b="1" dirty="0">
                <a:solidFill>
                  <a:schemeClr val="hlink"/>
                </a:solidFill>
              </a:rPr>
              <a:t>、使君子（君子仁、川君子、建君子）。</a:t>
            </a:r>
            <a:r>
              <a:rPr lang="zh-CN" altLang="en-US" b="1" dirty="0"/>
              <a:t>主产于重庆合川区、福建亦产。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50" name="标题 53249"/>
          <p:cNvSpPr>
            <a:spLocks noGrp="1" noRot="1"/>
          </p:cNvSpPr>
          <p:nvPr>
            <p:ph type="title"/>
          </p:nvPr>
        </p:nvSpPr>
        <p:spPr>
          <a:xfrm>
            <a:off x="457200" y="228600"/>
            <a:ext cx="8229600" cy="152400"/>
          </a:xfrm>
        </p:spPr>
        <p:txBody>
          <a:bodyPr anchor="ctr"/>
          <a:p>
            <a:endParaRPr sz="4000" dirty="0"/>
          </a:p>
        </p:txBody>
      </p:sp>
      <p:sp>
        <p:nvSpPr>
          <p:cNvPr id="53251" name="文本占位符 53250"/>
          <p:cNvSpPr>
            <a:spLocks noGrp="1"/>
          </p:cNvSpPr>
          <p:nvPr>
            <p:ph type="body" idx="1"/>
          </p:nvPr>
        </p:nvSpPr>
        <p:spPr>
          <a:xfrm>
            <a:off x="381000" y="304800"/>
            <a:ext cx="8382000" cy="61722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b="1" dirty="0"/>
              <a:t>        </a:t>
            </a:r>
            <a:r>
              <a:rPr lang="en-US" altLang="zh-CN" sz="2800" b="1" dirty="0">
                <a:solidFill>
                  <a:schemeClr val="hlink"/>
                </a:solidFill>
              </a:rPr>
              <a:t>15</a:t>
            </a:r>
            <a:r>
              <a:rPr lang="zh-CN" altLang="en-US" sz="2800" b="1" dirty="0">
                <a:solidFill>
                  <a:schemeClr val="hlink"/>
                </a:solidFill>
              </a:rPr>
              <a:t>、巴豆（双眼龙、猛子树）。</a:t>
            </a:r>
            <a:r>
              <a:rPr lang="zh-CN" altLang="en-US" sz="2800" b="1" dirty="0"/>
              <a:t>主产于重</a:t>
            </a:r>
            <a:endParaRPr lang="zh-CN" altLang="en-US" sz="2800" b="1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b="1" dirty="0"/>
              <a:t>庆万县、四川宜宾；浙江、江苏有栽培。</a:t>
            </a:r>
            <a:endParaRPr lang="zh-CN" altLang="en-US" sz="2800" b="1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b="1" dirty="0"/>
              <a:t>         </a:t>
            </a:r>
            <a:r>
              <a:rPr lang="en-US" altLang="zh-CN" sz="2800" b="1" dirty="0">
                <a:solidFill>
                  <a:schemeClr val="hlink"/>
                </a:solidFill>
              </a:rPr>
              <a:t>16</a:t>
            </a:r>
            <a:r>
              <a:rPr lang="zh-CN" altLang="en-US" sz="2800" b="1" dirty="0">
                <a:solidFill>
                  <a:schemeClr val="hlink"/>
                </a:solidFill>
              </a:rPr>
              <a:t>、花椒（川椒、蜀椒、巴椒、椒目、贡</a:t>
            </a:r>
            <a:endParaRPr lang="zh-CN" altLang="en-US" sz="2800" b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2800" b="1" dirty="0">
                <a:solidFill>
                  <a:schemeClr val="hlink"/>
                </a:solidFill>
              </a:rPr>
              <a:t>椒）。</a:t>
            </a:r>
            <a:r>
              <a:rPr lang="zh-CN" altLang="en-US" sz="2800" b="1" dirty="0"/>
              <a:t>主产于汉源；陕西亦产。</a:t>
            </a:r>
            <a:endParaRPr lang="zh-CN" altLang="en-US" sz="2800" b="1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b="1"/>
              <a:t>         </a:t>
            </a:r>
            <a:r>
              <a:rPr lang="en-US" altLang="zh-CN" sz="2800" b="1" dirty="0">
                <a:solidFill>
                  <a:schemeClr val="hlink"/>
                </a:solidFill>
              </a:rPr>
              <a:t>17</a:t>
            </a:r>
            <a:r>
              <a:rPr lang="zh-CN" altLang="en-US" sz="2800" b="1" dirty="0">
                <a:solidFill>
                  <a:schemeClr val="hlink"/>
                </a:solidFill>
              </a:rPr>
              <a:t>、白芷（川白芷）。</a:t>
            </a:r>
            <a:r>
              <a:rPr lang="zh-CN" altLang="en-US" sz="2800" b="1" dirty="0"/>
              <a:t>主产于遂宁；浙江亦产。</a:t>
            </a:r>
            <a:endParaRPr lang="zh-CN" altLang="en-US" sz="2800" b="1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b="1" dirty="0"/>
              <a:t>         </a:t>
            </a:r>
            <a:r>
              <a:rPr lang="en-US" altLang="zh-CN" sz="2800" b="1" dirty="0">
                <a:solidFill>
                  <a:schemeClr val="hlink"/>
                </a:solidFill>
              </a:rPr>
              <a:t>18</a:t>
            </a:r>
            <a:r>
              <a:rPr lang="zh-CN" altLang="en-US" sz="2800" b="1" dirty="0">
                <a:solidFill>
                  <a:schemeClr val="hlink"/>
                </a:solidFill>
              </a:rPr>
              <a:t>、白芍（川白芍）。</a:t>
            </a:r>
            <a:r>
              <a:rPr lang="zh-CN" altLang="en-US" sz="2800" b="1" dirty="0"/>
              <a:t>主产于中江；安徽亦产。</a:t>
            </a:r>
            <a:endParaRPr lang="zh-CN" altLang="en-US" sz="2800" b="1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b="1" dirty="0"/>
              <a:t>         </a:t>
            </a:r>
            <a:r>
              <a:rPr lang="en-US" altLang="zh-CN" sz="2800" b="1" dirty="0">
                <a:solidFill>
                  <a:schemeClr val="hlink"/>
                </a:solidFill>
              </a:rPr>
              <a:t>19</a:t>
            </a:r>
            <a:r>
              <a:rPr lang="zh-CN" altLang="en-US" sz="2800" b="1" dirty="0">
                <a:solidFill>
                  <a:schemeClr val="hlink"/>
                </a:solidFill>
              </a:rPr>
              <a:t>、黄芪（川黄芪）。</a:t>
            </a:r>
            <a:r>
              <a:rPr lang="zh-CN" altLang="en-US" sz="2800" b="1" dirty="0"/>
              <a:t>主产于茂汶。</a:t>
            </a:r>
            <a:endParaRPr lang="zh-CN" altLang="en-US" sz="2800" b="1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b="1" dirty="0"/>
              <a:t>         </a:t>
            </a:r>
            <a:r>
              <a:rPr lang="en-US" altLang="zh-CN" sz="2800" b="1" dirty="0">
                <a:solidFill>
                  <a:schemeClr val="hlink"/>
                </a:solidFill>
              </a:rPr>
              <a:t>20</a:t>
            </a:r>
            <a:r>
              <a:rPr lang="zh-CN" altLang="en-US" sz="2800" b="1" dirty="0">
                <a:solidFill>
                  <a:schemeClr val="hlink"/>
                </a:solidFill>
              </a:rPr>
              <a:t>、厚朴（川朴、筒朴、根朴、枝朴、紫</a:t>
            </a:r>
            <a:endParaRPr lang="zh-CN" altLang="en-US" sz="2800" b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2800" b="1" dirty="0">
                <a:solidFill>
                  <a:schemeClr val="hlink"/>
                </a:solidFill>
              </a:rPr>
              <a:t>油朴）。</a:t>
            </a:r>
            <a:r>
              <a:rPr lang="zh-CN" altLang="en-US" sz="2800" b="1" dirty="0"/>
              <a:t>以康定产者为好；湖北亦产。</a:t>
            </a:r>
            <a:endParaRPr lang="zh-CN" altLang="en-US" sz="2800" b="1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b="1" dirty="0"/>
              <a:t>         </a:t>
            </a:r>
            <a:r>
              <a:rPr lang="en-US" altLang="zh-CN" sz="2800" b="1" dirty="0">
                <a:solidFill>
                  <a:schemeClr val="hlink"/>
                </a:solidFill>
              </a:rPr>
              <a:t>21</a:t>
            </a:r>
            <a:r>
              <a:rPr lang="zh-CN" altLang="en-US" sz="2800" b="1" dirty="0">
                <a:solidFill>
                  <a:schemeClr val="hlink"/>
                </a:solidFill>
              </a:rPr>
              <a:t>、黄柏（檗木、川黄柏）。</a:t>
            </a:r>
            <a:r>
              <a:rPr lang="zh-CN" altLang="en-US" sz="2800" b="1" dirty="0"/>
              <a:t>主产于四川</a:t>
            </a:r>
            <a:endParaRPr lang="zh-CN" altLang="en-US" sz="2800" b="1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b="1" dirty="0"/>
              <a:t>西南地区；东北产者为关黄柏。</a:t>
            </a:r>
            <a:endParaRPr lang="zh-CN" altLang="en-US" sz="2800" b="1" dirty="0"/>
          </a:p>
          <a:p>
            <a:pPr>
              <a:lnSpc>
                <a:spcPct val="90000"/>
              </a:lnSpc>
              <a:buNone/>
            </a:pPr>
            <a:endParaRPr lang="zh-CN" altLang="en-US" sz="28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4" name="标题 54273"/>
          <p:cNvSpPr>
            <a:spLocks noGrp="1" noRot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 anchor="ctr"/>
          <a:p>
            <a:endParaRPr sz="4000" dirty="0"/>
          </a:p>
        </p:txBody>
      </p:sp>
      <p:sp>
        <p:nvSpPr>
          <p:cNvPr id="54275" name="文本占位符 54274"/>
          <p:cNvSpPr>
            <a:spLocks noGrp="1"/>
          </p:cNvSpPr>
          <p:nvPr>
            <p:ph type="body" idx="1"/>
          </p:nvPr>
        </p:nvSpPr>
        <p:spPr>
          <a:xfrm>
            <a:off x="304800" y="381000"/>
            <a:ext cx="8686800" cy="6096000"/>
          </a:xfrm>
        </p:spPr>
        <p:txBody>
          <a:bodyPr/>
          <a:p>
            <a:pPr>
              <a:buNone/>
            </a:pPr>
            <a:r>
              <a:rPr lang="en-US" altLang="zh-CN" sz="2800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22</a:t>
            </a:r>
            <a:r>
              <a:rPr lang="zh-CN" altLang="en-US" b="1" dirty="0">
                <a:solidFill>
                  <a:schemeClr val="hlink"/>
                </a:solidFill>
              </a:rPr>
              <a:t>、麝香（寸香、香脐子、当门子、元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香）。</a:t>
            </a:r>
            <a:r>
              <a:rPr lang="zh-CN" altLang="en-US" b="1" dirty="0"/>
              <a:t>主产于阿坝、松潘、甘孜；青海、西藏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、云南亦产。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23</a:t>
            </a:r>
            <a:r>
              <a:rPr lang="zh-CN" altLang="en-US" b="1" dirty="0">
                <a:solidFill>
                  <a:schemeClr val="hlink"/>
                </a:solidFill>
              </a:rPr>
              <a:t>、虫白蜡（白蜡、虫蜡、川白蜡）。</a:t>
            </a:r>
            <a:r>
              <a:rPr lang="zh-CN" altLang="en-US" b="1" dirty="0"/>
              <a:t>主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产于岷江下游、嘉陵江中下游、四川汉源。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24</a:t>
            </a:r>
            <a:r>
              <a:rPr lang="zh-CN" altLang="en-US" b="1" dirty="0">
                <a:solidFill>
                  <a:schemeClr val="hlink"/>
                </a:solidFill>
              </a:rPr>
              <a:t>、硼砂</a:t>
            </a:r>
            <a:r>
              <a:rPr lang="zh-CN" altLang="en-US" b="1" dirty="0"/>
              <a:t>（</a:t>
            </a:r>
            <a:r>
              <a:rPr lang="zh-CN" altLang="en-US" b="1" dirty="0">
                <a:solidFill>
                  <a:schemeClr val="hlink"/>
                </a:solidFill>
              </a:rPr>
              <a:t>蓬砂、月石）。</a:t>
            </a:r>
            <a:r>
              <a:rPr lang="zh-CN" altLang="en-US" b="1" dirty="0"/>
              <a:t>主产于康定；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陕西、辽宁亦产。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</a:t>
            </a:r>
            <a:r>
              <a:rPr lang="zh-CN" altLang="en-US" b="1" dirty="0">
                <a:solidFill>
                  <a:schemeClr val="hlink"/>
                </a:solidFill>
              </a:rPr>
              <a:t> </a:t>
            </a:r>
            <a:r>
              <a:rPr lang="en-US" altLang="zh-CN" b="1" dirty="0">
                <a:solidFill>
                  <a:schemeClr val="hlink"/>
                </a:solidFill>
              </a:rPr>
              <a:t>25</a:t>
            </a:r>
            <a:r>
              <a:rPr lang="zh-CN" altLang="en-US" b="1" dirty="0">
                <a:solidFill>
                  <a:schemeClr val="hlink"/>
                </a:solidFill>
              </a:rPr>
              <a:t>、青蒿（黄花蒿、香蒿、臭蒿）。</a:t>
            </a:r>
            <a:r>
              <a:rPr lang="zh-CN" altLang="en-US" b="1" dirty="0"/>
              <a:t>主产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于重庆酉阳、丰都；广东亦产。</a:t>
            </a:r>
            <a:endParaRPr lang="zh-CN" altLang="en-US" b="1" dirty="0"/>
          </a:p>
          <a:p>
            <a:pPr>
              <a:buNone/>
            </a:pPr>
            <a:r>
              <a:rPr lang="zh-CN" altLang="en-US" sz="2800" b="1" dirty="0"/>
              <a:t>        </a:t>
            </a:r>
            <a:endParaRPr lang="zh-CN" altLang="en-US" sz="2800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5298" name="标题 55297"/>
          <p:cNvSpPr>
            <a:spLocks noGrp="1" noRot="1"/>
          </p:cNvSpPr>
          <p:nvPr>
            <p:ph type="title"/>
          </p:nvPr>
        </p:nvSpPr>
        <p:spPr/>
        <p:txBody>
          <a:bodyPr anchor="ctr"/>
          <a:p>
            <a:r>
              <a:rPr lang="zh-CN" altLang="en-US" sz="4800" dirty="0">
                <a:solidFill>
                  <a:schemeClr val="hlink"/>
                </a:solidFill>
              </a:rPr>
              <a:t>（二）、广药</a:t>
            </a:r>
            <a:endParaRPr lang="zh-CN" altLang="en-US" sz="4800" dirty="0">
              <a:solidFill>
                <a:schemeClr val="hlink"/>
              </a:solidFill>
            </a:endParaRPr>
          </a:p>
        </p:txBody>
      </p:sp>
      <p:sp>
        <p:nvSpPr>
          <p:cNvPr id="55299" name="文本占位符 55298"/>
          <p:cNvSpPr>
            <a:spLocks noGrp="1"/>
          </p:cNvSpPr>
          <p:nvPr>
            <p:ph type="body" idx="1"/>
          </p:nvPr>
        </p:nvSpPr>
        <p:spPr>
          <a:xfrm>
            <a:off x="228600" y="1371600"/>
            <a:ext cx="8686800" cy="48768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dirty="0"/>
              <a:t>        </a:t>
            </a:r>
            <a:r>
              <a:rPr lang="zh-CN" altLang="en-US" b="1" dirty="0"/>
              <a:t>广药指产于广东、广西南部及海南岛的道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地药材，但不应包括进口药（引种成功的进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口药，生长于该地区者，属于此范围之中）。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</a:t>
            </a:r>
            <a:r>
              <a:rPr lang="zh-CN" altLang="en-US" b="1" dirty="0">
                <a:solidFill>
                  <a:schemeClr val="hlink"/>
                </a:solidFill>
              </a:rPr>
              <a:t>、防己（广防己、木防己、汉防己）。</a:t>
            </a:r>
            <a:r>
              <a:rPr lang="zh-CN" altLang="en-US" b="1" dirty="0"/>
              <a:t>主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产于广东、广西；粉防己产于浙江、安徽、湖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北。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2</a:t>
            </a:r>
            <a:r>
              <a:rPr lang="zh-CN" altLang="en-US" b="1" dirty="0">
                <a:solidFill>
                  <a:schemeClr val="hlink"/>
                </a:solidFill>
              </a:rPr>
              <a:t>、巴戟天（巴戟肉、鸡肠风）。</a:t>
            </a:r>
            <a:r>
              <a:rPr lang="zh-CN" altLang="en-US" b="1" dirty="0"/>
              <a:t>主产于广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东清远、三坑、罗定、高要、德庆及广西苍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梧。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6322" name="标题 56321"/>
          <p:cNvSpPr>
            <a:spLocks noGrp="1" noRot="1"/>
          </p:cNvSpPr>
          <p:nvPr>
            <p:ph type="title"/>
          </p:nvPr>
        </p:nvSpPr>
        <p:spPr>
          <a:xfrm>
            <a:off x="457200" y="-304800"/>
            <a:ext cx="8229600" cy="106363"/>
          </a:xfrm>
        </p:spPr>
        <p:txBody>
          <a:bodyPr anchor="ctr"/>
          <a:p>
            <a:endParaRPr sz="4000" dirty="0"/>
          </a:p>
        </p:txBody>
      </p:sp>
      <p:sp>
        <p:nvSpPr>
          <p:cNvPr id="56323" name="文本占位符 56322"/>
          <p:cNvSpPr>
            <a:spLocks noGrp="1"/>
          </p:cNvSpPr>
          <p:nvPr>
            <p:ph type="body" idx="1"/>
          </p:nvPr>
        </p:nvSpPr>
        <p:spPr>
          <a:xfrm>
            <a:off x="228600" y="152400"/>
            <a:ext cx="8686800" cy="6477000"/>
          </a:xfrm>
        </p:spPr>
        <p:txBody>
          <a:bodyPr/>
          <a:p>
            <a:pPr>
              <a:buNone/>
            </a:pPr>
            <a:r>
              <a:rPr lang="en-US" altLang="zh-CN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3</a:t>
            </a:r>
            <a:r>
              <a:rPr lang="zh-CN" altLang="en-US" b="1" dirty="0">
                <a:solidFill>
                  <a:schemeClr val="hlink"/>
                </a:solidFill>
              </a:rPr>
              <a:t>、山豆根（广豆根）。</a:t>
            </a:r>
            <a:r>
              <a:rPr lang="zh-CN" altLang="en-US" b="1" dirty="0"/>
              <a:t>主产于广西南宁、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百色；江西、贵州、云南亦产。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4</a:t>
            </a:r>
            <a:r>
              <a:rPr lang="zh-CN" altLang="en-US" b="1" dirty="0">
                <a:solidFill>
                  <a:schemeClr val="hlink"/>
                </a:solidFill>
              </a:rPr>
              <a:t>、何首乌与夜交藤（赤首乌、首乌、制首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乌）。</a:t>
            </a:r>
            <a:r>
              <a:rPr lang="zh-CN" altLang="en-US" b="1" dirty="0"/>
              <a:t>主产于广东德庆，广西四会县、潘州；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河南、山东、湖北、台湾、四川等地均产。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5</a:t>
            </a:r>
            <a:r>
              <a:rPr lang="zh-CN" altLang="en-US" b="1" dirty="0">
                <a:solidFill>
                  <a:schemeClr val="hlink"/>
                </a:solidFill>
              </a:rPr>
              <a:t>、高良姜（良姜）。</a:t>
            </a:r>
            <a:r>
              <a:rPr lang="zh-CN" altLang="en-US" b="1" dirty="0"/>
              <a:t>主产于广东的徐闻县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、雷州半岛，广西及海南岛；云南、台湾亦产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6</a:t>
            </a:r>
            <a:r>
              <a:rPr lang="zh-CN" altLang="en-US" b="1" dirty="0">
                <a:solidFill>
                  <a:schemeClr val="hlink"/>
                </a:solidFill>
              </a:rPr>
              <a:t>、砂仁（阳春砂仁、缩砂仁）。</a:t>
            </a:r>
            <a:r>
              <a:rPr lang="zh-CN" altLang="en-US" b="1" dirty="0"/>
              <a:t>主产于广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东的阳春及其邻近地区；福建、云南亦产。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7</a:t>
            </a:r>
            <a:r>
              <a:rPr lang="zh-CN" altLang="en-US" b="1" dirty="0">
                <a:solidFill>
                  <a:schemeClr val="hlink"/>
                </a:solidFill>
              </a:rPr>
              <a:t>、益智仁。</a:t>
            </a:r>
            <a:r>
              <a:rPr lang="zh-CN" altLang="en-US" b="1" dirty="0"/>
              <a:t>主产于海南岛的琼崖，但仍以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广东产者为好。广西、福建、云南亦产。</a:t>
            </a:r>
            <a:endParaRPr lang="zh-CN" altLang="en-US" b="1" dirty="0"/>
          </a:p>
          <a:p>
            <a:pPr>
              <a:buNone/>
            </a:pPr>
            <a:endParaRPr lang="zh-CN" altLang="en-US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6" name="标题 57345"/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57347" name="文本占位符 57346"/>
          <p:cNvSpPr>
            <a:spLocks noGrp="1"/>
          </p:cNvSpPr>
          <p:nvPr>
            <p:ph type="body" idx="1"/>
          </p:nvPr>
        </p:nvSpPr>
        <p:spPr>
          <a:xfrm>
            <a:off x="228600" y="533400"/>
            <a:ext cx="8686800" cy="64008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8</a:t>
            </a:r>
            <a:r>
              <a:rPr lang="zh-CN" altLang="en-US" b="1" dirty="0">
                <a:solidFill>
                  <a:schemeClr val="hlink"/>
                </a:solidFill>
              </a:rPr>
              <a:t>、槟榔（榔玉、尖槟）。</a:t>
            </a:r>
            <a:r>
              <a:rPr lang="zh-CN" altLang="en-US" b="1" dirty="0"/>
              <a:t>主产于广州、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海南南部、广西；香港、台湾、云南亦产。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9</a:t>
            </a:r>
            <a:r>
              <a:rPr lang="zh-CN" altLang="en-US" b="1" dirty="0">
                <a:solidFill>
                  <a:schemeClr val="hlink"/>
                </a:solidFill>
              </a:rPr>
              <a:t>、鸦胆子（老鸦胆、苦参子）。</a:t>
            </a:r>
            <a:r>
              <a:rPr lang="zh-CN" altLang="en-US" b="1" dirty="0"/>
              <a:t>主产于广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东北江、惠州、博罗；福建、台湾、云南亦产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10</a:t>
            </a:r>
            <a:r>
              <a:rPr lang="zh-CN" altLang="en-US" b="1" dirty="0">
                <a:solidFill>
                  <a:schemeClr val="hlink"/>
                </a:solidFill>
              </a:rPr>
              <a:t>、广藿香（藿香、南藿香）。</a:t>
            </a:r>
            <a:r>
              <a:rPr lang="zh-CN" altLang="en-US" b="1" dirty="0"/>
              <a:t>主产于广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东石牌、高要、湛江、万宁；台湾、云南亦产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11</a:t>
            </a:r>
            <a:r>
              <a:rPr lang="zh-CN" altLang="en-US" b="1" dirty="0">
                <a:solidFill>
                  <a:schemeClr val="hlink"/>
                </a:solidFill>
              </a:rPr>
              <a:t>、广金钱草（大金钱草）。</a:t>
            </a:r>
            <a:r>
              <a:rPr lang="zh-CN" altLang="en-US" b="1" dirty="0"/>
              <a:t>主产于广东、广西；福建亦产；川产者为四川金钱草，为不同科植物（前者豆科，后者报春花科）。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12</a:t>
            </a:r>
            <a:r>
              <a:rPr lang="zh-CN" altLang="en-US" b="1" dirty="0">
                <a:solidFill>
                  <a:schemeClr val="hlink"/>
                </a:solidFill>
              </a:rPr>
              <a:t>、鸡血藤（血藤）。</a:t>
            </a:r>
            <a:r>
              <a:rPr lang="zh-CN" altLang="en-US" b="1" dirty="0"/>
              <a:t>主产于广西、广东；云南亦产。</a:t>
            </a:r>
            <a:r>
              <a:rPr lang="zh-CN" altLang="en-US" dirty="0"/>
              <a:t>        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标题 29697"/>
          <p:cNvSpPr>
            <a:spLocks noGrp="1" noRot="1"/>
          </p:cNvSpPr>
          <p:nvPr>
            <p:ph type="title"/>
          </p:nvPr>
        </p:nvSpPr>
        <p:spPr>
          <a:xfrm>
            <a:off x="304800" y="0"/>
            <a:ext cx="8229600" cy="1295400"/>
          </a:xfrm>
        </p:spPr>
        <p:txBody>
          <a:bodyPr anchor="ctr"/>
          <a:p>
            <a:r>
              <a:rPr lang="en-US" altLang="zh-CN" sz="4800" dirty="0">
                <a:solidFill>
                  <a:schemeClr val="hlink"/>
                </a:solidFill>
              </a:rPr>
              <a:t>“</a:t>
            </a:r>
            <a:r>
              <a:rPr lang="zh-CN" altLang="en-US" sz="4800" dirty="0">
                <a:solidFill>
                  <a:schemeClr val="hlink"/>
                </a:solidFill>
              </a:rPr>
              <a:t>道地”二字的来源</a:t>
            </a:r>
            <a:endParaRPr lang="zh-CN" altLang="en-US" sz="4800" dirty="0">
              <a:solidFill>
                <a:schemeClr val="hlink"/>
              </a:solidFill>
            </a:endParaRPr>
          </a:p>
        </p:txBody>
      </p:sp>
      <p:sp>
        <p:nvSpPr>
          <p:cNvPr id="29699" name="文本占位符 29698"/>
          <p:cNvSpPr>
            <a:spLocks noGrp="1"/>
          </p:cNvSpPr>
          <p:nvPr>
            <p:ph type="body" idx="1"/>
          </p:nvPr>
        </p:nvSpPr>
        <p:spPr>
          <a:xfrm>
            <a:off x="228600" y="1371600"/>
            <a:ext cx="8686800" cy="54864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b="1" dirty="0"/>
              <a:t>      “</a:t>
            </a:r>
            <a:r>
              <a:rPr lang="zh-CN" altLang="en-US" b="1" dirty="0"/>
              <a:t>道地药材”作为专有名词正式见于</a:t>
            </a:r>
            <a:r>
              <a:rPr lang="en-US" altLang="zh-CN" b="1" dirty="0"/>
              <a:t>《</a:t>
            </a:r>
            <a:r>
              <a:rPr lang="zh-CN" altLang="en-US" b="1" dirty="0"/>
              <a:t>本草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品汇精要</a:t>
            </a:r>
            <a:r>
              <a:rPr lang="en-US" altLang="zh-CN" b="1" dirty="0"/>
              <a:t>》</a:t>
            </a:r>
            <a:r>
              <a:rPr lang="zh-CN" altLang="en-US" b="1" dirty="0"/>
              <a:t>（</a:t>
            </a:r>
            <a:r>
              <a:rPr lang="en-US" altLang="zh-CN" b="1" dirty="0"/>
              <a:t>1505</a:t>
            </a:r>
            <a:r>
              <a:rPr lang="zh-CN" altLang="en-US" b="1" dirty="0"/>
              <a:t>），每种药材项下专列“道地”条目。此后，明代大剧作家汤显祖所著</a:t>
            </a:r>
            <a:r>
              <a:rPr lang="en-US" altLang="zh-CN" b="1" dirty="0"/>
              <a:t>《</a:t>
            </a:r>
            <a:r>
              <a:rPr lang="zh-CN" altLang="en-US" b="1" dirty="0"/>
              <a:t>牡丹亭</a:t>
            </a:r>
            <a:r>
              <a:rPr lang="en-US" altLang="zh-CN" b="1" dirty="0"/>
              <a:t>》</a:t>
            </a:r>
            <a:r>
              <a:rPr lang="zh-CN" altLang="en-US" b="1" dirty="0"/>
              <a:t>（</a:t>
            </a:r>
            <a:r>
              <a:rPr lang="en-US" altLang="zh-CN" b="1" dirty="0"/>
              <a:t>1598</a:t>
            </a:r>
            <a:r>
              <a:rPr lang="zh-CN" altLang="en-US" b="1" dirty="0"/>
              <a:t>）中有“好道地药材”一语。从道地药材被吸收为文艺语言，可见“道地”的概念在当时已相当普及并深得群众之赞誉。汉</a:t>
            </a:r>
            <a:r>
              <a:rPr lang="en-US" altLang="zh-CN" b="1" dirty="0"/>
              <a:t>·</a:t>
            </a:r>
            <a:r>
              <a:rPr lang="zh-CN" altLang="en-US" b="1" dirty="0"/>
              <a:t>唐时期虽已用“道”来划分行政区域，但本草著作中仍称“地土”、“州土”、“郡县”，以某处“为良”、“为佳”、“最胜”，未见与“道地药材”联系起来的提法。</a:t>
            </a: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8370" name="标题 58369"/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58371" name="文本占位符 58370"/>
          <p:cNvSpPr>
            <a:spLocks noGrp="1"/>
          </p:cNvSpPr>
          <p:nvPr>
            <p:ph type="body" idx="1"/>
          </p:nvPr>
        </p:nvSpPr>
        <p:spPr>
          <a:xfrm>
            <a:off x="228600" y="304800"/>
            <a:ext cx="8686800" cy="6248400"/>
          </a:xfrm>
        </p:spPr>
        <p:txBody>
          <a:bodyPr/>
          <a:p>
            <a:pPr>
              <a:buNone/>
            </a:pPr>
            <a:r>
              <a:rPr lang="en-US" altLang="zh-CN" dirty="0"/>
              <a:t>       </a:t>
            </a:r>
            <a:r>
              <a:rPr lang="en-US" altLang="zh-CN" b="1" dirty="0">
                <a:solidFill>
                  <a:schemeClr val="hlink"/>
                </a:solidFill>
              </a:rPr>
              <a:t>13</a:t>
            </a:r>
            <a:r>
              <a:rPr lang="zh-CN" altLang="en-US" b="1" dirty="0">
                <a:solidFill>
                  <a:schemeClr val="hlink"/>
                </a:solidFill>
              </a:rPr>
              <a:t>、</a:t>
            </a:r>
            <a:r>
              <a:rPr lang="zh-CN" altLang="en-US" dirty="0">
                <a:solidFill>
                  <a:schemeClr val="hlink"/>
                </a:solidFill>
              </a:rPr>
              <a:t> </a:t>
            </a:r>
            <a:r>
              <a:rPr lang="zh-CN" altLang="en-US" b="1" dirty="0">
                <a:solidFill>
                  <a:schemeClr val="hlink"/>
                </a:solidFill>
              </a:rPr>
              <a:t>肉桂与桂枝（玉桂、筒桂、企边桂、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桂心、桂子）。</a:t>
            </a:r>
            <a:r>
              <a:rPr lang="zh-CN" altLang="en-US" b="1" dirty="0"/>
              <a:t>主产于广西玉林、钦州、梧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州、平南、防域、宁明，广东肇庆、湛江。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14</a:t>
            </a:r>
            <a:r>
              <a:rPr lang="zh-CN" altLang="en-US" b="1" dirty="0">
                <a:solidFill>
                  <a:schemeClr val="hlink"/>
                </a:solidFill>
              </a:rPr>
              <a:t>、珍珠与珍珠层粉（真珠、合浦珍珠、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廉珠、南珠）。</a:t>
            </a:r>
            <a:r>
              <a:rPr lang="zh-CN" altLang="en-US" b="1" dirty="0"/>
              <a:t>主产于广西合浦、廉江及海南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岛；淡水珍珠产于安徽、江苏。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15</a:t>
            </a:r>
            <a:r>
              <a:rPr lang="zh-CN" altLang="en-US" b="1" dirty="0">
                <a:solidFill>
                  <a:schemeClr val="hlink"/>
                </a:solidFill>
              </a:rPr>
              <a:t>、蛤蚧（对蛤蚧）。</a:t>
            </a:r>
            <a:r>
              <a:rPr lang="zh-CN" altLang="en-US" b="1" dirty="0"/>
              <a:t>主产于广西南宁、梧州及西南部石山地区；云、贵、闽等地亦产。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16</a:t>
            </a:r>
            <a:r>
              <a:rPr lang="zh-CN" altLang="en-US" b="1" dirty="0">
                <a:solidFill>
                  <a:schemeClr val="hlink"/>
                </a:solidFill>
              </a:rPr>
              <a:t>、穿山甲（鲮鲤、山甲片、甲片）。</a:t>
            </a:r>
            <a:r>
              <a:rPr lang="zh-CN" altLang="en-US" b="1" dirty="0"/>
              <a:t>主产于广东、广西；福建、云南亦产。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9394" name="标题 59393"/>
          <p:cNvSpPr>
            <a:spLocks noGrp="1" noRot="1"/>
          </p:cNvSpPr>
          <p:nvPr>
            <p:ph type="title"/>
          </p:nvPr>
        </p:nvSpPr>
        <p:spPr>
          <a:xfrm>
            <a:off x="457200" y="274955"/>
            <a:ext cx="8326755" cy="514350"/>
          </a:xfrm>
        </p:spPr>
        <p:txBody>
          <a:bodyPr anchor="ctr"/>
          <a:p>
            <a:r>
              <a:rPr lang="zh-CN" altLang="en-US" sz="4800" dirty="0">
                <a:solidFill>
                  <a:schemeClr val="hlink"/>
                </a:solidFill>
              </a:rPr>
              <a:t>（三）、云药</a:t>
            </a:r>
            <a:endParaRPr lang="zh-CN" altLang="en-US" sz="4800" dirty="0">
              <a:solidFill>
                <a:schemeClr val="hlink"/>
              </a:solidFill>
            </a:endParaRPr>
          </a:p>
        </p:txBody>
      </p:sp>
      <p:sp>
        <p:nvSpPr>
          <p:cNvPr id="59395" name="文本占位符 59394"/>
          <p:cNvSpPr>
            <a:spLocks noGrp="1"/>
          </p:cNvSpPr>
          <p:nvPr>
            <p:ph type="body" idx="1"/>
          </p:nvPr>
        </p:nvSpPr>
        <p:spPr>
          <a:xfrm>
            <a:off x="228600" y="789305"/>
            <a:ext cx="8824595" cy="5763895"/>
          </a:xfrm>
        </p:spPr>
        <p:txBody>
          <a:bodyPr/>
          <a:p>
            <a:pPr>
              <a:buNone/>
            </a:pPr>
            <a:r>
              <a:rPr lang="en-US" altLang="zh-CN" dirty="0"/>
              <a:t>        </a:t>
            </a:r>
            <a:r>
              <a:rPr lang="zh-CN" altLang="en-US" b="1" dirty="0"/>
              <a:t>云药是以“云苓”、“云木香”等道地药材为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主体构成的一些药材。云药的含义尚包括滇南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特产三七、儿茶、诃子等所谓“南药”在内。也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就是说，云药包括滇南和滇北两大部分的药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材。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</a:t>
            </a:r>
            <a:r>
              <a:rPr lang="zh-CN" altLang="en-US" b="1" dirty="0">
                <a:solidFill>
                  <a:schemeClr val="hlink"/>
                </a:solidFill>
              </a:rPr>
              <a:t>、三七（田七、参三七）。</a:t>
            </a:r>
            <a:r>
              <a:rPr lang="zh-CN" altLang="en-US" b="1" dirty="0"/>
              <a:t>主产于文山地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区；广西亦产。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2</a:t>
            </a:r>
            <a:r>
              <a:rPr lang="zh-CN" altLang="en-US" b="1" dirty="0">
                <a:solidFill>
                  <a:schemeClr val="hlink"/>
                </a:solidFill>
              </a:rPr>
              <a:t>、木香（云木香、广木香）。</a:t>
            </a:r>
            <a:r>
              <a:rPr lang="zh-CN" altLang="en-US" b="1" dirty="0"/>
              <a:t>主产于丽江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州纳西族自治州，迪庆藏族自治州。原产印度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42" name="标题 61441"/>
          <p:cNvSpPr>
            <a:spLocks noGrp="1" noRot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 anchor="ctr"/>
          <a:p>
            <a:endParaRPr sz="4000" dirty="0"/>
          </a:p>
        </p:txBody>
      </p:sp>
      <p:sp>
        <p:nvSpPr>
          <p:cNvPr id="61443" name="文本占位符 61442"/>
          <p:cNvSpPr>
            <a:spLocks noGrp="1"/>
          </p:cNvSpPr>
          <p:nvPr>
            <p:ph type="body" idx="1"/>
          </p:nvPr>
        </p:nvSpPr>
        <p:spPr>
          <a:xfrm>
            <a:off x="228600" y="457200"/>
            <a:ext cx="8686800" cy="5867400"/>
          </a:xfrm>
        </p:spPr>
        <p:txBody>
          <a:bodyPr/>
          <a:p>
            <a:pPr>
              <a:buNone/>
            </a:pPr>
            <a:r>
              <a:rPr lang="en-US" altLang="zh-CN" b="1" dirty="0">
                <a:solidFill>
                  <a:schemeClr val="hlink"/>
                </a:solidFill>
              </a:rPr>
              <a:t>        3</a:t>
            </a:r>
            <a:r>
              <a:rPr lang="zh-CN" altLang="en-US" b="1" dirty="0">
                <a:solidFill>
                  <a:schemeClr val="hlink"/>
                </a:solidFill>
              </a:rPr>
              <a:t>、重楼（蚤休、七叶一枝花、草河车）。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zh-CN" altLang="en-US" b="1" dirty="0"/>
              <a:t>主产于长江流域以南广大地区，以云南产者为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好；江西、湖南亦产。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4</a:t>
            </a:r>
            <a:r>
              <a:rPr lang="zh-CN" altLang="en-US" b="1" dirty="0">
                <a:solidFill>
                  <a:schemeClr val="hlink"/>
                </a:solidFill>
              </a:rPr>
              <a:t>、诃子（诃黎勒）。</a:t>
            </a:r>
            <a:r>
              <a:rPr lang="zh-CN" altLang="en-US" b="1" dirty="0"/>
              <a:t>主产于临沧和德宏。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5</a:t>
            </a:r>
            <a:r>
              <a:rPr lang="zh-CN" altLang="en-US" b="1" dirty="0">
                <a:solidFill>
                  <a:schemeClr val="hlink"/>
                </a:solidFill>
              </a:rPr>
              <a:t>、茯苓（云苓、白茯苓、茯神、赤茯苓、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茯苓皮）。</a:t>
            </a:r>
            <a:r>
              <a:rPr lang="zh-CN" altLang="en-US" b="1" dirty="0"/>
              <a:t>主产于丽江地区、禄劝、武定。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6</a:t>
            </a:r>
            <a:r>
              <a:rPr lang="zh-CN" altLang="en-US" b="1" dirty="0">
                <a:solidFill>
                  <a:schemeClr val="hlink"/>
                </a:solidFill>
              </a:rPr>
              <a:t>、儿茶（儿茶膏、黑儿茶、孩儿茶）。</a:t>
            </a:r>
            <a:r>
              <a:rPr lang="zh-CN" altLang="en-US" b="1" dirty="0"/>
              <a:t>主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产于西双版纳、勐腊、景洪；两广有引种。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</a:t>
            </a:r>
            <a:r>
              <a:rPr lang="en-US" altLang="zh-CN" b="1" dirty="0">
                <a:solidFill>
                  <a:schemeClr val="hlink"/>
                </a:solidFill>
              </a:rPr>
              <a:t>7</a:t>
            </a:r>
            <a:r>
              <a:rPr lang="zh-CN" altLang="en-US" b="1" dirty="0">
                <a:solidFill>
                  <a:schemeClr val="hlink"/>
                </a:solidFill>
              </a:rPr>
              <a:t>、云连。</a:t>
            </a:r>
            <a:r>
              <a:rPr lang="zh-CN" altLang="en-US" b="1" dirty="0"/>
              <a:t>主产于德钦、福贡、碧江、贡山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泸水、藤冲。</a:t>
            </a:r>
            <a:endParaRPr lang="zh-CN" altLang="en-US" b="1" dirty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8610" name="标题 68609"/>
          <p:cNvSpPr>
            <a:spLocks noGrp="1" noRot="1"/>
          </p:cNvSpPr>
          <p:nvPr>
            <p:ph type="title"/>
          </p:nvPr>
        </p:nvSpPr>
        <p:spPr/>
        <p:txBody>
          <a:bodyPr anchor="ctr"/>
          <a:p>
            <a:r>
              <a:rPr lang="zh-CN" altLang="en-US" sz="4800" dirty="0">
                <a:solidFill>
                  <a:schemeClr val="hlink"/>
                </a:solidFill>
              </a:rPr>
              <a:t>（四）、贵药</a:t>
            </a:r>
            <a:endParaRPr lang="zh-CN" altLang="en-US" sz="4800" dirty="0">
              <a:solidFill>
                <a:schemeClr val="hlink"/>
              </a:solidFill>
            </a:endParaRPr>
          </a:p>
        </p:txBody>
      </p:sp>
      <p:sp>
        <p:nvSpPr>
          <p:cNvPr id="68611" name="文本占位符 68610"/>
          <p:cNvSpPr>
            <a:spLocks noGrp="1"/>
          </p:cNvSpPr>
          <p:nvPr>
            <p:ph type="body" idx="1"/>
          </p:nvPr>
        </p:nvSpPr>
        <p:spPr>
          <a:xfrm>
            <a:off x="228600" y="1371600"/>
            <a:ext cx="8686800" cy="51816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sz="2800" dirty="0"/>
              <a:t>        </a:t>
            </a:r>
            <a:r>
              <a:rPr lang="en-US" altLang="zh-CN" b="1" dirty="0"/>
              <a:t>“</a:t>
            </a:r>
            <a:r>
              <a:rPr lang="zh-CN" altLang="en-US" b="1" dirty="0"/>
              <a:t>贵药”是以贵州为主产地的道地药材。贵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药多生长在地形崎岖的高原、山岭、河谷、丘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陵和盆地，尤以苗岭、梵净山、大娄山区为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多。重要的道地药材有天麻、杜仲、天冬、朱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砂等。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</a:t>
            </a:r>
            <a:r>
              <a:rPr lang="zh-CN" altLang="en-US" b="1" dirty="0">
                <a:solidFill>
                  <a:schemeClr val="hlink"/>
                </a:solidFill>
              </a:rPr>
              <a:t>、天麻（明天麻、贵天麻、赤箭）。</a:t>
            </a:r>
            <a:r>
              <a:rPr lang="zh-CN" altLang="en-US" b="1" dirty="0"/>
              <a:t>主产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于遵义、正安、毕节、赫章、大方、黔南，安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顺等地；四川、陕西、吉林、湖北、云南等地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亦产。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9634" name="标题 69633"/>
          <p:cNvSpPr>
            <a:spLocks noGrp="1" noRot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 anchor="ctr"/>
          <a:p>
            <a:endParaRPr sz="4000" dirty="0"/>
          </a:p>
        </p:txBody>
      </p:sp>
      <p:sp>
        <p:nvSpPr>
          <p:cNvPr id="69635" name="文本占位符 69634"/>
          <p:cNvSpPr>
            <a:spLocks noGrp="1"/>
          </p:cNvSpPr>
          <p:nvPr>
            <p:ph type="body" idx="1"/>
          </p:nvPr>
        </p:nvSpPr>
        <p:spPr>
          <a:xfrm>
            <a:off x="228600" y="152400"/>
            <a:ext cx="8686800" cy="6553200"/>
          </a:xfrm>
        </p:spPr>
        <p:txBody>
          <a:bodyPr/>
          <a:p>
            <a:pPr>
              <a:buNone/>
            </a:pPr>
            <a:r>
              <a:rPr lang="en-US" altLang="zh-CN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2</a:t>
            </a:r>
            <a:r>
              <a:rPr lang="zh-CN" altLang="en-US" b="1" dirty="0">
                <a:solidFill>
                  <a:schemeClr val="hlink"/>
                </a:solidFill>
              </a:rPr>
              <a:t>、天冬（天门冬）。</a:t>
            </a:r>
            <a:r>
              <a:rPr lang="zh-CN" altLang="en-US" b="1" dirty="0"/>
              <a:t>主产于仁怀、湄潭、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赤水、习水、黔西、威宁、都匀、榕江等地。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3</a:t>
            </a:r>
            <a:r>
              <a:rPr lang="zh-CN" altLang="en-US" b="1" dirty="0">
                <a:solidFill>
                  <a:schemeClr val="hlink"/>
                </a:solidFill>
              </a:rPr>
              <a:t>、黄精（姜形黄精、鸡头黄精、南黄精）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。</a:t>
            </a:r>
            <a:r>
              <a:rPr lang="zh-CN" altLang="en-US" b="1" dirty="0"/>
              <a:t>主产于罗甸、兴义、贞丰、关岭。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4</a:t>
            </a:r>
            <a:r>
              <a:rPr lang="zh-CN" altLang="en-US" b="1" dirty="0">
                <a:solidFill>
                  <a:schemeClr val="hlink"/>
                </a:solidFill>
              </a:rPr>
              <a:t>、白及（糯白及）。</a:t>
            </a:r>
            <a:r>
              <a:rPr lang="zh-CN" altLang="en-US" b="1" dirty="0"/>
              <a:t>主产于贵州各地。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5</a:t>
            </a:r>
            <a:r>
              <a:rPr lang="zh-CN" altLang="en-US" b="1" dirty="0">
                <a:solidFill>
                  <a:schemeClr val="hlink"/>
                </a:solidFill>
              </a:rPr>
              <a:t>、杜仲（思仲、丝棉皮）。</a:t>
            </a:r>
            <a:r>
              <a:rPr lang="zh-CN" altLang="en-US" b="1" dirty="0"/>
              <a:t>主产于遵义、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正安、湄潭、息峰、印江、安顺、习水等地。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6</a:t>
            </a:r>
            <a:r>
              <a:rPr lang="zh-CN" altLang="en-US" b="1" dirty="0">
                <a:solidFill>
                  <a:schemeClr val="hlink"/>
                </a:solidFill>
              </a:rPr>
              <a:t>、五倍子（盐麸子、角倍、肚倍、倍花）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。</a:t>
            </a:r>
            <a:r>
              <a:rPr lang="zh-CN" altLang="en-US" b="1" dirty="0"/>
              <a:t>主产于遵义、道真、务川、石阡、镇远等。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7</a:t>
            </a:r>
            <a:r>
              <a:rPr lang="zh-CN" altLang="en-US" b="1" dirty="0">
                <a:solidFill>
                  <a:schemeClr val="hlink"/>
                </a:solidFill>
              </a:rPr>
              <a:t>、朱砂（丹砂、辰砂）。</a:t>
            </a:r>
            <a:r>
              <a:rPr lang="zh-CN" altLang="en-US" b="1" dirty="0"/>
              <a:t>主产于万山、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务川、铜仁、丹寨。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0658" name="标题 70657"/>
          <p:cNvSpPr>
            <a:spLocks noGrp="1" noRot="1"/>
          </p:cNvSpPr>
          <p:nvPr>
            <p:ph type="title"/>
          </p:nvPr>
        </p:nvSpPr>
        <p:spPr>
          <a:xfrm>
            <a:off x="443865" y="80645"/>
            <a:ext cx="8256270" cy="742950"/>
          </a:xfrm>
        </p:spPr>
        <p:txBody>
          <a:bodyPr anchor="ctr"/>
          <a:p>
            <a:r>
              <a:rPr lang="zh-CN" altLang="en-US" sz="4800" dirty="0">
                <a:solidFill>
                  <a:schemeClr val="hlink"/>
                </a:solidFill>
              </a:rPr>
              <a:t>（五）、怀药</a:t>
            </a:r>
            <a:endParaRPr lang="zh-CN" altLang="en-US" sz="4800" dirty="0">
              <a:solidFill>
                <a:schemeClr val="hlink"/>
              </a:solidFill>
            </a:endParaRPr>
          </a:p>
        </p:txBody>
      </p:sp>
      <p:sp>
        <p:nvSpPr>
          <p:cNvPr id="70659" name="文本占位符 70658"/>
          <p:cNvSpPr>
            <a:spLocks noGrp="1"/>
          </p:cNvSpPr>
          <p:nvPr>
            <p:ph type="body" idx="1"/>
          </p:nvPr>
        </p:nvSpPr>
        <p:spPr>
          <a:xfrm>
            <a:off x="228600" y="824230"/>
            <a:ext cx="8796655" cy="5302250"/>
          </a:xfrm>
        </p:spPr>
        <p:txBody>
          <a:bodyPr/>
          <a:p>
            <a:pPr>
              <a:buNone/>
            </a:pPr>
            <a:r>
              <a:rPr lang="en-US" altLang="zh-CN"/>
              <a:t>        </a:t>
            </a:r>
            <a:r>
              <a:rPr lang="en-US" altLang="zh-CN" b="1" dirty="0"/>
              <a:t>“</a:t>
            </a:r>
            <a:r>
              <a:rPr lang="zh-CN" altLang="en-US" b="1" dirty="0"/>
              <a:t>怀”是古代河南怀庆府的简称。所谓“四大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怀药”即是产于古怀庆府所辖的博爱、武陟、孟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县、沁阳等地常用的中药材。这里所讲的是泛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指河南境内所产有道地特性的药材。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</a:t>
            </a:r>
            <a:r>
              <a:rPr lang="zh-CN" altLang="en-US" b="1" dirty="0">
                <a:solidFill>
                  <a:schemeClr val="hlink"/>
                </a:solidFill>
              </a:rPr>
              <a:t>、地黄（怀地黄、生地、鲜地黄）。</a:t>
            </a:r>
            <a:r>
              <a:rPr lang="zh-CN" altLang="en-US" b="1" dirty="0"/>
              <a:t>主产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于河南新乡地区，产量大、质量优。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2</a:t>
            </a:r>
            <a:r>
              <a:rPr lang="zh-CN" altLang="en-US" b="1" dirty="0">
                <a:solidFill>
                  <a:schemeClr val="hlink"/>
                </a:solidFill>
              </a:rPr>
              <a:t>、怀牛膝（牛膝）。</a:t>
            </a:r>
            <a:r>
              <a:rPr lang="zh-CN" altLang="en-US" b="1" dirty="0"/>
              <a:t>主产于淮庆、武陟、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温孟三县等三地。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82" name="标题 71681"/>
          <p:cNvSpPr>
            <a:spLocks noGrp="1" noRot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 anchor="ctr"/>
          <a:p>
            <a:endParaRPr sz="4000" dirty="0"/>
          </a:p>
        </p:txBody>
      </p:sp>
      <p:sp>
        <p:nvSpPr>
          <p:cNvPr id="71683" name="文本占位符 71682"/>
          <p:cNvSpPr>
            <a:spLocks noGrp="1"/>
          </p:cNvSpPr>
          <p:nvPr>
            <p:ph type="body" idx="1"/>
          </p:nvPr>
        </p:nvSpPr>
        <p:spPr>
          <a:xfrm>
            <a:off x="228600" y="533400"/>
            <a:ext cx="8686800" cy="6019800"/>
          </a:xfrm>
        </p:spPr>
        <p:txBody>
          <a:bodyPr/>
          <a:p>
            <a:pPr>
              <a:buNone/>
            </a:pPr>
            <a:r>
              <a:rPr lang="en-US" altLang="zh-CN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3</a:t>
            </a:r>
            <a:r>
              <a:rPr lang="zh-CN" altLang="en-US" b="1" dirty="0">
                <a:solidFill>
                  <a:schemeClr val="hlink"/>
                </a:solidFill>
              </a:rPr>
              <a:t>、山药（怀山药、淮山药、光条、山芋、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毛条）。</a:t>
            </a:r>
            <a:r>
              <a:rPr lang="zh-CN" altLang="en-US" b="1" dirty="0"/>
              <a:t>主产于怀庆、沁阳、武陟、温孟。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4</a:t>
            </a:r>
            <a:r>
              <a:rPr lang="zh-CN" altLang="en-US" b="1" dirty="0">
                <a:solidFill>
                  <a:schemeClr val="hlink"/>
                </a:solidFill>
              </a:rPr>
              <a:t>、茜草（茜根）。</a:t>
            </a:r>
            <a:r>
              <a:rPr lang="zh-CN" altLang="en-US" b="1" dirty="0"/>
              <a:t>主产于禹州，其产量大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质量优，行销全国；陕西亦产。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5</a:t>
            </a:r>
            <a:r>
              <a:rPr lang="zh-CN" altLang="en-US" b="1" dirty="0">
                <a:solidFill>
                  <a:schemeClr val="hlink"/>
                </a:solidFill>
              </a:rPr>
              <a:t>、天花粉与瓜萎（栝楼、瓜萎皮、瓜萎仁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花粉）。</a:t>
            </a:r>
            <a:r>
              <a:rPr lang="zh-CN" altLang="en-US" b="1" dirty="0"/>
              <a:t>主产于安阳；华北、西北、华东亦产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6</a:t>
            </a:r>
            <a:r>
              <a:rPr lang="zh-CN" altLang="en-US" b="1" dirty="0">
                <a:solidFill>
                  <a:schemeClr val="hlink"/>
                </a:solidFill>
              </a:rPr>
              <a:t>、天南星（禹南星、南星）。</a:t>
            </a:r>
            <a:r>
              <a:rPr lang="zh-CN" altLang="en-US" b="1" dirty="0"/>
              <a:t>主产于禹县、长葛；河北、江苏、陕西亦产。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7</a:t>
            </a:r>
            <a:r>
              <a:rPr lang="zh-CN" altLang="en-US" b="1" dirty="0">
                <a:solidFill>
                  <a:schemeClr val="hlink"/>
                </a:solidFill>
              </a:rPr>
              <a:t>、白附子（禹白附、独角莲）。</a:t>
            </a:r>
            <a:r>
              <a:rPr lang="zh-CN" altLang="en-US" b="1" dirty="0"/>
              <a:t>主产于禹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县；山东、陕西、江西、福建亦产。</a:t>
            </a:r>
            <a:endParaRPr lang="zh-CN" altLang="en-US" b="1" dirty="0"/>
          </a:p>
          <a:p>
            <a:pPr>
              <a:buNone/>
            </a:pPr>
            <a:endParaRPr lang="zh-CN" altLang="en-US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2706" name="标题 72705"/>
          <p:cNvSpPr>
            <a:spLocks noGrp="1" noRot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 anchor="ctr"/>
          <a:p>
            <a:endParaRPr sz="4000" dirty="0"/>
          </a:p>
        </p:txBody>
      </p:sp>
      <p:sp>
        <p:nvSpPr>
          <p:cNvPr id="72707" name="文本占位符 72706"/>
          <p:cNvSpPr>
            <a:spLocks noGrp="1"/>
          </p:cNvSpPr>
          <p:nvPr>
            <p:ph type="body" idx="1"/>
          </p:nvPr>
        </p:nvSpPr>
        <p:spPr>
          <a:xfrm>
            <a:off x="228600" y="304800"/>
            <a:ext cx="8686800" cy="5334000"/>
          </a:xfrm>
        </p:spPr>
        <p:txBody>
          <a:bodyPr/>
          <a:p>
            <a:pPr>
              <a:buNone/>
            </a:pPr>
            <a:r>
              <a:rPr lang="en-US" altLang="zh-CN" sz="2800" dirty="0"/>
              <a:t>         </a:t>
            </a:r>
            <a:r>
              <a:rPr lang="en-US" altLang="zh-CN" b="1" dirty="0">
                <a:solidFill>
                  <a:schemeClr val="hlink"/>
                </a:solidFill>
              </a:rPr>
              <a:t>8</a:t>
            </a:r>
            <a:r>
              <a:rPr lang="zh-CN" altLang="en-US" b="1" dirty="0">
                <a:solidFill>
                  <a:schemeClr val="hlink"/>
                </a:solidFill>
              </a:rPr>
              <a:t>、怀菊花。</a:t>
            </a:r>
            <a:r>
              <a:rPr lang="zh-CN" altLang="en-US" b="1" dirty="0"/>
              <a:t>主产于河南武陟、南阳。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9</a:t>
            </a:r>
            <a:r>
              <a:rPr lang="zh-CN" altLang="en-US" b="1" dirty="0">
                <a:solidFill>
                  <a:schemeClr val="hlink"/>
                </a:solidFill>
              </a:rPr>
              <a:t>、辛夷（木笔、白玉兰、玉兰、望春花）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。</a:t>
            </a:r>
            <a:r>
              <a:rPr lang="zh-CN" altLang="en-US" b="1" dirty="0"/>
              <a:t>主产于河南南召、卢氏、鲁山；湖北、陕西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10</a:t>
            </a:r>
            <a:r>
              <a:rPr lang="zh-CN" altLang="en-US" b="1" dirty="0">
                <a:solidFill>
                  <a:schemeClr val="hlink"/>
                </a:solidFill>
              </a:rPr>
              <a:t>、红花（怀红花）。</a:t>
            </a:r>
            <a:r>
              <a:rPr lang="zh-CN" altLang="en-US" b="1" dirty="0"/>
              <a:t>主产于沁阳；浙江、四川亦产。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11</a:t>
            </a:r>
            <a:r>
              <a:rPr lang="zh-CN" altLang="en-US" b="1" dirty="0">
                <a:solidFill>
                  <a:schemeClr val="hlink"/>
                </a:solidFill>
              </a:rPr>
              <a:t>、金银花（双花、二宝、银花、忍冬藤）。</a:t>
            </a:r>
            <a:r>
              <a:rPr lang="zh-CN" altLang="en-US" b="1" dirty="0"/>
              <a:t>主产于密县的称密银花；除新疆外全国均产。</a:t>
            </a:r>
            <a:endParaRPr lang="zh-CN" altLang="en-US" b="1" dirty="0"/>
          </a:p>
          <a:p>
            <a:pPr>
              <a:buNone/>
            </a:pPr>
            <a:r>
              <a:rPr lang="zh-CN" altLang="en-US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12</a:t>
            </a:r>
            <a:r>
              <a:rPr lang="zh-CN" altLang="en-US" b="1" dirty="0">
                <a:solidFill>
                  <a:schemeClr val="hlink"/>
                </a:solidFill>
              </a:rPr>
              <a:t>、千金子（打鼓子、小巴豆、续水子）。</a:t>
            </a:r>
            <a:r>
              <a:rPr lang="zh-CN" altLang="en-US" b="1" dirty="0"/>
              <a:t>主产于河南；浙江亦产。</a:t>
            </a:r>
            <a:endParaRPr lang="zh-CN" altLang="en-US" b="1" dirty="0"/>
          </a:p>
          <a:p>
            <a:pPr>
              <a:buNone/>
            </a:pPr>
            <a:endParaRPr lang="zh-CN" altLang="en-US" b="1" dirty="0"/>
          </a:p>
          <a:p>
            <a:pPr>
              <a:buNone/>
            </a:pPr>
            <a:endParaRPr lang="zh-CN" altLang="en-US" b="1" dirty="0"/>
          </a:p>
          <a:p>
            <a:pPr>
              <a:buNone/>
            </a:pPr>
            <a:endParaRPr lang="zh-CN" altLang="en-US" sz="2800" b="1" dirty="0"/>
          </a:p>
          <a:p>
            <a:pPr>
              <a:buNone/>
            </a:pPr>
            <a:endParaRPr lang="zh-CN" altLang="en-US" sz="2800" b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4754" name="标题 74753"/>
          <p:cNvSpPr>
            <a:spLocks noGrp="1" noRot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 anchor="ctr"/>
          <a:p>
            <a:r>
              <a:rPr lang="zh-CN" altLang="en-US" sz="4000" dirty="0">
                <a:solidFill>
                  <a:schemeClr val="hlink"/>
                </a:solidFill>
              </a:rPr>
              <a:t>（六）、浙药</a:t>
            </a:r>
            <a:endParaRPr lang="zh-CN" altLang="en-US" sz="4000" dirty="0">
              <a:solidFill>
                <a:schemeClr val="hlink"/>
              </a:solidFill>
            </a:endParaRPr>
          </a:p>
        </p:txBody>
      </p:sp>
      <p:sp>
        <p:nvSpPr>
          <p:cNvPr id="74755" name="文本占位符 74754"/>
          <p:cNvSpPr>
            <a:spLocks noGrp="1"/>
          </p:cNvSpPr>
          <p:nvPr>
            <p:ph type="body" idx="1"/>
          </p:nvPr>
        </p:nvSpPr>
        <p:spPr>
          <a:xfrm>
            <a:off x="228600" y="1295400"/>
            <a:ext cx="8686800" cy="5334000"/>
          </a:xfrm>
        </p:spPr>
        <p:txBody>
          <a:bodyPr/>
          <a:p>
            <a:pPr>
              <a:buNone/>
            </a:pPr>
            <a:r>
              <a:rPr lang="en-US" altLang="zh-CN" dirty="0"/>
              <a:t>        </a:t>
            </a:r>
            <a:r>
              <a:rPr lang="en-US" altLang="zh-CN" b="1" dirty="0"/>
              <a:t>“</a:t>
            </a:r>
            <a:r>
              <a:rPr lang="zh-CN" altLang="en-US" b="1" dirty="0"/>
              <a:t>浙药”是以“浙八味”为代表的浙江道地药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材的简称。广义的浙药还应包括沿海大陆架生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产的药材。主要品种有：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</a:t>
            </a:r>
            <a:r>
              <a:rPr lang="zh-CN" altLang="en-US" b="1" dirty="0">
                <a:solidFill>
                  <a:schemeClr val="hlink"/>
                </a:solidFill>
              </a:rPr>
              <a:t>、浙贝母（象贝、贝母、大贝、珠贝、元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宝贝）。</a:t>
            </a:r>
            <a:r>
              <a:rPr lang="zh-CN" altLang="en-US" b="1" dirty="0"/>
              <a:t>主产于江鄞、杭州市郊、余姚；江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苏、上海、湖南、安徽、福建也有少量产。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2</a:t>
            </a:r>
            <a:r>
              <a:rPr lang="zh-CN" altLang="en-US" b="1" dirty="0">
                <a:solidFill>
                  <a:schemeClr val="hlink"/>
                </a:solidFill>
              </a:rPr>
              <a:t>、白术（于术、平术浙术、蛙术、鸡腿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术）。</a:t>
            </a:r>
            <a:r>
              <a:rPr lang="zh-CN" altLang="en-US" b="1" dirty="0"/>
              <a:t>主产于磐安、新昌、嵊县、东阳、天台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；重庆、湖南、江西、广东、福建等地亦产。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5778" name="标题 75777"/>
          <p:cNvSpPr>
            <a:spLocks noGrp="1" noRot="1"/>
          </p:cNvSpPr>
          <p:nvPr>
            <p:ph type="title"/>
          </p:nvPr>
        </p:nvSpPr>
        <p:spPr>
          <a:xfrm>
            <a:off x="457200" y="22860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75779" name="文本占位符 75778"/>
          <p:cNvSpPr>
            <a:spLocks noGrp="1"/>
          </p:cNvSpPr>
          <p:nvPr>
            <p:ph type="body" idx="1"/>
          </p:nvPr>
        </p:nvSpPr>
        <p:spPr>
          <a:xfrm>
            <a:off x="228600" y="381000"/>
            <a:ext cx="8686800" cy="6172200"/>
          </a:xfrm>
        </p:spPr>
        <p:txBody>
          <a:bodyPr/>
          <a:p>
            <a:pPr>
              <a:buNone/>
            </a:pPr>
            <a:r>
              <a:rPr lang="en-US" altLang="zh-CN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3</a:t>
            </a:r>
            <a:r>
              <a:rPr lang="zh-CN" altLang="en-US" b="1" dirty="0">
                <a:solidFill>
                  <a:schemeClr val="hlink"/>
                </a:solidFill>
              </a:rPr>
              <a:t>、延胡索（元胡、玄胡）。</a:t>
            </a:r>
            <a:r>
              <a:rPr lang="zh-CN" altLang="en-US" b="1" dirty="0"/>
              <a:t>主产于东阳、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磐安、永康、缙云；另外江苏、上海、山东、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河南、四川产量亦大。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4</a:t>
            </a:r>
            <a:r>
              <a:rPr lang="zh-CN" altLang="en-US" b="1" dirty="0">
                <a:solidFill>
                  <a:schemeClr val="hlink"/>
                </a:solidFill>
              </a:rPr>
              <a:t>、郁金、姜黄与莪术（温郁金、色姜黄、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片姜黄）。</a:t>
            </a:r>
            <a:r>
              <a:rPr lang="zh-CN" altLang="en-US" b="1" dirty="0"/>
              <a:t>主产于浙江南部；四川、广西、福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建、湖北等地亦产。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5</a:t>
            </a:r>
            <a:r>
              <a:rPr lang="zh-CN" altLang="en-US" b="1" dirty="0">
                <a:solidFill>
                  <a:schemeClr val="hlink"/>
                </a:solidFill>
              </a:rPr>
              <a:t>、玄参（浙玄参、元参）。</a:t>
            </a:r>
            <a:r>
              <a:rPr lang="zh-CN" altLang="en-US" b="1" dirty="0"/>
              <a:t>主产于磐安、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东阳；安徽、广东、四川、福建等地亦产。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6</a:t>
            </a:r>
            <a:r>
              <a:rPr lang="zh-CN" altLang="en-US" b="1" dirty="0">
                <a:solidFill>
                  <a:schemeClr val="hlink"/>
                </a:solidFill>
              </a:rPr>
              <a:t>、乌药（天台乌药、台乌）。</a:t>
            </a:r>
            <a:r>
              <a:rPr lang="zh-CN" altLang="en-US" b="1" dirty="0"/>
              <a:t>主产于金华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台州；华东、华南、华中地区亦产。</a:t>
            </a:r>
            <a:endParaRPr lang="zh-CN" altLang="en-US" b="1" dirty="0"/>
          </a:p>
          <a:p>
            <a:pPr>
              <a:buNone/>
            </a:pPr>
            <a:endParaRPr lang="zh-CN" alt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标题 30721"/>
          <p:cNvSpPr>
            <a:spLocks noGrp="1" noRot="1"/>
          </p:cNvSpPr>
          <p:nvPr>
            <p:ph type="title"/>
          </p:nvPr>
        </p:nvSpPr>
        <p:spPr/>
        <p:txBody>
          <a:bodyPr anchor="ctr"/>
          <a:p>
            <a:r>
              <a:rPr lang="zh-CN" altLang="en-US" sz="6000" dirty="0">
                <a:solidFill>
                  <a:schemeClr val="hlink"/>
                </a:solidFill>
              </a:rPr>
              <a:t>一、道地药材的含义</a:t>
            </a:r>
            <a:endParaRPr lang="zh-CN" altLang="en-US" sz="6000" dirty="0">
              <a:solidFill>
                <a:schemeClr val="hlink"/>
              </a:solidFill>
            </a:endParaRPr>
          </a:p>
        </p:txBody>
      </p:sp>
      <p:sp>
        <p:nvSpPr>
          <p:cNvPr id="30723" name="文本占位符 30722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buNone/>
            </a:pPr>
            <a:endParaRPr lang="en-US" altLang="zh-CN" dirty="0"/>
          </a:p>
          <a:p>
            <a:pPr>
              <a:buNone/>
            </a:pPr>
            <a:r>
              <a:rPr lang="en-US" altLang="zh-CN" sz="5400" b="1" dirty="0"/>
              <a:t>        </a:t>
            </a:r>
            <a:r>
              <a:rPr lang="zh-CN" altLang="en-US" sz="5400" b="1" dirty="0"/>
              <a:t>本草中对州土产药材 质量优劣的科学解释综合  起来有以下几方面：</a:t>
            </a:r>
            <a:endParaRPr lang="zh-CN" altLang="en-US" sz="5400" b="1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6802" name="标题 76801"/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76803" name="文本占位符 76802"/>
          <p:cNvSpPr>
            <a:spLocks noGrp="1"/>
          </p:cNvSpPr>
          <p:nvPr>
            <p:ph type="body" idx="1"/>
          </p:nvPr>
        </p:nvSpPr>
        <p:spPr>
          <a:xfrm>
            <a:off x="228600" y="503238"/>
            <a:ext cx="8686800" cy="5897562"/>
          </a:xfrm>
        </p:spPr>
        <p:txBody>
          <a:bodyPr/>
          <a:p>
            <a:pPr>
              <a:buNone/>
            </a:pPr>
            <a:r>
              <a:rPr lang="en-US" altLang="zh-CN" dirty="0"/>
              <a:t>       </a:t>
            </a:r>
            <a:r>
              <a:rPr lang="en-US" altLang="zh-CN" b="1" dirty="0">
                <a:solidFill>
                  <a:schemeClr val="hlink"/>
                </a:solidFill>
              </a:rPr>
              <a:t>7</a:t>
            </a:r>
            <a:r>
              <a:rPr lang="zh-CN" altLang="en-US" b="1" dirty="0">
                <a:solidFill>
                  <a:schemeClr val="hlink"/>
                </a:solidFill>
              </a:rPr>
              <a:t>、玉竹（萎蕤）。</a:t>
            </a:r>
            <a:r>
              <a:rPr lang="zh-CN" altLang="en-US" b="1" dirty="0"/>
              <a:t>主产于新昌；湖南、河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南产量亦大，全国各地均产。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8</a:t>
            </a:r>
            <a:r>
              <a:rPr lang="zh-CN" altLang="en-US" b="1" dirty="0">
                <a:solidFill>
                  <a:schemeClr val="hlink"/>
                </a:solidFill>
              </a:rPr>
              <a:t>、山茱萸（枣皮、山萸肉）。</a:t>
            </a:r>
            <a:r>
              <a:rPr lang="zh-CN" altLang="en-US" b="1" dirty="0"/>
              <a:t>主产于临安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、淳安等地；河南、四川、陕西、安徽为栽培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地。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9</a:t>
            </a:r>
            <a:r>
              <a:rPr lang="zh-CN" altLang="en-US" b="1" dirty="0">
                <a:solidFill>
                  <a:schemeClr val="hlink"/>
                </a:solidFill>
              </a:rPr>
              <a:t>、乌梅（酸梅）。</a:t>
            </a:r>
            <a:r>
              <a:rPr lang="zh-CN" altLang="en-US" b="1" dirty="0"/>
              <a:t>主产于浙江；重庆、四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川、陕西、新疆、福建、台湾、广西等地亦产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10</a:t>
            </a:r>
            <a:r>
              <a:rPr lang="zh-CN" altLang="en-US" b="1" dirty="0">
                <a:solidFill>
                  <a:schemeClr val="hlink"/>
                </a:solidFill>
              </a:rPr>
              <a:t>、栀子（黄栀子、山栀子、红栀子）。</a:t>
            </a:r>
            <a:r>
              <a:rPr lang="zh-CN" altLang="en-US" b="1" dirty="0"/>
              <a:t>主产于平阳、温岭、诸暨、富阳；四川、江西、湖南、福建等省亦产。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7826" name="标题 77825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77827" name="文本占位符 77826"/>
          <p:cNvSpPr>
            <a:spLocks noGrp="1"/>
          </p:cNvSpPr>
          <p:nvPr>
            <p:ph type="body" idx="1"/>
          </p:nvPr>
        </p:nvSpPr>
        <p:spPr>
          <a:xfrm>
            <a:off x="228600" y="457200"/>
            <a:ext cx="8686800" cy="5668963"/>
          </a:xfrm>
        </p:spPr>
        <p:txBody>
          <a:bodyPr/>
          <a:p>
            <a:pPr>
              <a:buNone/>
            </a:pPr>
            <a:r>
              <a:rPr lang="en-US" altLang="zh-CN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11</a:t>
            </a:r>
            <a:r>
              <a:rPr lang="zh-CN" altLang="en-US" b="1" dirty="0">
                <a:solidFill>
                  <a:schemeClr val="hlink"/>
                </a:solidFill>
              </a:rPr>
              <a:t>、乌贼骨（墨鱼骨）。</a:t>
            </a:r>
            <a:r>
              <a:rPr lang="zh-CN" altLang="en-US" b="1" dirty="0"/>
              <a:t>主产于沿海各地；福建省沿海各地亦产。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12</a:t>
            </a:r>
            <a:r>
              <a:rPr lang="zh-CN" altLang="en-US" b="1" dirty="0">
                <a:solidFill>
                  <a:schemeClr val="hlink"/>
                </a:solidFill>
              </a:rPr>
              <a:t>、蝉蜕及蝉花（蝉壳、蝉衣、蝉退、虫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蜕）。</a:t>
            </a:r>
            <a:r>
              <a:rPr lang="zh-CN" altLang="en-US" b="1" dirty="0"/>
              <a:t>蝉蜕主产于金华、南溪；四川、河南亦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产。蝉花主产于宁波、四川、福建。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8850" name="标题 78849"/>
          <p:cNvSpPr>
            <a:spLocks noGrp="1" noRot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anchor="ctr"/>
          <a:p>
            <a:r>
              <a:rPr lang="zh-CN" altLang="en-US" sz="4000" dirty="0">
                <a:solidFill>
                  <a:schemeClr val="hlink"/>
                </a:solidFill>
              </a:rPr>
              <a:t>（七）、关药</a:t>
            </a:r>
            <a:endParaRPr lang="zh-CN" altLang="en-US" sz="4000" dirty="0">
              <a:solidFill>
                <a:schemeClr val="hlink"/>
              </a:solidFill>
            </a:endParaRPr>
          </a:p>
        </p:txBody>
      </p:sp>
      <p:sp>
        <p:nvSpPr>
          <p:cNvPr id="78851" name="文本占位符 78850"/>
          <p:cNvSpPr>
            <a:spLocks noGrp="1"/>
          </p:cNvSpPr>
          <p:nvPr>
            <p:ph type="body" idx="1"/>
          </p:nvPr>
        </p:nvSpPr>
        <p:spPr>
          <a:xfrm>
            <a:off x="228600" y="1066800"/>
            <a:ext cx="8686800" cy="57912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dirty="0"/>
              <a:t>        </a:t>
            </a:r>
            <a:r>
              <a:rPr lang="en-US" altLang="zh-CN" b="1" dirty="0"/>
              <a:t>“</a:t>
            </a:r>
            <a:r>
              <a:rPr lang="zh-CN" altLang="en-US" b="1" dirty="0"/>
              <a:t>关药”是指山海关以北，大约东经</a:t>
            </a:r>
            <a:r>
              <a:rPr lang="en-US" altLang="zh-CN" b="1"/>
              <a:t>120º</a:t>
            </a:r>
            <a:r>
              <a:rPr lang="zh-CN" altLang="en-US" b="1" dirty="0"/>
              <a:t>～ </a:t>
            </a:r>
            <a:r>
              <a:rPr lang="en-US" altLang="zh-CN" b="1"/>
              <a:t>135</a:t>
            </a:r>
            <a:r>
              <a:rPr lang="en-US" altLang="zh-CN" b="1" dirty="0"/>
              <a:t>º</a:t>
            </a:r>
            <a:r>
              <a:rPr lang="zh-CN" altLang="en-US" b="1" dirty="0"/>
              <a:t>，北纬</a:t>
            </a:r>
            <a:r>
              <a:rPr lang="en-US" altLang="zh-CN" b="1"/>
              <a:t>40º </a:t>
            </a:r>
            <a:r>
              <a:rPr lang="en-US" altLang="en-US" b="1"/>
              <a:t>～</a:t>
            </a:r>
            <a:r>
              <a:rPr lang="en-US" altLang="zh-CN" b="1"/>
              <a:t>60</a:t>
            </a:r>
            <a:r>
              <a:rPr lang="en-US" altLang="zh-CN" b="1" dirty="0"/>
              <a:t>º</a:t>
            </a:r>
            <a:r>
              <a:rPr lang="zh-CN" altLang="en-US" b="1" dirty="0"/>
              <a:t>之间的东北三省和内蒙古自治区的一部分所产出的道地药材。比通常所说的“关外”范围要宽广。药名带“关”字或带“辽”字的，均属此范围。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</a:t>
            </a:r>
            <a:r>
              <a:rPr lang="zh-CN" altLang="en-US" b="1" dirty="0">
                <a:solidFill>
                  <a:schemeClr val="hlink"/>
                </a:solidFill>
              </a:rPr>
              <a:t>、人参（上党人参、野山参、园参、高丽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参、东洋参）。</a:t>
            </a:r>
            <a:r>
              <a:rPr lang="zh-CN" altLang="en-US" b="1" dirty="0"/>
              <a:t>主产于吉林的抚松、桦甸、集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安、长白、蛟河、临江、安图、靖宇、敦化；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黑龙江的铁力、穆林、虎林、宁安；辽林的桓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仁、本溪、新宾、宽甸等地。其他省有引种。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endParaRPr lang="zh-CN" altLang="en-US" b="1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2466" name="标题 62465"/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152400"/>
          </a:xfrm>
        </p:spPr>
        <p:txBody>
          <a:bodyPr anchor="ctr"/>
          <a:p>
            <a:endParaRPr sz="4000" dirty="0"/>
          </a:p>
        </p:txBody>
      </p:sp>
      <p:sp>
        <p:nvSpPr>
          <p:cNvPr id="62467" name="文本占位符 62466"/>
          <p:cNvSpPr>
            <a:spLocks noGrp="1"/>
          </p:cNvSpPr>
          <p:nvPr>
            <p:ph type="body" idx="1"/>
          </p:nvPr>
        </p:nvSpPr>
        <p:spPr>
          <a:xfrm>
            <a:off x="228600" y="152400"/>
            <a:ext cx="8686800" cy="68580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2</a:t>
            </a:r>
            <a:r>
              <a:rPr lang="zh-CN" altLang="en-US" b="1" dirty="0">
                <a:solidFill>
                  <a:schemeClr val="hlink"/>
                </a:solidFill>
              </a:rPr>
              <a:t>、细辛（北细辛、汉城细辛、华细辛）。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北细辛主产于东三省延吉、新宾、五常等</a:t>
            </a:r>
            <a:r>
              <a:rPr lang="en-US" altLang="zh-CN" b="1" dirty="0"/>
              <a:t>40</a:t>
            </a:r>
            <a:r>
              <a:rPr lang="zh-CN" altLang="en-US" b="1" dirty="0"/>
              <a:t>余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个县；汉城细辛主产于辽宁宽甸、凤城、桓仁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、及吉林临江；华细辛主产于四川、陕西、河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南、湖南、江西、云南等省。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3</a:t>
            </a:r>
            <a:r>
              <a:rPr lang="zh-CN" altLang="en-US" b="1" dirty="0">
                <a:solidFill>
                  <a:schemeClr val="hlink"/>
                </a:solidFill>
              </a:rPr>
              <a:t>、防风（关防风、东防风、西防风）。</a:t>
            </a:r>
            <a:r>
              <a:rPr lang="zh-CN" altLang="en-US" b="1" dirty="0"/>
              <a:t>主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产于东北齐齐哈尔为关防风；河北、山东、山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西、内蒙、陕西、宁夏等省区亦产。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4</a:t>
            </a:r>
            <a:r>
              <a:rPr lang="zh-CN" altLang="en-US" b="1" dirty="0">
                <a:solidFill>
                  <a:schemeClr val="hlink"/>
                </a:solidFill>
              </a:rPr>
              <a:t>、刺五加（五加皮、刺拐棒、五加参）。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主产于黑龙江的伊春、铁力、依兰等</a:t>
            </a:r>
            <a:r>
              <a:rPr lang="en-US" altLang="zh-CN" b="1" dirty="0"/>
              <a:t>15</a:t>
            </a:r>
            <a:r>
              <a:rPr lang="zh-CN" altLang="en-US" b="1" dirty="0"/>
              <a:t>个县；吉林的桦甸、舒兰、敦化等</a:t>
            </a:r>
            <a:r>
              <a:rPr lang="en-US" altLang="zh-CN" b="1" dirty="0"/>
              <a:t>10</a:t>
            </a:r>
            <a:r>
              <a:rPr lang="zh-CN" altLang="en-US" b="1" dirty="0"/>
              <a:t>个县；辽林的新宾、清源、本溪。内蒙、河北、湖南等亦产。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90" name="标题 63489"/>
          <p:cNvSpPr>
            <a:spLocks noGrp="1" noRot="1"/>
          </p:cNvSpPr>
          <p:nvPr>
            <p:ph type="title"/>
          </p:nvPr>
        </p:nvSpPr>
        <p:spPr>
          <a:xfrm>
            <a:off x="457200" y="22860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63491" name="文本占位符 63490"/>
          <p:cNvSpPr>
            <a:spLocks noGrp="1"/>
          </p:cNvSpPr>
          <p:nvPr>
            <p:ph type="body" idx="1"/>
          </p:nvPr>
        </p:nvSpPr>
        <p:spPr>
          <a:xfrm>
            <a:off x="228600" y="304800"/>
            <a:ext cx="8686800" cy="6477000"/>
          </a:xfrm>
        </p:spPr>
        <p:txBody>
          <a:bodyPr/>
          <a:p>
            <a:pPr>
              <a:buNone/>
            </a:pPr>
            <a:r>
              <a:rPr lang="en-US" altLang="zh-CN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5</a:t>
            </a:r>
            <a:r>
              <a:rPr lang="zh-CN" altLang="en-US" b="1" dirty="0">
                <a:solidFill>
                  <a:schemeClr val="hlink"/>
                </a:solidFill>
              </a:rPr>
              <a:t>、薤白（小根蒜）。</a:t>
            </a:r>
            <a:r>
              <a:rPr lang="zh-CN" altLang="en-US" b="1" dirty="0"/>
              <a:t>主产于东北；河北、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河南、湖北亦产。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6</a:t>
            </a:r>
            <a:r>
              <a:rPr lang="zh-CN" altLang="en-US" b="1" dirty="0">
                <a:solidFill>
                  <a:schemeClr val="hlink"/>
                </a:solidFill>
              </a:rPr>
              <a:t>、藁本（辽藁本）。</a:t>
            </a:r>
            <a:r>
              <a:rPr lang="zh-CN" altLang="en-US" b="1" dirty="0"/>
              <a:t>辽宁的凤城、盖平；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吉林、内蒙、陕西、四川、湖北、云南等省亦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产（一般称为西藁本）。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7</a:t>
            </a:r>
            <a:r>
              <a:rPr lang="zh-CN" altLang="en-US" b="1" dirty="0">
                <a:solidFill>
                  <a:schemeClr val="hlink"/>
                </a:solidFill>
              </a:rPr>
              <a:t>、两头尖（竹节香附）。</a:t>
            </a:r>
            <a:r>
              <a:rPr lang="zh-CN" altLang="en-US" b="1" dirty="0"/>
              <a:t>主产于辽东，正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品为毛茛科植物；陕西产者为乌头属植物。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8</a:t>
            </a:r>
            <a:r>
              <a:rPr lang="zh-CN" altLang="en-US" b="1" dirty="0">
                <a:solidFill>
                  <a:schemeClr val="hlink"/>
                </a:solidFill>
              </a:rPr>
              <a:t>、关木通（淮通）。</a:t>
            </a:r>
            <a:r>
              <a:rPr lang="zh-CN" altLang="en-US" b="1" dirty="0"/>
              <a:t>主产于吉林的抚松、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敦化、龙井等</a:t>
            </a:r>
            <a:r>
              <a:rPr lang="en-US" altLang="zh-CN" b="1" dirty="0"/>
              <a:t>21</a:t>
            </a:r>
            <a:r>
              <a:rPr lang="zh-CN" altLang="en-US" b="1" dirty="0"/>
              <a:t>个县；黑龙江的宁安、虎林、密山等</a:t>
            </a:r>
            <a:r>
              <a:rPr lang="en-US" altLang="zh-CN" b="1" dirty="0"/>
              <a:t>6</a:t>
            </a:r>
            <a:r>
              <a:rPr lang="zh-CN" altLang="en-US" b="1" dirty="0"/>
              <a:t>个县；辽宁的新宾、宽甸、凤城等五个县。四川产者为“川木通”。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4514" name="标题 64513"/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64515" name="文本占位符 64514"/>
          <p:cNvSpPr>
            <a:spLocks noGrp="1"/>
          </p:cNvSpPr>
          <p:nvPr>
            <p:ph type="body" idx="1"/>
          </p:nvPr>
        </p:nvSpPr>
        <p:spPr>
          <a:xfrm>
            <a:off x="228600" y="152400"/>
            <a:ext cx="8686800" cy="6477000"/>
          </a:xfrm>
        </p:spPr>
        <p:txBody>
          <a:bodyPr/>
          <a:p>
            <a:pPr>
              <a:buNone/>
            </a:pPr>
            <a:r>
              <a:rPr lang="en-US" altLang="zh-CN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9</a:t>
            </a:r>
            <a:r>
              <a:rPr lang="zh-CN" altLang="en-US" b="1" dirty="0">
                <a:solidFill>
                  <a:schemeClr val="hlink"/>
                </a:solidFill>
              </a:rPr>
              <a:t>、五味子（北五味子、辽五味）。</a:t>
            </a:r>
            <a:r>
              <a:rPr lang="zh-CN" altLang="en-US" b="1" dirty="0"/>
              <a:t>主产于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辽宁的本溪、丹东、长白等</a:t>
            </a:r>
            <a:r>
              <a:rPr lang="en-US" altLang="zh-CN" b="1" dirty="0"/>
              <a:t>12</a:t>
            </a:r>
            <a:r>
              <a:rPr lang="zh-CN" altLang="en-US" b="1" dirty="0"/>
              <a:t>个县；吉林的桦甸、蛟河、柳河等</a:t>
            </a:r>
            <a:r>
              <a:rPr lang="en-US" altLang="zh-CN" b="1" dirty="0"/>
              <a:t>11</a:t>
            </a:r>
            <a:r>
              <a:rPr lang="zh-CN" altLang="en-US" b="1" dirty="0"/>
              <a:t>个县；黑龙江的勃利、七台河、德都等</a:t>
            </a:r>
            <a:r>
              <a:rPr lang="en-US" altLang="zh-CN" b="1" dirty="0"/>
              <a:t>12</a:t>
            </a:r>
            <a:r>
              <a:rPr lang="zh-CN" altLang="en-US" b="1" dirty="0"/>
              <a:t>个县；内蒙的牙克石、额尔古左、鄂仑春等</a:t>
            </a:r>
            <a:r>
              <a:rPr lang="en-US" altLang="zh-CN" b="1" dirty="0"/>
              <a:t>5</a:t>
            </a:r>
            <a:r>
              <a:rPr lang="zh-CN" altLang="en-US" b="1" dirty="0"/>
              <a:t>旗；河北亦产。西五味产于西部各省；南五味产于四川、云南、湖北等省。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10</a:t>
            </a:r>
            <a:r>
              <a:rPr lang="zh-CN" altLang="en-US" b="1" dirty="0">
                <a:solidFill>
                  <a:schemeClr val="hlink"/>
                </a:solidFill>
              </a:rPr>
              <a:t>、牛蒡子（关大力、大力子、恶实）。</a:t>
            </a:r>
            <a:r>
              <a:rPr lang="zh-CN" altLang="en-US" b="1" dirty="0"/>
              <a:t>主产于东北，以东三省产者为佳。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11</a:t>
            </a:r>
            <a:r>
              <a:rPr lang="zh-CN" altLang="en-US" b="1" dirty="0">
                <a:solidFill>
                  <a:schemeClr val="hlink"/>
                </a:solidFill>
              </a:rPr>
              <a:t>、鹿茸（花鹿茸）。</a:t>
            </a:r>
            <a:r>
              <a:rPr lang="zh-CN" altLang="en-US" b="1" dirty="0"/>
              <a:t>主产于长白山区，大、小兴安岭，张广才岭等地；现全国各地均在养殖。马鹿茸主要出至西北、东北和内蒙。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5538" name="标题 65537"/>
          <p:cNvSpPr>
            <a:spLocks noGrp="1" noRot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 anchor="ctr"/>
          <a:p>
            <a:r>
              <a:rPr lang="zh-CN" altLang="en-US" sz="4000" dirty="0">
                <a:solidFill>
                  <a:schemeClr val="hlink"/>
                </a:solidFill>
              </a:rPr>
              <a:t>（八）、北药</a:t>
            </a:r>
            <a:endParaRPr lang="zh-CN" altLang="en-US" sz="4000" dirty="0">
              <a:solidFill>
                <a:schemeClr val="hlink"/>
              </a:solidFill>
            </a:endParaRPr>
          </a:p>
        </p:txBody>
      </p:sp>
      <p:sp>
        <p:nvSpPr>
          <p:cNvPr id="65539" name="文本占位符 65538"/>
          <p:cNvSpPr>
            <a:spLocks noGrp="1"/>
          </p:cNvSpPr>
          <p:nvPr>
            <p:ph type="body" idx="1"/>
          </p:nvPr>
        </p:nvSpPr>
        <p:spPr>
          <a:xfrm>
            <a:off x="228600" y="1600200"/>
            <a:ext cx="8686800" cy="5562600"/>
          </a:xfrm>
        </p:spPr>
        <p:txBody>
          <a:bodyPr/>
          <a:p>
            <a:pPr>
              <a:buNone/>
            </a:pPr>
            <a:r>
              <a:rPr lang="en-US" altLang="zh-CN" sz="800" dirty="0"/>
              <a:t>      </a:t>
            </a:r>
            <a:r>
              <a:rPr lang="en-US" altLang="zh-CN" dirty="0"/>
              <a:t>   </a:t>
            </a:r>
            <a:r>
              <a:rPr lang="en-US" altLang="zh-CN" sz="800" dirty="0"/>
              <a:t>   </a:t>
            </a:r>
            <a:r>
              <a:rPr lang="zh-CN" altLang="en-US" b="1" dirty="0"/>
              <a:t>北药取义于“北沙参”、“北柴胡”、“北山楂”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等习惯称谓。其地理范围大至为东经</a:t>
            </a:r>
            <a:r>
              <a:rPr lang="en-US" altLang="zh-CN" b="1"/>
              <a:t>110º</a:t>
            </a:r>
            <a:r>
              <a:rPr lang="zh-CN" altLang="en-US" b="1" dirty="0"/>
              <a:t>～</a:t>
            </a:r>
            <a:endParaRPr lang="zh-CN" altLang="en-US" b="1" dirty="0"/>
          </a:p>
          <a:p>
            <a:pPr>
              <a:buNone/>
            </a:pPr>
            <a:r>
              <a:rPr lang="en-US" altLang="zh-CN" b="1"/>
              <a:t>120</a:t>
            </a:r>
            <a:r>
              <a:rPr lang="en-US" altLang="zh-CN" b="1" dirty="0"/>
              <a:t>º</a:t>
            </a:r>
            <a:r>
              <a:rPr lang="zh-CN" altLang="en-US" b="1" dirty="0"/>
              <a:t>，北纬</a:t>
            </a:r>
            <a:r>
              <a:rPr lang="en-US" altLang="zh-CN" b="1"/>
              <a:t>35º </a:t>
            </a:r>
            <a:r>
              <a:rPr lang="en-US" altLang="en-US" b="1"/>
              <a:t>～</a:t>
            </a:r>
            <a:r>
              <a:rPr lang="en-US" altLang="zh-CN" b="1"/>
              <a:t>42</a:t>
            </a:r>
            <a:r>
              <a:rPr lang="en-US" altLang="zh-CN" b="1" dirty="0"/>
              <a:t>º</a:t>
            </a:r>
            <a:r>
              <a:rPr lang="zh-CN" altLang="en-US" b="1" dirty="0"/>
              <a:t>之间，包括河北、山东、山西和内蒙古自治区东部地区。北药与个别关药，如北五味子等在名义上有交叉。有的同行把关药也称为“北药”，为了区别华北和东北两大地区的地理条件和特有的道地药材，故在此分别论述。</a:t>
            </a:r>
            <a:endParaRPr lang="zh-CN" altLang="en-US" sz="2400"/>
          </a:p>
          <a:p>
            <a:pPr>
              <a:buNone/>
            </a:pPr>
            <a:r>
              <a:rPr lang="zh-CN" altLang="en-US" b="1"/>
              <a:t>       </a:t>
            </a:r>
            <a:endParaRPr lang="zh-CN" altLang="en-US" b="1"/>
          </a:p>
          <a:p>
            <a:pPr>
              <a:buNone/>
            </a:pPr>
            <a:endParaRPr lang="zh-CN" altLang="en-US" b="1" dirty="0"/>
          </a:p>
          <a:p>
            <a:pPr>
              <a:buNone/>
            </a:pPr>
            <a:endParaRPr lang="zh-CN" altLang="en-US" b="1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9874" name="标题 79873"/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79875" name="文本占位符 79874"/>
          <p:cNvSpPr>
            <a:spLocks noGrp="1"/>
          </p:cNvSpPr>
          <p:nvPr>
            <p:ph type="body" idx="1"/>
          </p:nvPr>
        </p:nvSpPr>
        <p:spPr>
          <a:xfrm>
            <a:off x="228600" y="655638"/>
            <a:ext cx="8686800" cy="5897562"/>
          </a:xfrm>
        </p:spPr>
        <p:txBody>
          <a:bodyPr/>
          <a:p>
            <a:pPr>
              <a:lnSpc>
                <a:spcPct val="80000"/>
              </a:lnSpc>
              <a:buNone/>
            </a:pPr>
            <a:r>
              <a:rPr lang="en-US" altLang="zh-CN" b="1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</a:t>
            </a:r>
            <a:r>
              <a:rPr lang="zh-CN" altLang="en-US" b="1" dirty="0">
                <a:solidFill>
                  <a:schemeClr val="hlink"/>
                </a:solidFill>
              </a:rPr>
              <a:t>、黄芪（北芪、宁古塔芪、卜奎芪）。</a:t>
            </a:r>
            <a:r>
              <a:rPr lang="zh-CN" altLang="en-US" b="1" dirty="0"/>
              <a:t>主</a:t>
            </a:r>
            <a:endParaRPr lang="zh-CN" altLang="en-US" b="1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/>
              <a:t>产于山西的浑源、朔州等</a:t>
            </a:r>
            <a:r>
              <a:rPr lang="en-US" altLang="zh-CN" b="1" dirty="0"/>
              <a:t>10</a:t>
            </a:r>
            <a:r>
              <a:rPr lang="zh-CN" altLang="en-US" b="1" dirty="0"/>
              <a:t>个县；内蒙的库伦</a:t>
            </a:r>
            <a:endParaRPr lang="zh-CN" altLang="en-US" b="1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/>
              <a:t>、赤峰等</a:t>
            </a:r>
            <a:r>
              <a:rPr lang="en-US" altLang="zh-CN" b="1" dirty="0"/>
              <a:t>22</a:t>
            </a:r>
            <a:r>
              <a:rPr lang="zh-CN" altLang="en-US" b="1" dirty="0"/>
              <a:t>个县旗；河北、山东等地亦产。四</a:t>
            </a:r>
            <a:endParaRPr lang="zh-CN" altLang="en-US" b="1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/>
              <a:t>川西北部产梭果黄芪（川黄芪）为重庆习用品</a:t>
            </a:r>
            <a:endParaRPr lang="zh-CN" altLang="en-US" b="1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/>
              <a:t>种。</a:t>
            </a:r>
            <a:endParaRPr lang="zh-CN" altLang="en-US" b="1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2</a:t>
            </a:r>
            <a:r>
              <a:rPr lang="zh-CN" altLang="en-US" b="1" dirty="0">
                <a:solidFill>
                  <a:schemeClr val="hlink"/>
                </a:solidFill>
              </a:rPr>
              <a:t>、党参（潞党、东党、西党、防党、文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党、晶党）。</a:t>
            </a:r>
            <a:r>
              <a:rPr lang="zh-CN" altLang="en-US" b="1" dirty="0"/>
              <a:t>主产于山西平顺、藜城、长治等</a:t>
            </a:r>
            <a:endParaRPr lang="zh-CN" altLang="en-US" b="1" dirty="0"/>
          </a:p>
          <a:p>
            <a:pPr>
              <a:lnSpc>
                <a:spcPct val="80000"/>
              </a:lnSpc>
              <a:buNone/>
            </a:pPr>
            <a:r>
              <a:rPr lang="en-US" altLang="zh-CN" b="1" dirty="0"/>
              <a:t>13</a:t>
            </a:r>
            <a:r>
              <a:rPr lang="zh-CN" altLang="en-US" b="1" dirty="0"/>
              <a:t>县的潞党；东三省的本溪、汪清、五常等</a:t>
            </a:r>
            <a:r>
              <a:rPr lang="en-US" altLang="zh-CN" b="1"/>
              <a:t>10</a:t>
            </a:r>
            <a:endParaRPr lang="en-US" altLang="zh-CN" b="1"/>
          </a:p>
          <a:p>
            <a:pPr>
              <a:lnSpc>
                <a:spcPct val="80000"/>
              </a:lnSpc>
              <a:buNone/>
            </a:pPr>
            <a:r>
              <a:rPr lang="zh-CN" altLang="en-US" b="1" dirty="0"/>
              <a:t>县市的东党；甘肃陇西、临洮、武都等</a:t>
            </a:r>
            <a:r>
              <a:rPr lang="en-US" altLang="zh-CN" b="1" dirty="0"/>
              <a:t>7</a:t>
            </a:r>
            <a:r>
              <a:rPr lang="zh-CN" altLang="en-US" b="1" dirty="0"/>
              <a:t>县的文</a:t>
            </a:r>
            <a:endParaRPr lang="zh-CN" altLang="en-US" b="1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/>
              <a:t>文党。东北、华北、陕西、青海、四川等地亦</a:t>
            </a:r>
            <a:endParaRPr lang="zh-CN" altLang="en-US" b="1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/>
              <a:t>产。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0898" name="标题 80897"/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80899" name="文本占位符 80898"/>
          <p:cNvSpPr>
            <a:spLocks noGrp="1"/>
          </p:cNvSpPr>
          <p:nvPr>
            <p:ph type="body" idx="1"/>
          </p:nvPr>
        </p:nvSpPr>
        <p:spPr>
          <a:xfrm>
            <a:off x="228600" y="533400"/>
            <a:ext cx="8686800" cy="6324600"/>
          </a:xfrm>
        </p:spPr>
        <p:txBody>
          <a:bodyPr/>
          <a:p>
            <a:pPr>
              <a:buNone/>
            </a:pPr>
            <a:r>
              <a:rPr lang="en-US" altLang="zh-CN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3</a:t>
            </a:r>
            <a:r>
              <a:rPr lang="zh-CN" altLang="en-US" b="1" dirty="0">
                <a:solidFill>
                  <a:schemeClr val="hlink"/>
                </a:solidFill>
              </a:rPr>
              <a:t>、远志（小草）。</a:t>
            </a:r>
            <a:r>
              <a:rPr lang="zh-CN" altLang="en-US" b="1" dirty="0"/>
              <a:t>主产于河北、山东、山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西和内蒙；辽宁、吉林、宁夏、江苏、甘肃、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云南、四川、湖南等省亦产。河南、陕西、宁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夏、甘肃辽宁亦产。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4</a:t>
            </a:r>
            <a:r>
              <a:rPr lang="zh-CN" altLang="en-US" b="1" dirty="0">
                <a:solidFill>
                  <a:schemeClr val="hlink"/>
                </a:solidFill>
              </a:rPr>
              <a:t>、甘遂（肿手花根）。</a:t>
            </a:r>
            <a:r>
              <a:rPr lang="zh-CN" altLang="en-US" b="1" dirty="0"/>
              <a:t>主产于山西；河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南、陕西、湖北、宁夏、甘肃等省区亦产。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5</a:t>
            </a:r>
            <a:r>
              <a:rPr lang="zh-CN" altLang="en-US" b="1" dirty="0">
                <a:solidFill>
                  <a:schemeClr val="hlink"/>
                </a:solidFill>
              </a:rPr>
              <a:t>、黄芩（子芩、条芩、枯芩）。</a:t>
            </a:r>
            <a:r>
              <a:rPr lang="zh-CN" altLang="en-US" b="1" dirty="0"/>
              <a:t>山西产量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最大，河北承德质量最优；东北三省、河南、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山东、内蒙、甘肃亦产。</a:t>
            </a:r>
            <a:endParaRPr lang="zh-CN" altLang="en-US" b="1" dirty="0"/>
          </a:p>
          <a:p>
            <a:pPr>
              <a:buNone/>
            </a:pPr>
            <a:endParaRPr lang="zh-CN" altLang="en-US" b="1" dirty="0"/>
          </a:p>
          <a:p>
            <a:pPr>
              <a:buNone/>
            </a:pPr>
            <a:endParaRPr lang="zh-CN" altLang="en-US" b="1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22" name="标题 81921"/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81923" name="文本占位符 81922"/>
          <p:cNvSpPr>
            <a:spLocks noGrp="1"/>
          </p:cNvSpPr>
          <p:nvPr>
            <p:ph type="body" idx="1"/>
          </p:nvPr>
        </p:nvSpPr>
        <p:spPr>
          <a:xfrm>
            <a:off x="228600" y="304800"/>
            <a:ext cx="8686800" cy="6248400"/>
          </a:xfrm>
        </p:spPr>
        <p:txBody>
          <a:bodyPr/>
          <a:p>
            <a:pPr>
              <a:buNone/>
            </a:pPr>
            <a:r>
              <a:rPr lang="en-US" altLang="zh-CN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6</a:t>
            </a:r>
            <a:r>
              <a:rPr lang="zh-CN" altLang="en-US" b="1" dirty="0">
                <a:solidFill>
                  <a:schemeClr val="hlink"/>
                </a:solidFill>
              </a:rPr>
              <a:t>、白头翁（毛姑朵花）。</a:t>
            </a:r>
            <a:r>
              <a:rPr lang="zh-CN" altLang="en-US" b="1" dirty="0"/>
              <a:t>主产于河北、山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东、山西和内蒙；东北三省、河南、江苏、湖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北、安徽、浙江、陕西、甘肃、青海、四川亦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7</a:t>
            </a:r>
            <a:r>
              <a:rPr lang="zh-CN" altLang="en-US" b="1" dirty="0">
                <a:solidFill>
                  <a:schemeClr val="hlink"/>
                </a:solidFill>
              </a:rPr>
              <a:t>、香附（毛香附、光香附、香附米）。</a:t>
            </a:r>
            <a:r>
              <a:rPr lang="zh-CN" altLang="en-US" b="1" dirty="0"/>
              <a:t>主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产于山东、河南；黑龙江、内蒙、宁夏、新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疆、西藏等地亦产。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8</a:t>
            </a:r>
            <a:r>
              <a:rPr lang="zh-CN" altLang="en-US" b="1" dirty="0">
                <a:solidFill>
                  <a:schemeClr val="hlink"/>
                </a:solidFill>
              </a:rPr>
              <a:t>、北沙参（莱阳沙参、辽沙参）。</a:t>
            </a:r>
            <a:r>
              <a:rPr lang="zh-CN" altLang="en-US" b="1" dirty="0"/>
              <a:t>主产于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山东莱阳；辽宁、河北、江苏、浙江、福建、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台湾、广东亦产。</a:t>
            </a:r>
            <a:endParaRPr lang="zh-CN" altLang="en-US" b="1" dirty="0"/>
          </a:p>
          <a:p>
            <a:pPr>
              <a:buNone/>
            </a:pPr>
            <a:endParaRPr lang="zh-CN" alt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标题 31745"/>
          <p:cNvSpPr>
            <a:spLocks noGrp="1" noRot="1"/>
          </p:cNvSpPr>
          <p:nvPr>
            <p:ph type="title"/>
          </p:nvPr>
        </p:nvSpPr>
        <p:spPr/>
        <p:txBody>
          <a:bodyPr anchor="ctr"/>
          <a:p>
            <a:r>
              <a:rPr lang="en-US" altLang="zh-CN" sz="6000" dirty="0">
                <a:solidFill>
                  <a:schemeClr val="hlink"/>
                </a:solidFill>
              </a:rPr>
              <a:t>1</a:t>
            </a:r>
            <a:r>
              <a:rPr lang="zh-CN" altLang="en-US" sz="6000" dirty="0">
                <a:solidFill>
                  <a:schemeClr val="hlink"/>
                </a:solidFill>
              </a:rPr>
              <a:t>、同种异地</a:t>
            </a:r>
            <a:endParaRPr lang="zh-CN" altLang="en-US" sz="6000" dirty="0">
              <a:solidFill>
                <a:schemeClr val="hlink"/>
              </a:solidFill>
            </a:endParaRPr>
          </a:p>
        </p:txBody>
      </p:sp>
      <p:sp>
        <p:nvSpPr>
          <p:cNvPr id="31747" name="文本占位符 31746"/>
          <p:cNvSpPr>
            <a:spLocks noGrp="1"/>
          </p:cNvSpPr>
          <p:nvPr>
            <p:ph type="body" idx="1"/>
          </p:nvPr>
        </p:nvSpPr>
        <p:spPr>
          <a:xfrm>
            <a:off x="228600" y="1371600"/>
            <a:ext cx="8686800" cy="51816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/>
              <a:t>同一物种产地不同，质量有明显差异，如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当归、大黄、天麻、人参、杜仲、五灵脂等。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同是麦角菌科虫草菌，寄生在蝙蝠蛾幼虫上，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便形成虫草；寄生在蚱蝉幼虫上，便形成蝉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花。二者药性、药效判然不同，广义上讲，蝙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蝠蛾、蚱蝉幼虫可看成虫草菌的天然“培养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基”，是它们在很大程度上影响了二者的药性和药效。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2946" name="标题 82945"/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82947" name="文本占位符 82946"/>
          <p:cNvSpPr>
            <a:spLocks noGrp="1"/>
          </p:cNvSpPr>
          <p:nvPr>
            <p:ph type="body" idx="1"/>
          </p:nvPr>
        </p:nvSpPr>
        <p:spPr>
          <a:xfrm>
            <a:off x="228600" y="304800"/>
            <a:ext cx="8686800" cy="66294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9</a:t>
            </a:r>
            <a:r>
              <a:rPr lang="zh-CN" altLang="en-US" b="1" dirty="0">
                <a:solidFill>
                  <a:schemeClr val="hlink"/>
                </a:solidFill>
              </a:rPr>
              <a:t>、柴胡（北柴胡、津柴胡、红柴胡、硬柴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胡、竹叶柴胡）。</a:t>
            </a:r>
            <a:r>
              <a:rPr lang="zh-CN" altLang="en-US" b="1" dirty="0"/>
              <a:t>津柴胡、红柴胡统称北柴胡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，主产于我国北部地区；硬柴胡、竹叶柴胡统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称南柴胡，产销区仅限于四川、湖北、云南。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10</a:t>
            </a:r>
            <a:r>
              <a:rPr lang="zh-CN" altLang="en-US" b="1" dirty="0">
                <a:solidFill>
                  <a:schemeClr val="hlink"/>
                </a:solidFill>
              </a:rPr>
              <a:t>、银柴胡。</a:t>
            </a:r>
            <a:r>
              <a:rPr lang="zh-CN" altLang="en-US" b="1" dirty="0"/>
              <a:t>主产于内蒙的阿巴嘎旗、鄂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托克前、苏尼特左；宁夏的盐池、灵武。吉林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、辽宁、山东、河北、甘肃等地亦产，但多为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地方习用品。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11</a:t>
            </a:r>
            <a:r>
              <a:rPr lang="zh-CN" altLang="en-US" b="1" dirty="0">
                <a:solidFill>
                  <a:schemeClr val="hlink"/>
                </a:solidFill>
              </a:rPr>
              <a:t>、紫草（硬紫草、新疆紫草、软紫草）。</a:t>
            </a:r>
            <a:r>
              <a:rPr lang="zh-CN" altLang="en-US" b="1" dirty="0"/>
              <a:t>新疆紫草产量大，质量优，行销全国；东北三省、甘肃、宁夏、河北、四川、云南、贵州、西藏等地亦产。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endParaRPr lang="zh-CN" altLang="en-US" b="1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3970" name="标题 83969"/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83971" name="文本占位符 83970"/>
          <p:cNvSpPr>
            <a:spLocks noGrp="1"/>
          </p:cNvSpPr>
          <p:nvPr>
            <p:ph type="body" idx="1"/>
          </p:nvPr>
        </p:nvSpPr>
        <p:spPr>
          <a:xfrm>
            <a:off x="228600" y="838200"/>
            <a:ext cx="8686800" cy="6126163"/>
          </a:xfrm>
        </p:spPr>
        <p:txBody>
          <a:bodyPr/>
          <a:p>
            <a:pPr>
              <a:buNone/>
            </a:pPr>
            <a:r>
              <a:rPr lang="en-US" altLang="zh-CN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12</a:t>
            </a:r>
            <a:r>
              <a:rPr lang="zh-CN" altLang="en-US" b="1" dirty="0">
                <a:solidFill>
                  <a:schemeClr val="hlink"/>
                </a:solidFill>
              </a:rPr>
              <a:t>、白芷（香白芷、祁白芷、禹白芷）。</a:t>
            </a:r>
            <a:r>
              <a:rPr lang="zh-CN" altLang="en-US" b="1" dirty="0"/>
              <a:t>产于河南禹县、长葛者为禹白芷，立于河北安国、定县者为祁白芷均为主产区；安徽亦产毫白芷，四川亦产川白芷，浙江亦产杭白芷。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13</a:t>
            </a:r>
            <a:r>
              <a:rPr lang="zh-CN" altLang="en-US" b="1" dirty="0">
                <a:solidFill>
                  <a:schemeClr val="hlink"/>
                </a:solidFill>
              </a:rPr>
              <a:t>、板蓝根、大青叶与青黛（蓝靛叶、大青根、靛花、蓝靛）。</a:t>
            </a:r>
            <a:r>
              <a:rPr lang="zh-CN" altLang="en-US" b="1" dirty="0"/>
              <a:t>河北、河南主产的菘蓝根称“北板蓝”，主产于四川、福建的马蓝根称“南板蓝”，叶称为大青叶；青黛主产于福建、广东和江苏。山东、内蒙、陕西、甘肃、江苏、浙江亦产。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4994" name="标题 84993"/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84995" name="文本占位符 84994"/>
          <p:cNvSpPr>
            <a:spLocks noGrp="1"/>
          </p:cNvSpPr>
          <p:nvPr>
            <p:ph type="body" idx="1"/>
          </p:nvPr>
        </p:nvSpPr>
        <p:spPr>
          <a:xfrm>
            <a:off x="228600" y="762000"/>
            <a:ext cx="8686800" cy="63246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14</a:t>
            </a:r>
            <a:r>
              <a:rPr lang="zh-CN" altLang="en-US" b="1" dirty="0">
                <a:solidFill>
                  <a:schemeClr val="hlink"/>
                </a:solidFill>
              </a:rPr>
              <a:t>、知母（毛知母、光知母、知母肉）。</a:t>
            </a:r>
            <a:r>
              <a:rPr lang="zh-CN" altLang="en-US" b="1" dirty="0"/>
              <a:t>主产于河北、山西、内蒙和北京郊区，并以河北易县产者为优；东北三省、河南、山东、陕西、甘肃亦产。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15</a:t>
            </a:r>
            <a:r>
              <a:rPr lang="zh-CN" altLang="en-US" b="1" dirty="0">
                <a:solidFill>
                  <a:schemeClr val="hlink"/>
                </a:solidFill>
              </a:rPr>
              <a:t>、蔓荆子。</a:t>
            </a:r>
            <a:r>
              <a:rPr lang="zh-CN" altLang="en-US" b="1" dirty="0"/>
              <a:t>山东胶州湾各县产量最大，质量最优；广西、云南南部所产则为三叶蔓荆果实，自产自销。江苏、浙江、江西、福建、台湾、广东、广西亦产。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16</a:t>
            </a:r>
            <a:r>
              <a:rPr lang="zh-CN" altLang="en-US" b="1" dirty="0">
                <a:solidFill>
                  <a:schemeClr val="hlink"/>
                </a:solidFill>
              </a:rPr>
              <a:t>、山楂（山里红、红果）。</a:t>
            </a:r>
            <a:r>
              <a:rPr lang="zh-CN" altLang="en-US" b="1" dirty="0"/>
              <a:t>分部于东北及河北、河南、山东、山西、内蒙、江苏、陕西等省；辽宁南部和华北等地为主要栽培区。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6018" name="标题 86017"/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86019" name="文本占位符 86018"/>
          <p:cNvSpPr>
            <a:spLocks noGrp="1"/>
          </p:cNvSpPr>
          <p:nvPr>
            <p:ph type="body" idx="1"/>
          </p:nvPr>
        </p:nvSpPr>
        <p:spPr>
          <a:xfrm>
            <a:off x="228600" y="228600"/>
            <a:ext cx="8686800" cy="66294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17</a:t>
            </a:r>
            <a:r>
              <a:rPr lang="zh-CN" altLang="en-US" b="1" dirty="0">
                <a:solidFill>
                  <a:schemeClr val="hlink"/>
                </a:solidFill>
              </a:rPr>
              <a:t>、连翘（连壳、青翘）。</a:t>
            </a:r>
            <a:r>
              <a:rPr lang="zh-CN" altLang="en-US" b="1" dirty="0"/>
              <a:t>山西南部、河南西部产者色泽鲜亮，质量优；河北、陕西、甘肃、辽宁、山东、江苏、湖北、云南亦产。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</a:t>
            </a:r>
            <a:r>
              <a:rPr lang="en-US" altLang="zh-CN" b="1" dirty="0">
                <a:solidFill>
                  <a:schemeClr val="hlink"/>
                </a:solidFill>
              </a:rPr>
              <a:t>18</a:t>
            </a:r>
            <a:r>
              <a:rPr lang="zh-CN" altLang="en-US" b="1" dirty="0">
                <a:solidFill>
                  <a:schemeClr val="hlink"/>
                </a:solidFill>
              </a:rPr>
              <a:t>、苦杏仁（杏仁）。</a:t>
            </a:r>
            <a:r>
              <a:rPr lang="zh-CN" altLang="en-US" b="1" dirty="0"/>
              <a:t>主产于北方各省区，尤以内蒙近年产量大；江苏、陕西、宁夏、甘肃、青海、新疆等省区亦产。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19</a:t>
            </a:r>
            <a:r>
              <a:rPr lang="zh-CN" altLang="en-US" b="1" dirty="0">
                <a:solidFill>
                  <a:schemeClr val="hlink"/>
                </a:solidFill>
              </a:rPr>
              <a:t>、桃仁（桃核仁）。</a:t>
            </a:r>
            <a:r>
              <a:rPr lang="zh-CN" altLang="en-US" b="1" dirty="0"/>
              <a:t>主产于北京郊区、河北、山东、山西等省区；全国各地均有栽培。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 </a:t>
            </a:r>
            <a:r>
              <a:rPr lang="en-US" altLang="zh-CN" b="1" dirty="0">
                <a:solidFill>
                  <a:schemeClr val="hlink"/>
                </a:solidFill>
              </a:rPr>
              <a:t>20</a:t>
            </a:r>
            <a:r>
              <a:rPr lang="zh-CN" altLang="en-US" b="1" dirty="0">
                <a:solidFill>
                  <a:schemeClr val="hlink"/>
                </a:solidFill>
              </a:rPr>
              <a:t>、酸枣仁（酸枣、山枣、野枣、山枣仁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、枣仁）。</a:t>
            </a:r>
            <a:r>
              <a:rPr lang="zh-CN" altLang="en-US" b="1" dirty="0"/>
              <a:t>主产于北方干旱山区，以河北邢台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及辽宁朝阳所产量在质优；河南、山东、山西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内蒙、江苏、安徽、湖北、陕西、四川亦产。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7042" name="标题 87041"/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152400"/>
          </a:xfrm>
        </p:spPr>
        <p:txBody>
          <a:bodyPr anchor="ctr"/>
          <a:p>
            <a:endParaRPr sz="4000" dirty="0"/>
          </a:p>
        </p:txBody>
      </p:sp>
      <p:sp>
        <p:nvSpPr>
          <p:cNvPr id="87043" name="文本占位符 87042"/>
          <p:cNvSpPr>
            <a:spLocks noGrp="1"/>
          </p:cNvSpPr>
          <p:nvPr>
            <p:ph type="body" idx="1"/>
          </p:nvPr>
        </p:nvSpPr>
        <p:spPr>
          <a:xfrm>
            <a:off x="304800" y="685800"/>
            <a:ext cx="8610600" cy="60960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21</a:t>
            </a:r>
            <a:r>
              <a:rPr lang="zh-CN" altLang="en-US" b="1" dirty="0">
                <a:solidFill>
                  <a:schemeClr val="hlink"/>
                </a:solidFill>
              </a:rPr>
              <a:t>、薏苡仁（苡仁、米仁、川谷）。</a:t>
            </a:r>
            <a:r>
              <a:rPr lang="zh-CN" altLang="en-US" b="1" dirty="0"/>
              <a:t>主产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于河北、山东；福建、广西、湖北、江苏、河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北、辽宁也是主产区；全国各地都能栽培。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22</a:t>
            </a:r>
            <a:r>
              <a:rPr lang="zh-CN" altLang="en-US" b="1" dirty="0">
                <a:solidFill>
                  <a:schemeClr val="hlink"/>
                </a:solidFill>
              </a:rPr>
              <a:t>、小茴香（茴香）。</a:t>
            </a:r>
            <a:r>
              <a:rPr lang="zh-CN" altLang="en-US" b="1" dirty="0"/>
              <a:t>山西产量最大、内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蒙托克县等地产品质量最优；全国各地均普遍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栽培。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23</a:t>
            </a:r>
            <a:r>
              <a:rPr lang="zh-CN" altLang="en-US" b="1" dirty="0">
                <a:solidFill>
                  <a:schemeClr val="hlink"/>
                </a:solidFill>
              </a:rPr>
              <a:t>、猪牙皂与皂角刺（皂荚、牙皂、眉皂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、天丁）。</a:t>
            </a:r>
            <a:r>
              <a:rPr lang="zh-CN" altLang="en-US" b="1" dirty="0"/>
              <a:t>主产于山东邹县、济宁及四川、贵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州、陕西、河南等省；河北、湖南、广东亦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产。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endParaRPr lang="zh-CN" altLang="en-US" b="1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8066" name="标题 88065"/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88067" name="文本占位符 88066"/>
          <p:cNvSpPr>
            <a:spLocks noGrp="1"/>
          </p:cNvSpPr>
          <p:nvPr>
            <p:ph type="body" idx="1"/>
          </p:nvPr>
        </p:nvSpPr>
        <p:spPr>
          <a:xfrm>
            <a:off x="228600" y="152400"/>
            <a:ext cx="8686800" cy="6553200"/>
          </a:xfrm>
        </p:spPr>
        <p:txBody>
          <a:bodyPr/>
          <a:p>
            <a:pPr>
              <a:buNone/>
            </a:pPr>
            <a:r>
              <a:rPr lang="en-US" altLang="zh-CN" b="1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24</a:t>
            </a:r>
            <a:r>
              <a:rPr lang="zh-CN" altLang="en-US" b="1" dirty="0">
                <a:solidFill>
                  <a:schemeClr val="hlink"/>
                </a:solidFill>
              </a:rPr>
              <a:t>、银杏（白果、公孙树、鸭脚子）。</a:t>
            </a:r>
            <a:r>
              <a:rPr lang="zh-CN" altLang="en-US" b="1" dirty="0"/>
              <a:t>主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产于河南、山东、河北、广西、江苏等地；河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北、安徽、浙江、台湾、云南、四川亦产。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25</a:t>
            </a:r>
            <a:r>
              <a:rPr lang="zh-CN" altLang="en-US" b="1" dirty="0">
                <a:solidFill>
                  <a:schemeClr val="hlink"/>
                </a:solidFill>
              </a:rPr>
              <a:t>、阿胶（贡胶、九天阿胶、东阿胶）。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zh-CN" altLang="en-US" b="1" dirty="0"/>
              <a:t>主产于省东阿县、阳谷、济南等地。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26</a:t>
            </a:r>
            <a:r>
              <a:rPr lang="zh-CN" altLang="en-US" b="1" dirty="0">
                <a:solidFill>
                  <a:schemeClr val="hlink"/>
                </a:solidFill>
              </a:rPr>
              <a:t>、全蝎（蝎子、全虫、问荆蝎、咸全蝎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蝎尾）。</a:t>
            </a:r>
            <a:r>
              <a:rPr lang="zh-CN" altLang="en-US" b="1" dirty="0"/>
              <a:t>河南、山东产量大、质量优；华北、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西北地区及辽宁、黑龙江、江苏、福建、台湾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等地亦产。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27</a:t>
            </a:r>
            <a:r>
              <a:rPr lang="zh-CN" altLang="en-US" b="1" dirty="0">
                <a:solidFill>
                  <a:schemeClr val="hlink"/>
                </a:solidFill>
              </a:rPr>
              <a:t>、五灵脂（糖灵芝、灵芝米）。</a:t>
            </a:r>
            <a:r>
              <a:rPr lang="zh-CN" altLang="en-US" b="1" dirty="0"/>
              <a:t>主产于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太行山一带；河北、四川、云南、西藏亦产。</a:t>
            </a:r>
            <a:endParaRPr lang="zh-CN" altLang="en-US" b="1" dirty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9090" name="标题 89089"/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89091" name="文本占位符 89090"/>
          <p:cNvSpPr>
            <a:spLocks noGrp="1"/>
          </p:cNvSpPr>
          <p:nvPr>
            <p:ph type="body" idx="1"/>
          </p:nvPr>
        </p:nvSpPr>
        <p:spPr>
          <a:xfrm>
            <a:off x="228600" y="503238"/>
            <a:ext cx="8686800" cy="5897562"/>
          </a:xfrm>
        </p:spPr>
        <p:txBody>
          <a:bodyPr/>
          <a:p>
            <a:pPr>
              <a:buNone/>
            </a:pPr>
            <a:r>
              <a:rPr lang="en-US" altLang="zh-CN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28</a:t>
            </a:r>
            <a:r>
              <a:rPr lang="zh-CN" altLang="en-US" b="1" dirty="0">
                <a:solidFill>
                  <a:schemeClr val="hlink"/>
                </a:solidFill>
              </a:rPr>
              <a:t>、龙骨与龙齿（五花龙骨、化龙骨、龙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牙）。</a:t>
            </a:r>
            <a:r>
              <a:rPr lang="zh-CN" altLang="en-US" b="1" dirty="0"/>
              <a:t>以山西产者为好；河南、陕西、甘肃等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省亦产。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29</a:t>
            </a:r>
            <a:r>
              <a:rPr lang="zh-CN" altLang="en-US" b="1" dirty="0">
                <a:solidFill>
                  <a:schemeClr val="hlink"/>
                </a:solidFill>
              </a:rPr>
              <a:t>、麦饭石（中华麦饭石、北票麦饭石）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。</a:t>
            </a:r>
            <a:r>
              <a:rPr lang="zh-CN" altLang="en-US" b="1" dirty="0"/>
              <a:t>以天津蓟县、内蒙哲里木盟产者为最佳。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30</a:t>
            </a:r>
            <a:r>
              <a:rPr lang="zh-CN" altLang="en-US" b="1" dirty="0">
                <a:solidFill>
                  <a:schemeClr val="hlink"/>
                </a:solidFill>
              </a:rPr>
              <a:t>、滑石（画石）。</a:t>
            </a:r>
            <a:r>
              <a:rPr lang="zh-CN" altLang="en-US" b="1" dirty="0"/>
              <a:t>以山东莱西、栖霞、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掖县和江西鹰潭等地产者为佳。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31</a:t>
            </a:r>
            <a:r>
              <a:rPr lang="zh-CN" altLang="en-US" b="1" dirty="0">
                <a:solidFill>
                  <a:schemeClr val="hlink"/>
                </a:solidFill>
              </a:rPr>
              <a:t>、代赭石（赭石、钉头赭石、红石头）。</a:t>
            </a:r>
            <a:r>
              <a:rPr lang="zh-CN" altLang="en-US" b="1" dirty="0"/>
              <a:t>主产于山西五台山、河北等省；广东等地亦产。</a:t>
            </a:r>
            <a:endParaRPr lang="zh-CN" altLang="en-US" b="1" dirty="0"/>
          </a:p>
          <a:p>
            <a:pPr>
              <a:buNone/>
            </a:pPr>
            <a:endParaRPr lang="zh-CN" altLang="en-US" b="1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7282" name="标题 97281"/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56905" cy="429260"/>
          </a:xfrm>
        </p:spPr>
        <p:txBody>
          <a:bodyPr anchor="ctr"/>
          <a:p>
            <a:r>
              <a:rPr lang="zh-CN" altLang="en-US" sz="4000" dirty="0">
                <a:solidFill>
                  <a:schemeClr val="hlink"/>
                </a:solidFill>
              </a:rPr>
              <a:t>（九）、西药</a:t>
            </a:r>
            <a:endParaRPr lang="zh-CN" altLang="en-US" sz="4000" dirty="0">
              <a:solidFill>
                <a:schemeClr val="hlink"/>
              </a:solidFill>
            </a:endParaRPr>
          </a:p>
        </p:txBody>
      </p:sp>
      <p:sp>
        <p:nvSpPr>
          <p:cNvPr id="97283" name="文本占位符 97282"/>
          <p:cNvSpPr>
            <a:spLocks noGrp="1"/>
          </p:cNvSpPr>
          <p:nvPr>
            <p:ph type="body" idx="1"/>
          </p:nvPr>
        </p:nvSpPr>
        <p:spPr>
          <a:xfrm>
            <a:off x="228600" y="429260"/>
            <a:ext cx="8700135" cy="642874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b="1" dirty="0"/>
              <a:t>        “</a:t>
            </a:r>
            <a:r>
              <a:rPr lang="zh-CN" altLang="en-US" b="1" dirty="0"/>
              <a:t>西药”是指“丝绸之路”之起点西安以西广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大地区所产的道地药材。包括“秦药”（秦皮、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秦归、秦艽等）和青藏高原，以及新疆（古西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域）的名贵药材，如西红花、西牛黄等，以及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甘草、紫草、肉苁蓉、麻黄、马鹿茸、大黄、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冬虫夏草、麝香、川贝中的青贝等。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</a:t>
            </a:r>
            <a:r>
              <a:rPr lang="zh-CN" altLang="en-US" b="1" dirty="0">
                <a:solidFill>
                  <a:schemeClr val="hlink"/>
                </a:solidFill>
              </a:rPr>
              <a:t>、大黄（将军、西宁大黄、马蹄大黄、雅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黄、箱黄）。</a:t>
            </a:r>
            <a:r>
              <a:rPr lang="zh-CN" altLang="en-US" b="1" dirty="0"/>
              <a:t>掌叶大黄主产于陕西、甘肃、青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海、四川、云南、西藏；唐古特大黄主产于甘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肃、青海西藏；药用大黄分布于豫西、鄂西、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陕南和西南等地。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8306" name="标题 98305"/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98307" name="文本占位符 98306"/>
          <p:cNvSpPr>
            <a:spLocks noGrp="1"/>
          </p:cNvSpPr>
          <p:nvPr>
            <p:ph type="body" idx="1"/>
          </p:nvPr>
        </p:nvSpPr>
        <p:spPr>
          <a:xfrm>
            <a:off x="228600" y="228600"/>
            <a:ext cx="8686800" cy="64008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2</a:t>
            </a:r>
            <a:r>
              <a:rPr lang="zh-CN" altLang="en-US" b="1" dirty="0">
                <a:solidFill>
                  <a:schemeClr val="hlink"/>
                </a:solidFill>
              </a:rPr>
              <a:t>、甘草（甜草、国老、粉草）。</a:t>
            </a:r>
            <a:r>
              <a:rPr lang="zh-CN" altLang="en-US" b="1" dirty="0"/>
              <a:t>分为东、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西两大主产地，西甘草以内蒙的伊盟、巴盟所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产为佳，宁夏、甘肃产者亦好，青海、陕西、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新疆亦产；东甘草主产于东北三省、河北、山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西、山东等地；但由于甘草用量太大，东、西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甘草已不能满足需要，新疆已成为新的甘草基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地。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3</a:t>
            </a:r>
            <a:r>
              <a:rPr lang="zh-CN" altLang="en-US" b="1" dirty="0">
                <a:solidFill>
                  <a:schemeClr val="hlink"/>
                </a:solidFill>
              </a:rPr>
              <a:t>、当归（秦归、全归、马尾归）。</a:t>
            </a:r>
            <a:r>
              <a:rPr lang="zh-CN" altLang="en-US" b="1" dirty="0"/>
              <a:t>主产于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甘肃、云南、四川；湖北、贵州等地有引种。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4</a:t>
            </a:r>
            <a:r>
              <a:rPr lang="zh-CN" altLang="en-US" b="1" dirty="0">
                <a:solidFill>
                  <a:schemeClr val="hlink"/>
                </a:solidFill>
              </a:rPr>
              <a:t>、羌活（蚕羌、大头羌、竹节羌）。</a:t>
            </a:r>
            <a:r>
              <a:rPr lang="zh-CN" altLang="en-US" b="1" dirty="0"/>
              <a:t>主产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于四川、青海、甘肃；陕西、云南等地亦产。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9330" name="标题 99329"/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99331" name="文本占位符 99330"/>
          <p:cNvSpPr>
            <a:spLocks noGrp="1"/>
          </p:cNvSpPr>
          <p:nvPr>
            <p:ph type="body" idx="1"/>
          </p:nvPr>
        </p:nvSpPr>
        <p:spPr>
          <a:xfrm>
            <a:off x="228600" y="228600"/>
            <a:ext cx="8686800" cy="66294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5</a:t>
            </a:r>
            <a:r>
              <a:rPr lang="zh-CN" altLang="en-US" b="1" dirty="0">
                <a:solidFill>
                  <a:schemeClr val="hlink"/>
                </a:solidFill>
              </a:rPr>
              <a:t>、麻黄与麻黄根。</a:t>
            </a:r>
            <a:r>
              <a:rPr lang="zh-CN" altLang="en-US" b="1" dirty="0"/>
              <a:t>以山西大同产者为优；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内蒙、吉林、辽宁、河北、河南、陕西、宁夏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等地亦产。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6</a:t>
            </a:r>
            <a:r>
              <a:rPr lang="zh-CN" altLang="en-US" b="1" dirty="0">
                <a:solidFill>
                  <a:schemeClr val="hlink"/>
                </a:solidFill>
              </a:rPr>
              <a:t>、秦艽（辫子秦艽、西秦艽）。</a:t>
            </a:r>
            <a:r>
              <a:rPr lang="zh-CN" altLang="en-US" b="1" dirty="0"/>
              <a:t>以青海黄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南等地产者为优；东北三省、河北、山西、陕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西、河南、宁夏、甘肃等地亦产。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7</a:t>
            </a:r>
            <a:r>
              <a:rPr lang="zh-CN" altLang="en-US" b="1" dirty="0">
                <a:solidFill>
                  <a:schemeClr val="hlink"/>
                </a:solidFill>
              </a:rPr>
              <a:t>、茵陈（绵茵陈、滨蒿）。</a:t>
            </a:r>
            <a:r>
              <a:rPr lang="zh-CN" altLang="en-US" b="1" dirty="0"/>
              <a:t>主产于西北、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东北、华北及台湾、湖北、广等地。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8</a:t>
            </a:r>
            <a:r>
              <a:rPr lang="zh-CN" altLang="en-US" b="1" dirty="0">
                <a:solidFill>
                  <a:schemeClr val="hlink"/>
                </a:solidFill>
              </a:rPr>
              <a:t>、枸杞子与地骨皮（宁夏枸杞、枸杞、西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枸杞、血杞）。</a:t>
            </a:r>
            <a:r>
              <a:rPr lang="zh-CN" altLang="en-US" b="1" dirty="0"/>
              <a:t>经宁夏中宁、中卫产者为最优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；内蒙、新疆、河北、陕西、甘肃、天津、山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西亦产。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标题 32769"/>
          <p:cNvSpPr>
            <a:spLocks noGrp="1" noRot="1"/>
          </p:cNvSpPr>
          <p:nvPr>
            <p:ph type="title"/>
          </p:nvPr>
        </p:nvSpPr>
        <p:spPr/>
        <p:txBody>
          <a:bodyPr anchor="ctr"/>
          <a:p>
            <a:r>
              <a:rPr lang="en-US" altLang="zh-CN" sz="5400" dirty="0">
                <a:solidFill>
                  <a:schemeClr val="hlink"/>
                </a:solidFill>
              </a:rPr>
              <a:t>2</a:t>
            </a:r>
            <a:r>
              <a:rPr lang="zh-CN" altLang="en-US" sz="5400" dirty="0">
                <a:solidFill>
                  <a:schemeClr val="hlink"/>
                </a:solidFill>
              </a:rPr>
              <a:t>、中医药理论指导</a:t>
            </a:r>
            <a:endParaRPr lang="zh-CN" altLang="en-US" sz="5400" dirty="0">
              <a:solidFill>
                <a:schemeClr val="hlink"/>
              </a:solidFill>
            </a:endParaRPr>
          </a:p>
        </p:txBody>
      </p:sp>
      <p:sp>
        <p:nvSpPr>
          <p:cNvPr id="32771" name="文本占位符 32770"/>
          <p:cNvSpPr>
            <a:spLocks noGrp="1"/>
          </p:cNvSpPr>
          <p:nvPr>
            <p:ph type="body" idx="1"/>
          </p:nvPr>
        </p:nvSpPr>
        <p:spPr>
          <a:xfrm>
            <a:off x="228600" y="1600200"/>
            <a:ext cx="8686800" cy="52578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sz="2800" b="1" dirty="0"/>
              <a:t>同一物种在国内外均有分布，在中医理论的指导下应用，有独特的疗效；而在其他民族的传统药物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体系中不入药或仅作单验方、草药在民间使用者，如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葛根（分布在中国、日本，中医用途为发表解肌、升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阳透疹、解热生津，国外原来不用，后学中医用法）；泽泻（分布在亚洲、欧洲、北美，中医用途为利水渗湿、泄热，国外应用为收敛、维生素缺乏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症）；香附（分布在中国、印度、日本，中医用途为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 </a:t>
            </a:r>
            <a:endParaRPr lang="zh-CN" altLang="en-US" sz="2800" b="1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354" name="标题 100353"/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00355" name="文本占位符 100354"/>
          <p:cNvSpPr>
            <a:spLocks noGrp="1"/>
          </p:cNvSpPr>
          <p:nvPr>
            <p:ph type="body" idx="1"/>
          </p:nvPr>
        </p:nvSpPr>
        <p:spPr>
          <a:xfrm>
            <a:off x="228600" y="579438"/>
            <a:ext cx="8686800" cy="5897562"/>
          </a:xfrm>
        </p:spPr>
        <p:txBody>
          <a:bodyPr/>
          <a:p>
            <a:pPr>
              <a:buNone/>
            </a:pPr>
            <a:r>
              <a:rPr lang="en-US" altLang="zh-CN" b="1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9</a:t>
            </a:r>
            <a:r>
              <a:rPr lang="zh-CN" altLang="en-US" b="1" dirty="0">
                <a:solidFill>
                  <a:schemeClr val="hlink"/>
                </a:solidFill>
              </a:rPr>
              <a:t>、冬虫夏草（虫草）。</a:t>
            </a:r>
            <a:r>
              <a:rPr lang="zh-CN" altLang="en-US" b="1" dirty="0"/>
              <a:t>以青海产量最大，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四川康定、阿坝、都江堰产者为正道；西藏、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云南亦产。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</a:t>
            </a:r>
            <a:r>
              <a:rPr lang="en-US" altLang="zh-CN" b="1" dirty="0">
                <a:solidFill>
                  <a:schemeClr val="hlink"/>
                </a:solidFill>
              </a:rPr>
              <a:t>10</a:t>
            </a:r>
            <a:r>
              <a:rPr lang="zh-CN" altLang="en-US" b="1" dirty="0">
                <a:solidFill>
                  <a:schemeClr val="hlink"/>
                </a:solidFill>
              </a:rPr>
              <a:t>、猪苓。</a:t>
            </a:r>
            <a:r>
              <a:rPr lang="zh-CN" altLang="en-US" b="1" dirty="0"/>
              <a:t>主产于陕西、甘肃、山西、河北和云南，以陕西省兴安县、汉中地区质量最佳；我国大部分地区均有野生。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11</a:t>
            </a:r>
            <a:r>
              <a:rPr lang="zh-CN" altLang="en-US" b="1" dirty="0">
                <a:solidFill>
                  <a:schemeClr val="hlink"/>
                </a:solidFill>
              </a:rPr>
              <a:t>、牛黄（蛋黄、管黄、西黄）。</a:t>
            </a:r>
            <a:r>
              <a:rPr lang="zh-CN" altLang="en-US" b="1" dirty="0"/>
              <a:t>主产于西北者称“西牛黄”，主产于华北者称“京牛黄”；全国皆有养殖牛黄，以山西、甘肃、广东等地大面积推广养殖技术。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1378" name="标题 101377"/>
          <p:cNvSpPr>
            <a:spLocks noGrp="1" noRot="1"/>
          </p:cNvSpPr>
          <p:nvPr>
            <p:ph type="title"/>
          </p:nvPr>
        </p:nvSpPr>
        <p:spPr>
          <a:xfrm>
            <a:off x="533400" y="0"/>
            <a:ext cx="8298815" cy="497840"/>
          </a:xfrm>
        </p:spPr>
        <p:txBody>
          <a:bodyPr anchor="ctr"/>
          <a:p>
            <a:r>
              <a:rPr lang="zh-CN" altLang="en-US" sz="4000" dirty="0">
                <a:solidFill>
                  <a:schemeClr val="hlink"/>
                </a:solidFill>
              </a:rPr>
              <a:t>（十）、南药</a:t>
            </a:r>
            <a:endParaRPr lang="zh-CN" altLang="en-US" sz="4000" dirty="0">
              <a:solidFill>
                <a:schemeClr val="hlink"/>
              </a:solidFill>
            </a:endParaRPr>
          </a:p>
        </p:txBody>
      </p:sp>
      <p:sp>
        <p:nvSpPr>
          <p:cNvPr id="101379" name="文本占位符 101378"/>
          <p:cNvSpPr>
            <a:spLocks noGrp="1"/>
          </p:cNvSpPr>
          <p:nvPr>
            <p:ph type="body" idx="1"/>
          </p:nvPr>
        </p:nvSpPr>
        <p:spPr>
          <a:xfrm>
            <a:off x="228600" y="497840"/>
            <a:ext cx="8810625" cy="613156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b="1" dirty="0"/>
              <a:t>        </a:t>
            </a:r>
            <a:r>
              <a:rPr lang="zh-CN" altLang="en-US" b="1" dirty="0"/>
              <a:t>此处所讲的“南药”是取义于南五味、南山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楂、南沙参等的“南”字。地理范围含湖北、湖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南、江苏、安徽、福建、江西、台湾等省区。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即长江以南各省除四川、广东、广西、云南、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贵州、浙江各省区所产道地药材以外的均属“南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药”的范围，这当然不排除在分布和产区上与江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南，甚至江北一些省区交叉重叠的情况。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</a:t>
            </a:r>
            <a:r>
              <a:rPr lang="zh-CN" altLang="en-US" b="1" dirty="0">
                <a:solidFill>
                  <a:schemeClr val="hlink"/>
                </a:solidFill>
              </a:rPr>
              <a:t>、半夏（三叶半夏、麻芋子、荆半夏）。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主产于湖北、河南、安徽、山东、四川、甘肃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；我国大部分地区有野生。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0114" name="标题 90113"/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90115" name="文本占位符 90114"/>
          <p:cNvSpPr>
            <a:spLocks noGrp="1"/>
          </p:cNvSpPr>
          <p:nvPr>
            <p:ph type="body" idx="1"/>
          </p:nvPr>
        </p:nvSpPr>
        <p:spPr>
          <a:xfrm>
            <a:off x="228600" y="180340"/>
            <a:ext cx="8783955" cy="660146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2</a:t>
            </a:r>
            <a:r>
              <a:rPr lang="zh-CN" altLang="en-US" b="1" dirty="0">
                <a:solidFill>
                  <a:schemeClr val="hlink"/>
                </a:solidFill>
              </a:rPr>
              <a:t>、射干。</a:t>
            </a:r>
            <a:r>
              <a:rPr lang="zh-CN" altLang="en-US" b="1" dirty="0"/>
              <a:t>主产于湖北者质量最优、河南产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量最大；江苏、安徽亦产，全国各省区均有。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3</a:t>
            </a:r>
            <a:r>
              <a:rPr lang="zh-CN" altLang="en-US" b="1" dirty="0">
                <a:solidFill>
                  <a:schemeClr val="hlink"/>
                </a:solidFill>
              </a:rPr>
              <a:t>、吴茱萸（吴萸）。</a:t>
            </a:r>
            <a:r>
              <a:rPr lang="zh-CN" altLang="en-US" b="1" dirty="0"/>
              <a:t>主产于贵州的铜仁、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凯里，广西的百色、柳州，云南的昭通、文山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，重庆的涪陵以及陕西的汉中等地区，并以湖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南常德产者质量为优；浙江、福建、湖北、广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东、甘肃等地亦产。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4</a:t>
            </a:r>
            <a:r>
              <a:rPr lang="zh-CN" altLang="en-US" b="1" dirty="0">
                <a:solidFill>
                  <a:schemeClr val="hlink"/>
                </a:solidFill>
              </a:rPr>
              <a:t>、莲子（莲蓬、莲藕、莲肉、莲薏、湘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莲）。</a:t>
            </a:r>
            <a:r>
              <a:rPr lang="zh-CN" altLang="en-US" b="1" dirty="0"/>
              <a:t>以湖南“湘莲”的产量最大、质量优，莲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藕以河南的“大白莲”为佳；全国南北各省均有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载培。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1138" name="标题 91137"/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91139" name="文本占位符 91138"/>
          <p:cNvSpPr>
            <a:spLocks noGrp="1"/>
          </p:cNvSpPr>
          <p:nvPr>
            <p:ph type="body" idx="1"/>
          </p:nvPr>
        </p:nvSpPr>
        <p:spPr>
          <a:xfrm>
            <a:off x="228600" y="228600"/>
            <a:ext cx="8686800" cy="68580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5</a:t>
            </a:r>
            <a:r>
              <a:rPr lang="zh-CN" altLang="en-US" b="1" dirty="0">
                <a:solidFill>
                  <a:schemeClr val="hlink"/>
                </a:solidFill>
              </a:rPr>
              <a:t>、女贞子（蜡树）。</a:t>
            </a:r>
            <a:r>
              <a:rPr lang="zh-CN" altLang="en-US" b="1" dirty="0"/>
              <a:t>主产于湖南、四川等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地；华东、华南、西南及华中各地均有分布。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6</a:t>
            </a:r>
            <a:r>
              <a:rPr lang="zh-CN" altLang="en-US" b="1" dirty="0">
                <a:solidFill>
                  <a:schemeClr val="hlink"/>
                </a:solidFill>
              </a:rPr>
              <a:t>、艾叶（蕲艾、祁艾、艾捲、艾绒、家艾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）。</a:t>
            </a:r>
            <a:r>
              <a:rPr lang="zh-CN" altLang="en-US" b="1" dirty="0"/>
              <a:t>主产于河北安国祁艾、湖北蕲春的蕲艾；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东北、华北、华东、华南、西南及陕西、甘肃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均有分布。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7</a:t>
            </a:r>
            <a:r>
              <a:rPr lang="zh-CN" altLang="en-US" b="1" dirty="0">
                <a:solidFill>
                  <a:schemeClr val="hlink"/>
                </a:solidFill>
              </a:rPr>
              <a:t>、蕲蛇（五步蛇、尖吻蛇）。</a:t>
            </a:r>
            <a:r>
              <a:rPr lang="zh-CN" altLang="en-US" b="1" dirty="0"/>
              <a:t>主产于浙江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广东、广西；贵州、湖北、安徽、江西、湖南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、福建、台湾等省区亦产。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8</a:t>
            </a:r>
            <a:r>
              <a:rPr lang="zh-CN" altLang="en-US" b="1" dirty="0">
                <a:solidFill>
                  <a:schemeClr val="hlink"/>
                </a:solidFill>
              </a:rPr>
              <a:t>、龟板（龟甲、乌龟壳、汉板）。</a:t>
            </a:r>
            <a:r>
              <a:rPr lang="zh-CN" altLang="en-US" b="1" dirty="0"/>
              <a:t>主产于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长江流域，曾以武汉为集散地；黄河流域以南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、以东地区亦产。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62" name="标题 92161"/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92163" name="文本占位符 92162"/>
          <p:cNvSpPr>
            <a:spLocks noGrp="1"/>
          </p:cNvSpPr>
          <p:nvPr>
            <p:ph type="body" idx="1"/>
          </p:nvPr>
        </p:nvSpPr>
        <p:spPr>
          <a:xfrm>
            <a:off x="228600" y="381000"/>
            <a:ext cx="8686800" cy="63246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9</a:t>
            </a:r>
            <a:r>
              <a:rPr lang="zh-CN" altLang="en-US" b="1" dirty="0">
                <a:solidFill>
                  <a:schemeClr val="hlink"/>
                </a:solidFill>
              </a:rPr>
              <a:t>、鳖甲（别甲、团鱼、甲鱼）。</a:t>
            </a:r>
            <a:r>
              <a:rPr lang="zh-CN" altLang="en-US" b="1" dirty="0"/>
              <a:t>主产于长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江流域以南各省；福建、广东、广西、海南等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地亦产。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10</a:t>
            </a:r>
            <a:r>
              <a:rPr lang="zh-CN" altLang="en-US" b="1" dirty="0">
                <a:solidFill>
                  <a:schemeClr val="hlink"/>
                </a:solidFill>
              </a:rPr>
              <a:t>、石膏（生石膏、煅石膏、白虎）。</a:t>
            </a:r>
            <a:r>
              <a:rPr lang="zh-CN" altLang="en-US" b="1" dirty="0"/>
              <a:t>主产于湖北应城，其名气最大；安徽、河南、山东、四川、湖南、广东、广西、云南、新疆等省区亦产。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11</a:t>
            </a:r>
            <a:r>
              <a:rPr lang="zh-CN" altLang="en-US" b="1" dirty="0">
                <a:solidFill>
                  <a:schemeClr val="hlink"/>
                </a:solidFill>
              </a:rPr>
              <a:t>、南沙参（沙参）。</a:t>
            </a:r>
            <a:r>
              <a:rPr lang="zh-CN" altLang="en-US" b="1" dirty="0"/>
              <a:t>以江苏、安徽、浙江一带主产，且质量最优；有些种全国南、北均产，有的仅产于江南。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3186" name="标题 93185"/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93187" name="文本占位符 93186"/>
          <p:cNvSpPr>
            <a:spLocks noGrp="1"/>
          </p:cNvSpPr>
          <p:nvPr>
            <p:ph type="body" idx="1"/>
          </p:nvPr>
        </p:nvSpPr>
        <p:spPr>
          <a:xfrm>
            <a:off x="228600" y="609600"/>
            <a:ext cx="8686800" cy="65532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12</a:t>
            </a:r>
            <a:r>
              <a:rPr lang="zh-CN" altLang="en-US" b="1" dirty="0">
                <a:solidFill>
                  <a:schemeClr val="hlink"/>
                </a:solidFill>
              </a:rPr>
              <a:t>、明党参（粉沙参、土明参、苏明党）。</a:t>
            </a:r>
            <a:r>
              <a:rPr lang="zh-CN" altLang="en-US" b="1" dirty="0"/>
              <a:t>主产于江苏；浙江、安徽均有种植；江西、湖北、四川等地均产。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13</a:t>
            </a:r>
            <a:r>
              <a:rPr lang="zh-CN" altLang="en-US" b="1" dirty="0">
                <a:solidFill>
                  <a:schemeClr val="hlink"/>
                </a:solidFill>
              </a:rPr>
              <a:t>、太子参（孩儿参）。</a:t>
            </a:r>
            <a:r>
              <a:rPr lang="zh-CN" altLang="en-US" b="1" dirty="0"/>
              <a:t>主产于江苏、山东、安徽；东北三省、河北、河南、山西、浙江、江西、湖北、陕西亦产。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14</a:t>
            </a:r>
            <a:r>
              <a:rPr lang="zh-CN" altLang="en-US" b="1" dirty="0">
                <a:solidFill>
                  <a:schemeClr val="hlink"/>
                </a:solidFill>
              </a:rPr>
              <a:t>、苍术（赤术、茅苍术、关苍术、北苍术）。</a:t>
            </a:r>
            <a:r>
              <a:rPr lang="zh-CN" altLang="en-US" b="1" dirty="0"/>
              <a:t>以江苏句容所产者质量较好；北苍术主产于河北、山西、陕西等省，关苍术产于东北，主销北方各省；河南、山东、安徽、浙江、湖北、四川、江西等省亦产。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4210" name="标题 94209"/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152400"/>
          </a:xfrm>
        </p:spPr>
        <p:txBody>
          <a:bodyPr anchor="ctr"/>
          <a:p>
            <a:endParaRPr sz="4000" dirty="0"/>
          </a:p>
        </p:txBody>
      </p:sp>
      <p:sp>
        <p:nvSpPr>
          <p:cNvPr id="94211" name="文本占位符 94210"/>
          <p:cNvSpPr>
            <a:spLocks noGrp="1"/>
          </p:cNvSpPr>
          <p:nvPr>
            <p:ph type="body" idx="1"/>
          </p:nvPr>
        </p:nvSpPr>
        <p:spPr>
          <a:xfrm>
            <a:off x="228600" y="579438"/>
            <a:ext cx="8686800" cy="6126162"/>
          </a:xfrm>
        </p:spPr>
        <p:txBody>
          <a:bodyPr/>
          <a:p>
            <a:pPr>
              <a:lnSpc>
                <a:spcPct val="80000"/>
              </a:lnSpc>
              <a:buNone/>
            </a:pPr>
            <a:r>
              <a:rPr lang="en-US" altLang="zh-CN" sz="800" b="1" dirty="0"/>
              <a:t>                         </a:t>
            </a:r>
            <a:r>
              <a:rPr lang="en-US" altLang="zh-CN" b="1" dirty="0">
                <a:solidFill>
                  <a:schemeClr val="hlink"/>
                </a:solidFill>
              </a:rPr>
              <a:t>15</a:t>
            </a:r>
            <a:r>
              <a:rPr lang="zh-CN" altLang="en-US" b="1" dirty="0">
                <a:solidFill>
                  <a:schemeClr val="hlink"/>
                </a:solidFill>
              </a:rPr>
              <a:t>、青木香与马兜铃（南马兜铃、土青木香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）。</a:t>
            </a:r>
            <a:r>
              <a:rPr lang="zh-CN" altLang="en-US" b="1" dirty="0"/>
              <a:t>主产于浙江、安徽、江苏、湖南、湖北；</a:t>
            </a:r>
            <a:endParaRPr lang="zh-CN" altLang="en-US" b="1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/>
              <a:t>长江以南各省及河南、山东等地均有分布。</a:t>
            </a:r>
            <a:endParaRPr lang="zh-CN" altLang="en-US" b="1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16</a:t>
            </a:r>
            <a:r>
              <a:rPr lang="zh-CN" altLang="en-US" b="1" dirty="0">
                <a:solidFill>
                  <a:schemeClr val="hlink"/>
                </a:solidFill>
              </a:rPr>
              <a:t>、芍药（白芍、川白芍、杭白芍、赤芍、毫芍）。</a:t>
            </a:r>
            <a:r>
              <a:rPr lang="zh-CN" altLang="en-US" b="1" dirty="0"/>
              <a:t>白芍主产于四川、浙江的杭州、安徽的毫州；赤芍主产于河北、内蒙；东北、华北西北等地亦产。</a:t>
            </a:r>
            <a:endParaRPr lang="zh-CN" altLang="en-US" b="1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/>
              <a:t>        </a:t>
            </a:r>
            <a:r>
              <a:rPr lang="en-US" altLang="zh-CN" b="1" dirty="0">
                <a:solidFill>
                  <a:schemeClr val="hlink"/>
                </a:solidFill>
              </a:rPr>
              <a:t>17</a:t>
            </a:r>
            <a:r>
              <a:rPr lang="zh-CN" altLang="en-US" b="1" dirty="0">
                <a:solidFill>
                  <a:schemeClr val="hlink"/>
                </a:solidFill>
              </a:rPr>
              <a:t>、桑及桑螵蛸（桑白皮、桑叶、桑枝、桑椹）。</a:t>
            </a:r>
            <a:r>
              <a:rPr lang="zh-CN" altLang="en-US" b="1" dirty="0"/>
              <a:t>主产于广东海南等地；全国各地均产，有珠江流域、太湖流域、四川盆地嘉定、长江中游、黄河下游、黄土高原、新疆等产桑区。</a:t>
            </a:r>
            <a:r>
              <a:rPr lang="zh-CN" altLang="en-US" b="1" dirty="0">
                <a:solidFill>
                  <a:schemeClr val="hlink"/>
                </a:solidFill>
              </a:rPr>
              <a:t>（僵蚕、蚕砂亦产于产桑区）</a:t>
            </a:r>
            <a:endParaRPr lang="zh-CN" altLang="en-US" b="1" dirty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zh-CN" altLang="en-US" b="1" dirty="0"/>
          </a:p>
          <a:p>
            <a:pPr>
              <a:lnSpc>
                <a:spcPct val="80000"/>
              </a:lnSpc>
              <a:buNone/>
            </a:pPr>
            <a:endParaRPr lang="zh-CN" altLang="en-US" sz="800" b="1" dirty="0"/>
          </a:p>
          <a:p>
            <a:pPr>
              <a:lnSpc>
                <a:spcPct val="80000"/>
              </a:lnSpc>
              <a:buNone/>
            </a:pPr>
            <a:endParaRPr lang="zh-CN" altLang="en-US" sz="800" b="1" dirty="0"/>
          </a:p>
          <a:p>
            <a:pPr>
              <a:lnSpc>
                <a:spcPct val="80000"/>
              </a:lnSpc>
              <a:buNone/>
            </a:pPr>
            <a:endParaRPr lang="zh-CN" altLang="en-US" sz="800" b="1" dirty="0"/>
          </a:p>
          <a:p>
            <a:pPr>
              <a:lnSpc>
                <a:spcPct val="80000"/>
              </a:lnSpc>
              <a:buNone/>
            </a:pPr>
            <a:endParaRPr lang="zh-CN" altLang="en-US" sz="800" b="1" dirty="0"/>
          </a:p>
          <a:p>
            <a:pPr>
              <a:lnSpc>
                <a:spcPct val="80000"/>
              </a:lnSpc>
              <a:buNone/>
            </a:pPr>
            <a:endParaRPr lang="zh-CN" altLang="en-US" sz="800" b="1" dirty="0"/>
          </a:p>
          <a:p>
            <a:pPr>
              <a:lnSpc>
                <a:spcPct val="80000"/>
              </a:lnSpc>
              <a:buNone/>
            </a:pPr>
            <a:endParaRPr lang="zh-CN" altLang="en-US" sz="800" b="1" dirty="0"/>
          </a:p>
          <a:p>
            <a:pPr>
              <a:lnSpc>
                <a:spcPct val="80000"/>
              </a:lnSpc>
              <a:buNone/>
            </a:pPr>
            <a:endParaRPr lang="zh-CN" altLang="en-US" sz="800" b="1" dirty="0"/>
          </a:p>
          <a:p>
            <a:pPr>
              <a:lnSpc>
                <a:spcPct val="80000"/>
              </a:lnSpc>
              <a:buNone/>
            </a:pPr>
            <a:r>
              <a:rPr lang="en-US" altLang="zh-CN" sz="800" b="1"/>
              <a:t>9</a:t>
            </a:r>
            <a:endParaRPr lang="en-US" altLang="zh-CN" sz="800" b="1"/>
          </a:p>
          <a:p>
            <a:pPr>
              <a:lnSpc>
                <a:spcPct val="80000"/>
              </a:lnSpc>
              <a:buNone/>
            </a:pPr>
            <a:endParaRPr lang="en-US" altLang="zh-CN" sz="800" b="1"/>
          </a:p>
          <a:p>
            <a:pPr>
              <a:lnSpc>
                <a:spcPct val="80000"/>
              </a:lnSpc>
              <a:buNone/>
            </a:pPr>
            <a:endParaRPr lang="en-US" altLang="zh-CN" sz="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标题 33793"/>
          <p:cNvSpPr>
            <a:spLocks noGrp="1" noRot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 anchor="ctr"/>
          <a:p>
            <a:endParaRPr sz="4000" dirty="0"/>
          </a:p>
        </p:txBody>
      </p:sp>
      <p:sp>
        <p:nvSpPr>
          <p:cNvPr id="33795" name="文本占位符 33794"/>
          <p:cNvSpPr>
            <a:spLocks noGrp="1"/>
          </p:cNvSpPr>
          <p:nvPr>
            <p:ph type="body" idx="1"/>
          </p:nvPr>
        </p:nvSpPr>
        <p:spPr>
          <a:xfrm>
            <a:off x="457200" y="685800"/>
            <a:ext cx="8382000" cy="5791200"/>
          </a:xfrm>
        </p:spPr>
        <p:txBody>
          <a:bodyPr/>
          <a:p>
            <a:pPr>
              <a:buNone/>
            </a:pPr>
            <a:r>
              <a:rPr lang="zh-CN" altLang="en-US" b="1" dirty="0"/>
              <a:t>疏肝理气、调经止痛，国外应用为收敛、利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尿、发汗、下乳、驱虫、又作香料）；青蒿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（分布在亚洲、欧洲、北美，中医用途为清热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解暑、止痢截疟，国外应用为健胃、缓泻、酿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酒）。由此可见，“道地药材”不仅是“天”赋予我们民族的自然资源，而且包含着我国古代医药学家的科学智慧和丰富的临床实践经验，“草”与“宝”（药）的分野亦在于此。</a:t>
            </a: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标题 34817"/>
          <p:cNvSpPr>
            <a:spLocks noGrp="1" noRot="1"/>
          </p:cNvSpPr>
          <p:nvPr>
            <p:ph type="title"/>
          </p:nvPr>
        </p:nvSpPr>
        <p:spPr/>
        <p:txBody>
          <a:bodyPr anchor="ctr"/>
          <a:p>
            <a:r>
              <a:rPr lang="en-US" altLang="zh-CN" sz="4800" dirty="0">
                <a:solidFill>
                  <a:schemeClr val="hlink"/>
                </a:solidFill>
              </a:rPr>
              <a:t>3</a:t>
            </a:r>
            <a:r>
              <a:rPr lang="zh-CN" altLang="en-US" sz="4800" dirty="0">
                <a:solidFill>
                  <a:schemeClr val="hlink"/>
                </a:solidFill>
              </a:rPr>
              <a:t>、外来药物变成道地货</a:t>
            </a:r>
            <a:endParaRPr lang="zh-CN" altLang="en-US" sz="4800" dirty="0">
              <a:solidFill>
                <a:schemeClr val="hlink"/>
              </a:solidFill>
            </a:endParaRPr>
          </a:p>
        </p:txBody>
      </p:sp>
      <p:sp>
        <p:nvSpPr>
          <p:cNvPr id="34820" name="文本占位符 34819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/>
              <a:t>有些药物原产外国，在民族融合、文化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交流过程中传入我国，发现和发展了医药用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途，成为常用中药，如藏红花、沉香、冰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片、血竭等均在国内成功地引种或找到新的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资源。但其前提是在中医临床工作中，较长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时期的临床观察后才能确定。</a:t>
            </a: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标题 35841"/>
          <p:cNvSpPr>
            <a:spLocks noGrp="1" noRot="1"/>
          </p:cNvSpPr>
          <p:nvPr>
            <p:ph type="title"/>
          </p:nvPr>
        </p:nvSpPr>
        <p:spPr/>
        <p:txBody>
          <a:bodyPr anchor="ctr"/>
          <a:p>
            <a:r>
              <a:rPr lang="en-US" altLang="zh-CN" sz="4800" dirty="0">
                <a:solidFill>
                  <a:schemeClr val="hlink"/>
                </a:solidFill>
              </a:rPr>
              <a:t>4</a:t>
            </a:r>
            <a:r>
              <a:rPr lang="zh-CN" altLang="en-US" sz="4800" dirty="0">
                <a:solidFill>
                  <a:schemeClr val="hlink"/>
                </a:solidFill>
              </a:rPr>
              <a:t>、社会生活方式的产物</a:t>
            </a:r>
            <a:endParaRPr lang="zh-CN" altLang="en-US" sz="4800" dirty="0">
              <a:solidFill>
                <a:schemeClr val="hlink"/>
              </a:solidFill>
            </a:endParaRPr>
          </a:p>
        </p:txBody>
      </p:sp>
      <p:sp>
        <p:nvSpPr>
          <p:cNvPr id="35843" name="文本占位符 35842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/>
              <a:t>如神曲、青黛之类的加工产品，是与吃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穿用相关的“道地药材”，此处“道地”主要是 工艺技术上的讲究。</a:t>
            </a:r>
            <a:endParaRPr lang="zh-CN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12440</Words>
  <Application>WPS 演示</Application>
  <PresentationFormat>全屏显示(4:3)</PresentationFormat>
  <Paragraphs>632</Paragraphs>
  <Slides>66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66</vt:i4>
      </vt:variant>
    </vt:vector>
  </HeadingPairs>
  <TitlesOfParts>
    <vt:vector size="74" baseType="lpstr">
      <vt:lpstr>Arial</vt:lpstr>
      <vt:lpstr>宋体</vt:lpstr>
      <vt:lpstr>Wingdings</vt:lpstr>
      <vt:lpstr>Calibri</vt:lpstr>
      <vt:lpstr>隶书</vt:lpstr>
      <vt:lpstr>Garamond</vt:lpstr>
      <vt:lpstr>微软雅黑</vt:lpstr>
      <vt:lpstr>Office 主题</vt:lpstr>
      <vt:lpstr>  太极大药房 中药技能提高班课程 道地药材             讲师：朱晓桃</vt:lpstr>
      <vt:lpstr>什么是道地药材</vt:lpstr>
      <vt:lpstr>“道地”二字的来源</vt:lpstr>
      <vt:lpstr>一、道地药材的含义</vt:lpstr>
      <vt:lpstr>1、同种异地</vt:lpstr>
      <vt:lpstr>2、中医药理论指导</vt:lpstr>
      <vt:lpstr>PowerPoint 演示文稿</vt:lpstr>
      <vt:lpstr>3、外来药物变成道地货</vt:lpstr>
      <vt:lpstr>4、社会生活方式的产物</vt:lpstr>
      <vt:lpstr>5、异种异质</vt:lpstr>
      <vt:lpstr>PowerPoint 演示文稿</vt:lpstr>
      <vt:lpstr>PowerPoint 演示文稿</vt:lpstr>
      <vt:lpstr>PowerPoint 演示文稿</vt:lpstr>
      <vt:lpstr>二、道地药材的成因 </vt:lpstr>
      <vt:lpstr>PowerPoint 演示文稿</vt:lpstr>
      <vt:lpstr>2、以成熟的农业技术为基础 </vt:lpstr>
      <vt:lpstr>3、以中医药理论为指导</vt:lpstr>
      <vt:lpstr>PowerPoint 演示文稿</vt:lpstr>
      <vt:lpstr>三、道地药材的分类概说</vt:lpstr>
      <vt:lpstr>PowerPoint 演示文稿</vt:lpstr>
      <vt:lpstr>（一）、川药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（二）、广药</vt:lpstr>
      <vt:lpstr>PowerPoint 演示文稿</vt:lpstr>
      <vt:lpstr>PowerPoint 演示文稿</vt:lpstr>
      <vt:lpstr>PowerPoint 演示文稿</vt:lpstr>
      <vt:lpstr>（三）、云药</vt:lpstr>
      <vt:lpstr>PowerPoint 演示文稿</vt:lpstr>
      <vt:lpstr>（四）、贵药</vt:lpstr>
      <vt:lpstr>PowerPoint 演示文稿</vt:lpstr>
      <vt:lpstr>（五）、怀药</vt:lpstr>
      <vt:lpstr>PowerPoint 演示文稿</vt:lpstr>
      <vt:lpstr>PowerPoint 演示文稿</vt:lpstr>
      <vt:lpstr>（六）、浙药</vt:lpstr>
      <vt:lpstr>PowerPoint 演示文稿</vt:lpstr>
      <vt:lpstr>PowerPoint 演示文稿</vt:lpstr>
      <vt:lpstr>PowerPoint 演示文稿</vt:lpstr>
      <vt:lpstr>（七）、关药</vt:lpstr>
      <vt:lpstr>PowerPoint 演示文稿</vt:lpstr>
      <vt:lpstr>PowerPoint 演示文稿</vt:lpstr>
      <vt:lpstr>PowerPoint 演示文稿</vt:lpstr>
      <vt:lpstr>（八）、北药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（九）、西药</vt:lpstr>
      <vt:lpstr>PowerPoint 演示文稿</vt:lpstr>
      <vt:lpstr>PowerPoint 演示文稿</vt:lpstr>
      <vt:lpstr>PowerPoint 演示文稿</vt:lpstr>
      <vt:lpstr>（十）、南药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呼吸系统疾病</dc:title>
  <dc:creator>张蓉</dc:creator>
  <cp:lastModifiedBy>lenovo</cp:lastModifiedBy>
  <cp:revision>40</cp:revision>
  <dcterms:created xsi:type="dcterms:W3CDTF">2016-10-13T12:53:00Z</dcterms:created>
  <dcterms:modified xsi:type="dcterms:W3CDTF">2017-05-04T02:17:56Z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2052-10.1.0.6393</vt:lpwstr>
  </property>
</Properties>
</file>