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9" r:id="rId4"/>
    <p:sldId id="275" r:id="rId5"/>
    <p:sldId id="296" r:id="rId6"/>
    <p:sldId id="302" r:id="rId7"/>
    <p:sldId id="303" r:id="rId8"/>
    <p:sldId id="297" r:id="rId9"/>
    <p:sldId id="304" r:id="rId10"/>
    <p:sldId id="308" r:id="rId11"/>
    <p:sldId id="309" r:id="rId12"/>
    <p:sldId id="310" r:id="rId13"/>
    <p:sldId id="311" r:id="rId14"/>
    <p:sldId id="305" r:id="rId15"/>
    <p:sldId id="307" r:id="rId16"/>
    <p:sldId id="298" r:id="rId17"/>
    <p:sldId id="299" r:id="rId18"/>
    <p:sldId id="312" r:id="rId19"/>
    <p:sldId id="313" r:id="rId20"/>
    <p:sldId id="314" r:id="rId21"/>
    <p:sldId id="317" r:id="rId22"/>
    <p:sldId id="318" r:id="rId23"/>
    <p:sldId id="319" r:id="rId24"/>
    <p:sldId id="320" r:id="rId25"/>
    <p:sldId id="321" r:id="rId26"/>
    <p:sldId id="315" r:id="rId27"/>
    <p:sldId id="316" r:id="rId28"/>
    <p:sldId id="300" r:id="rId29"/>
    <p:sldId id="301" r:id="rId30"/>
    <p:sldId id="295" r:id="rId31"/>
    <p:sldId id="294" r:id="rId32"/>
    <p:sldId id="293" r:id="rId33"/>
    <p:sldId id="292" r:id="rId34"/>
    <p:sldId id="291" r:id="rId35"/>
    <p:sldId id="290" r:id="rId36"/>
    <p:sldId id="289" r:id="rId37"/>
    <p:sldId id="274" r:id="rId38"/>
    <p:sldId id="273" r:id="rId39"/>
    <p:sldId id="272" r:id="rId40"/>
    <p:sldId id="271" r:id="rId41"/>
    <p:sldId id="259" r:id="rId42"/>
  </p:sldIdLst>
  <p:sldSz cx="9144000" cy="5143500"/>
  <p:notesSz cx="6858000" cy="9144000"/>
  <p:defaultTextStyle>
    <a:defPPr>
      <a:defRPr lang="en-US"/>
    </a:defPPr>
    <a:lvl1pPr marL="0" lvl="0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1pPr>
    <a:lvl2pPr marL="457200" lvl="1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2pPr>
    <a:lvl3pPr marL="914400" lvl="2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3pPr>
    <a:lvl4pPr marL="1371600" lvl="3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4pPr>
    <a:lvl5pPr marL="1828800" lvl="4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5pPr>
    <a:lvl6pPr marL="2286000" lvl="5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6pPr>
    <a:lvl7pPr marL="2743200" lvl="6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7pPr>
    <a:lvl8pPr marL="3200400" lvl="7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8pPr>
    <a:lvl9pPr marL="3657600" lvl="8" indent="0" algn="l" defTabSz="4572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15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08" y="96"/>
      </p:cViewPr>
      <p:guideLst>
        <p:guide orient="horz" pos="2150"/>
        <p:guide pos="29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5" Type="http://schemas.openxmlformats.org/officeDocument/2006/relationships/tableStyles" Target="tableStyles.xml"/><Relationship Id="rId44" Type="http://schemas.openxmlformats.org/officeDocument/2006/relationships/viewProps" Target="viewProps.xml"/><Relationship Id="rId43" Type="http://schemas.openxmlformats.org/officeDocument/2006/relationships/presProps" Target="presProps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单击以编辑母版副标题样式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25"/>
          <p:cNvSpPr/>
          <p:nvPr/>
        </p:nvSpPr>
        <p:spPr>
          <a:xfrm>
            <a:off x="0" y="793750"/>
            <a:ext cx="9151938" cy="35290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ctr"/>
          <a:p>
            <a:pPr lvl="0" indent="0" algn="ctr"/>
            <a:endParaRPr lang="zh-CN" altLang="zh-CN" sz="5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1" name="直接连接符 27"/>
          <p:cNvSpPr/>
          <p:nvPr userDrawn="1"/>
        </p:nvSpPr>
        <p:spPr>
          <a:xfrm>
            <a:off x="0" y="693738"/>
            <a:ext cx="9144000" cy="0"/>
          </a:xfrm>
          <a:prstGeom prst="line">
            <a:avLst/>
          </a:prstGeom>
          <a:ln w="635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2" name="直接连接符 12"/>
          <p:cNvSpPr/>
          <p:nvPr userDrawn="1"/>
        </p:nvSpPr>
        <p:spPr>
          <a:xfrm>
            <a:off x="0" y="4422775"/>
            <a:ext cx="9140825" cy="0"/>
          </a:xfrm>
          <a:prstGeom prst="line">
            <a:avLst/>
          </a:prstGeom>
          <a:ln w="63500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" name="日期占位符 3"/>
          <p:cNvSpPr>
            <a:spLocks noGrp="1" noChangeArrowheads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base"/>
            <a:fld id="{BB962C8B-B14F-4D97-AF65-F5344CB8AC3E}" type="datetime1">
              <a:rPr lang="zh-CN" altLang="en-US" sz="900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11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fontAlgn="base"/>
            <a:endParaRPr lang="zh-CN" altLang="zh-CN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12" name="灯片编号占位符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900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直接连接符 9"/>
          <p:cNvSpPr/>
          <p:nvPr userDrawn="1"/>
        </p:nvSpPr>
        <p:spPr>
          <a:xfrm>
            <a:off x="0" y="472916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3075" name="Group 3"/>
          <p:cNvGrpSpPr/>
          <p:nvPr userDrawn="1"/>
        </p:nvGrpSpPr>
        <p:grpSpPr>
          <a:xfrm>
            <a:off x="3175" y="4768850"/>
            <a:ext cx="9144000" cy="406400"/>
            <a:chOff x="0" y="0"/>
            <a:chExt cx="5760" cy="284"/>
          </a:xfrm>
        </p:grpSpPr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0" y="0"/>
              <a:ext cx="5760" cy="26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  <a:sym typeface="Arial Unicode MS" pitchFamily="34" charset="-122"/>
                </a:rPr>
                <a:t>     </a:t>
              </a:r>
              <a:endParaRPr kumimoji="0" lang="zh-CN" altLang="en-US" sz="2000" b="1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endParaRPr>
            </a:p>
          </p:txBody>
        </p:sp>
        <p:sp>
          <p:nvSpPr>
            <p:cNvPr id="3077" name="TextBox 10"/>
            <p:cNvSpPr/>
            <p:nvPr/>
          </p:nvSpPr>
          <p:spPr>
            <a:xfrm>
              <a:off x="2394" y="18"/>
              <a:ext cx="1265" cy="23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lvl="0" indent="0"/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健康世界   太极无限</a:t>
              </a: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078" name="直接连接符 15"/>
            <p:cNvSpPr/>
            <p:nvPr/>
          </p:nvSpPr>
          <p:spPr>
            <a:xfrm>
              <a:off x="2039" y="129"/>
              <a:ext cx="363" cy="1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3079" name="直接连接符 16"/>
            <p:cNvSpPr/>
            <p:nvPr/>
          </p:nvSpPr>
          <p:spPr>
            <a:xfrm>
              <a:off x="3634" y="129"/>
              <a:ext cx="363" cy="1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3" name="TextBox 12"/>
            <p:cNvSpPr>
              <a:spLocks noChangeArrowheads="1"/>
            </p:cNvSpPr>
            <p:nvPr/>
          </p:nvSpPr>
          <p:spPr bwMode="auto">
            <a:xfrm>
              <a:off x="5055" y="4"/>
              <a:ext cx="499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  <a:sym typeface="Arial" panose="020B0604020202020204" pitchFamily="34" charset="0"/>
                </a:rPr>
                <a:t>TAIJI</a:t>
              </a:r>
              <a:endPara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Arial" panose="020B0604020202020204" pitchFamily="34" charset="0"/>
              </a:endParaRPr>
            </a:p>
          </p:txBody>
        </p:sp>
      </p:grp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-3175" y="0"/>
            <a:ext cx="9144000" cy="3762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itchFamily="34" charset="-122"/>
                <a:ea typeface="Arial Unicode MS" pitchFamily="34" charset="-122"/>
                <a:cs typeface="Arial Unicode MS" pitchFamily="34" charset="-122"/>
                <a:sym typeface="Arial Unicode MS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</p:txBody>
      </p:sp>
      <p:sp>
        <p:nvSpPr>
          <p:cNvPr id="3082" name="直接连接符 14"/>
          <p:cNvSpPr/>
          <p:nvPr userDrawn="1"/>
        </p:nvSpPr>
        <p:spPr>
          <a:xfrm>
            <a:off x="-3175" y="409575"/>
            <a:ext cx="9140825" cy="1588"/>
          </a:xfrm>
          <a:prstGeom prst="line">
            <a:avLst/>
          </a:prstGeom>
          <a:ln w="28575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" name="日期占位符 3"/>
          <p:cNvSpPr>
            <a:spLocks noGrp="1" noChangeArrowheads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base"/>
            <a:fld id="{BB962C8B-B14F-4D97-AF65-F5344CB8AC3E}" type="datetime1">
              <a:rPr lang="zh-CN" altLang="en-US" sz="900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17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fontAlgn="base"/>
            <a:endParaRPr lang="zh-CN" altLang="zh-CN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18" name="灯片编号占位符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900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直接连接符 9"/>
          <p:cNvSpPr/>
          <p:nvPr userDrawn="1"/>
        </p:nvSpPr>
        <p:spPr>
          <a:xfrm>
            <a:off x="0" y="472916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4099" name="Group 3"/>
          <p:cNvGrpSpPr/>
          <p:nvPr userDrawn="1"/>
        </p:nvGrpSpPr>
        <p:grpSpPr>
          <a:xfrm>
            <a:off x="3175" y="4768850"/>
            <a:ext cx="9144000" cy="406400"/>
            <a:chOff x="0" y="0"/>
            <a:chExt cx="5760" cy="284"/>
          </a:xfrm>
        </p:grpSpPr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0" y="0"/>
              <a:ext cx="5760" cy="26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  <a:sym typeface="Arial Unicode MS" pitchFamily="34" charset="-122"/>
                </a:rPr>
                <a:t>     </a:t>
              </a:r>
              <a:endParaRPr kumimoji="0" lang="zh-CN" altLang="en-US" sz="2000" b="1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endParaRPr>
            </a:p>
          </p:txBody>
        </p:sp>
        <p:sp>
          <p:nvSpPr>
            <p:cNvPr id="4101" name="TextBox 10"/>
            <p:cNvSpPr/>
            <p:nvPr/>
          </p:nvSpPr>
          <p:spPr>
            <a:xfrm>
              <a:off x="2394" y="18"/>
              <a:ext cx="1265" cy="23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lvl="0" indent="0"/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健康世界   太极无限</a:t>
              </a:r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102" name="直接连接符 15"/>
            <p:cNvSpPr/>
            <p:nvPr/>
          </p:nvSpPr>
          <p:spPr>
            <a:xfrm>
              <a:off x="2039" y="129"/>
              <a:ext cx="363" cy="1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4103" name="直接连接符 16"/>
            <p:cNvSpPr/>
            <p:nvPr/>
          </p:nvSpPr>
          <p:spPr>
            <a:xfrm>
              <a:off x="3634" y="129"/>
              <a:ext cx="363" cy="1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3" name="TextBox 12"/>
            <p:cNvSpPr>
              <a:spLocks noChangeArrowheads="1"/>
            </p:cNvSpPr>
            <p:nvPr/>
          </p:nvSpPr>
          <p:spPr bwMode="auto">
            <a:xfrm>
              <a:off x="5055" y="4"/>
              <a:ext cx="499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  <a:sym typeface="Arial" panose="020B0604020202020204" pitchFamily="34" charset="0"/>
                </a:rPr>
                <a:t>TAIJI</a:t>
              </a:r>
              <a:endPara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Arial" panose="020B0604020202020204" pitchFamily="34" charset="0"/>
              </a:endParaRPr>
            </a:p>
          </p:txBody>
        </p:sp>
      </p:grp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-3175" y="0"/>
            <a:ext cx="9144000" cy="3762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itchFamily="34" charset="-122"/>
                <a:ea typeface="Arial Unicode MS" pitchFamily="34" charset="-122"/>
                <a:cs typeface="Arial Unicode MS" pitchFamily="34" charset="-122"/>
                <a:sym typeface="Arial Unicode MS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</p:txBody>
      </p:sp>
      <p:sp>
        <p:nvSpPr>
          <p:cNvPr id="4106" name="直接连接符 14"/>
          <p:cNvSpPr/>
          <p:nvPr userDrawn="1"/>
        </p:nvSpPr>
        <p:spPr>
          <a:xfrm>
            <a:off x="-3175" y="409575"/>
            <a:ext cx="9140825" cy="1588"/>
          </a:xfrm>
          <a:prstGeom prst="line">
            <a:avLst/>
          </a:prstGeom>
          <a:ln w="28575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" name="日期占位符 3"/>
          <p:cNvSpPr>
            <a:spLocks noGrp="1" noChangeArrowheads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base"/>
            <a:fld id="{BB962C8B-B14F-4D97-AF65-F5344CB8AC3E}" type="datetime1">
              <a:rPr lang="zh-CN" altLang="en-US" sz="900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17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fontAlgn="base"/>
            <a:endParaRPr lang="zh-CN" altLang="zh-CN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18" name="灯片编号占位符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900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矩形 6"/>
          <p:cNvSpPr/>
          <p:nvPr/>
        </p:nvSpPr>
        <p:spPr>
          <a:xfrm>
            <a:off x="0" y="2581275"/>
            <a:ext cx="9144000" cy="257175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anchor="ctr"/>
          <a:p>
            <a:pPr lvl="0" indent="0" algn="ctr"/>
            <a:endParaRPr lang="zh-CN" altLang="zh-CN" dirty="0">
              <a:solidFill>
                <a:srgbClr val="000000"/>
              </a:solidFill>
              <a:latin typeface="Franklin Gothic Book" pitchFamily="34" charset="0"/>
              <a:ea typeface="华文楷体" pitchFamily="2" charset="-122"/>
              <a:sym typeface="Franklin Gothic Book" pitchFamily="34" charset="0"/>
            </a:endParaRPr>
          </a:p>
        </p:txBody>
      </p:sp>
      <p:sp>
        <p:nvSpPr>
          <p:cNvPr id="8" name="日期占位符 3"/>
          <p:cNvSpPr>
            <a:spLocks noGrp="1" noChangeArrowheads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fontAlgn="base"/>
            <a:fld id="{BB962C8B-B14F-4D97-AF65-F5344CB8AC3E}" type="datetime1">
              <a:rPr lang="zh-CN" altLang="en-US" sz="900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9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 fontAlgn="base"/>
            <a:endParaRPr lang="zh-CN" altLang="zh-CN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10" name="灯片编号占位符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/>
            <a:fld id="{9A0DB2DC-4C9A-4742-B13C-FB6460FD3503}" type="slidenum">
              <a:rPr lang="zh-CN" altLang="en-US" sz="900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17145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 indent="-171450"/>
            <a:r>
              <a:rPr lang="zh-CN" altLang="en-US" dirty="0"/>
              <a:t>第二级</a:t>
            </a:r>
            <a:endParaRPr lang="zh-CN" altLang="en-US" dirty="0"/>
          </a:p>
          <a:p>
            <a:pPr lvl="2" indent="-171450"/>
            <a:r>
              <a:rPr lang="zh-CN" altLang="en-US" dirty="0"/>
              <a:t>第三级</a:t>
            </a:r>
            <a:endParaRPr lang="zh-CN" altLang="en-US" dirty="0"/>
          </a:p>
          <a:p>
            <a:pPr lvl="3" indent="-171450"/>
            <a:r>
              <a:rPr lang="zh-CN" altLang="en-US" dirty="0"/>
              <a:t>第四级</a:t>
            </a:r>
            <a:endParaRPr lang="zh-CN" altLang="en-US" dirty="0"/>
          </a:p>
          <a:p>
            <a:pPr lvl="4" indent="-171450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fontAlgn="base"/>
            <a:fld id="{BB962C8B-B14F-4D97-AF65-F5344CB8AC3E}" type="datetime1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algn="ctr" fontAlgn="base"/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algn="r" fontAlgn="base"/>
            <a:fld id="{9A0DB2DC-4C9A-4742-B13C-FB6460FD3503}" type="slidenum">
              <a:rPr lang="zh-CN" altLang="en-US" sz="9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等线" panose="02010600030101010101" pitchFamily="2" charset="-122"/>
                <a:cs typeface="+mn-ea"/>
              </a:rPr>
            </a:fld>
            <a:endParaRPr lang="zh-CN" altLang="en-US" sz="900" strike="noStrike" noProof="1" dirty="0">
              <a:solidFill>
                <a:srgbClr val="898989"/>
              </a:solidFill>
              <a:ea typeface="等线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TextBox 13"/>
          <p:cNvSpPr/>
          <p:nvPr/>
        </p:nvSpPr>
        <p:spPr>
          <a:xfrm>
            <a:off x="611505" y="1235075"/>
            <a:ext cx="8376285" cy="67881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algn="ctr"/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2017  </a:t>
            </a:r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  经  营  计  划  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6" name="矩形 2"/>
          <p:cNvSpPr/>
          <p:nvPr/>
        </p:nvSpPr>
        <p:spPr>
          <a:xfrm>
            <a:off x="2698433" y="2998153"/>
            <a:ext cx="4816475" cy="48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eaLnBrk="0" hangingPunct="0"/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蒋   炜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7" name="矩形 5"/>
          <p:cNvSpPr/>
          <p:nvPr/>
        </p:nvSpPr>
        <p:spPr>
          <a:xfrm>
            <a:off x="1660208" y="2192020"/>
            <a:ext cx="7483475" cy="48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eaLnBrk="0" hangingPunct="0"/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四川太极大药房连锁有限公司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306070" y="495935"/>
            <a:ext cx="8533765" cy="548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3、集团各厂三个重点品种销售计划及措施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单位：万元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408940" y="1184910"/>
          <a:ext cx="8430895" cy="3387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005"/>
                <a:gridCol w="707390"/>
                <a:gridCol w="447675"/>
                <a:gridCol w="1372870"/>
                <a:gridCol w="1168400"/>
                <a:gridCol w="802640"/>
                <a:gridCol w="984885"/>
                <a:gridCol w="894715"/>
                <a:gridCol w="1631315"/>
              </a:tblGrid>
              <a:tr h="5568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供应商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品种名称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规格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含税销售（万）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增长率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毛利额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提升措施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895">
                <a:tc row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重庆中药二厂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感冒清热颗粒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12g*12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袋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59.5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21.3%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32.44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53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芪鹿补血颗粒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7gx9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袋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38.3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29.0%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15.94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895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六味地黄丸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丸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瓶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浓缩丸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68.8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29.2%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34.40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895"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甘肃天水羲皇阿胶有限公司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阿胶（太极天胶）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250g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550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20.3%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167.00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615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鹿角胶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120g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40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1900.0%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15.90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B20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397510" y="393065"/>
            <a:ext cx="8177530" cy="548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3、集团各厂三个重点品种销售计划及措施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单位：万元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281305" y="1033145"/>
          <a:ext cx="8581390" cy="3592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365"/>
                <a:gridCol w="789305"/>
                <a:gridCol w="426085"/>
                <a:gridCol w="1832610"/>
                <a:gridCol w="1064895"/>
                <a:gridCol w="739140"/>
                <a:gridCol w="818515"/>
                <a:gridCol w="704850"/>
                <a:gridCol w="1825625"/>
              </a:tblGrid>
              <a:tr h="51308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供应商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品种名称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规格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含税销售（万）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增长率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毛利额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提升措施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 row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四川南充制药有限公司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小儿化痰止咳颗粒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克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x8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袋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3.89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150.0%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1.65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A24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795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板蓝根颗粒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5gx20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袋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11.3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35.4%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4.82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B4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B6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生乳汁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100mlx6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瓶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6.5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435.7%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1.90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B19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 row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西南药业股份有限公司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维生素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C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咀嚼片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100mgx60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22.6%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5.00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葡萄糖酸钙维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D2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咀嚼片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太极钙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片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复方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)/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瓶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32.0%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24.00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715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奥美拉唑肠溶胶囊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20mgx28s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24.2%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5.50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477520" y="655955"/>
            <a:ext cx="8109585" cy="548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3、集团各厂三个重点品种销售计划及措施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单位：万元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477520" y="1380490"/>
          <a:ext cx="8265795" cy="2381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5765"/>
                <a:gridCol w="897890"/>
                <a:gridCol w="456565"/>
                <a:gridCol w="1337945"/>
                <a:gridCol w="855980"/>
                <a:gridCol w="892810"/>
                <a:gridCol w="941705"/>
                <a:gridCol w="784860"/>
                <a:gridCol w="1692275"/>
              </a:tblGrid>
              <a:tr h="6311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供应商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品种名称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规格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含税销售（万）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增长率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毛利额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提升措施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915"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浙江东方制药有限公司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妇宝颗粒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10gx8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袋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1.6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297.4%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0.60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635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耳聋左慈丸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1.8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53.8%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0.53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14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其他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太极乌发露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200ml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119.8%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1.59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478155" y="697230"/>
            <a:ext cx="8404860" cy="29718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二、品类管理计划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责任人：陶伟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1、细化商品分类结构，建立完整品种分类定位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实现品类瘦身塑形。立足药品根本，在政策许可范围内多元化经营，吸引70-80后的满巢家庭，特别女性购药主体。 例如：打造器械专区、母婴专区、精制中药专区等。分区筛选突破商品或品类，带动整个品类销售，实现中药增量品同比增长101.2%，器械销售占有16年4.8%提升至8%。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649605" y="2507615"/>
            <a:ext cx="8244840" cy="21488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3、建立商品配置属性，一店一目录，优化库存结构 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对在营商品配置分级，制定各类门店目录，按级进行门店铺货，使门店商品库存更加合理，实现门店库销比≦2.0，公司资金利用最大化。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一店一目录管理，对门店根据销售规模、客流、商圈定义进行分类制定经营目录，培训片区主管、店长实现更新管控目录，满足顾客需求。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9605" y="504825"/>
            <a:ext cx="8174990" cy="16459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2、结合市场需求，打造优势增量、替换品类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每季度选择20--50个优势品牌品种替换现有低毛利额贡献和低客流贡献的产品；每月品类分类结构分析，从不同维度选择引进增量品类3个以上；月均淘汰滞销品10个以上。力争实现毛利额增长100万元以上，同比增幅172.1%。（一季度计划详见后表）</a:t>
            </a:r>
            <a:endParaRPr lang="zh-CN" altLang="en-US"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-21474826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105" y="994410"/>
            <a:ext cx="7787640" cy="297370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329565" y="793115"/>
            <a:ext cx="8509000" cy="35255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ts val="338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4、现代精细化价格管理、打造百姓心中放心药房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ts val="338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线上线下多平台对比价格，分级制定商品零售价，保证商品价格竞争力。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ts val="338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保持现有三级价格制度，同步扩张会员价（1000个季度更换）、聚焦超低价（店均60个，按需申请，每月制定）每季度对公司价格形象进行评价，并针对性制定价格策略，促使会员占比提升10%。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ts val="338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5、打造低价动销店5家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ts val="338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做到人有我有、人无我有、人有我优，推广宣传“只卖品牌药，买贵退差价”的吸客理念，提升门店竞争力，力争店均销售同比增长1000元/日。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521335" y="421640"/>
            <a:ext cx="7780020" cy="8686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附表一：一季度20个优势替换品种销售计划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责任人：谭莉扬、陶伟                                                                                单位：万元，盒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355600" y="1307465"/>
          <a:ext cx="8463915" cy="3001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6055"/>
                <a:gridCol w="1185545"/>
                <a:gridCol w="1086485"/>
                <a:gridCol w="466090"/>
                <a:gridCol w="1155700"/>
                <a:gridCol w="1156335"/>
                <a:gridCol w="1957705"/>
              </a:tblGrid>
              <a:tr h="35306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货品名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规格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产地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单位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销售销量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毛利增长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增量措施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阿卡波糖片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卡博平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50mgx30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杭州中美华东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1882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A25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陈香露白露片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0.5gx100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云南白药丽江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1948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1.2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多潘立酮片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10mg*60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湖南千金湘江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1489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1.3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厄贝沙坦片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苏适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0.15gx7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深圳海滨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3364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非洛地平缓释片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5mgx10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片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x2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板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南京易亨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1883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1.2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复方氨酚烷胺片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力克舒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片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复方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四川恩威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10605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1.3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3348990" y="4417060"/>
            <a:ext cx="2731770" cy="3524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r>
              <a:rPr lang="zh-CN" altLang="en-US" sz="1600" b="1">
                <a:solidFill>
                  <a:srgbClr val="7030A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备注：其他品种略</a:t>
            </a:r>
            <a:endParaRPr lang="zh-CN" altLang="en-US" sz="1600" b="1">
              <a:solidFill>
                <a:srgbClr val="7030A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340360" y="222250"/>
            <a:ext cx="8680450" cy="1280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algn="ctr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一季度增量品/品类销售计划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（1）一季度11个中药增量突破品种计划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责任人：王晓燕、陶伟                                                                                                单位：万元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340360" y="1537970"/>
          <a:ext cx="8383270" cy="2786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4895"/>
                <a:gridCol w="1279525"/>
                <a:gridCol w="545465"/>
                <a:gridCol w="421005"/>
                <a:gridCol w="900430"/>
                <a:gridCol w="812800"/>
                <a:gridCol w="2651125"/>
              </a:tblGrid>
              <a:tr h="44132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货品名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规格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产地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单位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计划销售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同比增幅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增量措施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6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枸杞子（太极牌）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一级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100g(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宁夏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宁夏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袋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13.2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37.0%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A24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7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化橘红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3gx8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包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广东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25.5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257.7%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B4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B6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67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黄芪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100g(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精选）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内蒙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袋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12.2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44.5%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B19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绞股蓝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50g/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瓶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陕西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瓶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1.3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122.2%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金银花（太极牌）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50g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（特级）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山东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袋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8.5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10.0%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菊花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50g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、贡菊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安徽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袋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7.5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10.0%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729355" y="4404995"/>
            <a:ext cx="1605280" cy="3194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400" b="1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备注：其他品种略</a:t>
            </a:r>
            <a:endParaRPr lang="zh-CN" altLang="en-US" sz="1400" b="1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217170" y="389890"/>
            <a:ext cx="8681085" cy="914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（2）医疗器械品类17年销售计划（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类）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责任人：赖习敏、陶伟                                                                                            单位：万元                                         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428625" y="1304290"/>
          <a:ext cx="8469630" cy="3096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520"/>
                <a:gridCol w="1916430"/>
                <a:gridCol w="1229360"/>
                <a:gridCol w="892175"/>
                <a:gridCol w="2522220"/>
              </a:tblGrid>
              <a:tr h="2851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品类名称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highlight>
                          <a:srgbClr val="C0C0C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品类名称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销售占比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增量措施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医疗器械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避孕套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260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16.25%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A13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1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医疗器械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冷敷器具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热敷器具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148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9.30%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A15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B11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1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医疗器械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创可贴类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28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1.76%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A18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A21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A30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B11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医疗器械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医用棉花类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69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4.32%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A13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医疗器械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医用纱布类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123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7.73%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A13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8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医疗器械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家用血糖分析仪类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84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5.30%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A18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A21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A30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B11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医疗器械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体温计类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79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4.98%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A30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B11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1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医疗器械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含药贴膏类器械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125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7.83%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A15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B11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3479165" y="4400550"/>
            <a:ext cx="1808480" cy="352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备注：其他品类略</a:t>
            </a:r>
            <a:endParaRPr lang="zh-CN" altLang="en-US" sz="1600" b="1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矩形 5"/>
          <p:cNvSpPr/>
          <p:nvPr/>
        </p:nvSpPr>
        <p:spPr>
          <a:xfrm>
            <a:off x="520065" y="505460"/>
            <a:ext cx="8345805" cy="8045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ts val="2580"/>
              </a:lnSpc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第一部分：指标计划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ts val="258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一、2017四大指标                                                          单位：万元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206" name="表格 8205"/>
          <p:cNvGraphicFramePr/>
          <p:nvPr/>
        </p:nvGraphicFramePr>
        <p:xfrm>
          <a:off x="811530" y="1186815"/>
          <a:ext cx="7365365" cy="3460750"/>
        </p:xfrm>
        <a:graphic>
          <a:graphicData uri="http://schemas.openxmlformats.org/drawingml/2006/table">
            <a:tbl>
              <a:tblPr/>
              <a:tblGrid>
                <a:gridCol w="1226185"/>
                <a:gridCol w="1727200"/>
                <a:gridCol w="1631315"/>
                <a:gridCol w="1439545"/>
                <a:gridCol w="1341120"/>
              </a:tblGrid>
              <a:tr h="494030">
                <a:tc rowSpan="2" gridSpan="2">
                  <a:txBody>
                    <a:bodyPr/>
                    <a:p>
                      <a:pPr lvl="0" algn="ctr" ea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项目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cPr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2017</a:t>
                      </a: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年计划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96570">
                <a:tc vMerge="1" gridSpan="2">
                  <a:tcPr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lvl="0" algn="ctr" ea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金额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1156" marR="81156" marT="42290" marB="42290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增加额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1156" marR="81156" marT="42290" marB="42290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增长率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1156" marR="81156" marT="42290" marB="42290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4030">
                <a:tc rowSpan="2"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销售收入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总额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317655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35383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12.54%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4030">
                <a:tc vMerge="1">
                  <a:tcPr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其中：直营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19226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3204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20%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4030">
                <a:tc gridSpan="2"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利润总额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420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70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20%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4030">
                <a:tc gridSpan="2"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实交税金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850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</a:t>
                      </a:r>
                      <a:endParaRPr lang="en-US" altLang="zh-CN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3.79%</a:t>
                      </a:r>
                      <a:endParaRPr lang="zh-CN" altLang="en-US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4030">
                <a:tc gridSpan="2"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仿宋_GB2312" panose="02010609030101010101" pitchFamily="49" charset="-122"/>
                        </a:rPr>
                        <a:t>职工年人均收入（实得）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仿宋_GB2312" panose="02010609030101010101" pitchFamily="49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5.5</a:t>
                      </a:r>
                      <a:endParaRPr lang="en-US" altLang="zh-CN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0.36</a:t>
                      </a:r>
                      <a:endParaRPr lang="en-US" altLang="zh-CN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lvl="0" algn="ctr" eaLnBrk="1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460" b="1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7%</a:t>
                      </a:r>
                      <a:endParaRPr lang="en-US" altLang="zh-CN" sz="1460" b="1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2295" marR="82295" marT="41147" marB="41147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717233" y="758825"/>
            <a:ext cx="7686675" cy="26517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（3）母婴用品计划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责任人：陶伟、谭莉杨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因为新品类，计划分男女（孕前、孕中、孕后）新引进增量品30个，通过专区打造、疗程促销策略、会议营销等方式实现销售20万元。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728663" y="587375"/>
            <a:ext cx="7686675" cy="25603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三、前百位品种销售计划：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在2016年销售、毛利、客流综合排名前100位（除集团36个）剩余64个单品。2016年销售2100万元，2017年计划销售2442万元，增幅16.2%。  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587375" y="324485"/>
            <a:ext cx="8201025" cy="548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algn="ctr">
              <a:lnSpc>
                <a:spcPct val="150000"/>
              </a:lnSpc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2017年重点品种计划明细表（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64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个品种）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单位：万元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587375" y="1022350"/>
          <a:ext cx="7908290" cy="31184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095"/>
                <a:gridCol w="1796415"/>
                <a:gridCol w="771525"/>
                <a:gridCol w="732155"/>
                <a:gridCol w="898525"/>
                <a:gridCol w="985520"/>
                <a:gridCol w="944245"/>
                <a:gridCol w="1400810"/>
              </a:tblGrid>
              <a:tr h="5314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货品名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预计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2017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年销售金额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销售增长额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销售增长率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预计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2017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年毛利额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毛利增长额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措施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3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葡萄糖酸钙锌口服溶液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314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51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19.3%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89.5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14.3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A8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蒲地蓝消炎口服液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122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16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15.1%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13.0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2.0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A12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复方氨酚肾素片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58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9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17.2%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16.5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2.5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A12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92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蒲地蓝消炎片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11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28.4%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39.0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8.8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A8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复方感冒灵颗粒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46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21.5%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19.0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3.4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A7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608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四季感冒片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9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30.8%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31.5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7.2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A8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620135" y="4328795"/>
            <a:ext cx="1808480" cy="35242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600" b="1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备注：其他品种略</a:t>
            </a:r>
            <a:endParaRPr lang="zh-CN" altLang="en-US" sz="1600" b="1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682943" y="827405"/>
            <a:ext cx="7686675" cy="237744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四、厂家采购计划任务：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2016年销售和毛利占比80%的工业355家。该355家工业总销售额12480万，其中集团工业9家，销售额3000万，占前80%的销售额的24%；下表为占比80%的工业中前50位（不含集团）。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728663" y="381635"/>
            <a:ext cx="7686675" cy="54864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 algn="ctr">
              <a:lnSpc>
                <a:spcPct val="150000"/>
              </a:lnSpc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2017年前50位重点厂家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单位：万元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98240" y="4389755"/>
            <a:ext cx="1808480" cy="35242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600" b="1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备注：其他厂家略</a:t>
            </a:r>
            <a:endParaRPr lang="zh-CN" altLang="en-US" sz="1600" b="1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574675" y="1078865"/>
          <a:ext cx="8193405" cy="3235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"/>
                <a:gridCol w="2279015"/>
                <a:gridCol w="1051560"/>
                <a:gridCol w="876935"/>
                <a:gridCol w="876935"/>
                <a:gridCol w="841375"/>
                <a:gridCol w="1741805"/>
              </a:tblGrid>
              <a:tr h="4914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产地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2017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年预计销售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销售增长率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综合毛利率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责任人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2017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年措施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36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汤臣倍健股份有限公司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750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11.0%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60.0%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赖习敏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A16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A17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B2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63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江苏正大天晴制药有限公司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444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49.8%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13.0%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何玉英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A27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36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大连辉瑞制药有限公司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430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18.2%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25.0%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何玉英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A2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A16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4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云南白药集团股份有限公司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380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20.6%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48.0%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何莉莎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4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澳诺制药有限公司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原：澳诺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河北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制药有限公司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318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20.8%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30.0%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何玉英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A8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惠氏制药有限公司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293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15.3%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27.0%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何玉英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A16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A13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36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成都蓉生药业有限公司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205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199.2%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18.0%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何玉英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A21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阿斯利康制药有限公司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200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14.4%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12.0%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何玉英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B10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A21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751523" y="381635"/>
            <a:ext cx="7686675" cy="54864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 algn="ctr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各类活动项目表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668655" y="998855"/>
          <a:ext cx="7828915" cy="360235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42515"/>
                <a:gridCol w="2583180"/>
                <a:gridCol w="2903220"/>
              </a:tblGrid>
              <a:tr h="414655">
                <a:tc grid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u="none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zh-CN" altLang="en-US" sz="1800" u="none">
                          <a:solidFill>
                            <a:srgbClr val="FF0000"/>
                          </a:solidFill>
                        </a:rPr>
                        <a:t>：活动策略形式（共</a:t>
                      </a:r>
                      <a:r>
                        <a:rPr lang="en-US" altLang="zh-CN" sz="1800" u="none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zh-CN" altLang="en-US" sz="1800" u="none">
                          <a:solidFill>
                            <a:srgbClr val="FF0000"/>
                          </a:solidFill>
                        </a:rPr>
                        <a:t>项）</a:t>
                      </a:r>
                      <a:endParaRPr lang="zh-CN" altLang="en-US" sz="1800" u="none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1" vert="horz" anchor="ctr"/>
                </a:tc>
                <a:tc hMerge="1">
                  <a:tcPr/>
                </a:tc>
                <a:tc hMerge="1">
                  <a:tcPr/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</a:t>
                      </a:r>
                      <a:r>
                        <a:rPr lang="zh-CN" altLang="en-US" sz="1400" b="1" u="none"/>
                        <a:t>：金牌品种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A11</a:t>
                      </a:r>
                      <a:r>
                        <a:rPr lang="zh-CN" altLang="en-US" sz="1400" b="1" u="none"/>
                        <a:t>：买四得五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A21</a:t>
                      </a:r>
                      <a:r>
                        <a:rPr lang="zh-CN" altLang="en-US" sz="1400" b="1" u="none"/>
                        <a:t>：换购价</a:t>
                      </a:r>
                      <a:r>
                        <a:rPr lang="en-US" altLang="zh-CN" sz="1400" b="1" u="none"/>
                        <a:t>**</a:t>
                      </a:r>
                      <a:r>
                        <a:rPr lang="zh-CN" altLang="en-US" sz="1400" b="1" u="none"/>
                        <a:t>元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</a:t>
                      </a:r>
                      <a:r>
                        <a:rPr lang="zh-CN" altLang="en-US" sz="1400" b="1" u="none"/>
                        <a:t>：单品奖励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A12</a:t>
                      </a:r>
                      <a:r>
                        <a:rPr lang="zh-CN" altLang="en-US" sz="1400" b="1" u="none"/>
                        <a:t>：买五得六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A22</a:t>
                      </a:r>
                      <a:r>
                        <a:rPr lang="zh-CN" altLang="en-US" sz="1400" b="1" u="none"/>
                        <a:t>：买</a:t>
                      </a:r>
                      <a:r>
                        <a:rPr lang="en-US" altLang="zh-CN" sz="1400" b="1" u="none"/>
                        <a:t>100g</a:t>
                      </a:r>
                      <a:r>
                        <a:rPr lang="zh-CN" altLang="en-US" sz="1400" b="1" u="none"/>
                        <a:t>得</a:t>
                      </a:r>
                      <a:r>
                        <a:rPr lang="en-US" altLang="zh-CN" sz="1400" b="1" u="none"/>
                        <a:t>150g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2901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A3</a:t>
                      </a:r>
                      <a:r>
                        <a:rPr lang="zh-CN" altLang="en-US" sz="1400" b="1" u="none"/>
                        <a:t>：五折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A13</a:t>
                      </a:r>
                      <a:r>
                        <a:rPr lang="zh-CN" altLang="en-US" sz="1400" b="1" u="none"/>
                        <a:t>：第二件半价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A23</a:t>
                      </a:r>
                      <a:r>
                        <a:rPr lang="zh-CN" altLang="en-US" sz="1400" b="1" u="none"/>
                        <a:t>：会员专享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5645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A4</a:t>
                      </a:r>
                      <a:r>
                        <a:rPr lang="zh-CN" altLang="en-US" sz="1400" b="1" u="none"/>
                        <a:t>：一件</a:t>
                      </a:r>
                      <a:r>
                        <a:rPr lang="en-US" altLang="zh-CN" sz="1400" b="1" u="none"/>
                        <a:t>8.5</a:t>
                      </a:r>
                      <a:r>
                        <a:rPr lang="zh-CN" altLang="en-US" sz="1400" b="1" u="none"/>
                        <a:t>折、两件</a:t>
                      </a:r>
                      <a:r>
                        <a:rPr lang="en-US" altLang="zh-CN" sz="1400" b="1" u="none"/>
                        <a:t>7.8</a:t>
                      </a:r>
                      <a:r>
                        <a:rPr lang="zh-CN" altLang="en-US" sz="1400" b="1" u="none"/>
                        <a:t>折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A14</a:t>
                      </a:r>
                      <a:r>
                        <a:rPr lang="zh-CN" altLang="en-US" sz="1400" b="1" u="none"/>
                        <a:t>：疗程价（</a:t>
                      </a:r>
                      <a:r>
                        <a:rPr lang="en-US" altLang="zh-CN" sz="1400" b="1" u="none"/>
                        <a:t>*</a:t>
                      </a:r>
                      <a:r>
                        <a:rPr lang="zh-CN" altLang="en-US" sz="1400" b="1" u="none"/>
                        <a:t>盒）</a:t>
                      </a:r>
                      <a:r>
                        <a:rPr lang="en-US" altLang="zh-CN" sz="1400" b="1" u="none"/>
                        <a:t>**</a:t>
                      </a:r>
                      <a:r>
                        <a:rPr lang="zh-CN" altLang="en-US" sz="1400" b="1" u="none"/>
                        <a:t>元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A24</a:t>
                      </a:r>
                      <a:r>
                        <a:rPr lang="zh-CN" altLang="en-US" sz="1400" b="1" u="none"/>
                        <a:t>：关注商品瑞学专享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A5</a:t>
                      </a:r>
                      <a:r>
                        <a:rPr lang="zh-CN" altLang="en-US" sz="1400" b="1" u="none"/>
                        <a:t>：</a:t>
                      </a:r>
                      <a:r>
                        <a:rPr lang="en-US" altLang="zh-CN" sz="1400" b="1" u="none"/>
                        <a:t>8.5</a:t>
                      </a:r>
                      <a:r>
                        <a:rPr lang="zh-CN" altLang="en-US" sz="1400" b="1" u="none"/>
                        <a:t>折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A15</a:t>
                      </a:r>
                      <a:r>
                        <a:rPr lang="zh-CN" altLang="en-US" sz="1400" b="1" u="none"/>
                        <a:t>：新品体验价</a:t>
                      </a:r>
                      <a:r>
                        <a:rPr lang="en-US" altLang="zh-CN" sz="1400" b="1" u="none"/>
                        <a:t>**</a:t>
                      </a:r>
                      <a:r>
                        <a:rPr lang="zh-CN" altLang="en-US" sz="1400" b="1" u="none"/>
                        <a:t>元 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A25</a:t>
                      </a:r>
                      <a:r>
                        <a:rPr lang="zh-CN" altLang="en-US" sz="1400" b="1" u="none"/>
                        <a:t>：重点商品瑞学专享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2921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A6</a:t>
                      </a:r>
                      <a:r>
                        <a:rPr lang="zh-CN" altLang="en-US" sz="1400" b="1" u="none"/>
                        <a:t>：</a:t>
                      </a:r>
                      <a:r>
                        <a:rPr lang="en-US" altLang="zh-CN" sz="1400" b="1" u="none"/>
                        <a:t>8.8</a:t>
                      </a:r>
                      <a:r>
                        <a:rPr lang="zh-CN" altLang="en-US" sz="1400" b="1" u="none"/>
                        <a:t>折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A16</a:t>
                      </a:r>
                      <a:r>
                        <a:rPr lang="zh-CN" altLang="en-US" sz="1400" b="1" u="none"/>
                        <a:t>：套包组合价</a:t>
                      </a:r>
                      <a:r>
                        <a:rPr lang="en-US" altLang="zh-CN" sz="1400" b="1" u="none"/>
                        <a:t>**</a:t>
                      </a:r>
                      <a:r>
                        <a:rPr lang="zh-CN" altLang="en-US" sz="1400" b="1" u="none"/>
                        <a:t>元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A26</a:t>
                      </a:r>
                      <a:r>
                        <a:rPr lang="zh-CN" altLang="en-US" sz="1400" b="1" u="none"/>
                        <a:t>：新增商品瑞学专享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2908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A7</a:t>
                      </a:r>
                      <a:r>
                        <a:rPr lang="zh-CN" altLang="en-US" sz="1400" b="1" u="none"/>
                        <a:t>：两盒省</a:t>
                      </a:r>
                      <a:r>
                        <a:rPr lang="en-US" altLang="zh-CN" sz="1400" b="1" u="none"/>
                        <a:t>**</a:t>
                      </a:r>
                      <a:r>
                        <a:rPr lang="zh-CN" altLang="en-US" sz="1400" b="1" u="none"/>
                        <a:t>元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A17</a:t>
                      </a:r>
                      <a:r>
                        <a:rPr lang="zh-CN" altLang="en-US" sz="1400" b="1" u="none"/>
                        <a:t>：特价</a:t>
                      </a:r>
                      <a:r>
                        <a:rPr lang="en-US" altLang="zh-CN" sz="1400" b="1" u="none"/>
                        <a:t>**</a:t>
                      </a:r>
                      <a:r>
                        <a:rPr lang="zh-CN" altLang="en-US" sz="1400" b="1" u="none"/>
                        <a:t>元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A27</a:t>
                      </a:r>
                      <a:r>
                        <a:rPr lang="zh-CN" altLang="en-US" sz="1400" b="1" u="none"/>
                        <a:t>：联合用药瑞学专享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A8</a:t>
                      </a:r>
                      <a:r>
                        <a:rPr lang="zh-CN" altLang="en-US" sz="1400" b="1" u="none"/>
                        <a:t>：买一得二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A18</a:t>
                      </a:r>
                      <a:r>
                        <a:rPr lang="zh-CN" altLang="en-US" sz="1400" b="1" u="none"/>
                        <a:t>：超低特价</a:t>
                      </a:r>
                      <a:r>
                        <a:rPr lang="en-US" altLang="zh-CN" sz="1400" b="1" u="none"/>
                        <a:t>**</a:t>
                      </a:r>
                      <a:r>
                        <a:rPr lang="zh-CN" altLang="en-US" sz="1400" b="1" u="none"/>
                        <a:t>元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A28</a:t>
                      </a:r>
                      <a:r>
                        <a:rPr lang="zh-CN" altLang="en-US" sz="1400" b="1" u="none"/>
                        <a:t>：疗程商品瑞学专享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A9</a:t>
                      </a:r>
                      <a:r>
                        <a:rPr lang="zh-CN" altLang="en-US" sz="1400" b="1" u="none"/>
                        <a:t>：买二得三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A19</a:t>
                      </a:r>
                      <a:r>
                        <a:rPr lang="zh-CN" altLang="en-US" sz="1400" b="1" u="none"/>
                        <a:t>：</a:t>
                      </a:r>
                      <a:r>
                        <a:rPr lang="en-US" altLang="zh-CN" sz="1400" b="1" u="none"/>
                        <a:t>**</a:t>
                      </a:r>
                      <a:r>
                        <a:rPr lang="zh-CN" altLang="en-US" sz="1400" b="1" u="none"/>
                        <a:t>元两盒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A29</a:t>
                      </a:r>
                      <a:r>
                        <a:rPr lang="zh-CN" altLang="en-US" sz="1400" b="1" u="none"/>
                        <a:t>：推荐厂家瑞学专享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29146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A10</a:t>
                      </a:r>
                      <a:r>
                        <a:rPr lang="zh-CN" altLang="en-US" sz="1400" b="1" u="none"/>
                        <a:t>：买三得四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A20</a:t>
                      </a:r>
                      <a:r>
                        <a:rPr lang="zh-CN" altLang="en-US" sz="1400" b="1" u="none"/>
                        <a:t>：买大送小非药品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A30</a:t>
                      </a:r>
                      <a:r>
                        <a:rPr lang="zh-CN" altLang="en-US" sz="1400" b="1" u="none"/>
                        <a:t>：片区培训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0" name="表格 -1"/>
          <p:cNvGraphicFramePr/>
          <p:nvPr/>
        </p:nvGraphicFramePr>
        <p:xfrm>
          <a:off x="762635" y="608330"/>
          <a:ext cx="7442200" cy="37655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37765"/>
                <a:gridCol w="2214880"/>
                <a:gridCol w="2789555"/>
              </a:tblGrid>
              <a:tr h="682625">
                <a:tc grid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dirty="0">
                          <a:solidFill>
                            <a:srgbClr val="FF0000"/>
                          </a:solidFill>
                        </a:rPr>
                        <a:t>各类活动项目表</a:t>
                      </a:r>
                      <a:endParaRPr lang="zh-CN" altLang="en-US" sz="18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endParaRPr lang="zh-CN" altLang="en-US" sz="1800" dirty="0"/>
                    </a:p>
                    <a:p>
                      <a:pPr marL="0" indent="0" algn="ctr">
                        <a:buNone/>
                      </a:pPr>
                      <a:r>
                        <a:rPr lang="en-US" altLang="zh-CN" sz="1800" u="none">
                          <a:solidFill>
                            <a:srgbClr val="FF0000"/>
                          </a:solidFill>
                        </a:rPr>
                        <a:t>  B</a:t>
                      </a:r>
                      <a:r>
                        <a:rPr lang="zh-CN" altLang="en-US" sz="1800" u="none">
                          <a:solidFill>
                            <a:srgbClr val="FF0000"/>
                          </a:solidFill>
                        </a:rPr>
                        <a:t>：宣传形式（共</a:t>
                      </a:r>
                      <a:r>
                        <a:rPr lang="en-US" altLang="zh-CN" sz="1800" u="none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zh-CN" altLang="en-US" sz="1800" u="none">
                          <a:solidFill>
                            <a:srgbClr val="FF0000"/>
                          </a:solidFill>
                        </a:rPr>
                        <a:t>项）</a:t>
                      </a:r>
                      <a:endParaRPr lang="zh-CN" altLang="en-US" sz="1800" u="none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1" vert="horz" anchor="ctr"/>
                </a:tc>
                <a:tc hMerge="1">
                  <a:tcPr/>
                </a:tc>
                <a:tc hMerge="1">
                  <a:tcPr/>
                </a:tc>
              </a:tr>
              <a:tr h="4152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</a:t>
                      </a:r>
                      <a:r>
                        <a:rPr lang="zh-CN" altLang="en-US" sz="1400" b="1" u="none"/>
                        <a:t>：货架首层陈列不低于</a:t>
                      </a:r>
                      <a:r>
                        <a:rPr lang="en-US" altLang="zh-CN" sz="1400" b="1" u="none"/>
                        <a:t>3</a:t>
                      </a:r>
                      <a:r>
                        <a:rPr lang="zh-CN" altLang="en-US" sz="1400" b="1" u="none"/>
                        <a:t>个面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B8</a:t>
                      </a:r>
                      <a:r>
                        <a:rPr lang="zh-CN" altLang="en-US" sz="1400" b="1" u="none"/>
                        <a:t>：爆炸花宣传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B15</a:t>
                      </a:r>
                      <a:r>
                        <a:rPr lang="zh-CN" altLang="en-US" sz="1400" b="1" u="none"/>
                        <a:t>：台卡宣传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44005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B2</a:t>
                      </a:r>
                      <a:r>
                        <a:rPr lang="zh-CN" altLang="en-US" sz="1400" b="1" u="none"/>
                        <a:t>：专区陈列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B9</a:t>
                      </a:r>
                      <a:r>
                        <a:rPr lang="zh-CN" altLang="en-US" sz="1400" b="1" u="none"/>
                        <a:t>：买赠活动插卡宣传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B16</a:t>
                      </a:r>
                      <a:r>
                        <a:rPr lang="zh-CN" altLang="en-US" sz="1400" b="1" u="none"/>
                        <a:t>：画架</a:t>
                      </a:r>
                      <a:r>
                        <a:rPr lang="en-US" altLang="zh-CN" sz="1400" b="1" u="none"/>
                        <a:t>KT</a:t>
                      </a:r>
                      <a:r>
                        <a:rPr lang="zh-CN" altLang="en-US" sz="1400" b="1" u="none"/>
                        <a:t>版宣传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4406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B3</a:t>
                      </a:r>
                      <a:r>
                        <a:rPr lang="zh-CN" altLang="en-US" sz="1400" b="1" u="none"/>
                        <a:t>：多点陈列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B10</a:t>
                      </a:r>
                      <a:r>
                        <a:rPr lang="zh-CN" altLang="en-US" sz="1400" b="1" u="none"/>
                        <a:t>：联合用药插卡宣传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B17</a:t>
                      </a:r>
                      <a:r>
                        <a:rPr lang="zh-CN" altLang="en-US" sz="1400" b="1" u="none"/>
                        <a:t>：折页宣传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43942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B4</a:t>
                      </a:r>
                      <a:r>
                        <a:rPr lang="zh-CN" altLang="en-US" sz="1400" b="1" u="none"/>
                        <a:t>：花车陈列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B11</a:t>
                      </a:r>
                      <a:r>
                        <a:rPr lang="zh-CN" altLang="en-US" sz="1400" b="1" u="none"/>
                        <a:t>：橱窗陈列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B18</a:t>
                      </a:r>
                      <a:r>
                        <a:rPr lang="zh-CN" altLang="en-US" sz="1400" b="1" u="none"/>
                        <a:t>：语音宣传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4406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B5</a:t>
                      </a:r>
                      <a:r>
                        <a:rPr lang="zh-CN" altLang="en-US" sz="1400" b="1" u="none"/>
                        <a:t>：堆头陈列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B12</a:t>
                      </a:r>
                      <a:r>
                        <a:rPr lang="zh-CN" altLang="en-US" sz="1400" b="1" u="none"/>
                        <a:t>：店外陈列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B19</a:t>
                      </a:r>
                      <a:r>
                        <a:rPr lang="zh-CN" altLang="en-US" sz="1400" b="1" u="none"/>
                        <a:t>：</a:t>
                      </a:r>
                      <a:r>
                        <a:rPr lang="en-US" altLang="zh-CN" sz="1400" b="1" u="none"/>
                        <a:t>DM</a:t>
                      </a:r>
                      <a:r>
                        <a:rPr lang="zh-CN" altLang="en-US" sz="1400" b="1" u="none"/>
                        <a:t>单宣传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44005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B6</a:t>
                      </a:r>
                      <a:r>
                        <a:rPr lang="zh-CN" altLang="en-US" sz="1400" b="1" u="none"/>
                        <a:t>：端头陈列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B13</a:t>
                      </a:r>
                      <a:r>
                        <a:rPr lang="zh-CN" altLang="en-US" sz="1400" b="1" u="none"/>
                        <a:t>：空盒陈列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B20</a:t>
                      </a:r>
                      <a:r>
                        <a:rPr lang="zh-CN" altLang="en-US" sz="1400" b="1" u="none"/>
                        <a:t>：活动海报宣传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4406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B7</a:t>
                      </a:r>
                      <a:r>
                        <a:rPr lang="zh-CN" altLang="en-US" sz="1400" b="1" u="none"/>
                        <a:t>：</a:t>
                      </a:r>
                      <a:r>
                        <a:rPr lang="en-US" altLang="zh-CN" sz="1400" b="1" u="none"/>
                        <a:t>POP</a:t>
                      </a:r>
                      <a:r>
                        <a:rPr lang="zh-CN" altLang="en-US" sz="1400" b="1" u="none"/>
                        <a:t>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B14</a:t>
                      </a:r>
                      <a:r>
                        <a:rPr lang="zh-CN" altLang="en-US" sz="1400" b="1" u="none"/>
                        <a:t>：</a:t>
                      </a:r>
                      <a:r>
                        <a:rPr lang="en-US" altLang="zh-CN" sz="1400" b="1" u="none"/>
                        <a:t>X</a:t>
                      </a:r>
                      <a:r>
                        <a:rPr lang="zh-CN" altLang="en-US" sz="1400" b="1" u="none"/>
                        <a:t>展架宣传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B21</a:t>
                      </a:r>
                      <a:r>
                        <a:rPr lang="zh-CN" altLang="en-US" sz="1400" b="1" u="none"/>
                        <a:t>：电子显示屏宣传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637540" y="267970"/>
            <a:ext cx="8086725" cy="17373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五、2017年计划开展“会员掘金活动”，激活5万休眠会员，新增2万会员，在客流增加的情况下会员销售占比提高到50%。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164590" y="1317625"/>
            <a:ext cx="6605270" cy="384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ctr"/>
            <a:r>
              <a:rPr lang="zh-CN" altLang="en-US" b="1" u="none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会员掘金活动进度安排表</a:t>
            </a:r>
            <a:endParaRPr lang="zh-CN" altLang="en-US" b="1" u="none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372745" y="1795145"/>
          <a:ext cx="835152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005"/>
                <a:gridCol w="2004060"/>
                <a:gridCol w="3380740"/>
                <a:gridCol w="1169035"/>
                <a:gridCol w="1376680"/>
              </a:tblGrid>
              <a:tr h="25781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计划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具体事项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落实时间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责任人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01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筛选各店休眠会员（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年内未到店消费的顾客）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公司筛选近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年内未到店消费的顾客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日前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信息部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25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确认并完善顾客信息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门店人员分配，电话确认并完善顾客信息（姓名、性别、生日、住址、特殊疾病），通知顾客免费领取小礼品或代金券。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日前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门店销售人员执行、营运部监督落实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74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筛选重点会员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筛选近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年内进店频次在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次以上的顾客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日前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信息部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38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重点会员星级划分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将重点会员按级分配，专人维护、专人跟踪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日起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门店店长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739775" y="577215"/>
            <a:ext cx="7633970" cy="3886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六、促销活动“星级管理”制度。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增人气、提士气、增销售、控费用，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按规模排促销计划，有计划、有考核、有评比。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活动主线：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A、节气节日；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B、国际疾病日；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C、公司级或单店级的周年庆；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D、闭店开店庆；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E、品类主题活动。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 algn="l">
              <a:lnSpc>
                <a:spcPct val="150000"/>
              </a:lnSpc>
            </a:pP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934720" y="447040"/>
            <a:ext cx="5080000" cy="3848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indent="0" algn="l"/>
            <a:r>
              <a:rPr lang="en-US" altLang="zh-CN" b="1" u="none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</a:t>
            </a:r>
            <a:r>
              <a:rPr lang="zh-CN" altLang="en-US" b="1" u="none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、节假日促销活动计划（</a:t>
            </a:r>
            <a:r>
              <a:rPr lang="en-US" altLang="zh-CN" b="1" u="none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16</a:t>
            </a:r>
            <a:r>
              <a:rPr lang="zh-CN" altLang="en-US" b="1" u="none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活动主题）：</a:t>
            </a:r>
            <a:endParaRPr lang="zh-CN" altLang="en-US" b="1" u="none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graphicFrame>
        <p:nvGraphicFramePr>
          <p:cNvPr id="6" name="表格 5"/>
          <p:cNvGraphicFramePr/>
          <p:nvPr/>
        </p:nvGraphicFramePr>
        <p:xfrm>
          <a:off x="934720" y="864870"/>
          <a:ext cx="7715885" cy="3488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8470"/>
                <a:gridCol w="815975"/>
                <a:gridCol w="1571625"/>
                <a:gridCol w="1256665"/>
                <a:gridCol w="1727835"/>
                <a:gridCol w="628015"/>
                <a:gridCol w="1257300"/>
              </a:tblGrid>
              <a:tr h="297180">
                <a:tc gridSpan="7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2017</a:t>
                      </a:r>
                      <a:r>
                        <a:rPr lang="zh-CN" altLang="en-US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年“节日”促销活动计划表</a:t>
                      </a:r>
                      <a:endParaRPr lang="zh-CN" altLang="en-US" sz="14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9085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活动名称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活动主题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参与门店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活动时间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举办时长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星级</a:t>
                      </a:r>
                      <a:endParaRPr lang="zh-CN" altLang="en-US" sz="14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4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年货季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周年庆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--16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周年 感恩有您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13-18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天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★★★★★</a:t>
                      </a:r>
                      <a:endParaRPr lang="zh-CN" altLang="en-US" sz="14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春节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--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喜迎新年  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24-27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天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</a:t>
                      </a:r>
                      <a:endParaRPr lang="zh-CN" altLang="en-US" sz="14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踏青出游季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情人节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79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10-14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天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</a:t>
                      </a:r>
                      <a:endParaRPr lang="zh-CN" altLang="en-US" sz="14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4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妇女节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--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春暖花开 美丽加倍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4-11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天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</a:t>
                      </a:r>
                      <a:endParaRPr lang="zh-CN" altLang="en-US" sz="14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5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清明节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--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踏青出游 放飞自由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1-5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天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</a:t>
                      </a:r>
                      <a:endParaRPr lang="zh-CN" altLang="en-US" sz="14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4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五一节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--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健康五一 快乐出游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28-5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天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★★★★★</a:t>
                      </a:r>
                      <a:endParaRPr lang="zh-CN" altLang="en-US" sz="14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3683635" y="4353560"/>
            <a:ext cx="1937385" cy="3524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600" b="1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备注：其他活动略</a:t>
            </a:r>
            <a:endParaRPr lang="zh-CN" altLang="en-US" sz="1600" b="1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614680" y="368300"/>
            <a:ext cx="8075295" cy="548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二、业态专项指标计划：                                               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单位：万元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1066800" y="1153160"/>
          <a:ext cx="6656705" cy="3296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6205"/>
                <a:gridCol w="1353820"/>
                <a:gridCol w="1321435"/>
                <a:gridCol w="1325245"/>
              </a:tblGrid>
              <a:tr h="466725"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业态</a:t>
                      </a:r>
                      <a:r>
                        <a:rPr lang="en-US" altLang="zh-CN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专项指标</a:t>
                      </a:r>
                      <a:endParaRPr lang="zh-CN" altLang="en-US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60960" marB="1" vert="horz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2017</a:t>
                      </a:r>
                      <a:r>
                        <a:rPr lang="zh-CN" altLang="en-US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年计划</a:t>
                      </a:r>
                      <a:endParaRPr lang="zh-CN" altLang="en-US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84200">
                <a:tc vMerge="1">
                  <a:tcPr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金额</a:t>
                      </a:r>
                      <a:endParaRPr lang="zh-CN" altLang="en-US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6096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增加额</a:t>
                      </a:r>
                      <a:endParaRPr lang="zh-CN" altLang="en-US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6096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增长率</a:t>
                      </a:r>
                      <a:endParaRPr lang="zh-CN" altLang="en-US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6096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03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直营零售</a:t>
                      </a:r>
                      <a:endParaRPr lang="zh-CN" altLang="en-US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60960" marB="1" vert="horz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19226</a:t>
                      </a:r>
                      <a:endParaRPr lang="en-US" altLang="zh-CN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6096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3204</a:t>
                      </a:r>
                      <a:endParaRPr lang="en-US" altLang="zh-CN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6096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20%</a:t>
                      </a:r>
                      <a:endParaRPr lang="en-US" altLang="zh-CN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6096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361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中药材</a:t>
                      </a:r>
                      <a:endParaRPr lang="zh-CN" altLang="en-US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1870</a:t>
                      </a:r>
                      <a:endParaRPr lang="en-US" altLang="zh-CN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300</a:t>
                      </a:r>
                      <a:endParaRPr lang="en-US" altLang="zh-CN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19.1%</a:t>
                      </a:r>
                      <a:endParaRPr lang="en-US" altLang="zh-CN" sz="18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072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集团品种</a:t>
                      </a:r>
                      <a:endParaRPr lang="zh-CN" altLang="en-US" sz="18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3500</a:t>
                      </a:r>
                      <a:endParaRPr lang="en-US" altLang="zh-CN" sz="18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600</a:t>
                      </a:r>
                      <a:endParaRPr lang="en-US" altLang="zh-CN" sz="18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20.6%</a:t>
                      </a:r>
                      <a:endParaRPr lang="en-US" altLang="zh-CN" sz="18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A5644E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694373" y="427355"/>
            <a:ext cx="7686675" cy="5029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2、世界疾病日活动计划（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个活动主题）：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600710" y="1054100"/>
          <a:ext cx="8094980" cy="3297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470"/>
                <a:gridCol w="1146810"/>
                <a:gridCol w="2298700"/>
                <a:gridCol w="914400"/>
                <a:gridCol w="1212850"/>
                <a:gridCol w="909320"/>
                <a:gridCol w="1027430"/>
              </a:tblGrid>
              <a:tr h="388620">
                <a:tc gridSpan="7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2017</a:t>
                      </a: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年“疾病品类”促销活动计划表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5085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活动名称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活动主题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参与门店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活动时间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举办频次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星级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 rowSpan="5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强健身体节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钙类、强身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3--5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每季度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爱耳日  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日；                   青光眼日  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爱肝日  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世界睡眠日  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世界哮喘日  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家庭器械节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家庭保健器械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6--8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每季度一次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779520" y="4351655"/>
            <a:ext cx="1979295" cy="3524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600" b="1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备注：其他活动略</a:t>
            </a:r>
            <a:endParaRPr lang="zh-CN" altLang="en-US" sz="1600" b="1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660083" y="473075"/>
            <a:ext cx="7686675" cy="5029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3、单店促销活动：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608965" y="1195705"/>
          <a:ext cx="7913370" cy="302704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47040"/>
                <a:gridCol w="600710"/>
                <a:gridCol w="1819910"/>
                <a:gridCol w="2489835"/>
                <a:gridCol w="1089025"/>
                <a:gridCol w="1466850"/>
              </a:tblGrid>
              <a:tr h="379730">
                <a:tc gridSpan="6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FF0000"/>
                          </a:solidFill>
                        </a:rPr>
                        <a:t>“广场、单店、限时、社区”促销活动计划表</a:t>
                      </a:r>
                      <a:endParaRPr lang="zh-CN" altLang="en-US" sz="1800" b="1" u="none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1" vert="horz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2928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序号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活动名称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活动主题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活动时间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举办频次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星级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</a:tr>
              <a:tr h="37973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1" u="none"/>
                        <a:t>1</a:t>
                      </a:r>
                      <a:endParaRPr lang="en-US" altLang="zh-CN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广场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门店申报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提前十天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每月一次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FF0000"/>
                          </a:solidFill>
                        </a:rPr>
                        <a:t>★★★★★</a:t>
                      </a:r>
                      <a:endParaRPr lang="zh-CN" altLang="en-US" sz="1800" b="1" u="none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1" vert="horz" anchor="ctr"/>
                </a:tc>
              </a:tr>
              <a:tr h="62928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1" u="none"/>
                        <a:t>2</a:t>
                      </a:r>
                      <a:endParaRPr lang="en-US" altLang="zh-CN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单店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门店申报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提前十天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每</a:t>
                      </a:r>
                      <a:r>
                        <a:rPr lang="en-US" altLang="zh-CN" sz="1600" b="1" u="none"/>
                        <a:t>2</a:t>
                      </a:r>
                      <a:r>
                        <a:rPr lang="zh-CN" altLang="en-US" sz="1600" b="1" u="none"/>
                        <a:t>周一次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FF0000"/>
                          </a:solidFill>
                        </a:rPr>
                        <a:t>★★</a:t>
                      </a:r>
                      <a:endParaRPr lang="zh-CN" altLang="en-US" sz="1800" b="1" u="none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1" vert="horz" anchor="ctr"/>
                </a:tc>
              </a:tr>
              <a:tr h="62928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1" u="none"/>
                        <a:t>3</a:t>
                      </a:r>
                      <a:endParaRPr lang="en-US" altLang="zh-CN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限时购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每月下发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营运部月底下计划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每周一次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FF0000"/>
                          </a:solidFill>
                        </a:rPr>
                        <a:t>★★★</a:t>
                      </a:r>
                      <a:endParaRPr lang="zh-CN" altLang="en-US" sz="1800" b="1" u="none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1" vert="horz" anchor="ctr"/>
                </a:tc>
              </a:tr>
              <a:tr h="37973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1" u="none"/>
                        <a:t>4</a:t>
                      </a:r>
                      <a:endParaRPr lang="en-US" altLang="zh-CN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社区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门店申报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提前十天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/>
                        <a:t>每月二次</a:t>
                      </a:r>
                      <a:endParaRPr lang="zh-CN" altLang="en-US" sz="16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1" u="none">
                          <a:solidFill>
                            <a:srgbClr val="FF0000"/>
                          </a:solidFill>
                        </a:rPr>
                        <a:t>★★</a:t>
                      </a:r>
                      <a:endParaRPr lang="zh-CN" altLang="en-US" sz="1800" b="1" u="none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1" vert="horz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557213" y="347345"/>
            <a:ext cx="7686675" cy="5029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4、促销活动的“星级”管理标准（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项考核目标）：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322580" y="757555"/>
          <a:ext cx="8498205" cy="36556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175"/>
                <a:gridCol w="921385"/>
                <a:gridCol w="1066800"/>
                <a:gridCol w="1334770"/>
                <a:gridCol w="1356995"/>
                <a:gridCol w="1186815"/>
                <a:gridCol w="1186815"/>
                <a:gridCol w="1187450"/>
              </a:tblGrid>
              <a:tr h="339090">
                <a:tc grid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星级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6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</a:t>
                      </a:r>
                      <a:endParaRPr lang="zh-CN" altLang="en-US" sz="16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 rowSpan="6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促销活动</a:t>
                      </a:r>
                      <a:r>
                        <a:rPr lang="zh-CN" altLang="en-US" sz="14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★级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标准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考核目标 （销售）        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公司整体增幅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110">
                <a:tc vMerge="1"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单店增幅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 vMerge="1"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活动形式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折扣、满赠礼品、抽奖、省现、抽红包、返券等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...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折扣、满赠礼品、抽奖、省现、抽红包、返券等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...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折扣、满赠礼品、抽奖、省现、抽红包、返券等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...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折扣、满赠礼品、抽奖、省现、抽红包、返券等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...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折扣、满赠礼品、抽奖、省现、抽红包、返券等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...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45">
                <a:tc vMerge="1"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折扣力度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不低于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折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 vMerge="1"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费用比例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购买等级礼品不超过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购买等级礼品不超过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购买等级礼品不超过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购买等级礼品不超过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购买等级礼品不超过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 vMerge="1"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促销宣传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短信、微信、电话通知老顾客、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DM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单发放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短信、微信、电话通知老顾客、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DM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单发放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短信、微信、电话通知老顾客、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DM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单发放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电话通知老顾客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电话通知老顾客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667760" y="4413250"/>
            <a:ext cx="1808480" cy="35242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lang="zh-CN" altLang="en-US" sz="1600" b="1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备注：其他活动略</a:t>
            </a:r>
            <a:endParaRPr lang="zh-CN" altLang="en-US" sz="1600" b="1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671830" y="598805"/>
            <a:ext cx="8062595" cy="41605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七、提高资金利用率，降低库存周转天数达行业水平     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责任人：赖习敏、陈柳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1、库存管理：按周转天数计算，目前行业内水平为86天，我司目前在100天左右，争取在8月前达行业水平。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2、具体措施：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A、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利用信息化手段，合理计算设定前、后台库存上下限，兼顾销售到货保障与陈列要求、畅销品与低动销必备，科学请配；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B、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季节性品种合理备货，过季集中清退减少库存；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C、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新品引进后先打样板店，并按3+3的原则进行追踪检核，成熟后再铺开，避免库存积压；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D、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打通三方票据流，不间断进行店间调配；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E、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借力本地集团内部商业公司，减少在途在库库存。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683260" y="495935"/>
            <a:ext cx="7898765" cy="38404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八、价外收益管理全年确保900万、力争1000万。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责任人：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赖习敏及各采购员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（因受两票制的影响，部分合作商会将高开高返的模式改变为底价供货）。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具体措施：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1、梳理16年已签协议单位，逐一进行约谈17年政策；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2、对从未签定协议的品种按来货渠道寻找对接人员洽谈政策；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0360" lvl="0" indent="-340360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3、签定协议时尽量缩短支付时间，并明确带量可实施营运方案，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1315" lvl="0" indent="-73025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以确保阶段性达成的收益；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4、借助“工零会”平台加强与品牌企业合作，争取更多资源；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5、协议签定后与财务共建台账，定期回顾收取进度，以确保按期收取。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706120" y="781685"/>
            <a:ext cx="7880985" cy="42062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九、树立集团意识，帮助分中心直营店减亏扭亏。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责任人：人事部培训科及谭莉扬、赖习敏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、集中在川直营店采购规模获得采购价格优势，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尽最大能力提供零售品种的配送支持，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38455" lvl="0" indent="10160">
              <a:lnSpc>
                <a:spcPct val="200000"/>
              </a:lnSpc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分中心配送500万元。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38455" lvl="0" indent="-338455">
              <a:lnSpc>
                <a:spcPct val="20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、加强对分中心直营药房的经营指导，在西昌、南充、达州、泸州等四地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按照区域特色完善《经营品种目录》，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协助打造分中心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品类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样板店；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、给分中心兄弟单位相关对口同事培训支持。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矩形 5"/>
          <p:cNvSpPr/>
          <p:nvPr/>
        </p:nvSpPr>
        <p:spPr>
          <a:xfrm>
            <a:off x="717233" y="724535"/>
            <a:ext cx="7686675" cy="428244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十、管理和利益输出相结合，对加盟店销售200万元。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                                                                    责任人：王灵、王利燕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indent="0">
              <a:lnSpc>
                <a:spcPct val="150000"/>
              </a:lnSpc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、联合西部医药组建“加盟店销售项目小组”，明确分工、资源互补、设计价格体系、创建服务流程；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、优化品种，分基础保障和重点营运品种设计《加盟药房配送品种目录》；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、增值服务，把质量管理、营运培训导入加盟店，降风险，提形象。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矩形 5"/>
          <p:cNvSpPr/>
          <p:nvPr/>
        </p:nvSpPr>
        <p:spPr>
          <a:xfrm>
            <a:off x="728663" y="587375"/>
            <a:ext cx="7686675" cy="39319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十一、继续提升单店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盈利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能力，“两灭两增”。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即：消灭单店亏损两年以上的存量店，消灭日均销售2000元以下的店8家，盈利门店数增加到80%以上，新增直营门店家保十增二十家。完成公司所有店面的形象升级。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十二、信息化深入经营管理。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、好网上交易资格，“京东到家”增加品种500-600个，开启处方用药销售，每月促销活动不低于8场，O2O和官网B2C个各增销50万。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、推进“万店掌”实现门店远程巡视、点检、考勤等，借此修炼内功，规范形象，提高门店效率。微信粉丝增幅30%。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责任人：何建菊、李坚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矩形 5"/>
          <p:cNvSpPr/>
          <p:nvPr/>
        </p:nvSpPr>
        <p:spPr>
          <a:xfrm>
            <a:off x="683260" y="473075"/>
            <a:ext cx="8086725" cy="39166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十三、培养专业人才。                                        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责任人：张蓉、吴林栗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1、计划新开店21家，新培养80名一线专业人员；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2、计划开办“第七届见习店长培训班”培养储备店长20名；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3、“销售能力提高班”培训销售能手50名；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4、创办首期“中药技能培训班”培训，并以“学带练”开展“中药技能比赛”两场，培养中药人才30名；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5、创办“店长加油站”，培养精英店长20名；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20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6、做好员工“瑞学”的掌上学习，建立学分考核制度，并纳入员工晋级、晋升体系中；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矩形 5"/>
          <p:cNvSpPr/>
          <p:nvPr/>
        </p:nvSpPr>
        <p:spPr>
          <a:xfrm>
            <a:off x="614363" y="977900"/>
            <a:ext cx="7686675" cy="28803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十四、外销力争实现销售1000万元，其中卡类业务800万元，实货销售200万元。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新增甘孜州、阿坝州、西藏地区等异地医保结算。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                                       责任人：王灵、何建菊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十五、新办诊所15家，引进医生18名；远程问诊量力争翻翻，远程处方10万张，医疗咨询服务20万人次。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                                   责任人：龚建华、谭莉扬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716915" y="698500"/>
            <a:ext cx="7827645" cy="40233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algn="ctr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第二部分：主要措施（十五项）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 algn="ctr">
              <a:lnSpc>
                <a:spcPct val="150000"/>
              </a:lnSpc>
            </a:pP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一、集团品种销售：计划3500万元，增幅21%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1、A3长子计划（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以下九项措施排期）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2016年A3销售305万元，2017年计划销售460万元，增幅51%。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0" y="1058863"/>
            <a:ext cx="9144000" cy="1463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lvl="0" indent="0" algn="ctr" fontAlgn="base">
              <a:lnSpc>
                <a:spcPct val="150000"/>
              </a:lnSpc>
            </a:pPr>
            <a:r>
              <a:rPr lang="zh-CN" altLang="en-US" sz="6000" b="1" strike="noStrike" noProof="1" dirty="0">
                <a:solidFill>
                  <a:srgbClr val="C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幼圆" pitchFamily="49" charset="-122"/>
                <a:ea typeface="幼圆" pitchFamily="49" charset="-122"/>
                <a:cs typeface="+mn-ea"/>
              </a:rPr>
              <a:t>谢 谢</a:t>
            </a:r>
            <a:endParaRPr lang="zh-CN" altLang="en-US" sz="6000" b="1" strike="noStrike" noProof="1" dirty="0">
              <a:solidFill>
                <a:srgbClr val="C00000"/>
              </a:solidFill>
              <a:effectLst>
                <a:outerShdw blurRad="38100" dist="38100" dir="2700000">
                  <a:srgbClr val="C0C0C0"/>
                </a:outerShdw>
              </a:effectLst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0" y="2522538"/>
            <a:ext cx="9144000" cy="777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lvl="0" indent="0" algn="ctr" fontAlgn="base">
              <a:lnSpc>
                <a:spcPct val="150000"/>
              </a:lnSpc>
            </a:pPr>
            <a:r>
              <a:rPr lang="zh-CN" altLang="en-US" sz="3000" b="1" strike="noStrike" noProof="1" dirty="0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幼圆" pitchFamily="49" charset="-122"/>
                <a:ea typeface="幼圆" pitchFamily="49" charset="-122"/>
                <a:cs typeface="+mn-ea"/>
              </a:rPr>
              <a:t>健康世界  太极无限</a:t>
            </a:r>
            <a:endParaRPr lang="zh-CN" altLang="en-US" sz="3000" b="1" strike="noStrike" noProof="1" dirty="0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/>
        </p:nvGraphicFramePr>
        <p:xfrm>
          <a:off x="412115" y="530225"/>
          <a:ext cx="8383270" cy="4082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9910"/>
                <a:gridCol w="819150"/>
                <a:gridCol w="4523740"/>
                <a:gridCol w="1469390"/>
                <a:gridCol w="1021080"/>
              </a:tblGrid>
              <a:tr h="508635">
                <a:tc gridSpan="5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销售措施排期</a:t>
                      </a:r>
                      <a:endParaRPr lang="zh-CN" altLang="en-US" sz="20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558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计划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具体事项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落实时间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责任人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2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金牌品种考核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分月制定销售任务，实行梯度奖励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5%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7%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10%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-12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陈柳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28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清零”行动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每日销售通报，每日销售为零的门店交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元成长金至片长处，若完成当月销售目标可退回。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1.18-3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片区主管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优秀案例推广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书写优秀销售案例并进行微信群分享给予惊喜奖励。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-4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销售公司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联合用药宣传</a:t>
                      </a:r>
                      <a:endParaRPr lang="zh-CN" altLang="en-US" sz="1400" b="1" u="none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制定藿香全功能宣传及联合用药宣传物料，并进行多点陈列展示。</a:t>
                      </a:r>
                      <a:endParaRPr lang="zh-CN" altLang="en-US" sz="1400" b="1" u="none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日前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王四维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陈柳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265"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销售渠道推广</a:t>
                      </a:r>
                      <a:endParaRPr lang="zh-CN" altLang="en-US" sz="1400" b="1" u="none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、医生团队沟通。与公司合作医生沟通，建议推广使用藿香。</a:t>
                      </a:r>
                      <a:endParaRPr lang="zh-CN" altLang="en-US" sz="1400" b="1" u="none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日前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李丹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8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400" b="1" u="none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、旅游公司开发。以片区为单位开发</a:t>
                      </a:r>
                      <a:r>
                        <a:rPr lang="en-US" altLang="zh-CN" sz="1400" b="1" u="none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1-2</a:t>
                      </a:r>
                      <a:r>
                        <a:rPr lang="zh-CN" altLang="en-US" sz="1400" b="1" u="none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家旅游公司，合作提供其旅游必备商品。</a:t>
                      </a:r>
                      <a:endParaRPr lang="zh-CN" altLang="en-US" sz="1400" b="1" u="none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1-3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片区主管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/>
        </p:nvGraphicFramePr>
        <p:xfrm>
          <a:off x="299720" y="422910"/>
          <a:ext cx="8543925" cy="616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0"/>
                <a:gridCol w="814070"/>
                <a:gridCol w="5330190"/>
                <a:gridCol w="1050925"/>
                <a:gridCol w="777240"/>
              </a:tblGrid>
              <a:tr h="616585">
                <a:tc gridSpan="5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销售措施排期</a:t>
                      </a:r>
                      <a:endParaRPr lang="zh-CN" altLang="en-US" sz="2000" b="1" u="none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/>
        </p:nvGraphicFramePr>
        <p:xfrm>
          <a:off x="299720" y="1039495"/>
          <a:ext cx="8544560" cy="34042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9440"/>
                <a:gridCol w="1452245"/>
                <a:gridCol w="3713480"/>
                <a:gridCol w="1593215"/>
                <a:gridCol w="1186180"/>
              </a:tblGrid>
              <a:tr h="3263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计划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具体事项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落实时间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责任人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3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销售渠道推广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、妈妈群微信推广。宣传藿香对小朋友长痱子的特殊用途。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谭莉杨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20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社区公益行活动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每个片区联系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个社区，联合厂家团队开展社区公益行活动。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-6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30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片区主管、销售公司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夏季陈列比赛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每个门店自行创新陈列，分初赛、复赛、决赛决出最终获奖门店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李丹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356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片区对赌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PK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赛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由销售公司支持费用开展片区、厂家三方对赌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PK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赛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销售公司、谭莉杨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zh-CN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团购销售考核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结合公司夏季团购活动及厂家资源，设立藿香团购销售考核及激励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-8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31</a:t>
                      </a: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陈柳</a:t>
                      </a:r>
                      <a:endParaRPr lang="zh-CN" altLang="en-US" sz="1400" b="1" u="none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363220" y="313055"/>
            <a:ext cx="8509635" cy="10058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2、集团各厂销售指标计划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责任人：谭莉扬、赖习敏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indent="0">
              <a:lnSpc>
                <a:spcPct val="150000"/>
              </a:lnSpc>
            </a:pP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363855" y="881380"/>
          <a:ext cx="8613140" cy="373824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601345"/>
                <a:gridCol w="3314065"/>
                <a:gridCol w="1050290"/>
                <a:gridCol w="1041400"/>
                <a:gridCol w="1216660"/>
                <a:gridCol w="1389380"/>
              </a:tblGrid>
              <a:tr h="324485">
                <a:tc gridSpan="6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u="none"/>
                        <a:t>                                                2017</a:t>
                      </a:r>
                      <a:r>
                        <a:rPr lang="zh-CN" altLang="en-US" sz="1400" u="none"/>
                        <a:t>年分厂销售计划                                                    单位：万元</a:t>
                      </a:r>
                      <a:endParaRPr lang="zh-CN" altLang="en-US" sz="1400" u="none"/>
                    </a:p>
                  </a:txBody>
                  <a:tcPr marL="0" marR="0" marT="0" marB="1" vert="horz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520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/>
                        <a:t>序号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/>
                        <a:t>集团工业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/>
                        <a:t>含税销售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/>
                        <a:t>增长率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/>
                        <a:t>毛利额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/>
                        <a:t>增长率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</a:tr>
              <a:tr h="324485"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1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绵阳制药有限公司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600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18.1%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120.0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19.4%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252095">
                <a:tc vMerge="1"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绵阳制药有限公司（天诚）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140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20.7%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21.1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29.3%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424497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2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重庆桐君阁药厂有限公司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460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4.8%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179.1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6.0%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2520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3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涪陵制药厂有限公司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795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33.4%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202.2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33.0%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2520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4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西藏藏医学院藏药有限公司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360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46.9%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212.4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48.8%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32385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5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重庆中药二厂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300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25.5%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126.0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25.9%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32448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6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甘肃天水羲皇阿胶有限公司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590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28.5%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182.9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30.6%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2520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7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四川南充制药有限公司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65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32.7%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27.3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35.8%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2520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8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西南药业股份有限公司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150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26.1%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72.2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21.3%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2520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9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浙江东方制药有限公司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40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300.0%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16.5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314.3%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  <a:tr h="2520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/>
                        <a:t>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/>
                        <a:t>合计</a:t>
                      </a:r>
                      <a:endParaRPr lang="zh-CN" altLang="en-US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/>
                        <a:t>3500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25.8%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1160 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r">
                        <a:buNone/>
                      </a:pPr>
                      <a:r>
                        <a:rPr lang="en-US" altLang="zh-CN" sz="1400" b="1" u="none"/>
                        <a:t>33.2%</a:t>
                      </a:r>
                      <a:endParaRPr lang="en-US" altLang="zh-CN" sz="1400" b="1" u="none"/>
                    </a:p>
                  </a:txBody>
                  <a:tcPr marL="0" marR="0" marT="0" marB="1" vert="horz" anchor="ctr"/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1738313" y="3694430"/>
            <a:ext cx="50800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indent="0" algn="l"/>
            <a:r>
              <a:rPr lang="en-US" altLang="zh-CN" sz="1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511810" y="393065"/>
            <a:ext cx="8326755" cy="5486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3、集团各厂三个重点品种销售计划及措施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单位：万元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333375" y="941705"/>
          <a:ext cx="8705850" cy="3571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355"/>
                <a:gridCol w="946150"/>
                <a:gridCol w="363855"/>
                <a:gridCol w="1479550"/>
                <a:gridCol w="1706245"/>
                <a:gridCol w="706120"/>
                <a:gridCol w="797560"/>
                <a:gridCol w="740410"/>
                <a:gridCol w="1538605"/>
              </a:tblGrid>
              <a:tr h="55689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供应商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品种名称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规格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含税销售（万）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增长率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毛利额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提升措施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665">
                <a:tc row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四川绵阳制药有限公司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炎可宁胶囊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0.4g*3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板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*9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粒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96.9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25.0%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15.50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36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五子衍宗丸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丸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浓缩丸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56.6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17.2%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19.25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B7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3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四川天诚制药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川贝清肺糖浆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180ml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48.7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27.4%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7.30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B19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30">
                <a:tc row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marL="0" indent="0" algn="l">
                        <a:buNone/>
                      </a:pP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重庆桐君阁药厂有限公司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蚕蛾公补片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0.23x24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片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糖衣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42.7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10.9%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15.37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3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沉香化气片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0.5gx12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片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x2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板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45.07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24.9%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20.96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3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强力天麻杜仲丸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丸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x6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板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51%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9.90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矩形 5"/>
          <p:cNvSpPr/>
          <p:nvPr/>
        </p:nvSpPr>
        <p:spPr>
          <a:xfrm>
            <a:off x="545783" y="381635"/>
            <a:ext cx="7686675" cy="54864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3、集团各厂三个重点品种销售计划及措施</a:t>
            </a:r>
            <a:endParaRPr lang="zh-CN" altLang="en-US" sz="2000" b="1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389890" y="1056005"/>
          <a:ext cx="8364220" cy="3395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845"/>
                <a:gridCol w="670560"/>
                <a:gridCol w="371475"/>
                <a:gridCol w="1530350"/>
                <a:gridCol w="1022350"/>
                <a:gridCol w="658495"/>
                <a:gridCol w="750570"/>
                <a:gridCol w="664845"/>
                <a:gridCol w="2284730"/>
              </a:tblGrid>
              <a:tr h="49974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供应商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品种名称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规格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含税销售（万）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增长率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毛利额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提升措施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45">
                <a:tc rowSpan="4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重庆涪陵制药厂有限公司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补肾益寿胶囊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80s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202.6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7.7%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53.69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A13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急支糖浆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300ml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34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15.7%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9.52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急支糖浆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200ml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98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通天口服液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10mlx6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支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52.0%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1.04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A10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A25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3255">
                <a:tc row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西藏藏医学院藏药有限公司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清肺止咳丸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0.25gx12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丸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x2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板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120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64.5%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72.00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380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五味金色丸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b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0.25*48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120.0%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9.00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A27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1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二十五味鬼臼丸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1gx8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丸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50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18.2%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27.50 </a:t>
                      </a:r>
                      <a:endParaRPr lang="en-US" altLang="zh-CN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A28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A8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B9</a:t>
                      </a:r>
                      <a:r>
                        <a:rPr lang="zh-CN" altLang="en-US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400" b="1" u="none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B10</a:t>
                      </a:r>
                      <a:endParaRPr lang="zh-CN" altLang="en-US" sz="1400" b="1" u="none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200900" y="545465"/>
            <a:ext cx="1198880" cy="35242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单位：万元</a:t>
            </a:r>
            <a:endParaRPr lang="zh-CN" altLang="en-US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11862</Words>
  <Application>WPS 演示</Application>
  <PresentationFormat/>
  <Paragraphs>2500</Paragraphs>
  <Slides>40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58" baseType="lpstr">
      <vt:lpstr>Arial</vt:lpstr>
      <vt:lpstr>宋体</vt:lpstr>
      <vt:lpstr>Wingdings</vt:lpstr>
      <vt:lpstr>Calibri</vt:lpstr>
      <vt:lpstr>等线</vt:lpstr>
      <vt:lpstr>Calibri Light</vt:lpstr>
      <vt:lpstr>微软雅黑</vt:lpstr>
      <vt:lpstr>Arial Unicode MS</vt:lpstr>
      <vt:lpstr>黑体</vt:lpstr>
      <vt:lpstr>Franklin Gothic Book</vt:lpstr>
      <vt:lpstr>华文楷体</vt:lpstr>
      <vt:lpstr>Wingdings 2</vt:lpstr>
      <vt:lpstr>仿宋_GB2312</vt:lpstr>
      <vt:lpstr>等线 Light</vt:lpstr>
      <vt:lpstr>幼圆</vt:lpstr>
      <vt:lpstr>Segoe Print</vt:lpstr>
      <vt:lpstr>仿宋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Junliang Li</dc:creator>
  <cp:lastModifiedBy>Administrator</cp:lastModifiedBy>
  <cp:revision>107</cp:revision>
  <dcterms:created xsi:type="dcterms:W3CDTF">2016-07-20T06:22:00Z</dcterms:created>
  <dcterms:modified xsi:type="dcterms:W3CDTF">2017-02-10T07:31:52Z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2052-10.1.0.6205</vt:lpwstr>
  </property>
</Properties>
</file>