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746" r:id="rId1"/>
  </p:sldMasterIdLst>
  <p:notesMasterIdLst>
    <p:notesMasterId r:id="rId77"/>
  </p:notesMasterIdLst>
  <p:handoutMasterIdLst>
    <p:handoutMasterId r:id="rId78"/>
  </p:handoutMasterIdLst>
  <p:sldIdLst>
    <p:sldId id="256" r:id="rId2"/>
    <p:sldId id="259" r:id="rId3"/>
    <p:sldId id="260" r:id="rId4"/>
    <p:sldId id="261" r:id="rId5"/>
    <p:sldId id="262" r:id="rId6"/>
    <p:sldId id="263" r:id="rId7"/>
    <p:sldId id="264" r:id="rId8"/>
    <p:sldId id="265" r:id="rId9"/>
    <p:sldId id="266" r:id="rId10"/>
    <p:sldId id="320" r:id="rId11"/>
    <p:sldId id="267" r:id="rId12"/>
    <p:sldId id="268" r:id="rId13"/>
    <p:sldId id="269" r:id="rId14"/>
    <p:sldId id="270" r:id="rId15"/>
    <p:sldId id="271" r:id="rId16"/>
    <p:sldId id="272" r:id="rId17"/>
    <p:sldId id="273" r:id="rId18"/>
    <p:sldId id="274" r:id="rId19"/>
    <p:sldId id="276" r:id="rId20"/>
    <p:sldId id="275" r:id="rId21"/>
    <p:sldId id="277" r:id="rId22"/>
    <p:sldId id="278" r:id="rId23"/>
    <p:sldId id="279" r:id="rId24"/>
    <p:sldId id="322" r:id="rId25"/>
    <p:sldId id="323" r:id="rId26"/>
    <p:sldId id="280" r:id="rId27"/>
    <p:sldId id="281" r:id="rId28"/>
    <p:sldId id="282" r:id="rId29"/>
    <p:sldId id="283" r:id="rId30"/>
    <p:sldId id="284" r:id="rId31"/>
    <p:sldId id="285" r:id="rId32"/>
    <p:sldId id="286" r:id="rId33"/>
    <p:sldId id="287" r:id="rId34"/>
    <p:sldId id="288" r:id="rId35"/>
    <p:sldId id="289" r:id="rId36"/>
    <p:sldId id="290" r:id="rId37"/>
    <p:sldId id="292" r:id="rId38"/>
    <p:sldId id="293" r:id="rId39"/>
    <p:sldId id="294" r:id="rId40"/>
    <p:sldId id="295" r:id="rId41"/>
    <p:sldId id="296" r:id="rId42"/>
    <p:sldId id="297" r:id="rId43"/>
    <p:sldId id="298" r:id="rId44"/>
    <p:sldId id="299" r:id="rId45"/>
    <p:sldId id="300" r:id="rId46"/>
    <p:sldId id="301" r:id="rId47"/>
    <p:sldId id="302" r:id="rId48"/>
    <p:sldId id="324" r:id="rId49"/>
    <p:sldId id="319" r:id="rId50"/>
    <p:sldId id="325" r:id="rId51"/>
    <p:sldId id="307" r:id="rId52"/>
    <p:sldId id="309" r:id="rId53"/>
    <p:sldId id="310" r:id="rId54"/>
    <p:sldId id="311" r:id="rId55"/>
    <p:sldId id="312" r:id="rId56"/>
    <p:sldId id="313" r:id="rId57"/>
    <p:sldId id="314" r:id="rId58"/>
    <p:sldId id="316" r:id="rId59"/>
    <p:sldId id="317" r:id="rId60"/>
    <p:sldId id="318" r:id="rId61"/>
    <p:sldId id="326" r:id="rId62"/>
    <p:sldId id="327" r:id="rId63"/>
    <p:sldId id="328" r:id="rId64"/>
    <p:sldId id="329" r:id="rId65"/>
    <p:sldId id="330" r:id="rId66"/>
    <p:sldId id="333" r:id="rId67"/>
    <p:sldId id="331" r:id="rId68"/>
    <p:sldId id="332" r:id="rId69"/>
    <p:sldId id="321" r:id="rId70"/>
    <p:sldId id="303" r:id="rId71"/>
    <p:sldId id="315" r:id="rId72"/>
    <p:sldId id="304" r:id="rId73"/>
    <p:sldId id="305" r:id="rId74"/>
    <p:sldId id="306" r:id="rId75"/>
    <p:sldId id="258" r:id="rId76"/>
  </p:sldIdLst>
  <p:sldSz cx="9144000" cy="5715000" type="screen16x10"/>
  <p:notesSz cx="9942513" cy="6761163"/>
  <p:defaultTex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xmlns="">
        <p15:guide id="1" orient="horz" pos="1755" userDrawn="1">
          <p15:clr>
            <a:srgbClr val="A4A3A4"/>
          </p15:clr>
        </p15:guide>
        <p15:guide id="2" pos="2882">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0"/>
      </p:ext>
    </p:extLst>
  </p:showPr>
  <p:clrMru>
    <a:srgbClr val="FF0000"/>
    <a:srgbClr val="EAEFF7"/>
    <a:srgbClr val="C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浅色样式 3 - 强调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浅色样式 3 - 强调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ED083AE6-46FA-4A59-8FB0-9F97EB10719F}" styleName="浅色样式 3 - 强调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7015" autoAdjust="0"/>
    <p:restoredTop sz="94660"/>
  </p:normalViewPr>
  <p:slideViewPr>
    <p:cSldViewPr>
      <p:cViewPr>
        <p:scale>
          <a:sx n="50" d="100"/>
          <a:sy n="50" d="100"/>
        </p:scale>
        <p:origin x="-2082" y="-1140"/>
      </p:cViewPr>
      <p:guideLst>
        <p:guide orient="horz" pos="1755"/>
        <p:guide pos="2882"/>
      </p:guideLst>
    </p:cSldViewPr>
  </p:slideViewPr>
  <p:notesTextViewPr>
    <p:cViewPr>
      <p:scale>
        <a:sx n="1" d="1"/>
        <a:sy n="1" d="1"/>
      </p:scale>
      <p:origin x="0" y="0"/>
    </p:cViewPr>
  </p:notesTextViewPr>
  <p:sorterViewPr>
    <p:cViewPr>
      <p:scale>
        <a:sx n="200" d="100"/>
        <a:sy n="200" d="100"/>
      </p:scale>
      <p:origin x="0" y="0"/>
    </p:cViewPr>
  </p:sorterViewPr>
  <p:notesViewPr>
    <p:cSldViewPr>
      <p:cViewPr varScale="1">
        <p:scale>
          <a:sx n="89" d="100"/>
          <a:sy n="89" d="100"/>
        </p:scale>
        <p:origin x="1416" y="84"/>
      </p:cViewPr>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handoutMaster" Target="handoutMasters/handout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4308475" cy="339725"/>
          </a:xfrm>
          <a:prstGeom prst="rect">
            <a:avLst/>
          </a:prstGeom>
        </p:spPr>
        <p:txBody>
          <a:bodyPr vert="horz" lIns="91440" tIns="45720" rIns="91440" bIns="45720" rtlCol="0"/>
          <a:lstStyle>
            <a:lvl1pPr algn="l">
              <a:defRPr sz="1200">
                <a:latin typeface="Arial" panose="020B0604020202020204" pitchFamily="34" charset="0"/>
              </a:defRPr>
            </a:lvl1pPr>
          </a:lstStyle>
          <a:p>
            <a:pPr>
              <a:defRPr/>
            </a:pPr>
            <a:endParaRPr lang="zh-CN" altLang="en-US"/>
          </a:p>
        </p:txBody>
      </p:sp>
      <p:sp>
        <p:nvSpPr>
          <p:cNvPr id="3" name="日期占位符 2"/>
          <p:cNvSpPr>
            <a:spLocks noGrp="1"/>
          </p:cNvSpPr>
          <p:nvPr>
            <p:ph type="dt" sz="quarter" idx="1"/>
          </p:nvPr>
        </p:nvSpPr>
        <p:spPr>
          <a:xfrm>
            <a:off x="5632450" y="0"/>
            <a:ext cx="4308475" cy="339725"/>
          </a:xfrm>
          <a:prstGeom prst="rect">
            <a:avLst/>
          </a:prstGeom>
        </p:spPr>
        <p:txBody>
          <a:bodyPr vert="horz" lIns="91440" tIns="45720" rIns="91440" bIns="45720" rtlCol="0"/>
          <a:lstStyle>
            <a:lvl1pPr algn="r">
              <a:defRPr sz="1200">
                <a:latin typeface="Arial" panose="020B0604020202020204" pitchFamily="34" charset="0"/>
              </a:defRPr>
            </a:lvl1pPr>
          </a:lstStyle>
          <a:p>
            <a:pPr>
              <a:defRPr/>
            </a:pPr>
            <a:fld id="{0F566C6F-1C40-4711-A316-D1021482FC1B}" type="datetimeFigureOut">
              <a:rPr lang="zh-CN" altLang="en-US"/>
              <a:pPr>
                <a:defRPr/>
              </a:pPr>
              <a:t>2016-10-14</a:t>
            </a:fld>
            <a:endParaRPr lang="zh-CN" altLang="en-US"/>
          </a:p>
        </p:txBody>
      </p:sp>
      <p:sp>
        <p:nvSpPr>
          <p:cNvPr id="4" name="页脚占位符 3"/>
          <p:cNvSpPr>
            <a:spLocks noGrp="1"/>
          </p:cNvSpPr>
          <p:nvPr>
            <p:ph type="ftr" sz="quarter" idx="2"/>
          </p:nvPr>
        </p:nvSpPr>
        <p:spPr>
          <a:xfrm>
            <a:off x="0" y="6421438"/>
            <a:ext cx="4308475" cy="339725"/>
          </a:xfrm>
          <a:prstGeom prst="rect">
            <a:avLst/>
          </a:prstGeom>
        </p:spPr>
        <p:txBody>
          <a:bodyPr vert="horz" lIns="91440" tIns="45720" rIns="91440" bIns="45720" rtlCol="0" anchor="b"/>
          <a:lstStyle>
            <a:lvl1pPr algn="l">
              <a:defRPr sz="1200">
                <a:latin typeface="Arial" panose="020B0604020202020204" pitchFamily="34" charset="0"/>
              </a:defRPr>
            </a:lvl1pPr>
          </a:lstStyle>
          <a:p>
            <a:pPr>
              <a:defRPr/>
            </a:pPr>
            <a:endParaRPr lang="zh-CN" altLang="en-US"/>
          </a:p>
        </p:txBody>
      </p:sp>
      <p:sp>
        <p:nvSpPr>
          <p:cNvPr id="5" name="灯片编号占位符 4"/>
          <p:cNvSpPr>
            <a:spLocks noGrp="1"/>
          </p:cNvSpPr>
          <p:nvPr>
            <p:ph type="sldNum" sz="quarter" idx="3"/>
          </p:nvPr>
        </p:nvSpPr>
        <p:spPr>
          <a:xfrm>
            <a:off x="5632450" y="6421438"/>
            <a:ext cx="4308475" cy="339725"/>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F59B8A6C-9C98-41CD-85CC-45C7F26C6631}"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6146" name="页眉占位符 1"/>
          <p:cNvSpPr>
            <a:spLocks noGrp="1" noChangeArrowheads="1"/>
          </p:cNvSpPr>
          <p:nvPr>
            <p:ph type="hdr" sz="quarter" idx="4294967295"/>
          </p:nvPr>
        </p:nvSpPr>
        <p:spPr bwMode="auto">
          <a:xfrm>
            <a:off x="0" y="0"/>
            <a:ext cx="4308475" cy="33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1" hangingPunct="1">
              <a:buFont typeface="Arial" panose="020B0604020202020204" pitchFamily="34" charset="0"/>
              <a:buNone/>
              <a:defRPr sz="1200">
                <a:latin typeface="Arial" panose="020B0604020202020204" pitchFamily="34" charset="0"/>
              </a:defRPr>
            </a:lvl1pPr>
          </a:lstStyle>
          <a:p>
            <a:pPr>
              <a:defRPr/>
            </a:pPr>
            <a:endParaRPr lang="zh-CN" altLang="zh-CN"/>
          </a:p>
        </p:txBody>
      </p:sp>
      <p:sp>
        <p:nvSpPr>
          <p:cNvPr id="6147" name="日期占位符 2"/>
          <p:cNvSpPr>
            <a:spLocks noGrp="1" noChangeArrowheads="1"/>
          </p:cNvSpPr>
          <p:nvPr>
            <p:ph type="dt" idx="1"/>
          </p:nvPr>
        </p:nvSpPr>
        <p:spPr bwMode="auto">
          <a:xfrm>
            <a:off x="5632450" y="0"/>
            <a:ext cx="4308475" cy="33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r" eaLnBrk="1" hangingPunct="1">
              <a:buFont typeface="Arial" panose="020B0604020202020204" pitchFamily="34" charset="0"/>
              <a:buNone/>
              <a:defRPr>
                <a:latin typeface="Arial" panose="020B0604020202020204" pitchFamily="34" charset="0"/>
              </a:defRPr>
            </a:lvl1pPr>
          </a:lstStyle>
          <a:p>
            <a:pPr>
              <a:defRPr/>
            </a:pPr>
            <a:fld id="{76FAA69A-52FE-4FD2-B855-96036FC916D6}" type="datetime1">
              <a:rPr lang="zh-CN" altLang="en-US"/>
              <a:pPr>
                <a:defRPr/>
              </a:pPr>
              <a:t>2016-10-14</a:t>
            </a:fld>
            <a:endParaRPr lang="en-US" sz="1200"/>
          </a:p>
        </p:txBody>
      </p:sp>
      <p:sp>
        <p:nvSpPr>
          <p:cNvPr id="5124" name="幻灯片图像占位符 3"/>
          <p:cNvSpPr>
            <a:spLocks noGrp="1" noRot="1" noChangeAspect="1" noChangeArrowheads="1"/>
          </p:cNvSpPr>
          <p:nvPr>
            <p:ph type="sldImg" idx="2"/>
          </p:nvPr>
        </p:nvSpPr>
        <p:spPr bwMode="auto">
          <a:xfrm>
            <a:off x="2941638" y="506413"/>
            <a:ext cx="4059237" cy="25368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sp>
      <p:sp>
        <p:nvSpPr>
          <p:cNvPr id="6149" name="备注占位符 4"/>
          <p:cNvSpPr>
            <a:spLocks noGrp="1" noRot="1" noChangeAspect="1" noChangeArrowheads="1"/>
          </p:cNvSpPr>
          <p:nvPr/>
        </p:nvSpPr>
        <p:spPr bwMode="auto">
          <a:xfrm>
            <a:off x="993775" y="3211513"/>
            <a:ext cx="7954963" cy="30432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defTabSz="0">
              <a:spcBef>
                <a:spcPct val="30000"/>
              </a:spcBef>
              <a:defRPr sz="1200">
                <a:solidFill>
                  <a:schemeClr val="tx1"/>
                </a:solidFill>
                <a:latin typeface="Arial" panose="020B0604020202020204" pitchFamily="34" charset="0"/>
              </a:defRPr>
            </a:lvl1pPr>
            <a:lvl2pPr defTabSz="0">
              <a:spcBef>
                <a:spcPct val="30000"/>
              </a:spcBef>
              <a:defRPr sz="1200">
                <a:solidFill>
                  <a:schemeClr val="tx1"/>
                </a:solidFill>
                <a:latin typeface="Arial" panose="020B0604020202020204" pitchFamily="34" charset="0"/>
              </a:defRPr>
            </a:lvl2pPr>
            <a:lvl3pPr defTabSz="0">
              <a:spcBef>
                <a:spcPct val="30000"/>
              </a:spcBef>
              <a:defRPr sz="1200">
                <a:solidFill>
                  <a:schemeClr val="tx1"/>
                </a:solidFill>
                <a:latin typeface="Arial" panose="020B0604020202020204" pitchFamily="34" charset="0"/>
              </a:defRPr>
            </a:lvl3pPr>
            <a:lvl4pPr defTabSz="0">
              <a:spcBef>
                <a:spcPct val="30000"/>
              </a:spcBef>
              <a:defRPr sz="1200">
                <a:solidFill>
                  <a:schemeClr val="tx1"/>
                </a:solidFill>
                <a:latin typeface="Arial" panose="020B0604020202020204" pitchFamily="34" charset="0"/>
              </a:defRPr>
            </a:lvl4pPr>
            <a:lvl5pPr defTabSz="0">
              <a:spcBef>
                <a:spcPct val="30000"/>
              </a:spcBef>
              <a:defRPr sz="1200">
                <a:solidFill>
                  <a:schemeClr val="tx1"/>
                </a:solidFill>
                <a:latin typeface="Arial" panose="020B0604020202020204" pitchFamily="34" charset="0"/>
              </a:defRPr>
            </a:lvl5pPr>
            <a:lvl6pPr marL="457200" defTabSz="0" eaLnBrk="0" fontAlgn="base" hangingPunct="0">
              <a:spcBef>
                <a:spcPct val="30000"/>
              </a:spcBef>
              <a:spcAft>
                <a:spcPct val="0"/>
              </a:spcAft>
              <a:defRPr sz="1200">
                <a:solidFill>
                  <a:schemeClr val="tx1"/>
                </a:solidFill>
                <a:latin typeface="Arial" panose="020B0604020202020204" pitchFamily="34" charset="0"/>
              </a:defRPr>
            </a:lvl6pPr>
            <a:lvl7pPr marL="914400" defTabSz="0" eaLnBrk="0" fontAlgn="base" hangingPunct="0">
              <a:spcBef>
                <a:spcPct val="30000"/>
              </a:spcBef>
              <a:spcAft>
                <a:spcPct val="0"/>
              </a:spcAft>
              <a:defRPr sz="1200">
                <a:solidFill>
                  <a:schemeClr val="tx1"/>
                </a:solidFill>
                <a:latin typeface="Arial" panose="020B0604020202020204" pitchFamily="34" charset="0"/>
              </a:defRPr>
            </a:lvl7pPr>
            <a:lvl8pPr marL="1371600" defTabSz="0" eaLnBrk="0" fontAlgn="base" hangingPunct="0">
              <a:spcBef>
                <a:spcPct val="30000"/>
              </a:spcBef>
              <a:spcAft>
                <a:spcPct val="0"/>
              </a:spcAft>
              <a:defRPr sz="1200">
                <a:solidFill>
                  <a:schemeClr val="tx1"/>
                </a:solidFill>
                <a:latin typeface="Arial" panose="020B0604020202020204" pitchFamily="34" charset="0"/>
              </a:defRPr>
            </a:lvl8pPr>
            <a:lvl9pPr marL="1828800" defTabSz="0" eaLnBrk="0" fontAlgn="base" hangingPunct="0">
              <a:spcBef>
                <a:spcPct val="30000"/>
              </a:spcBef>
              <a:spcAft>
                <a:spcPct val="0"/>
              </a:spcAft>
              <a:defRPr sz="1200">
                <a:solidFill>
                  <a:schemeClr val="tx1"/>
                </a:solidFill>
                <a:latin typeface="Arial" panose="020B0604020202020204" pitchFamily="34" charset="0"/>
              </a:defRPr>
            </a:lvl9pPr>
          </a:lstStyle>
          <a:p>
            <a:pPr>
              <a:defRPr/>
            </a:pPr>
            <a:r>
              <a:rPr lang="zh-CN" dirty="0" smtClean="0"/>
              <a:t>单击此处编辑母版文本样式</a:t>
            </a:r>
          </a:p>
          <a:p>
            <a:pPr>
              <a:defRPr/>
            </a:pPr>
            <a:r>
              <a:rPr lang="zh-CN" dirty="0" smtClean="0"/>
              <a:t>第二级</a:t>
            </a:r>
          </a:p>
          <a:p>
            <a:pPr>
              <a:defRPr/>
            </a:pPr>
            <a:r>
              <a:rPr lang="zh-CN" dirty="0" smtClean="0"/>
              <a:t>第三级</a:t>
            </a:r>
          </a:p>
          <a:p>
            <a:pPr>
              <a:defRPr/>
            </a:pPr>
            <a:r>
              <a:rPr lang="zh-CN" dirty="0" smtClean="0"/>
              <a:t>第四级</a:t>
            </a:r>
          </a:p>
          <a:p>
            <a:pPr>
              <a:defRPr/>
            </a:pPr>
            <a:r>
              <a:rPr lang="zh-CN" dirty="0" smtClean="0"/>
              <a:t>第五级</a:t>
            </a:r>
          </a:p>
        </p:txBody>
      </p:sp>
      <p:sp>
        <p:nvSpPr>
          <p:cNvPr id="6150" name="页脚占位符 5"/>
          <p:cNvSpPr>
            <a:spLocks noGrp="1" noChangeArrowheads="1"/>
          </p:cNvSpPr>
          <p:nvPr>
            <p:ph type="ftr" sz="quarter" idx="4"/>
          </p:nvPr>
        </p:nvSpPr>
        <p:spPr bwMode="auto">
          <a:xfrm>
            <a:off x="0" y="6421438"/>
            <a:ext cx="4308475" cy="338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eaLnBrk="1" hangingPunct="1">
              <a:buFont typeface="Arial" panose="020B0604020202020204" pitchFamily="34" charset="0"/>
              <a:buNone/>
              <a:defRPr sz="1200">
                <a:latin typeface="Arial" panose="020B0604020202020204" pitchFamily="34" charset="0"/>
              </a:defRPr>
            </a:lvl1pPr>
          </a:lstStyle>
          <a:p>
            <a:pPr>
              <a:defRPr/>
            </a:pPr>
            <a:endParaRPr lang="zh-CN" altLang="zh-CN"/>
          </a:p>
        </p:txBody>
      </p:sp>
      <p:sp>
        <p:nvSpPr>
          <p:cNvPr id="6151" name="灯片编号占位符 6"/>
          <p:cNvSpPr>
            <a:spLocks noGrp="1" noChangeArrowheads="1"/>
          </p:cNvSpPr>
          <p:nvPr>
            <p:ph type="sldNum" sz="quarter" idx="5"/>
          </p:nvPr>
        </p:nvSpPr>
        <p:spPr bwMode="auto">
          <a:xfrm>
            <a:off x="5632450" y="6421438"/>
            <a:ext cx="4308475" cy="338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r" eaLnBrk="1" hangingPunct="1">
              <a:buFont typeface="Arial" panose="020B0604020202020204" pitchFamily="34" charset="0"/>
              <a:buNone/>
              <a:defRPr/>
            </a:lvl1pPr>
          </a:lstStyle>
          <a:p>
            <a:pPr>
              <a:defRPr/>
            </a:pPr>
            <a:fld id="{2727CED0-E292-4901-B351-AB17D338E87E}" type="slidenum">
              <a:rPr lang="zh-CN" altLang="en-US"/>
              <a:pPr>
                <a:defRPr/>
              </a:pPr>
              <a:t>‹#›</a:t>
            </a:fld>
            <a:endParaRPr lang="en-US" altLang="zh-CN" sz="1200"/>
          </a:p>
        </p:txBody>
      </p:sp>
    </p:spTree>
  </p:cSld>
  <p:clrMap bg1="lt1" tx1="dk1" bg2="lt2" tx2="dk2" accent1="accent1" accent2="accent2" accent3="accent3" accent4="accent4" accent5="accent5" accent6="accent6" hlink="hlink" folHlink="folHlink"/>
  <p:hf hdr="0" ftr="0"/>
  <p:notesStyle>
    <a:lvl1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首页">
    <p:bg>
      <p:bgPr>
        <a:solidFill>
          <a:srgbClr val="C00000"/>
        </a:solidFill>
        <a:effectLst/>
      </p:bgPr>
    </p:bg>
    <p:spTree>
      <p:nvGrpSpPr>
        <p:cNvPr id="1" name=""/>
        <p:cNvGrpSpPr/>
        <p:nvPr/>
      </p:nvGrpSpPr>
      <p:grpSpPr>
        <a:xfrm>
          <a:off x="0" y="0"/>
          <a:ext cx="0" cy="0"/>
          <a:chOff x="0" y="0"/>
          <a:chExt cx="0" cy="0"/>
        </a:xfrm>
      </p:grpSpPr>
      <p:sp>
        <p:nvSpPr>
          <p:cNvPr id="2" name="矩形 25"/>
          <p:cNvSpPr>
            <a:spLocks noChangeArrowheads="1"/>
          </p:cNvSpPr>
          <p:nvPr userDrawn="1"/>
        </p:nvSpPr>
        <p:spPr bwMode="auto">
          <a:xfrm>
            <a:off x="0" y="882650"/>
            <a:ext cx="9151938" cy="3921125"/>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zh-CN" sz="5000" smtClean="0">
              <a:solidFill>
                <a:srgbClr val="000000"/>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3" name="直接连接符 27"/>
          <p:cNvSpPr>
            <a:spLocks noChangeShapeType="1"/>
          </p:cNvSpPr>
          <p:nvPr userDrawn="1"/>
        </p:nvSpPr>
        <p:spPr bwMode="auto">
          <a:xfrm>
            <a:off x="0" y="769938"/>
            <a:ext cx="9144000" cy="1587"/>
          </a:xfrm>
          <a:prstGeom prst="line">
            <a:avLst/>
          </a:prstGeom>
          <a:noFill/>
          <a:ln w="63500">
            <a:solidFill>
              <a:schemeClr val="bg1"/>
            </a:solidFill>
            <a:miter lim="800000"/>
            <a:headEnd/>
            <a:tailEnd/>
          </a:ln>
          <a:extLst>
            <a:ext uri="{909E8E84-426E-40DD-AFC4-6F175D3DCCD1}">
              <a14:hiddenFill xmlns:a14="http://schemas.microsoft.com/office/drawing/2010/main" xmlns="">
                <a:noFill/>
              </a14:hiddenFill>
            </a:ext>
          </a:extLst>
        </p:spPr>
        <p:txBody>
          <a:bodyPr/>
          <a:lstStyle/>
          <a:p>
            <a:endParaRPr lang="zh-CN" altLang="en-US"/>
          </a:p>
        </p:txBody>
      </p:sp>
      <p:sp>
        <p:nvSpPr>
          <p:cNvPr id="4" name="直接连接符 12"/>
          <p:cNvSpPr>
            <a:spLocks noChangeShapeType="1"/>
          </p:cNvSpPr>
          <p:nvPr userDrawn="1"/>
        </p:nvSpPr>
        <p:spPr bwMode="auto">
          <a:xfrm>
            <a:off x="0" y="4914900"/>
            <a:ext cx="9140825" cy="0"/>
          </a:xfrm>
          <a:prstGeom prst="line">
            <a:avLst/>
          </a:prstGeom>
          <a:noFill/>
          <a:ln w="63500">
            <a:solidFill>
              <a:schemeClr val="bg2"/>
            </a:solidFill>
            <a:miter lim="800000"/>
            <a:headEnd/>
            <a:tailEnd/>
          </a:ln>
          <a:extLst>
            <a:ext uri="{909E8E84-426E-40DD-AFC4-6F175D3DCCD1}">
              <a14:hiddenFill xmlns:a14="http://schemas.microsoft.com/office/drawing/2010/main" xmlns="">
                <a:noFill/>
              </a14:hiddenFill>
            </a:ext>
          </a:extLst>
        </p:spPr>
        <p:txBody>
          <a:bodyPr/>
          <a:lstStyle/>
          <a:p>
            <a:endParaRPr lang="zh-CN" altLang="en-US"/>
          </a:p>
        </p:txBody>
      </p:sp>
      <p:sp>
        <p:nvSpPr>
          <p:cNvPr id="5" name="日期占位符 3"/>
          <p:cNvSpPr>
            <a:spLocks noGrp="1" noChangeArrowheads="1"/>
          </p:cNvSpPr>
          <p:nvPr>
            <p:ph type="dt" sz="half" idx="10"/>
          </p:nvPr>
        </p:nvSpPr>
        <p:spPr/>
        <p:txBody>
          <a:bodyPr/>
          <a:lstStyle>
            <a:lvl1pPr>
              <a:defRPr/>
            </a:lvl1pPr>
          </a:lstStyle>
          <a:p>
            <a:pPr>
              <a:defRPr/>
            </a:pPr>
            <a:fld id="{C8E1C80F-1836-41FE-B384-3C0994E4647F}" type="datetime1">
              <a:rPr lang="zh-CN" altLang="en-US"/>
              <a:pPr>
                <a:defRPr/>
              </a:pPr>
              <a:t>2016-10-14</a:t>
            </a:fld>
            <a:endParaRPr lang="zh-CN" altLang="en-US" sz="1800">
              <a:solidFill>
                <a:schemeClr val="tx1"/>
              </a:solidFill>
            </a:endParaRPr>
          </a:p>
        </p:txBody>
      </p:sp>
      <p:sp>
        <p:nvSpPr>
          <p:cNvPr id="6" name="页脚占位符 4"/>
          <p:cNvSpPr>
            <a:spLocks noGrp="1" noChangeArrowheads="1"/>
          </p:cNvSpPr>
          <p:nvPr>
            <p:ph type="ftr" sz="quarter" idx="11"/>
          </p:nvPr>
        </p:nvSpPr>
        <p:spPr/>
        <p:txBody>
          <a:bodyPr/>
          <a:lstStyle>
            <a:lvl1pPr>
              <a:defRPr/>
            </a:lvl1pPr>
          </a:lstStyle>
          <a:p>
            <a:pPr>
              <a:defRPr/>
            </a:pPr>
            <a:endParaRPr lang="zh-CN" altLang="zh-CN"/>
          </a:p>
        </p:txBody>
      </p:sp>
      <p:sp>
        <p:nvSpPr>
          <p:cNvPr id="7" name="灯片编号占位符 5"/>
          <p:cNvSpPr>
            <a:spLocks noGrp="1" noChangeArrowheads="1"/>
          </p:cNvSpPr>
          <p:nvPr>
            <p:ph type="sldNum" sz="quarter" idx="12"/>
          </p:nvPr>
        </p:nvSpPr>
        <p:spPr/>
        <p:txBody>
          <a:bodyPr/>
          <a:lstStyle>
            <a:lvl1pPr>
              <a:defRPr/>
            </a:lvl1pPr>
          </a:lstStyle>
          <a:p>
            <a:pPr>
              <a:defRPr/>
            </a:pPr>
            <a:fld id="{208A75C4-814F-40B2-A818-ABAC0131CB99}" type="slidenum">
              <a:rPr lang="zh-CN" altLang="en-US"/>
              <a:pPr>
                <a:defRPr/>
              </a:pPr>
              <a:t>‹#›</a:t>
            </a:fld>
            <a:endParaRPr lang="zh-CN" altLang="en-US" sz="1800">
              <a:solidFill>
                <a:schemeClr val="tx1"/>
              </a:solidFill>
            </a:endParaRPr>
          </a:p>
        </p:txBody>
      </p:sp>
    </p:spTree>
    <p:extLst>
      <p:ext uri="{BB962C8B-B14F-4D97-AF65-F5344CB8AC3E}">
        <p14:creationId xmlns:p14="http://schemas.microsoft.com/office/powerpoint/2010/main" xmlns="" val="230346007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消费者培育创新2">
    <p:spTree>
      <p:nvGrpSpPr>
        <p:cNvPr id="1" name=""/>
        <p:cNvGrpSpPr/>
        <p:nvPr/>
      </p:nvGrpSpPr>
      <p:grpSpPr>
        <a:xfrm>
          <a:off x="0" y="0"/>
          <a:ext cx="0" cy="0"/>
          <a:chOff x="0" y="0"/>
          <a:chExt cx="0" cy="0"/>
        </a:xfrm>
      </p:grpSpPr>
      <p:sp>
        <p:nvSpPr>
          <p:cNvPr id="2" name="直接连接符 9"/>
          <p:cNvSpPr>
            <a:spLocks noChangeShapeType="1"/>
          </p:cNvSpPr>
          <p:nvPr userDrawn="1"/>
        </p:nvSpPr>
        <p:spPr bwMode="auto">
          <a:xfrm>
            <a:off x="0" y="5254625"/>
            <a:ext cx="9140825" cy="1588"/>
          </a:xfrm>
          <a:prstGeom prst="line">
            <a:avLst/>
          </a:prstGeom>
          <a:noFill/>
          <a:ln w="12700">
            <a:solidFill>
              <a:srgbClr val="C00000"/>
            </a:solidFill>
            <a:miter lim="800000"/>
            <a:headEnd/>
            <a:tailEnd/>
          </a:ln>
          <a:extLst>
            <a:ext uri="{909E8E84-426E-40DD-AFC4-6F175D3DCCD1}">
              <a14:hiddenFill xmlns:a14="http://schemas.microsoft.com/office/drawing/2010/main" xmlns="">
                <a:noFill/>
              </a14:hiddenFill>
            </a:ext>
          </a:extLst>
        </p:spPr>
        <p:txBody>
          <a:bodyPr/>
          <a:lstStyle/>
          <a:p>
            <a:endParaRPr lang="zh-CN" altLang="en-US"/>
          </a:p>
        </p:txBody>
      </p:sp>
      <p:sp>
        <p:nvSpPr>
          <p:cNvPr id="4" name="矩形 3"/>
          <p:cNvSpPr>
            <a:spLocks noChangeArrowheads="1"/>
          </p:cNvSpPr>
          <p:nvPr/>
        </p:nvSpPr>
        <p:spPr bwMode="auto">
          <a:xfrm>
            <a:off x="3175" y="5299075"/>
            <a:ext cx="9144000" cy="417513"/>
          </a:xfrm>
          <a:prstGeom prst="rect">
            <a:avLst/>
          </a:prstGeom>
          <a:solidFill>
            <a:srgbClr val="C000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defRPr/>
            </a:pPr>
            <a:r>
              <a:rPr lang="en-US" altLang="zh-CN" b="1" smtClean="0">
                <a:solidFill>
                  <a:srgbClr val="FFFFFF"/>
                </a:solidFill>
                <a:latin typeface="Arial Unicode MS" panose="020B0604020202020204" pitchFamily="34" charset="-122"/>
                <a:ea typeface="Arial Unicode MS" panose="020B0604020202020204" pitchFamily="34" charset="-122"/>
                <a:cs typeface="Arial Unicode MS" panose="020B0604020202020204" pitchFamily="34" charset="-122"/>
                <a:sym typeface="Arial Unicode MS" panose="020B0604020202020204" pitchFamily="34" charset="-122"/>
              </a:rPr>
              <a:t>     </a:t>
            </a:r>
            <a:endParaRPr lang="zh-CN" altLang="en-US" sz="2000" b="1" i="1" smtClean="0">
              <a:solidFill>
                <a:srgbClr val="FFFFFF"/>
              </a:solidFill>
              <a:latin typeface="黑体" panose="02010609060101010101" pitchFamily="49" charset="-122"/>
              <a:ea typeface="黑体" panose="02010609060101010101" pitchFamily="49" charset="-122"/>
              <a:sym typeface="黑体" panose="02010609060101010101" pitchFamily="49" charset="-122"/>
            </a:endParaRPr>
          </a:p>
        </p:txBody>
      </p:sp>
      <p:sp>
        <p:nvSpPr>
          <p:cNvPr id="5" name="TextBox 10"/>
          <p:cNvSpPr>
            <a:spLocks noChangeArrowheads="1"/>
          </p:cNvSpPr>
          <p:nvPr/>
        </p:nvSpPr>
        <p:spPr bwMode="auto">
          <a:xfrm>
            <a:off x="3803650" y="5327650"/>
            <a:ext cx="2114550" cy="336550"/>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defRPr/>
            </a:pPr>
            <a:r>
              <a:rPr lang="zh-CN" altLang="en-US" sz="160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健康世界   太极无限</a:t>
            </a:r>
            <a:endParaRPr lang="zh-CN" altLang="en-US" smtClean="0"/>
          </a:p>
        </p:txBody>
      </p:sp>
      <p:sp>
        <p:nvSpPr>
          <p:cNvPr id="6" name="直接连接符 15"/>
          <p:cNvSpPr>
            <a:spLocks noChangeShapeType="1"/>
          </p:cNvSpPr>
          <p:nvPr/>
        </p:nvSpPr>
        <p:spPr bwMode="auto">
          <a:xfrm>
            <a:off x="3240088" y="5503863"/>
            <a:ext cx="576263" cy="1588"/>
          </a:xfrm>
          <a:prstGeom prst="line">
            <a:avLst/>
          </a:prstGeom>
          <a:noFill/>
          <a:ln w="12700">
            <a:solidFill>
              <a:schemeClr val="bg1"/>
            </a:solidFill>
            <a:miter lim="800000"/>
            <a:headEnd/>
            <a:tailEnd/>
          </a:ln>
          <a:effectLst>
            <a:outerShdw blurRad="50800" dist="38100" dir="2700000" algn="tl" rotWithShape="0">
              <a:prstClr val="black">
                <a:alpha val="40000"/>
              </a:prstClr>
            </a:outerShdw>
          </a:effectLst>
          <a:extLst>
            <a:ext uri="{909E8E84-426E-40DD-AFC4-6F175D3DCCD1}">
              <a14:hiddenFill xmlns:a14="http://schemas.microsoft.com/office/drawing/2010/main" xmlns="">
                <a:noFill/>
              </a14:hiddenFill>
            </a:ext>
          </a:extLst>
        </p:spPr>
        <p:txBody>
          <a:bodyPr/>
          <a:lstStyle/>
          <a:p>
            <a:endParaRPr lang="zh-CN" altLang="en-US"/>
          </a:p>
        </p:txBody>
      </p:sp>
      <p:sp>
        <p:nvSpPr>
          <p:cNvPr id="7" name="直接连接符 16"/>
          <p:cNvSpPr>
            <a:spLocks noChangeShapeType="1"/>
          </p:cNvSpPr>
          <p:nvPr/>
        </p:nvSpPr>
        <p:spPr bwMode="auto">
          <a:xfrm>
            <a:off x="5772150" y="5503863"/>
            <a:ext cx="576263" cy="1588"/>
          </a:xfrm>
          <a:prstGeom prst="line">
            <a:avLst/>
          </a:prstGeom>
          <a:noFill/>
          <a:ln w="12700">
            <a:solidFill>
              <a:schemeClr val="bg1"/>
            </a:solidFill>
            <a:miter lim="800000"/>
            <a:headEnd/>
            <a:tailEnd/>
          </a:ln>
          <a:effectLst>
            <a:outerShdw blurRad="50800" dist="38100" dir="2700000" algn="tl" rotWithShape="0">
              <a:prstClr val="black">
                <a:alpha val="40000"/>
              </a:prstClr>
            </a:outerShdw>
          </a:effectLst>
          <a:extLst>
            <a:ext uri="{909E8E84-426E-40DD-AFC4-6F175D3DCCD1}">
              <a14:hiddenFill xmlns:a14="http://schemas.microsoft.com/office/drawing/2010/main" xmlns="">
                <a:noFill/>
              </a14:hiddenFill>
            </a:ext>
          </a:extLst>
        </p:spPr>
        <p:txBody>
          <a:bodyPr/>
          <a:lstStyle/>
          <a:p>
            <a:endParaRPr lang="zh-CN" altLang="en-US"/>
          </a:p>
        </p:txBody>
      </p:sp>
      <p:sp>
        <p:nvSpPr>
          <p:cNvPr id="8" name="TextBox 12"/>
          <p:cNvSpPr>
            <a:spLocks noChangeArrowheads="1"/>
          </p:cNvSpPr>
          <p:nvPr/>
        </p:nvSpPr>
        <p:spPr bwMode="auto">
          <a:xfrm>
            <a:off x="8027988" y="5305425"/>
            <a:ext cx="792163" cy="400050"/>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defRPr/>
            </a:pPr>
            <a:r>
              <a:rPr lang="en-US" altLang="zh-CN" sz="2000" b="1" dirty="0" smtClean="0">
                <a:solidFill>
                  <a:schemeClr val="bg1"/>
                </a:solidFill>
                <a:sym typeface="Arial" panose="020B0604020202020204" pitchFamily="34" charset="0"/>
              </a:rPr>
              <a:t>TAIJI</a:t>
            </a:r>
            <a:endParaRPr lang="zh-CN" altLang="en-US" sz="2000" b="1" dirty="0" smtClean="0">
              <a:solidFill>
                <a:schemeClr val="bg1"/>
              </a:solidFill>
              <a:sym typeface="Arial" panose="020B0604020202020204" pitchFamily="34" charset="0"/>
            </a:endParaRPr>
          </a:p>
        </p:txBody>
      </p:sp>
      <p:grpSp>
        <p:nvGrpSpPr>
          <p:cNvPr id="9" name="Group 9"/>
          <p:cNvGrpSpPr>
            <a:grpSpLocks/>
          </p:cNvGrpSpPr>
          <p:nvPr userDrawn="1"/>
        </p:nvGrpSpPr>
        <p:grpSpPr bwMode="auto">
          <a:xfrm>
            <a:off x="0" y="642938"/>
            <a:ext cx="2482850" cy="76200"/>
            <a:chOff x="0" y="0"/>
            <a:chExt cx="1098" cy="45"/>
          </a:xfrm>
        </p:grpSpPr>
        <p:sp>
          <p:nvSpPr>
            <p:cNvPr id="10" name="直接连接符 18"/>
            <p:cNvSpPr>
              <a:spLocks noChangeShapeType="1"/>
            </p:cNvSpPr>
            <p:nvPr/>
          </p:nvSpPr>
          <p:spPr bwMode="auto">
            <a:xfrm flipH="1">
              <a:off x="135" y="25"/>
              <a:ext cx="963" cy="0"/>
            </a:xfrm>
            <a:prstGeom prst="line">
              <a:avLst/>
            </a:prstGeom>
            <a:noFill/>
            <a:ln w="10000">
              <a:solidFill>
                <a:srgbClr val="C00000"/>
              </a:solidFill>
              <a:miter lim="800000"/>
              <a:headEnd/>
              <a:tailEnd/>
            </a:ln>
            <a:extLst>
              <a:ext uri="{909E8E84-426E-40DD-AFC4-6F175D3DCCD1}">
                <a14:hiddenFill xmlns:a14="http://schemas.microsoft.com/office/drawing/2010/main" xmlns="">
                  <a:noFill/>
                </a14:hiddenFill>
              </a:ext>
            </a:extLst>
          </p:spPr>
          <p:txBody>
            <a:bodyPr/>
            <a:lstStyle/>
            <a:p>
              <a:endParaRPr lang="zh-CN" altLang="en-US"/>
            </a:p>
          </p:txBody>
        </p:sp>
        <p:sp>
          <p:nvSpPr>
            <p:cNvPr id="11" name="Rectangle 7"/>
            <p:cNvSpPr>
              <a:spLocks noChangeArrowheads="1"/>
            </p:cNvSpPr>
            <p:nvPr/>
          </p:nvSpPr>
          <p:spPr bwMode="auto">
            <a:xfrm>
              <a:off x="0" y="0"/>
              <a:ext cx="136" cy="45"/>
            </a:xfrm>
            <a:prstGeom prst="rect">
              <a:avLst/>
            </a:prstGeom>
            <a:solidFill>
              <a:srgbClr val="C000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defRPr/>
              </a:pPr>
              <a:endParaRPr lang="zh-CN" altLang="zh-CN" smtClean="0">
                <a:solidFill>
                  <a:srgbClr val="000000"/>
                </a:solidFill>
                <a:latin typeface="Calibri" panose="020F0502020204030204" pitchFamily="34" charset="0"/>
                <a:sym typeface="Calibri" panose="020F0502020204030204" pitchFamily="34" charset="0"/>
              </a:endParaRPr>
            </a:p>
          </p:txBody>
        </p:sp>
      </p:grpSp>
      <p:sp>
        <p:nvSpPr>
          <p:cNvPr id="13" name="页脚占位符 4"/>
          <p:cNvSpPr>
            <a:spLocks noGrp="1" noChangeArrowheads="1"/>
          </p:cNvSpPr>
          <p:nvPr userDrawn="1">
            <p:ph type="ftr" sz="quarter" idx="11"/>
          </p:nvPr>
        </p:nvSpPr>
        <p:spPr>
          <a:effectLst>
            <a:outerShdw blurRad="50800" dist="38100" dir="2700000" algn="tl" rotWithShape="0">
              <a:prstClr val="black">
                <a:alpha val="40000"/>
              </a:prstClr>
            </a:outerShdw>
          </a:effectLst>
        </p:spPr>
        <p:txBody>
          <a:bodyPr/>
          <a:lstStyle>
            <a:lvl1pPr>
              <a:defRPr/>
            </a:lvl1pPr>
          </a:lstStyle>
          <a:p>
            <a:pPr>
              <a:defRPr/>
            </a:pPr>
            <a:endParaRPr lang="zh-CN" altLang="zh-CN"/>
          </a:p>
        </p:txBody>
      </p:sp>
      <p:sp>
        <p:nvSpPr>
          <p:cNvPr id="14" name="灯片编号占位符 5"/>
          <p:cNvSpPr>
            <a:spLocks noGrp="1" noChangeArrowheads="1"/>
          </p:cNvSpPr>
          <p:nvPr userDrawn="1">
            <p:ph type="sldNum" sz="quarter" idx="12"/>
          </p:nvPr>
        </p:nvSpPr>
        <p:spPr/>
        <p:txBody>
          <a:bodyPr/>
          <a:lstStyle>
            <a:lvl1pPr>
              <a:defRPr/>
            </a:lvl1pPr>
          </a:lstStyle>
          <a:p>
            <a:pPr>
              <a:defRPr/>
            </a:pPr>
            <a:fld id="{9E714B9D-6187-4A93-8D75-3007FAFAEE4F}" type="slidenum">
              <a:rPr lang="zh-CN" altLang="en-US"/>
              <a:pPr>
                <a:defRPr/>
              </a:pPr>
              <a:t>‹#›</a:t>
            </a:fld>
            <a:endParaRPr lang="zh-CN" altLang="en-US" sz="1800" dirty="0">
              <a:solidFill>
                <a:schemeClr val="tx1"/>
              </a:solidFill>
            </a:endParaRPr>
          </a:p>
        </p:txBody>
      </p:sp>
      <p:sp>
        <p:nvSpPr>
          <p:cNvPr id="3" name="矩形 2"/>
          <p:cNvSpPr/>
          <p:nvPr userDrawn="1"/>
        </p:nvSpPr>
        <p:spPr>
          <a:xfrm>
            <a:off x="305268" y="102125"/>
            <a:ext cx="2698175" cy="523220"/>
          </a:xfrm>
          <a:prstGeom prst="rect">
            <a:avLst/>
          </a:prstGeom>
        </p:spPr>
        <p:txBody>
          <a:bodyPr wrap="none">
            <a:spAutoFit/>
          </a:bodyPr>
          <a:lstStyle/>
          <a:p>
            <a:r>
              <a:rPr lang="zh-CN" altLang="en-US" sz="2800" b="1" dirty="0" smtClean="0">
                <a:latin typeface="微软雅黑" panose="020B0503020204020204" pitchFamily="34" charset="-122"/>
                <a:ea typeface="微软雅黑" panose="020B0503020204020204" pitchFamily="34" charset="-122"/>
              </a:rPr>
              <a:t>消费者培育创新</a:t>
            </a:r>
            <a:endParaRPr lang="zh-CN" altLang="en-US" sz="2800"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xmlns="" val="103801146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ND">
    <p:spTree>
      <p:nvGrpSpPr>
        <p:cNvPr id="1" name=""/>
        <p:cNvGrpSpPr/>
        <p:nvPr/>
      </p:nvGrpSpPr>
      <p:grpSpPr>
        <a:xfrm>
          <a:off x="0" y="0"/>
          <a:ext cx="0" cy="0"/>
          <a:chOff x="0" y="0"/>
          <a:chExt cx="0" cy="0"/>
        </a:xfrm>
      </p:grpSpPr>
      <p:sp>
        <p:nvSpPr>
          <p:cNvPr id="2" name="矩形 1"/>
          <p:cNvSpPr>
            <a:spLocks noChangeArrowheads="1"/>
          </p:cNvSpPr>
          <p:nvPr userDrawn="1"/>
        </p:nvSpPr>
        <p:spPr bwMode="auto">
          <a:xfrm>
            <a:off x="0" y="2868613"/>
            <a:ext cx="9144000" cy="2857500"/>
          </a:xfrm>
          <a:prstGeom prst="rect">
            <a:avLst/>
          </a:prstGeom>
          <a:solidFill>
            <a:srgbClr val="C000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hangingPunct="1">
              <a:defRPr/>
            </a:pPr>
            <a:endParaRPr lang="zh-CN" altLang="zh-CN" smtClean="0">
              <a:solidFill>
                <a:srgbClr val="000000"/>
              </a:solidFill>
              <a:latin typeface="Franklin Gothic Book" pitchFamily="2" charset="0"/>
              <a:ea typeface="华文楷体" panose="02010600040101010101" pitchFamily="2" charset="-122"/>
              <a:sym typeface="Franklin Gothic Book" pitchFamily="2" charset="0"/>
            </a:endParaRPr>
          </a:p>
        </p:txBody>
      </p:sp>
      <p:sp>
        <p:nvSpPr>
          <p:cNvPr id="4" name="页脚占位符 4"/>
          <p:cNvSpPr>
            <a:spLocks noGrp="1" noChangeArrowheads="1"/>
          </p:cNvSpPr>
          <p:nvPr>
            <p:ph type="ftr" sz="quarter" idx="11"/>
          </p:nvPr>
        </p:nvSpPr>
        <p:spPr/>
        <p:txBody>
          <a:bodyPr/>
          <a:lstStyle>
            <a:lvl1pPr>
              <a:defRPr/>
            </a:lvl1pPr>
          </a:lstStyle>
          <a:p>
            <a:pPr>
              <a:defRPr/>
            </a:pPr>
            <a:endParaRPr lang="zh-CN" altLang="zh-CN"/>
          </a:p>
        </p:txBody>
      </p:sp>
      <p:sp>
        <p:nvSpPr>
          <p:cNvPr id="5" name="灯片编号占位符 5"/>
          <p:cNvSpPr>
            <a:spLocks noGrp="1" noChangeArrowheads="1"/>
          </p:cNvSpPr>
          <p:nvPr>
            <p:ph type="sldNum" sz="quarter" idx="12"/>
          </p:nvPr>
        </p:nvSpPr>
        <p:spPr/>
        <p:txBody>
          <a:bodyPr/>
          <a:lstStyle>
            <a:lvl1pPr>
              <a:defRPr/>
            </a:lvl1pPr>
          </a:lstStyle>
          <a:p>
            <a:pPr>
              <a:defRPr/>
            </a:pPr>
            <a:fld id="{C20C15E0-5EAB-4315-8801-1CF8BE257F6A}" type="slidenum">
              <a:rPr lang="zh-CN" altLang="en-US"/>
              <a:pPr>
                <a:defRPr/>
              </a:pPr>
              <a:t>‹#›</a:t>
            </a:fld>
            <a:endParaRPr lang="zh-CN" altLang="en-US" sz="1800">
              <a:solidFill>
                <a:schemeClr val="tx1"/>
              </a:solidFill>
            </a:endParaRPr>
          </a:p>
        </p:txBody>
      </p:sp>
    </p:spTree>
    <p:extLst>
      <p:ext uri="{BB962C8B-B14F-4D97-AF65-F5344CB8AC3E}">
        <p14:creationId xmlns:p14="http://schemas.microsoft.com/office/powerpoint/2010/main" xmlns="" val="428982108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正文1">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98535737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正文1">
    <p:spTree>
      <p:nvGrpSpPr>
        <p:cNvPr id="1" name=""/>
        <p:cNvGrpSpPr/>
        <p:nvPr/>
      </p:nvGrpSpPr>
      <p:grpSpPr>
        <a:xfrm>
          <a:off x="0" y="0"/>
          <a:ext cx="0" cy="0"/>
          <a:chOff x="0" y="0"/>
          <a:chExt cx="0" cy="0"/>
        </a:xfrm>
      </p:grpSpPr>
      <p:sp>
        <p:nvSpPr>
          <p:cNvPr id="11" name="日期占位符 10"/>
          <p:cNvSpPr>
            <a:spLocks noGrp="1"/>
          </p:cNvSpPr>
          <p:nvPr>
            <p:ph type="dt" sz="half" idx="10"/>
          </p:nvPr>
        </p:nvSpPr>
        <p:spPr/>
        <p:txBody>
          <a:bodyPr/>
          <a:lstStyle>
            <a:lvl1pPr>
              <a:defRPr sz="1600">
                <a:latin typeface="Agency FB" panose="020B0503020202020204" pitchFamily="34" charset="0"/>
              </a:defRPr>
            </a:lvl1pPr>
          </a:lstStyle>
          <a:p>
            <a:pPr>
              <a:defRPr/>
            </a:pPr>
            <a:fld id="{961E7CCA-038B-4182-8627-EE7F59107BC3}" type="datetime1">
              <a:rPr lang="zh-CN" altLang="en-US" smtClean="0"/>
              <a:pPr>
                <a:defRPr/>
              </a:pPr>
              <a:t>2016-10-14</a:t>
            </a:fld>
            <a:endParaRPr lang="zh-CN" altLang="en-US" sz="2400">
              <a:solidFill>
                <a:schemeClr val="tx1"/>
              </a:solidFill>
            </a:endParaRPr>
          </a:p>
        </p:txBody>
      </p:sp>
      <p:pic>
        <p:nvPicPr>
          <p:cNvPr id="2" name="图片 1"/>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60445" y="2095500"/>
            <a:ext cx="3619500" cy="3619500"/>
          </a:xfrm>
          <a:prstGeom prst="rect">
            <a:avLst/>
          </a:prstGeom>
        </p:spPr>
      </p:pic>
      <p:sp>
        <p:nvSpPr>
          <p:cNvPr id="3" name="矩形 2"/>
          <p:cNvSpPr/>
          <p:nvPr userDrawn="1"/>
        </p:nvSpPr>
        <p:spPr bwMode="auto">
          <a:xfrm>
            <a:off x="2619" y="2042745"/>
            <a:ext cx="6048420" cy="3672255"/>
          </a:xfrm>
          <a:prstGeom prst="rect">
            <a:avLst/>
          </a:prstGeom>
          <a:solidFill>
            <a:schemeClr val="bg1">
              <a:alpha val="9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xmlns="" val="27245223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主题活动创新">
    <p:spTree>
      <p:nvGrpSpPr>
        <p:cNvPr id="1" name=""/>
        <p:cNvGrpSpPr/>
        <p:nvPr/>
      </p:nvGrpSpPr>
      <p:grpSpPr>
        <a:xfrm>
          <a:off x="0" y="0"/>
          <a:ext cx="0" cy="0"/>
          <a:chOff x="0" y="0"/>
          <a:chExt cx="0" cy="0"/>
        </a:xfrm>
      </p:grpSpPr>
      <p:sp>
        <p:nvSpPr>
          <p:cNvPr id="11" name="日期占位符 10"/>
          <p:cNvSpPr>
            <a:spLocks noGrp="1"/>
          </p:cNvSpPr>
          <p:nvPr>
            <p:ph type="dt" sz="half" idx="10"/>
          </p:nvPr>
        </p:nvSpPr>
        <p:spPr/>
        <p:txBody>
          <a:bodyPr/>
          <a:lstStyle>
            <a:lvl1pPr>
              <a:defRPr sz="1600">
                <a:latin typeface="Agency FB" panose="020B0503020202020204" pitchFamily="34" charset="0"/>
              </a:defRPr>
            </a:lvl1pPr>
          </a:lstStyle>
          <a:p>
            <a:pPr>
              <a:defRPr/>
            </a:pPr>
            <a:fld id="{961E7CCA-038B-4182-8627-EE7F59107BC3}" type="datetime1">
              <a:rPr lang="zh-CN" altLang="en-US" smtClean="0"/>
              <a:pPr>
                <a:defRPr/>
              </a:pPr>
              <a:t>2016-10-14</a:t>
            </a:fld>
            <a:endParaRPr lang="zh-CN" altLang="en-US" sz="2400">
              <a:solidFill>
                <a:schemeClr val="tx1"/>
              </a:solidFill>
            </a:endParaRPr>
          </a:p>
        </p:txBody>
      </p:sp>
      <p:pic>
        <p:nvPicPr>
          <p:cNvPr id="2" name="图片 1"/>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60445" y="2095500"/>
            <a:ext cx="3619500" cy="3619500"/>
          </a:xfrm>
          <a:prstGeom prst="rect">
            <a:avLst/>
          </a:prstGeom>
        </p:spPr>
      </p:pic>
      <p:sp>
        <p:nvSpPr>
          <p:cNvPr id="3" name="矩形 2"/>
          <p:cNvSpPr/>
          <p:nvPr userDrawn="1"/>
        </p:nvSpPr>
        <p:spPr bwMode="auto">
          <a:xfrm>
            <a:off x="2619" y="2042745"/>
            <a:ext cx="6048420" cy="3672255"/>
          </a:xfrm>
          <a:prstGeom prst="rect">
            <a:avLst/>
          </a:prstGeom>
          <a:solidFill>
            <a:schemeClr val="bg1">
              <a:alpha val="9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grpSp>
        <p:nvGrpSpPr>
          <p:cNvPr id="6" name="组合 5"/>
          <p:cNvGrpSpPr/>
          <p:nvPr userDrawn="1"/>
        </p:nvGrpSpPr>
        <p:grpSpPr>
          <a:xfrm>
            <a:off x="1" y="241590"/>
            <a:ext cx="4139970" cy="974612"/>
            <a:chOff x="1" y="241590"/>
            <a:chExt cx="4139970" cy="974612"/>
          </a:xfrm>
        </p:grpSpPr>
        <p:grpSp>
          <p:nvGrpSpPr>
            <p:cNvPr id="7" name="组合 6"/>
            <p:cNvGrpSpPr/>
            <p:nvPr/>
          </p:nvGrpSpPr>
          <p:grpSpPr>
            <a:xfrm>
              <a:off x="899745" y="635937"/>
              <a:ext cx="453344" cy="349433"/>
              <a:chOff x="899745" y="716952"/>
              <a:chExt cx="281059" cy="772453"/>
            </a:xfrm>
          </p:grpSpPr>
          <p:cxnSp>
            <p:nvCxnSpPr>
              <p:cNvPr id="12" name="直接连接符 11"/>
              <p:cNvCxnSpPr/>
              <p:nvPr/>
            </p:nvCxnSpPr>
            <p:spPr bwMode="auto">
              <a:xfrm>
                <a:off x="899745" y="716952"/>
                <a:ext cx="0" cy="772453"/>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13" name="直接连接符 12"/>
              <p:cNvCxnSpPr/>
              <p:nvPr/>
            </p:nvCxnSpPr>
            <p:spPr bwMode="auto">
              <a:xfrm>
                <a:off x="899745" y="1489405"/>
                <a:ext cx="281059" cy="0"/>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grpSp>
        <p:sp>
          <p:nvSpPr>
            <p:cNvPr id="8" name="矩形 7"/>
            <p:cNvSpPr/>
            <p:nvPr/>
          </p:nvSpPr>
          <p:spPr bwMode="auto">
            <a:xfrm>
              <a:off x="1" y="241590"/>
              <a:ext cx="4139970" cy="475362"/>
            </a:xfrm>
            <a:prstGeom prst="rect">
              <a:avLst/>
            </a:prstGeom>
            <a:solidFill>
              <a:srgbClr val="C00000"/>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1200" b="0" i="0" u="none" strike="noStrike" cap="none" normalizeH="0" baseline="0" smtClean="0">
                <a:ln>
                  <a:noFill/>
                </a:ln>
                <a:solidFill>
                  <a:schemeClr val="tx1"/>
                </a:solidFill>
                <a:effectLst/>
                <a:latin typeface="微软雅黑" panose="020B0503020204020204" pitchFamily="34" charset="-122"/>
                <a:ea typeface="微软雅黑" panose="020B0503020204020204" pitchFamily="34" charset="-122"/>
              </a:endParaRPr>
            </a:p>
          </p:txBody>
        </p:sp>
        <p:sp>
          <p:nvSpPr>
            <p:cNvPr id="9" name="矩形 8"/>
            <p:cNvSpPr/>
            <p:nvPr/>
          </p:nvSpPr>
          <p:spPr>
            <a:xfrm>
              <a:off x="727461" y="309994"/>
              <a:ext cx="2852063" cy="338554"/>
            </a:xfrm>
            <a:prstGeom prst="rect">
              <a:avLst/>
            </a:prstGeom>
          </p:spPr>
          <p:txBody>
            <a:bodyPr wrap="none">
              <a:spAutoFit/>
            </a:bodyPr>
            <a:lstStyle/>
            <a:p>
              <a:r>
                <a:rPr lang="zh-CN" altLang="en-US" sz="1600" b="1" dirty="0">
                  <a:solidFill>
                    <a:schemeClr val="bg1"/>
                  </a:solidFill>
                  <a:latin typeface="微软雅黑" panose="020B0503020204020204" pitchFamily="34" charset="-122"/>
                  <a:ea typeface="微软雅黑" panose="020B0503020204020204" pitchFamily="34" charset="-122"/>
                </a:rPr>
                <a:t>创新营销打造“中国王牌药”</a:t>
              </a:r>
            </a:p>
          </p:txBody>
        </p:sp>
        <p:sp>
          <p:nvSpPr>
            <p:cNvPr id="10" name="矩形 9"/>
            <p:cNvSpPr/>
            <p:nvPr/>
          </p:nvSpPr>
          <p:spPr>
            <a:xfrm>
              <a:off x="1409340" y="754537"/>
              <a:ext cx="2031325" cy="461665"/>
            </a:xfrm>
            <a:prstGeom prst="rect">
              <a:avLst/>
            </a:prstGeom>
          </p:spPr>
          <p:txBody>
            <a:bodyPr wrap="none">
              <a:spAutoFit/>
            </a:bodyPr>
            <a:lstStyle/>
            <a:p>
              <a:r>
                <a:rPr lang="zh-CN" altLang="en-US" sz="2400" dirty="0" smtClean="0">
                  <a:solidFill>
                    <a:schemeClr val="bg2">
                      <a:lumMod val="50000"/>
                    </a:schemeClr>
                  </a:solidFill>
                  <a:latin typeface="微软雅黑" panose="020B0503020204020204" pitchFamily="34" charset="-122"/>
                  <a:ea typeface="微软雅黑" panose="020B0503020204020204" pitchFamily="34" charset="-122"/>
                </a:rPr>
                <a:t>主题活动创新</a:t>
              </a:r>
              <a:endParaRPr lang="zh-CN" altLang="en-US" sz="2400" dirty="0">
                <a:solidFill>
                  <a:schemeClr val="bg2">
                    <a:lumMod val="50000"/>
                  </a:schemeClr>
                </a:solidFill>
                <a:latin typeface="微软雅黑" panose="020B0503020204020204" pitchFamily="34" charset="-122"/>
                <a:ea typeface="微软雅黑" panose="020B0503020204020204" pitchFamily="34" charset="-122"/>
              </a:endParaRPr>
            </a:p>
          </p:txBody>
        </p:sp>
      </p:grpSp>
    </p:spTree>
    <p:extLst>
      <p:ext uri="{BB962C8B-B14F-4D97-AF65-F5344CB8AC3E}">
        <p14:creationId xmlns:p14="http://schemas.microsoft.com/office/powerpoint/2010/main" xmlns="" val="144891816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正文1">
    <p:spTree>
      <p:nvGrpSpPr>
        <p:cNvPr id="1" name=""/>
        <p:cNvGrpSpPr/>
        <p:nvPr/>
      </p:nvGrpSpPr>
      <p:grpSpPr>
        <a:xfrm>
          <a:off x="0" y="0"/>
          <a:ext cx="0" cy="0"/>
          <a:chOff x="0" y="0"/>
          <a:chExt cx="0" cy="0"/>
        </a:xfrm>
      </p:grpSpPr>
      <p:sp>
        <p:nvSpPr>
          <p:cNvPr id="11" name="日期占位符 10"/>
          <p:cNvSpPr>
            <a:spLocks noGrp="1"/>
          </p:cNvSpPr>
          <p:nvPr>
            <p:ph type="dt" sz="half" idx="10"/>
          </p:nvPr>
        </p:nvSpPr>
        <p:spPr/>
        <p:txBody>
          <a:bodyPr/>
          <a:lstStyle>
            <a:lvl1pPr>
              <a:defRPr sz="1600">
                <a:latin typeface="Agency FB" panose="020B0503020202020204" pitchFamily="34" charset="0"/>
              </a:defRPr>
            </a:lvl1pPr>
          </a:lstStyle>
          <a:p>
            <a:pPr>
              <a:defRPr/>
            </a:pPr>
            <a:fld id="{961E7CCA-038B-4182-8627-EE7F59107BC3}" type="datetime1">
              <a:rPr lang="zh-CN" altLang="en-US" smtClean="0"/>
              <a:pPr>
                <a:defRPr/>
              </a:pPr>
              <a:t>2016-10-14</a:t>
            </a:fld>
            <a:endParaRPr lang="zh-CN" altLang="en-US" sz="2400">
              <a:solidFill>
                <a:schemeClr val="tx1"/>
              </a:solidFill>
            </a:endParaRPr>
          </a:p>
        </p:txBody>
      </p:sp>
      <p:pic>
        <p:nvPicPr>
          <p:cNvPr id="2" name="图片 1"/>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60445" y="2095500"/>
            <a:ext cx="3619500" cy="3619500"/>
          </a:xfrm>
          <a:prstGeom prst="rect">
            <a:avLst/>
          </a:prstGeom>
        </p:spPr>
      </p:pic>
      <p:sp>
        <p:nvSpPr>
          <p:cNvPr id="3" name="矩形 2"/>
          <p:cNvSpPr/>
          <p:nvPr userDrawn="1"/>
        </p:nvSpPr>
        <p:spPr bwMode="auto">
          <a:xfrm>
            <a:off x="2619" y="2042745"/>
            <a:ext cx="6048420" cy="3672255"/>
          </a:xfrm>
          <a:prstGeom prst="rect">
            <a:avLst/>
          </a:prstGeom>
          <a:solidFill>
            <a:schemeClr val="bg1">
              <a:alpha val="9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xmlns="" val="33844778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正文1">
    <p:spTree>
      <p:nvGrpSpPr>
        <p:cNvPr id="1" name=""/>
        <p:cNvGrpSpPr/>
        <p:nvPr/>
      </p:nvGrpSpPr>
      <p:grpSpPr>
        <a:xfrm>
          <a:off x="0" y="0"/>
          <a:ext cx="0" cy="0"/>
          <a:chOff x="0" y="0"/>
          <a:chExt cx="0" cy="0"/>
        </a:xfrm>
      </p:grpSpPr>
      <p:sp>
        <p:nvSpPr>
          <p:cNvPr id="2" name="直接连接符 9"/>
          <p:cNvSpPr>
            <a:spLocks noChangeShapeType="1"/>
          </p:cNvSpPr>
          <p:nvPr userDrawn="1"/>
        </p:nvSpPr>
        <p:spPr bwMode="auto">
          <a:xfrm>
            <a:off x="0" y="5254625"/>
            <a:ext cx="9140825" cy="1588"/>
          </a:xfrm>
          <a:prstGeom prst="line">
            <a:avLst/>
          </a:prstGeom>
          <a:noFill/>
          <a:ln w="12700">
            <a:solidFill>
              <a:srgbClr val="C00000"/>
            </a:solidFill>
            <a:miter lim="800000"/>
            <a:headEnd/>
            <a:tailEnd/>
          </a:ln>
          <a:extLst>
            <a:ext uri="{909E8E84-426E-40DD-AFC4-6F175D3DCCD1}">
              <a14:hiddenFill xmlns:a14="http://schemas.microsoft.com/office/drawing/2010/main" xmlns="">
                <a:noFill/>
              </a14:hiddenFill>
            </a:ext>
          </a:extLst>
        </p:spPr>
        <p:txBody>
          <a:bodyPr/>
          <a:lstStyle/>
          <a:p>
            <a:endParaRPr lang="zh-CN" altLang="en-US"/>
          </a:p>
        </p:txBody>
      </p:sp>
      <p:sp>
        <p:nvSpPr>
          <p:cNvPr id="4" name="矩形 3"/>
          <p:cNvSpPr>
            <a:spLocks noChangeArrowheads="1"/>
          </p:cNvSpPr>
          <p:nvPr userDrawn="1"/>
        </p:nvSpPr>
        <p:spPr bwMode="auto">
          <a:xfrm>
            <a:off x="3175" y="5299075"/>
            <a:ext cx="9144000" cy="417513"/>
          </a:xfrm>
          <a:prstGeom prst="rect">
            <a:avLst/>
          </a:prstGeom>
          <a:solidFill>
            <a:srgbClr val="C000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defRPr/>
            </a:pPr>
            <a:r>
              <a:rPr lang="en-US" altLang="zh-CN" b="1" smtClean="0">
                <a:solidFill>
                  <a:srgbClr val="FFFFFF"/>
                </a:solidFill>
                <a:latin typeface="Arial Unicode MS" panose="020B0604020202020204" pitchFamily="34" charset="-122"/>
                <a:ea typeface="Arial Unicode MS" panose="020B0604020202020204" pitchFamily="34" charset="-122"/>
                <a:cs typeface="Arial Unicode MS" panose="020B0604020202020204" pitchFamily="34" charset="-122"/>
                <a:sym typeface="Arial Unicode MS" panose="020B0604020202020204" pitchFamily="34" charset="-122"/>
              </a:rPr>
              <a:t>     </a:t>
            </a:r>
            <a:endParaRPr lang="zh-CN" altLang="en-US" sz="2000" b="1" i="1" smtClean="0">
              <a:solidFill>
                <a:srgbClr val="FFFFFF"/>
              </a:solidFill>
              <a:latin typeface="黑体" panose="02010609060101010101" pitchFamily="49" charset="-122"/>
              <a:ea typeface="黑体" panose="02010609060101010101" pitchFamily="49" charset="-122"/>
              <a:sym typeface="黑体" panose="02010609060101010101" pitchFamily="49" charset="-122"/>
            </a:endParaRPr>
          </a:p>
        </p:txBody>
      </p:sp>
      <p:sp>
        <p:nvSpPr>
          <p:cNvPr id="5" name="TextBox 10"/>
          <p:cNvSpPr>
            <a:spLocks noChangeArrowheads="1"/>
          </p:cNvSpPr>
          <p:nvPr/>
        </p:nvSpPr>
        <p:spPr bwMode="auto">
          <a:xfrm>
            <a:off x="3803650" y="5327650"/>
            <a:ext cx="2114550" cy="336550"/>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defRPr/>
            </a:pPr>
            <a:r>
              <a:rPr lang="zh-CN" altLang="en-US" sz="160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健康世界   太极无限</a:t>
            </a:r>
            <a:endParaRPr lang="zh-CN" altLang="en-US" smtClean="0"/>
          </a:p>
        </p:txBody>
      </p:sp>
      <p:sp>
        <p:nvSpPr>
          <p:cNvPr id="6" name="直接连接符 15"/>
          <p:cNvSpPr>
            <a:spLocks noChangeShapeType="1"/>
          </p:cNvSpPr>
          <p:nvPr/>
        </p:nvSpPr>
        <p:spPr bwMode="auto">
          <a:xfrm>
            <a:off x="3240088" y="5503863"/>
            <a:ext cx="576263" cy="1588"/>
          </a:xfrm>
          <a:prstGeom prst="line">
            <a:avLst/>
          </a:prstGeom>
          <a:noFill/>
          <a:ln w="12700">
            <a:solidFill>
              <a:schemeClr val="bg1"/>
            </a:solidFill>
            <a:miter lim="800000"/>
            <a:headEnd/>
            <a:tailEnd/>
          </a:ln>
          <a:effectLst>
            <a:outerShdw blurRad="50800" dist="38100" dir="2700000" algn="tl" rotWithShape="0">
              <a:prstClr val="black">
                <a:alpha val="40000"/>
              </a:prstClr>
            </a:outerShdw>
          </a:effectLst>
          <a:extLst>
            <a:ext uri="{909E8E84-426E-40DD-AFC4-6F175D3DCCD1}">
              <a14:hiddenFill xmlns:a14="http://schemas.microsoft.com/office/drawing/2010/main" xmlns="">
                <a:noFill/>
              </a14:hiddenFill>
            </a:ext>
          </a:extLst>
        </p:spPr>
        <p:txBody>
          <a:bodyPr/>
          <a:lstStyle/>
          <a:p>
            <a:endParaRPr lang="zh-CN" altLang="en-US"/>
          </a:p>
        </p:txBody>
      </p:sp>
      <p:sp>
        <p:nvSpPr>
          <p:cNvPr id="7" name="直接连接符 16"/>
          <p:cNvSpPr>
            <a:spLocks noChangeShapeType="1"/>
          </p:cNvSpPr>
          <p:nvPr/>
        </p:nvSpPr>
        <p:spPr bwMode="auto">
          <a:xfrm>
            <a:off x="5772150" y="5503863"/>
            <a:ext cx="576263" cy="1588"/>
          </a:xfrm>
          <a:prstGeom prst="line">
            <a:avLst/>
          </a:prstGeom>
          <a:noFill/>
          <a:ln w="12700">
            <a:solidFill>
              <a:schemeClr val="bg1"/>
            </a:solidFill>
            <a:miter lim="800000"/>
            <a:headEnd/>
            <a:tailEnd/>
          </a:ln>
          <a:effectLst>
            <a:outerShdw blurRad="50800" dist="38100" dir="2700000" algn="tl" rotWithShape="0">
              <a:prstClr val="black">
                <a:alpha val="40000"/>
              </a:prstClr>
            </a:outerShdw>
          </a:effectLst>
          <a:extLst>
            <a:ext uri="{909E8E84-426E-40DD-AFC4-6F175D3DCCD1}">
              <a14:hiddenFill xmlns:a14="http://schemas.microsoft.com/office/drawing/2010/main" xmlns="">
                <a:noFill/>
              </a14:hiddenFill>
            </a:ext>
          </a:extLst>
        </p:spPr>
        <p:txBody>
          <a:bodyPr/>
          <a:lstStyle/>
          <a:p>
            <a:endParaRPr lang="zh-CN" altLang="en-US"/>
          </a:p>
        </p:txBody>
      </p:sp>
      <p:sp>
        <p:nvSpPr>
          <p:cNvPr id="8" name="TextBox 12"/>
          <p:cNvSpPr>
            <a:spLocks noChangeArrowheads="1"/>
          </p:cNvSpPr>
          <p:nvPr/>
        </p:nvSpPr>
        <p:spPr bwMode="auto">
          <a:xfrm>
            <a:off x="8027988" y="5305425"/>
            <a:ext cx="792163" cy="400050"/>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defRPr/>
            </a:pPr>
            <a:r>
              <a:rPr lang="en-US" altLang="zh-CN" sz="2000" b="1" dirty="0" smtClean="0">
                <a:solidFill>
                  <a:schemeClr val="bg1"/>
                </a:solidFill>
                <a:sym typeface="Arial" panose="020B0604020202020204" pitchFamily="34" charset="0"/>
              </a:rPr>
              <a:t>TAIJI</a:t>
            </a:r>
            <a:endParaRPr lang="zh-CN" altLang="en-US" sz="2000" b="1" dirty="0" smtClean="0">
              <a:solidFill>
                <a:schemeClr val="bg1"/>
              </a:solidFill>
              <a:sym typeface="Arial" panose="020B0604020202020204" pitchFamily="34" charset="0"/>
            </a:endParaRPr>
          </a:p>
        </p:txBody>
      </p:sp>
      <p:sp>
        <p:nvSpPr>
          <p:cNvPr id="13" name="页脚占位符 4"/>
          <p:cNvSpPr>
            <a:spLocks noGrp="1" noChangeArrowheads="1"/>
          </p:cNvSpPr>
          <p:nvPr userDrawn="1">
            <p:ph type="ftr" sz="quarter" idx="11"/>
          </p:nvPr>
        </p:nvSpPr>
        <p:spPr>
          <a:effectLst>
            <a:outerShdw blurRad="50800" dist="38100" dir="2700000" algn="tl" rotWithShape="0">
              <a:prstClr val="black">
                <a:alpha val="40000"/>
              </a:prstClr>
            </a:outerShdw>
          </a:effectLst>
        </p:spPr>
        <p:txBody>
          <a:bodyPr/>
          <a:lstStyle>
            <a:lvl1pPr>
              <a:defRPr/>
            </a:lvl1pPr>
          </a:lstStyle>
          <a:p>
            <a:pPr>
              <a:defRPr/>
            </a:pPr>
            <a:endParaRPr lang="zh-CN" altLang="zh-CN"/>
          </a:p>
        </p:txBody>
      </p:sp>
      <p:sp>
        <p:nvSpPr>
          <p:cNvPr id="14" name="灯片编号占位符 5"/>
          <p:cNvSpPr>
            <a:spLocks noGrp="1" noChangeArrowheads="1"/>
          </p:cNvSpPr>
          <p:nvPr userDrawn="1">
            <p:ph type="sldNum" sz="quarter" idx="12"/>
          </p:nvPr>
        </p:nvSpPr>
        <p:spPr/>
        <p:txBody>
          <a:bodyPr/>
          <a:lstStyle>
            <a:lvl1pPr>
              <a:defRPr/>
            </a:lvl1pPr>
          </a:lstStyle>
          <a:p>
            <a:pPr>
              <a:defRPr/>
            </a:pPr>
            <a:fld id="{9E714B9D-6187-4A93-8D75-3007FAFAEE4F}" type="slidenum">
              <a:rPr lang="zh-CN" altLang="en-US"/>
              <a:pPr>
                <a:defRPr/>
              </a:pPr>
              <a:t>‹#›</a:t>
            </a:fld>
            <a:endParaRPr lang="zh-CN" altLang="en-US" sz="1800" dirty="0">
              <a:solidFill>
                <a:schemeClr val="tx1"/>
              </a:solidFill>
            </a:endParaRPr>
          </a:p>
        </p:txBody>
      </p:sp>
    </p:spTree>
    <p:extLst>
      <p:ext uri="{BB962C8B-B14F-4D97-AF65-F5344CB8AC3E}">
        <p14:creationId xmlns:p14="http://schemas.microsoft.com/office/powerpoint/2010/main" xmlns="" val="760308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正文2">
    <p:spTree>
      <p:nvGrpSpPr>
        <p:cNvPr id="1" name=""/>
        <p:cNvGrpSpPr/>
        <p:nvPr/>
      </p:nvGrpSpPr>
      <p:grpSpPr>
        <a:xfrm>
          <a:off x="0" y="0"/>
          <a:ext cx="0" cy="0"/>
          <a:chOff x="0" y="0"/>
          <a:chExt cx="0" cy="0"/>
        </a:xfrm>
      </p:grpSpPr>
      <p:sp>
        <p:nvSpPr>
          <p:cNvPr id="2" name="直接连接符 9"/>
          <p:cNvSpPr>
            <a:spLocks noChangeShapeType="1"/>
          </p:cNvSpPr>
          <p:nvPr userDrawn="1"/>
        </p:nvSpPr>
        <p:spPr bwMode="auto">
          <a:xfrm>
            <a:off x="0" y="5254625"/>
            <a:ext cx="9140825" cy="1588"/>
          </a:xfrm>
          <a:prstGeom prst="line">
            <a:avLst/>
          </a:prstGeom>
          <a:noFill/>
          <a:ln w="12700">
            <a:solidFill>
              <a:srgbClr val="C00000"/>
            </a:solidFill>
            <a:miter lim="800000"/>
            <a:headEnd/>
            <a:tailEnd/>
          </a:ln>
          <a:extLst>
            <a:ext uri="{909E8E84-426E-40DD-AFC4-6F175D3DCCD1}">
              <a14:hiddenFill xmlns:a14="http://schemas.microsoft.com/office/drawing/2010/main" xmlns="">
                <a:noFill/>
              </a14:hiddenFill>
            </a:ext>
          </a:extLst>
        </p:spPr>
        <p:txBody>
          <a:bodyPr/>
          <a:lstStyle/>
          <a:p>
            <a:endParaRPr lang="zh-CN" altLang="en-US"/>
          </a:p>
        </p:txBody>
      </p:sp>
      <p:sp>
        <p:nvSpPr>
          <p:cNvPr id="4" name="矩形 3"/>
          <p:cNvSpPr>
            <a:spLocks noChangeArrowheads="1"/>
          </p:cNvSpPr>
          <p:nvPr/>
        </p:nvSpPr>
        <p:spPr bwMode="auto">
          <a:xfrm>
            <a:off x="3175" y="5299075"/>
            <a:ext cx="9144000" cy="417513"/>
          </a:xfrm>
          <a:prstGeom prst="rect">
            <a:avLst/>
          </a:prstGeom>
          <a:solidFill>
            <a:srgbClr val="C000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defRPr/>
            </a:pPr>
            <a:r>
              <a:rPr lang="en-US" altLang="zh-CN" b="1" smtClean="0">
                <a:solidFill>
                  <a:srgbClr val="FFFFFF"/>
                </a:solidFill>
                <a:latin typeface="Arial Unicode MS" panose="020B0604020202020204" pitchFamily="34" charset="-122"/>
                <a:ea typeface="Arial Unicode MS" panose="020B0604020202020204" pitchFamily="34" charset="-122"/>
                <a:cs typeface="Arial Unicode MS" panose="020B0604020202020204" pitchFamily="34" charset="-122"/>
                <a:sym typeface="Arial Unicode MS" panose="020B0604020202020204" pitchFamily="34" charset="-122"/>
              </a:rPr>
              <a:t>     </a:t>
            </a:r>
            <a:endParaRPr lang="zh-CN" altLang="en-US" sz="2000" b="1" i="1" smtClean="0">
              <a:solidFill>
                <a:srgbClr val="FFFFFF"/>
              </a:solidFill>
              <a:latin typeface="黑体" panose="02010609060101010101" pitchFamily="49" charset="-122"/>
              <a:ea typeface="黑体" panose="02010609060101010101" pitchFamily="49" charset="-122"/>
              <a:sym typeface="黑体" panose="02010609060101010101" pitchFamily="49" charset="-122"/>
            </a:endParaRPr>
          </a:p>
        </p:txBody>
      </p:sp>
      <p:sp>
        <p:nvSpPr>
          <p:cNvPr id="5" name="TextBox 10"/>
          <p:cNvSpPr>
            <a:spLocks noChangeArrowheads="1"/>
          </p:cNvSpPr>
          <p:nvPr/>
        </p:nvSpPr>
        <p:spPr bwMode="auto">
          <a:xfrm>
            <a:off x="3803650" y="5327650"/>
            <a:ext cx="2114550" cy="336550"/>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defRPr/>
            </a:pPr>
            <a:r>
              <a:rPr lang="zh-CN" altLang="en-US" sz="160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健康世界   太极无限</a:t>
            </a:r>
            <a:endParaRPr lang="zh-CN" altLang="en-US" smtClean="0"/>
          </a:p>
        </p:txBody>
      </p:sp>
      <p:sp>
        <p:nvSpPr>
          <p:cNvPr id="6" name="直接连接符 15"/>
          <p:cNvSpPr>
            <a:spLocks noChangeShapeType="1"/>
          </p:cNvSpPr>
          <p:nvPr/>
        </p:nvSpPr>
        <p:spPr bwMode="auto">
          <a:xfrm>
            <a:off x="3240088" y="5503863"/>
            <a:ext cx="576263" cy="1588"/>
          </a:xfrm>
          <a:prstGeom prst="line">
            <a:avLst/>
          </a:prstGeom>
          <a:noFill/>
          <a:ln w="12700">
            <a:solidFill>
              <a:schemeClr val="bg1"/>
            </a:solidFill>
            <a:miter lim="800000"/>
            <a:headEnd/>
            <a:tailEnd/>
          </a:ln>
          <a:effectLst>
            <a:outerShdw blurRad="50800" dist="38100" dir="2700000" algn="tl" rotWithShape="0">
              <a:prstClr val="black">
                <a:alpha val="40000"/>
              </a:prstClr>
            </a:outerShdw>
          </a:effectLst>
          <a:extLst>
            <a:ext uri="{909E8E84-426E-40DD-AFC4-6F175D3DCCD1}">
              <a14:hiddenFill xmlns:a14="http://schemas.microsoft.com/office/drawing/2010/main" xmlns="">
                <a:noFill/>
              </a14:hiddenFill>
            </a:ext>
          </a:extLst>
        </p:spPr>
        <p:txBody>
          <a:bodyPr/>
          <a:lstStyle/>
          <a:p>
            <a:endParaRPr lang="zh-CN" altLang="en-US"/>
          </a:p>
        </p:txBody>
      </p:sp>
      <p:sp>
        <p:nvSpPr>
          <p:cNvPr id="7" name="直接连接符 16"/>
          <p:cNvSpPr>
            <a:spLocks noChangeShapeType="1"/>
          </p:cNvSpPr>
          <p:nvPr/>
        </p:nvSpPr>
        <p:spPr bwMode="auto">
          <a:xfrm>
            <a:off x="5772150" y="5503863"/>
            <a:ext cx="576263" cy="1588"/>
          </a:xfrm>
          <a:prstGeom prst="line">
            <a:avLst/>
          </a:prstGeom>
          <a:noFill/>
          <a:ln w="12700">
            <a:solidFill>
              <a:schemeClr val="bg1"/>
            </a:solidFill>
            <a:miter lim="800000"/>
            <a:headEnd/>
            <a:tailEnd/>
          </a:ln>
          <a:effectLst>
            <a:outerShdw blurRad="50800" dist="38100" dir="2700000" algn="tl" rotWithShape="0">
              <a:prstClr val="black">
                <a:alpha val="40000"/>
              </a:prstClr>
            </a:outerShdw>
          </a:effectLst>
          <a:extLst>
            <a:ext uri="{909E8E84-426E-40DD-AFC4-6F175D3DCCD1}">
              <a14:hiddenFill xmlns:a14="http://schemas.microsoft.com/office/drawing/2010/main" xmlns="">
                <a:noFill/>
              </a14:hiddenFill>
            </a:ext>
          </a:extLst>
        </p:spPr>
        <p:txBody>
          <a:bodyPr/>
          <a:lstStyle/>
          <a:p>
            <a:endParaRPr lang="zh-CN" altLang="en-US"/>
          </a:p>
        </p:txBody>
      </p:sp>
      <p:sp>
        <p:nvSpPr>
          <p:cNvPr id="8" name="TextBox 12"/>
          <p:cNvSpPr>
            <a:spLocks noChangeArrowheads="1"/>
          </p:cNvSpPr>
          <p:nvPr/>
        </p:nvSpPr>
        <p:spPr bwMode="auto">
          <a:xfrm>
            <a:off x="8027988" y="5305425"/>
            <a:ext cx="792163" cy="400050"/>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defRPr/>
            </a:pPr>
            <a:r>
              <a:rPr lang="en-US" altLang="zh-CN" sz="2000" b="1" dirty="0" smtClean="0">
                <a:solidFill>
                  <a:schemeClr val="bg1"/>
                </a:solidFill>
                <a:sym typeface="Arial" panose="020B0604020202020204" pitchFamily="34" charset="0"/>
              </a:rPr>
              <a:t>TAIJI</a:t>
            </a:r>
            <a:endParaRPr lang="zh-CN" altLang="en-US" sz="2000" b="1" dirty="0" smtClean="0">
              <a:solidFill>
                <a:schemeClr val="bg1"/>
              </a:solidFill>
              <a:sym typeface="Arial" panose="020B0604020202020204" pitchFamily="34" charset="0"/>
            </a:endParaRPr>
          </a:p>
        </p:txBody>
      </p:sp>
      <p:grpSp>
        <p:nvGrpSpPr>
          <p:cNvPr id="9" name="Group 9"/>
          <p:cNvGrpSpPr>
            <a:grpSpLocks/>
          </p:cNvGrpSpPr>
          <p:nvPr userDrawn="1"/>
        </p:nvGrpSpPr>
        <p:grpSpPr bwMode="auto">
          <a:xfrm>
            <a:off x="0" y="642938"/>
            <a:ext cx="2482850" cy="76200"/>
            <a:chOff x="0" y="0"/>
            <a:chExt cx="1098" cy="45"/>
          </a:xfrm>
        </p:grpSpPr>
        <p:sp>
          <p:nvSpPr>
            <p:cNvPr id="10" name="直接连接符 18"/>
            <p:cNvSpPr>
              <a:spLocks noChangeShapeType="1"/>
            </p:cNvSpPr>
            <p:nvPr/>
          </p:nvSpPr>
          <p:spPr bwMode="auto">
            <a:xfrm flipH="1">
              <a:off x="135" y="25"/>
              <a:ext cx="963" cy="0"/>
            </a:xfrm>
            <a:prstGeom prst="line">
              <a:avLst/>
            </a:prstGeom>
            <a:noFill/>
            <a:ln w="10000">
              <a:solidFill>
                <a:srgbClr val="C00000"/>
              </a:solidFill>
              <a:miter lim="800000"/>
              <a:headEnd/>
              <a:tailEnd/>
            </a:ln>
            <a:extLst>
              <a:ext uri="{909E8E84-426E-40DD-AFC4-6F175D3DCCD1}">
                <a14:hiddenFill xmlns:a14="http://schemas.microsoft.com/office/drawing/2010/main" xmlns="">
                  <a:noFill/>
                </a14:hiddenFill>
              </a:ext>
            </a:extLst>
          </p:spPr>
          <p:txBody>
            <a:bodyPr/>
            <a:lstStyle/>
            <a:p>
              <a:endParaRPr lang="zh-CN" altLang="en-US"/>
            </a:p>
          </p:txBody>
        </p:sp>
        <p:sp>
          <p:nvSpPr>
            <p:cNvPr id="11" name="Rectangle 7"/>
            <p:cNvSpPr>
              <a:spLocks noChangeArrowheads="1"/>
            </p:cNvSpPr>
            <p:nvPr/>
          </p:nvSpPr>
          <p:spPr bwMode="auto">
            <a:xfrm>
              <a:off x="0" y="0"/>
              <a:ext cx="136" cy="45"/>
            </a:xfrm>
            <a:prstGeom prst="rect">
              <a:avLst/>
            </a:prstGeom>
            <a:solidFill>
              <a:srgbClr val="C000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defRPr/>
              </a:pPr>
              <a:endParaRPr lang="zh-CN" altLang="zh-CN" smtClean="0">
                <a:solidFill>
                  <a:srgbClr val="000000"/>
                </a:solidFill>
                <a:latin typeface="Calibri" panose="020F0502020204030204" pitchFamily="34" charset="0"/>
                <a:sym typeface="Calibri" panose="020F0502020204030204" pitchFamily="34" charset="0"/>
              </a:endParaRPr>
            </a:p>
          </p:txBody>
        </p:sp>
      </p:grpSp>
      <p:sp>
        <p:nvSpPr>
          <p:cNvPr id="13" name="页脚占位符 4"/>
          <p:cNvSpPr>
            <a:spLocks noGrp="1" noChangeArrowheads="1"/>
          </p:cNvSpPr>
          <p:nvPr userDrawn="1">
            <p:ph type="ftr" sz="quarter" idx="11"/>
          </p:nvPr>
        </p:nvSpPr>
        <p:spPr>
          <a:effectLst>
            <a:outerShdw blurRad="50800" dist="38100" dir="2700000" algn="tl" rotWithShape="0">
              <a:prstClr val="black">
                <a:alpha val="40000"/>
              </a:prstClr>
            </a:outerShdw>
          </a:effectLst>
        </p:spPr>
        <p:txBody>
          <a:bodyPr/>
          <a:lstStyle>
            <a:lvl1pPr>
              <a:defRPr/>
            </a:lvl1pPr>
          </a:lstStyle>
          <a:p>
            <a:pPr>
              <a:defRPr/>
            </a:pPr>
            <a:endParaRPr lang="zh-CN" altLang="zh-CN"/>
          </a:p>
        </p:txBody>
      </p:sp>
      <p:sp>
        <p:nvSpPr>
          <p:cNvPr id="14" name="灯片编号占位符 5"/>
          <p:cNvSpPr>
            <a:spLocks noGrp="1" noChangeArrowheads="1"/>
          </p:cNvSpPr>
          <p:nvPr userDrawn="1">
            <p:ph type="sldNum" sz="quarter" idx="12"/>
          </p:nvPr>
        </p:nvSpPr>
        <p:spPr/>
        <p:txBody>
          <a:bodyPr/>
          <a:lstStyle>
            <a:lvl1pPr>
              <a:defRPr/>
            </a:lvl1pPr>
          </a:lstStyle>
          <a:p>
            <a:pPr>
              <a:defRPr/>
            </a:pPr>
            <a:fld id="{9E714B9D-6187-4A93-8D75-3007FAFAEE4F}" type="slidenum">
              <a:rPr lang="zh-CN" altLang="en-US"/>
              <a:pPr>
                <a:defRPr/>
              </a:pPr>
              <a:t>‹#›</a:t>
            </a:fld>
            <a:endParaRPr lang="zh-CN" altLang="en-US" sz="1800" dirty="0">
              <a:solidFill>
                <a:schemeClr val="tx1"/>
              </a:solidFill>
            </a:endParaRPr>
          </a:p>
        </p:txBody>
      </p:sp>
    </p:spTree>
    <p:extLst>
      <p:ext uri="{BB962C8B-B14F-4D97-AF65-F5344CB8AC3E}">
        <p14:creationId xmlns:p14="http://schemas.microsoft.com/office/powerpoint/2010/main" xmlns="" val="129149908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主题活动创新2">
    <p:spTree>
      <p:nvGrpSpPr>
        <p:cNvPr id="1" name=""/>
        <p:cNvGrpSpPr/>
        <p:nvPr/>
      </p:nvGrpSpPr>
      <p:grpSpPr>
        <a:xfrm>
          <a:off x="0" y="0"/>
          <a:ext cx="0" cy="0"/>
          <a:chOff x="0" y="0"/>
          <a:chExt cx="0" cy="0"/>
        </a:xfrm>
      </p:grpSpPr>
      <p:sp>
        <p:nvSpPr>
          <p:cNvPr id="2" name="直接连接符 9"/>
          <p:cNvSpPr>
            <a:spLocks noChangeShapeType="1"/>
          </p:cNvSpPr>
          <p:nvPr userDrawn="1"/>
        </p:nvSpPr>
        <p:spPr bwMode="auto">
          <a:xfrm>
            <a:off x="0" y="5254625"/>
            <a:ext cx="9140825" cy="1588"/>
          </a:xfrm>
          <a:prstGeom prst="line">
            <a:avLst/>
          </a:prstGeom>
          <a:noFill/>
          <a:ln w="12700">
            <a:solidFill>
              <a:srgbClr val="C00000"/>
            </a:solidFill>
            <a:miter lim="800000"/>
            <a:headEnd/>
            <a:tailEnd/>
          </a:ln>
          <a:extLst>
            <a:ext uri="{909E8E84-426E-40DD-AFC4-6F175D3DCCD1}">
              <a14:hiddenFill xmlns:a14="http://schemas.microsoft.com/office/drawing/2010/main" xmlns="">
                <a:noFill/>
              </a14:hiddenFill>
            </a:ext>
          </a:extLst>
        </p:spPr>
        <p:txBody>
          <a:bodyPr/>
          <a:lstStyle/>
          <a:p>
            <a:endParaRPr lang="zh-CN" altLang="en-US"/>
          </a:p>
        </p:txBody>
      </p:sp>
      <p:sp>
        <p:nvSpPr>
          <p:cNvPr id="4" name="矩形 3"/>
          <p:cNvSpPr>
            <a:spLocks noChangeArrowheads="1"/>
          </p:cNvSpPr>
          <p:nvPr/>
        </p:nvSpPr>
        <p:spPr bwMode="auto">
          <a:xfrm>
            <a:off x="3175" y="5299075"/>
            <a:ext cx="9144000" cy="417513"/>
          </a:xfrm>
          <a:prstGeom prst="rect">
            <a:avLst/>
          </a:prstGeom>
          <a:solidFill>
            <a:srgbClr val="C000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defRPr/>
            </a:pPr>
            <a:r>
              <a:rPr lang="en-US" altLang="zh-CN" b="1" smtClean="0">
                <a:solidFill>
                  <a:srgbClr val="FFFFFF"/>
                </a:solidFill>
                <a:latin typeface="Arial Unicode MS" panose="020B0604020202020204" pitchFamily="34" charset="-122"/>
                <a:ea typeface="Arial Unicode MS" panose="020B0604020202020204" pitchFamily="34" charset="-122"/>
                <a:cs typeface="Arial Unicode MS" panose="020B0604020202020204" pitchFamily="34" charset="-122"/>
                <a:sym typeface="Arial Unicode MS" panose="020B0604020202020204" pitchFamily="34" charset="-122"/>
              </a:rPr>
              <a:t>     </a:t>
            </a:r>
            <a:endParaRPr lang="zh-CN" altLang="en-US" sz="2000" b="1" i="1" smtClean="0">
              <a:solidFill>
                <a:srgbClr val="FFFFFF"/>
              </a:solidFill>
              <a:latin typeface="黑体" panose="02010609060101010101" pitchFamily="49" charset="-122"/>
              <a:ea typeface="黑体" panose="02010609060101010101" pitchFamily="49" charset="-122"/>
              <a:sym typeface="黑体" panose="02010609060101010101" pitchFamily="49" charset="-122"/>
            </a:endParaRPr>
          </a:p>
        </p:txBody>
      </p:sp>
      <p:sp>
        <p:nvSpPr>
          <p:cNvPr id="5" name="TextBox 10"/>
          <p:cNvSpPr>
            <a:spLocks noChangeArrowheads="1"/>
          </p:cNvSpPr>
          <p:nvPr/>
        </p:nvSpPr>
        <p:spPr bwMode="auto">
          <a:xfrm>
            <a:off x="3803650" y="5327650"/>
            <a:ext cx="2114550" cy="336550"/>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defRPr/>
            </a:pPr>
            <a:r>
              <a:rPr lang="zh-CN" altLang="en-US" sz="160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健康世界   太极无限</a:t>
            </a:r>
            <a:endParaRPr lang="zh-CN" altLang="en-US" smtClean="0"/>
          </a:p>
        </p:txBody>
      </p:sp>
      <p:sp>
        <p:nvSpPr>
          <p:cNvPr id="6" name="直接连接符 15"/>
          <p:cNvSpPr>
            <a:spLocks noChangeShapeType="1"/>
          </p:cNvSpPr>
          <p:nvPr/>
        </p:nvSpPr>
        <p:spPr bwMode="auto">
          <a:xfrm>
            <a:off x="3240088" y="5503863"/>
            <a:ext cx="576263" cy="1588"/>
          </a:xfrm>
          <a:prstGeom prst="line">
            <a:avLst/>
          </a:prstGeom>
          <a:noFill/>
          <a:ln w="12700">
            <a:solidFill>
              <a:schemeClr val="bg1"/>
            </a:solidFill>
            <a:miter lim="800000"/>
            <a:headEnd/>
            <a:tailEnd/>
          </a:ln>
          <a:effectLst>
            <a:outerShdw blurRad="50800" dist="38100" dir="2700000" algn="tl" rotWithShape="0">
              <a:prstClr val="black">
                <a:alpha val="40000"/>
              </a:prstClr>
            </a:outerShdw>
          </a:effectLst>
          <a:extLst>
            <a:ext uri="{909E8E84-426E-40DD-AFC4-6F175D3DCCD1}">
              <a14:hiddenFill xmlns:a14="http://schemas.microsoft.com/office/drawing/2010/main" xmlns="">
                <a:noFill/>
              </a14:hiddenFill>
            </a:ext>
          </a:extLst>
        </p:spPr>
        <p:txBody>
          <a:bodyPr/>
          <a:lstStyle/>
          <a:p>
            <a:endParaRPr lang="zh-CN" altLang="en-US"/>
          </a:p>
        </p:txBody>
      </p:sp>
      <p:sp>
        <p:nvSpPr>
          <p:cNvPr id="7" name="直接连接符 16"/>
          <p:cNvSpPr>
            <a:spLocks noChangeShapeType="1"/>
          </p:cNvSpPr>
          <p:nvPr/>
        </p:nvSpPr>
        <p:spPr bwMode="auto">
          <a:xfrm>
            <a:off x="5772150" y="5503863"/>
            <a:ext cx="576263" cy="1588"/>
          </a:xfrm>
          <a:prstGeom prst="line">
            <a:avLst/>
          </a:prstGeom>
          <a:noFill/>
          <a:ln w="12700">
            <a:solidFill>
              <a:schemeClr val="bg1"/>
            </a:solidFill>
            <a:miter lim="800000"/>
            <a:headEnd/>
            <a:tailEnd/>
          </a:ln>
          <a:effectLst>
            <a:outerShdw blurRad="50800" dist="38100" dir="2700000" algn="tl" rotWithShape="0">
              <a:prstClr val="black">
                <a:alpha val="40000"/>
              </a:prstClr>
            </a:outerShdw>
          </a:effectLst>
          <a:extLst>
            <a:ext uri="{909E8E84-426E-40DD-AFC4-6F175D3DCCD1}">
              <a14:hiddenFill xmlns:a14="http://schemas.microsoft.com/office/drawing/2010/main" xmlns="">
                <a:noFill/>
              </a14:hiddenFill>
            </a:ext>
          </a:extLst>
        </p:spPr>
        <p:txBody>
          <a:bodyPr/>
          <a:lstStyle/>
          <a:p>
            <a:endParaRPr lang="zh-CN" altLang="en-US"/>
          </a:p>
        </p:txBody>
      </p:sp>
      <p:sp>
        <p:nvSpPr>
          <p:cNvPr id="8" name="TextBox 12"/>
          <p:cNvSpPr>
            <a:spLocks noChangeArrowheads="1"/>
          </p:cNvSpPr>
          <p:nvPr/>
        </p:nvSpPr>
        <p:spPr bwMode="auto">
          <a:xfrm>
            <a:off x="8027988" y="5305425"/>
            <a:ext cx="792163" cy="400050"/>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defRPr/>
            </a:pPr>
            <a:r>
              <a:rPr lang="en-US" altLang="zh-CN" sz="2000" b="1" dirty="0" smtClean="0">
                <a:solidFill>
                  <a:schemeClr val="bg1"/>
                </a:solidFill>
                <a:sym typeface="Arial" panose="020B0604020202020204" pitchFamily="34" charset="0"/>
              </a:rPr>
              <a:t>TAIJI</a:t>
            </a:r>
            <a:endParaRPr lang="zh-CN" altLang="en-US" sz="2000" b="1" dirty="0" smtClean="0">
              <a:solidFill>
                <a:schemeClr val="bg1"/>
              </a:solidFill>
              <a:sym typeface="Arial" panose="020B0604020202020204" pitchFamily="34" charset="0"/>
            </a:endParaRPr>
          </a:p>
        </p:txBody>
      </p:sp>
      <p:grpSp>
        <p:nvGrpSpPr>
          <p:cNvPr id="9" name="Group 9"/>
          <p:cNvGrpSpPr>
            <a:grpSpLocks/>
          </p:cNvGrpSpPr>
          <p:nvPr userDrawn="1"/>
        </p:nvGrpSpPr>
        <p:grpSpPr bwMode="auto">
          <a:xfrm>
            <a:off x="0" y="642938"/>
            <a:ext cx="2482850" cy="76200"/>
            <a:chOff x="0" y="0"/>
            <a:chExt cx="1098" cy="45"/>
          </a:xfrm>
        </p:grpSpPr>
        <p:sp>
          <p:nvSpPr>
            <p:cNvPr id="10" name="直接连接符 18"/>
            <p:cNvSpPr>
              <a:spLocks noChangeShapeType="1"/>
            </p:cNvSpPr>
            <p:nvPr/>
          </p:nvSpPr>
          <p:spPr bwMode="auto">
            <a:xfrm flipH="1">
              <a:off x="135" y="25"/>
              <a:ext cx="963" cy="0"/>
            </a:xfrm>
            <a:prstGeom prst="line">
              <a:avLst/>
            </a:prstGeom>
            <a:noFill/>
            <a:ln w="10000">
              <a:solidFill>
                <a:srgbClr val="C00000"/>
              </a:solidFill>
              <a:miter lim="800000"/>
              <a:headEnd/>
              <a:tailEnd/>
            </a:ln>
            <a:extLst>
              <a:ext uri="{909E8E84-426E-40DD-AFC4-6F175D3DCCD1}">
                <a14:hiddenFill xmlns:a14="http://schemas.microsoft.com/office/drawing/2010/main" xmlns="">
                  <a:noFill/>
                </a14:hiddenFill>
              </a:ext>
            </a:extLst>
          </p:spPr>
          <p:txBody>
            <a:bodyPr/>
            <a:lstStyle/>
            <a:p>
              <a:endParaRPr lang="zh-CN" altLang="en-US"/>
            </a:p>
          </p:txBody>
        </p:sp>
        <p:sp>
          <p:nvSpPr>
            <p:cNvPr id="11" name="Rectangle 7"/>
            <p:cNvSpPr>
              <a:spLocks noChangeArrowheads="1"/>
            </p:cNvSpPr>
            <p:nvPr/>
          </p:nvSpPr>
          <p:spPr bwMode="auto">
            <a:xfrm>
              <a:off x="0" y="0"/>
              <a:ext cx="136" cy="45"/>
            </a:xfrm>
            <a:prstGeom prst="rect">
              <a:avLst/>
            </a:prstGeom>
            <a:solidFill>
              <a:srgbClr val="C000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defRPr/>
              </a:pPr>
              <a:endParaRPr lang="zh-CN" altLang="zh-CN" smtClean="0">
                <a:solidFill>
                  <a:srgbClr val="000000"/>
                </a:solidFill>
                <a:latin typeface="Calibri" panose="020F0502020204030204" pitchFamily="34" charset="0"/>
                <a:sym typeface="Calibri" panose="020F0502020204030204" pitchFamily="34" charset="0"/>
              </a:endParaRPr>
            </a:p>
          </p:txBody>
        </p:sp>
      </p:grpSp>
      <p:sp>
        <p:nvSpPr>
          <p:cNvPr id="13" name="页脚占位符 4"/>
          <p:cNvSpPr>
            <a:spLocks noGrp="1" noChangeArrowheads="1"/>
          </p:cNvSpPr>
          <p:nvPr userDrawn="1">
            <p:ph type="ftr" sz="quarter" idx="11"/>
          </p:nvPr>
        </p:nvSpPr>
        <p:spPr>
          <a:effectLst>
            <a:outerShdw blurRad="50800" dist="38100" dir="2700000" algn="tl" rotWithShape="0">
              <a:prstClr val="black">
                <a:alpha val="40000"/>
              </a:prstClr>
            </a:outerShdw>
          </a:effectLst>
        </p:spPr>
        <p:txBody>
          <a:bodyPr/>
          <a:lstStyle>
            <a:lvl1pPr>
              <a:defRPr/>
            </a:lvl1pPr>
          </a:lstStyle>
          <a:p>
            <a:pPr>
              <a:defRPr/>
            </a:pPr>
            <a:endParaRPr lang="zh-CN" altLang="zh-CN"/>
          </a:p>
        </p:txBody>
      </p:sp>
      <p:sp>
        <p:nvSpPr>
          <p:cNvPr id="14" name="灯片编号占位符 5"/>
          <p:cNvSpPr>
            <a:spLocks noGrp="1" noChangeArrowheads="1"/>
          </p:cNvSpPr>
          <p:nvPr userDrawn="1">
            <p:ph type="sldNum" sz="quarter" idx="12"/>
          </p:nvPr>
        </p:nvSpPr>
        <p:spPr/>
        <p:txBody>
          <a:bodyPr/>
          <a:lstStyle>
            <a:lvl1pPr>
              <a:defRPr/>
            </a:lvl1pPr>
          </a:lstStyle>
          <a:p>
            <a:pPr>
              <a:defRPr/>
            </a:pPr>
            <a:fld id="{9E714B9D-6187-4A93-8D75-3007FAFAEE4F}" type="slidenum">
              <a:rPr lang="zh-CN" altLang="en-US"/>
              <a:pPr>
                <a:defRPr/>
              </a:pPr>
              <a:t>‹#›</a:t>
            </a:fld>
            <a:endParaRPr lang="zh-CN" altLang="en-US" sz="1800" dirty="0">
              <a:solidFill>
                <a:schemeClr val="tx1"/>
              </a:solidFill>
            </a:endParaRPr>
          </a:p>
        </p:txBody>
      </p:sp>
      <p:sp>
        <p:nvSpPr>
          <p:cNvPr id="3" name="矩形 2"/>
          <p:cNvSpPr/>
          <p:nvPr userDrawn="1"/>
        </p:nvSpPr>
        <p:spPr>
          <a:xfrm>
            <a:off x="305268" y="102125"/>
            <a:ext cx="2339102" cy="523220"/>
          </a:xfrm>
          <a:prstGeom prst="rect">
            <a:avLst/>
          </a:prstGeom>
        </p:spPr>
        <p:txBody>
          <a:bodyPr wrap="none">
            <a:spAutoFit/>
          </a:bodyPr>
          <a:lstStyle/>
          <a:p>
            <a:r>
              <a:rPr lang="zh-CN" altLang="en-US" sz="2800" b="1" dirty="0" smtClean="0">
                <a:latin typeface="微软雅黑" panose="020B0503020204020204" pitchFamily="34" charset="-122"/>
                <a:ea typeface="微软雅黑" panose="020B0503020204020204" pitchFamily="34" charset="-122"/>
              </a:rPr>
              <a:t>主题活动创新</a:t>
            </a:r>
            <a:endParaRPr lang="zh-CN" altLang="en-US" sz="2800"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xmlns="" val="410822890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主题活动创新2">
    <p:spTree>
      <p:nvGrpSpPr>
        <p:cNvPr id="1" name=""/>
        <p:cNvGrpSpPr/>
        <p:nvPr/>
      </p:nvGrpSpPr>
      <p:grpSpPr>
        <a:xfrm>
          <a:off x="0" y="0"/>
          <a:ext cx="0" cy="0"/>
          <a:chOff x="0" y="0"/>
          <a:chExt cx="0" cy="0"/>
        </a:xfrm>
      </p:grpSpPr>
      <p:sp>
        <p:nvSpPr>
          <p:cNvPr id="2" name="直接连接符 9"/>
          <p:cNvSpPr>
            <a:spLocks noChangeShapeType="1"/>
          </p:cNvSpPr>
          <p:nvPr userDrawn="1"/>
        </p:nvSpPr>
        <p:spPr bwMode="auto">
          <a:xfrm>
            <a:off x="0" y="5254625"/>
            <a:ext cx="9140825" cy="1588"/>
          </a:xfrm>
          <a:prstGeom prst="line">
            <a:avLst/>
          </a:prstGeom>
          <a:noFill/>
          <a:ln w="12700">
            <a:solidFill>
              <a:srgbClr val="C00000"/>
            </a:solidFill>
            <a:miter lim="800000"/>
            <a:headEnd/>
            <a:tailEnd/>
          </a:ln>
          <a:extLst>
            <a:ext uri="{909E8E84-426E-40DD-AFC4-6F175D3DCCD1}">
              <a14:hiddenFill xmlns:a14="http://schemas.microsoft.com/office/drawing/2010/main" xmlns="">
                <a:noFill/>
              </a14:hiddenFill>
            </a:ext>
          </a:extLst>
        </p:spPr>
        <p:txBody>
          <a:bodyPr/>
          <a:lstStyle/>
          <a:p>
            <a:endParaRPr lang="zh-CN" altLang="en-US"/>
          </a:p>
        </p:txBody>
      </p:sp>
      <p:sp>
        <p:nvSpPr>
          <p:cNvPr id="4" name="矩形 3"/>
          <p:cNvSpPr>
            <a:spLocks noChangeArrowheads="1"/>
          </p:cNvSpPr>
          <p:nvPr/>
        </p:nvSpPr>
        <p:spPr bwMode="auto">
          <a:xfrm>
            <a:off x="3175" y="5299075"/>
            <a:ext cx="9144000" cy="417513"/>
          </a:xfrm>
          <a:prstGeom prst="rect">
            <a:avLst/>
          </a:prstGeom>
          <a:solidFill>
            <a:srgbClr val="C000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defRPr/>
            </a:pPr>
            <a:r>
              <a:rPr lang="en-US" altLang="zh-CN" b="1" smtClean="0">
                <a:solidFill>
                  <a:srgbClr val="FFFFFF"/>
                </a:solidFill>
                <a:latin typeface="Arial Unicode MS" panose="020B0604020202020204" pitchFamily="34" charset="-122"/>
                <a:ea typeface="Arial Unicode MS" panose="020B0604020202020204" pitchFamily="34" charset="-122"/>
                <a:cs typeface="Arial Unicode MS" panose="020B0604020202020204" pitchFamily="34" charset="-122"/>
                <a:sym typeface="Arial Unicode MS" panose="020B0604020202020204" pitchFamily="34" charset="-122"/>
              </a:rPr>
              <a:t>     </a:t>
            </a:r>
            <a:endParaRPr lang="zh-CN" altLang="en-US" sz="2000" b="1" i="1" smtClean="0">
              <a:solidFill>
                <a:srgbClr val="FFFFFF"/>
              </a:solidFill>
              <a:latin typeface="黑体" panose="02010609060101010101" pitchFamily="49" charset="-122"/>
              <a:ea typeface="黑体" panose="02010609060101010101" pitchFamily="49" charset="-122"/>
              <a:sym typeface="黑体" panose="02010609060101010101" pitchFamily="49" charset="-122"/>
            </a:endParaRPr>
          </a:p>
        </p:txBody>
      </p:sp>
      <p:sp>
        <p:nvSpPr>
          <p:cNvPr id="5" name="TextBox 10"/>
          <p:cNvSpPr>
            <a:spLocks noChangeArrowheads="1"/>
          </p:cNvSpPr>
          <p:nvPr/>
        </p:nvSpPr>
        <p:spPr bwMode="auto">
          <a:xfrm>
            <a:off x="3803650" y="5327650"/>
            <a:ext cx="2114550" cy="336550"/>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defRPr/>
            </a:pPr>
            <a:r>
              <a:rPr lang="zh-CN" altLang="en-US" sz="1600" smtClean="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健康世界   太极无限</a:t>
            </a:r>
            <a:endParaRPr lang="zh-CN" altLang="en-US" smtClean="0"/>
          </a:p>
        </p:txBody>
      </p:sp>
      <p:sp>
        <p:nvSpPr>
          <p:cNvPr id="6" name="直接连接符 15"/>
          <p:cNvSpPr>
            <a:spLocks noChangeShapeType="1"/>
          </p:cNvSpPr>
          <p:nvPr/>
        </p:nvSpPr>
        <p:spPr bwMode="auto">
          <a:xfrm>
            <a:off x="3240088" y="5503863"/>
            <a:ext cx="576263" cy="1588"/>
          </a:xfrm>
          <a:prstGeom prst="line">
            <a:avLst/>
          </a:prstGeom>
          <a:noFill/>
          <a:ln w="12700">
            <a:solidFill>
              <a:schemeClr val="bg1"/>
            </a:solidFill>
            <a:miter lim="800000"/>
            <a:headEnd/>
            <a:tailEnd/>
          </a:ln>
          <a:effectLst>
            <a:outerShdw blurRad="50800" dist="38100" dir="2700000" algn="tl" rotWithShape="0">
              <a:prstClr val="black">
                <a:alpha val="40000"/>
              </a:prstClr>
            </a:outerShdw>
          </a:effectLst>
          <a:extLst>
            <a:ext uri="{909E8E84-426E-40DD-AFC4-6F175D3DCCD1}">
              <a14:hiddenFill xmlns:a14="http://schemas.microsoft.com/office/drawing/2010/main" xmlns="">
                <a:noFill/>
              </a14:hiddenFill>
            </a:ext>
          </a:extLst>
        </p:spPr>
        <p:txBody>
          <a:bodyPr/>
          <a:lstStyle/>
          <a:p>
            <a:endParaRPr lang="zh-CN" altLang="en-US"/>
          </a:p>
        </p:txBody>
      </p:sp>
      <p:sp>
        <p:nvSpPr>
          <p:cNvPr id="7" name="直接连接符 16"/>
          <p:cNvSpPr>
            <a:spLocks noChangeShapeType="1"/>
          </p:cNvSpPr>
          <p:nvPr/>
        </p:nvSpPr>
        <p:spPr bwMode="auto">
          <a:xfrm>
            <a:off x="5772150" y="5503863"/>
            <a:ext cx="576263" cy="1588"/>
          </a:xfrm>
          <a:prstGeom prst="line">
            <a:avLst/>
          </a:prstGeom>
          <a:noFill/>
          <a:ln w="12700">
            <a:solidFill>
              <a:schemeClr val="bg1"/>
            </a:solidFill>
            <a:miter lim="800000"/>
            <a:headEnd/>
            <a:tailEnd/>
          </a:ln>
          <a:effectLst>
            <a:outerShdw blurRad="50800" dist="38100" dir="2700000" algn="tl" rotWithShape="0">
              <a:prstClr val="black">
                <a:alpha val="40000"/>
              </a:prstClr>
            </a:outerShdw>
          </a:effectLst>
          <a:extLst>
            <a:ext uri="{909E8E84-426E-40DD-AFC4-6F175D3DCCD1}">
              <a14:hiddenFill xmlns:a14="http://schemas.microsoft.com/office/drawing/2010/main" xmlns="">
                <a:noFill/>
              </a14:hiddenFill>
            </a:ext>
          </a:extLst>
        </p:spPr>
        <p:txBody>
          <a:bodyPr/>
          <a:lstStyle/>
          <a:p>
            <a:endParaRPr lang="zh-CN" altLang="en-US"/>
          </a:p>
        </p:txBody>
      </p:sp>
      <p:sp>
        <p:nvSpPr>
          <p:cNvPr id="8" name="TextBox 12"/>
          <p:cNvSpPr>
            <a:spLocks noChangeArrowheads="1"/>
          </p:cNvSpPr>
          <p:nvPr/>
        </p:nvSpPr>
        <p:spPr bwMode="auto">
          <a:xfrm>
            <a:off x="8027988" y="5305425"/>
            <a:ext cx="792163" cy="400050"/>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defRPr/>
            </a:pPr>
            <a:r>
              <a:rPr lang="en-US" altLang="zh-CN" sz="2000" b="1" dirty="0" smtClean="0">
                <a:solidFill>
                  <a:schemeClr val="bg1"/>
                </a:solidFill>
                <a:sym typeface="Arial" panose="020B0604020202020204" pitchFamily="34" charset="0"/>
              </a:rPr>
              <a:t>TAIJI</a:t>
            </a:r>
            <a:endParaRPr lang="zh-CN" altLang="en-US" sz="2000" b="1" dirty="0" smtClean="0">
              <a:solidFill>
                <a:schemeClr val="bg1"/>
              </a:solidFill>
              <a:sym typeface="Arial" panose="020B0604020202020204" pitchFamily="34" charset="0"/>
            </a:endParaRPr>
          </a:p>
        </p:txBody>
      </p:sp>
      <p:grpSp>
        <p:nvGrpSpPr>
          <p:cNvPr id="9" name="Group 9"/>
          <p:cNvGrpSpPr>
            <a:grpSpLocks/>
          </p:cNvGrpSpPr>
          <p:nvPr userDrawn="1"/>
        </p:nvGrpSpPr>
        <p:grpSpPr bwMode="auto">
          <a:xfrm>
            <a:off x="0" y="642938"/>
            <a:ext cx="2482850" cy="76200"/>
            <a:chOff x="0" y="0"/>
            <a:chExt cx="1098" cy="45"/>
          </a:xfrm>
        </p:grpSpPr>
        <p:sp>
          <p:nvSpPr>
            <p:cNvPr id="10" name="直接连接符 18"/>
            <p:cNvSpPr>
              <a:spLocks noChangeShapeType="1"/>
            </p:cNvSpPr>
            <p:nvPr/>
          </p:nvSpPr>
          <p:spPr bwMode="auto">
            <a:xfrm flipH="1">
              <a:off x="135" y="25"/>
              <a:ext cx="963" cy="0"/>
            </a:xfrm>
            <a:prstGeom prst="line">
              <a:avLst/>
            </a:prstGeom>
            <a:noFill/>
            <a:ln w="10000">
              <a:solidFill>
                <a:srgbClr val="C00000"/>
              </a:solidFill>
              <a:miter lim="800000"/>
              <a:headEnd/>
              <a:tailEnd/>
            </a:ln>
            <a:extLst>
              <a:ext uri="{909E8E84-426E-40DD-AFC4-6F175D3DCCD1}">
                <a14:hiddenFill xmlns:a14="http://schemas.microsoft.com/office/drawing/2010/main" xmlns="">
                  <a:noFill/>
                </a14:hiddenFill>
              </a:ext>
            </a:extLst>
          </p:spPr>
          <p:txBody>
            <a:bodyPr/>
            <a:lstStyle/>
            <a:p>
              <a:endParaRPr lang="zh-CN" altLang="en-US"/>
            </a:p>
          </p:txBody>
        </p:sp>
        <p:sp>
          <p:nvSpPr>
            <p:cNvPr id="11" name="Rectangle 7"/>
            <p:cNvSpPr>
              <a:spLocks noChangeArrowheads="1"/>
            </p:cNvSpPr>
            <p:nvPr/>
          </p:nvSpPr>
          <p:spPr bwMode="auto">
            <a:xfrm>
              <a:off x="0" y="0"/>
              <a:ext cx="136" cy="45"/>
            </a:xfrm>
            <a:prstGeom prst="rect">
              <a:avLst/>
            </a:prstGeom>
            <a:solidFill>
              <a:srgbClr val="C000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defRPr/>
              </a:pPr>
              <a:endParaRPr lang="zh-CN" altLang="zh-CN" smtClean="0">
                <a:solidFill>
                  <a:srgbClr val="000000"/>
                </a:solidFill>
                <a:latin typeface="Calibri" panose="020F0502020204030204" pitchFamily="34" charset="0"/>
                <a:sym typeface="Calibri" panose="020F0502020204030204" pitchFamily="34" charset="0"/>
              </a:endParaRPr>
            </a:p>
          </p:txBody>
        </p:sp>
      </p:grpSp>
      <p:sp>
        <p:nvSpPr>
          <p:cNvPr id="13" name="页脚占位符 4"/>
          <p:cNvSpPr>
            <a:spLocks noGrp="1" noChangeArrowheads="1"/>
          </p:cNvSpPr>
          <p:nvPr userDrawn="1">
            <p:ph type="ftr" sz="quarter" idx="11"/>
          </p:nvPr>
        </p:nvSpPr>
        <p:spPr>
          <a:effectLst>
            <a:outerShdw blurRad="50800" dist="38100" dir="2700000" algn="tl" rotWithShape="0">
              <a:prstClr val="black">
                <a:alpha val="40000"/>
              </a:prstClr>
            </a:outerShdw>
          </a:effectLst>
        </p:spPr>
        <p:txBody>
          <a:bodyPr/>
          <a:lstStyle>
            <a:lvl1pPr>
              <a:defRPr/>
            </a:lvl1pPr>
          </a:lstStyle>
          <a:p>
            <a:pPr>
              <a:defRPr/>
            </a:pPr>
            <a:endParaRPr lang="zh-CN" altLang="zh-CN"/>
          </a:p>
        </p:txBody>
      </p:sp>
      <p:sp>
        <p:nvSpPr>
          <p:cNvPr id="14" name="灯片编号占位符 5"/>
          <p:cNvSpPr>
            <a:spLocks noGrp="1" noChangeArrowheads="1"/>
          </p:cNvSpPr>
          <p:nvPr userDrawn="1">
            <p:ph type="sldNum" sz="quarter" idx="12"/>
          </p:nvPr>
        </p:nvSpPr>
        <p:spPr/>
        <p:txBody>
          <a:bodyPr/>
          <a:lstStyle>
            <a:lvl1pPr>
              <a:defRPr/>
            </a:lvl1pPr>
          </a:lstStyle>
          <a:p>
            <a:pPr>
              <a:defRPr/>
            </a:pPr>
            <a:fld id="{9E714B9D-6187-4A93-8D75-3007FAFAEE4F}" type="slidenum">
              <a:rPr lang="zh-CN" altLang="en-US"/>
              <a:pPr>
                <a:defRPr/>
              </a:pPr>
              <a:t>‹#›</a:t>
            </a:fld>
            <a:endParaRPr lang="zh-CN" altLang="en-US" sz="1800" dirty="0">
              <a:solidFill>
                <a:schemeClr val="tx1"/>
              </a:solidFill>
            </a:endParaRPr>
          </a:p>
        </p:txBody>
      </p:sp>
      <p:sp>
        <p:nvSpPr>
          <p:cNvPr id="3" name="矩形 2"/>
          <p:cNvSpPr/>
          <p:nvPr userDrawn="1"/>
        </p:nvSpPr>
        <p:spPr>
          <a:xfrm>
            <a:off x="305268" y="102125"/>
            <a:ext cx="2339102" cy="523220"/>
          </a:xfrm>
          <a:prstGeom prst="rect">
            <a:avLst/>
          </a:prstGeom>
        </p:spPr>
        <p:txBody>
          <a:bodyPr wrap="none">
            <a:spAutoFit/>
          </a:bodyPr>
          <a:lstStyle/>
          <a:p>
            <a:r>
              <a:rPr lang="zh-CN" altLang="en-US" sz="2800" b="1" dirty="0" smtClean="0">
                <a:latin typeface="微软雅黑" panose="020B0503020204020204" pitchFamily="34" charset="-122"/>
                <a:ea typeface="微软雅黑" panose="020B0503020204020204" pitchFamily="34" charset="-122"/>
              </a:rPr>
              <a:t>主题活动创新</a:t>
            </a:r>
            <a:endParaRPr lang="zh-CN" altLang="en-US" sz="2800" b="1" dirty="0">
              <a:latin typeface="微软雅黑" panose="020B0503020204020204" pitchFamily="34" charset="-122"/>
              <a:ea typeface="微软雅黑" panose="020B0503020204020204" pitchFamily="34" charset="-122"/>
            </a:endParaRPr>
          </a:p>
        </p:txBody>
      </p:sp>
      <p:pic>
        <p:nvPicPr>
          <p:cNvPr id="16" name="Picture 2" descr="C:\Users\Wangxt\Desktop\A3有序销售体系建设\消暑节图片\连锁培训\169056976536429303.jpg"/>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3239907" y="121310"/>
            <a:ext cx="3024210" cy="75605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262995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noChangeArrowheads="1"/>
          </p:cNvSpPr>
          <p:nvPr>
            <p:ph type="title" idx="4294967295"/>
          </p:nvPr>
        </p:nvSpPr>
        <p:spPr bwMode="auto">
          <a:xfrm>
            <a:off x="628650" y="304800"/>
            <a:ext cx="7886700" cy="1104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zh-CN" smtClean="0">
                <a:sym typeface="Calibri Light" panose="020F0302020204030204" pitchFamily="34" charset="0"/>
              </a:rPr>
              <a:t>单击此处编辑母版标题样式</a:t>
            </a:r>
          </a:p>
        </p:txBody>
      </p:sp>
      <p:sp>
        <p:nvSpPr>
          <p:cNvPr id="1027" name="文本占位符 2"/>
          <p:cNvSpPr>
            <a:spLocks noGrp="1" noChangeArrowheads="1"/>
          </p:cNvSpPr>
          <p:nvPr>
            <p:ph type="body" idx="1"/>
          </p:nvPr>
        </p:nvSpPr>
        <p:spPr bwMode="auto">
          <a:xfrm>
            <a:off x="628650" y="1520825"/>
            <a:ext cx="7886700" cy="36274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zh-CN" smtClean="0">
                <a:sym typeface="Calibri" panose="020F0502020204030204" pitchFamily="34" charset="0"/>
              </a:rPr>
              <a:t>单击此处编辑母版文本样式</a:t>
            </a:r>
          </a:p>
          <a:p>
            <a:pPr lvl="1"/>
            <a:r>
              <a:rPr lang="zh-CN" altLang="zh-CN" smtClean="0">
                <a:sym typeface="Calibri" panose="020F0502020204030204" pitchFamily="34" charset="0"/>
              </a:rPr>
              <a:t>第二级</a:t>
            </a:r>
          </a:p>
          <a:p>
            <a:pPr lvl="2"/>
            <a:r>
              <a:rPr lang="zh-CN" altLang="zh-CN" smtClean="0">
                <a:sym typeface="Calibri" panose="020F0502020204030204" pitchFamily="34" charset="0"/>
              </a:rPr>
              <a:t>第三级</a:t>
            </a:r>
          </a:p>
          <a:p>
            <a:pPr lvl="3"/>
            <a:r>
              <a:rPr lang="zh-CN" altLang="zh-CN" smtClean="0">
                <a:sym typeface="Calibri" panose="020F0502020204030204" pitchFamily="34" charset="0"/>
              </a:rPr>
              <a:t>第四级</a:t>
            </a:r>
          </a:p>
          <a:p>
            <a:pPr lvl="4"/>
            <a:r>
              <a:rPr lang="zh-CN" altLang="zh-CN" smtClean="0">
                <a:sym typeface="Calibri" panose="020F0502020204030204" pitchFamily="34" charset="0"/>
              </a:rPr>
              <a:t>第五级</a:t>
            </a:r>
          </a:p>
        </p:txBody>
      </p:sp>
      <p:sp>
        <p:nvSpPr>
          <p:cNvPr id="1028" name="日期占位符 3"/>
          <p:cNvSpPr>
            <a:spLocks noGrp="1" noChangeArrowheads="1"/>
          </p:cNvSpPr>
          <p:nvPr>
            <p:ph type="dt" sz="half" idx="2"/>
          </p:nvPr>
        </p:nvSpPr>
        <p:spPr bwMode="auto">
          <a:xfrm>
            <a:off x="628650" y="5297488"/>
            <a:ext cx="2057400" cy="303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eaLnBrk="1" hangingPunct="1">
              <a:buFont typeface="Arial" panose="020B0604020202020204" pitchFamily="34" charset="0"/>
              <a:buNone/>
              <a:defRPr sz="1200">
                <a:solidFill>
                  <a:srgbClr val="898989"/>
                </a:solidFill>
                <a:latin typeface="Arial" panose="020B0604020202020204" pitchFamily="34" charset="0"/>
                <a:sym typeface="Arial" panose="020B0604020202020204" pitchFamily="34" charset="0"/>
              </a:defRPr>
            </a:lvl1pPr>
          </a:lstStyle>
          <a:p>
            <a:pPr>
              <a:defRPr/>
            </a:pPr>
            <a:fld id="{961E7CCA-038B-4182-8627-EE7F59107BC3}" type="datetime1">
              <a:rPr lang="zh-CN" altLang="en-US"/>
              <a:pPr>
                <a:defRPr/>
              </a:pPr>
              <a:t>2016-10-14</a:t>
            </a:fld>
            <a:endParaRPr lang="zh-CN" altLang="en-US" sz="1800">
              <a:solidFill>
                <a:schemeClr val="tx1"/>
              </a:solidFill>
            </a:endParaRPr>
          </a:p>
        </p:txBody>
      </p:sp>
      <p:sp>
        <p:nvSpPr>
          <p:cNvPr id="1029" name="页脚占位符 4"/>
          <p:cNvSpPr>
            <a:spLocks noGrp="1" noChangeArrowheads="1"/>
          </p:cNvSpPr>
          <p:nvPr>
            <p:ph type="ftr" sz="quarter" idx="3"/>
          </p:nvPr>
        </p:nvSpPr>
        <p:spPr bwMode="auto">
          <a:xfrm>
            <a:off x="3028950" y="5297488"/>
            <a:ext cx="3086100" cy="303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eaLnBrk="1" hangingPunct="1">
              <a:buFont typeface="Arial" panose="020B0604020202020204" pitchFamily="34" charset="0"/>
              <a:buNone/>
              <a:defRPr sz="1200">
                <a:solidFill>
                  <a:srgbClr val="898989"/>
                </a:solidFill>
                <a:latin typeface="Arial" panose="020B0604020202020204" pitchFamily="34" charset="0"/>
                <a:sym typeface="Arial" panose="020B0604020202020204" pitchFamily="34" charset="0"/>
              </a:defRPr>
            </a:lvl1pPr>
          </a:lstStyle>
          <a:p>
            <a:pPr>
              <a:defRPr/>
            </a:pPr>
            <a:endParaRPr lang="zh-CN" altLang="zh-CN"/>
          </a:p>
        </p:txBody>
      </p:sp>
      <p:sp>
        <p:nvSpPr>
          <p:cNvPr id="1030" name="灯片编号占位符 5"/>
          <p:cNvSpPr>
            <a:spLocks noGrp="1" noChangeArrowheads="1"/>
          </p:cNvSpPr>
          <p:nvPr>
            <p:ph type="sldNum" sz="quarter" idx="4"/>
          </p:nvPr>
        </p:nvSpPr>
        <p:spPr bwMode="auto">
          <a:xfrm>
            <a:off x="6457950" y="5297488"/>
            <a:ext cx="2057400" cy="303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eaLnBrk="1" hangingPunct="1">
              <a:buFont typeface="Arial" panose="020B0604020202020204" pitchFamily="34" charset="0"/>
              <a:buNone/>
              <a:defRPr sz="1200">
                <a:solidFill>
                  <a:srgbClr val="898989"/>
                </a:solidFill>
                <a:sym typeface="Arial" panose="020B0604020202020204" pitchFamily="34" charset="0"/>
              </a:defRPr>
            </a:lvl1pPr>
          </a:lstStyle>
          <a:p>
            <a:pPr>
              <a:defRPr/>
            </a:pPr>
            <a:fld id="{060BD9B5-CA2E-4AE2-8BBB-2589C0DB79DA}" type="slidenum">
              <a:rPr lang="zh-CN" altLang="en-US"/>
              <a:pPr>
                <a:defRPr/>
              </a:pPr>
              <a:t>‹#›</a:t>
            </a:fld>
            <a:endParaRPr lang="zh-CN" altLang="en-US" sz="1800">
              <a:solidFill>
                <a:schemeClr val="tx1"/>
              </a:solidFill>
            </a:endParaRPr>
          </a:p>
        </p:txBody>
      </p:sp>
    </p:spTree>
  </p:cSld>
  <p:clrMap bg1="lt1" tx1="dk1" bg2="lt2" tx2="dk2" accent1="accent1" accent2="accent2" accent3="accent3" accent4="accent4" accent5="accent5" accent6="accent6" hlink="hlink" folHlink="folHlink"/>
  <p:sldLayoutIdLst>
    <p:sldLayoutId id="2147484868" r:id="rId1"/>
    <p:sldLayoutId id="2147484869" r:id="rId2"/>
    <p:sldLayoutId id="2147484873" r:id="rId3"/>
    <p:sldLayoutId id="2147484875" r:id="rId4"/>
    <p:sldLayoutId id="2147484874" r:id="rId5"/>
    <p:sldLayoutId id="2147484872" r:id="rId6"/>
    <p:sldLayoutId id="2147484871" r:id="rId7"/>
    <p:sldLayoutId id="2147484876" r:id="rId8"/>
    <p:sldLayoutId id="2147484877" r:id="rId9"/>
    <p:sldLayoutId id="2147484878" r:id="rId10"/>
    <p:sldLayoutId id="2147484870" r:id="rId11"/>
  </p:sldLayoutIdLst>
  <p:hf sldNum="0"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sym typeface="Calibri Light" panose="020F0302020204030204" pitchFamily="34" charset="0"/>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4572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13716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18288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p:titleStyle>
    <p:bodyStyle>
      <a:lvl1pPr marL="228600" indent="-228600" algn="l" defTabSz="0"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1pPr>
      <a:lvl2pPr marL="685800" indent="-228600" algn="l" defTabSz="0"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2pPr>
      <a:lvl3pPr marL="1143000" indent="-228600" algn="l" defTabSz="0"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3pPr>
      <a:lvl4pPr marL="1600200" indent="-228600" algn="l" defTabSz="0"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indent="-228600" algn="l" defTabSz="0"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bwMode="auto">
          <a:xfrm>
            <a:off x="-1346" y="1777425"/>
            <a:ext cx="9144000" cy="1116077"/>
          </a:xfrm>
          <a:prstGeom prst="rect">
            <a:avLst/>
          </a:prstGeom>
          <a:solidFill>
            <a:schemeClr val="bg1">
              <a:lumMod val="85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5" name="矩形 4"/>
          <p:cNvSpPr/>
          <p:nvPr/>
        </p:nvSpPr>
        <p:spPr bwMode="auto">
          <a:xfrm>
            <a:off x="0" y="1633415"/>
            <a:ext cx="9144000" cy="1296090"/>
          </a:xfrm>
          <a:prstGeom prst="rect">
            <a:avLst/>
          </a:prstGeom>
          <a:solidFill>
            <a:srgbClr val="C00000"/>
          </a:solidFill>
          <a:ln w="9525" cap="flat" cmpd="sng" algn="ctr">
            <a:noFill/>
            <a:prstDash val="solid"/>
            <a:round/>
            <a:headEnd type="none" w="med" len="med"/>
            <a:tailEnd type="none" w="med" len="med"/>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2" name="矩形 1"/>
          <p:cNvSpPr/>
          <p:nvPr/>
        </p:nvSpPr>
        <p:spPr>
          <a:xfrm>
            <a:off x="90165" y="1921435"/>
            <a:ext cx="8963670" cy="707886"/>
          </a:xfrm>
          <a:prstGeom prst="rect">
            <a:avLst/>
          </a:prstGeom>
        </p:spPr>
        <p:txBody>
          <a:bodyPr wrap="square">
            <a:spAutoFit/>
          </a:bodyPr>
          <a:lstStyle/>
          <a:p>
            <a:pPr algn="ctr" eaLnBrk="1" hangingPunct="1"/>
            <a:r>
              <a:rPr lang="zh-CN" altLang="en-US" sz="4000" b="1" dirty="0">
                <a:solidFill>
                  <a:schemeClr val="bg1"/>
                </a:solidFill>
                <a:latin typeface="微软雅黑" panose="020B0503020204020204" pitchFamily="34" charset="-122"/>
                <a:ea typeface="微软雅黑" panose="020B0503020204020204" pitchFamily="34" charset="-122"/>
              </a:rPr>
              <a:t>千古第一方       藿香正气液临床应用</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2123830" y="2354033"/>
            <a:ext cx="5304124" cy="864060"/>
            <a:chOff x="2053221" y="3965404"/>
            <a:chExt cx="5304124" cy="864060"/>
          </a:xfrm>
        </p:grpSpPr>
        <p:sp>
          <p:nvSpPr>
            <p:cNvPr id="3" name="圆角矩形 2"/>
            <p:cNvSpPr/>
            <p:nvPr/>
          </p:nvSpPr>
          <p:spPr bwMode="auto">
            <a:xfrm>
              <a:off x="2053221" y="3965404"/>
              <a:ext cx="4896340" cy="864060"/>
            </a:xfrm>
            <a:prstGeom prst="roundRect">
              <a:avLst/>
            </a:prstGeom>
            <a:solidFill>
              <a:schemeClr val="bg1">
                <a:lumMod val="95000"/>
              </a:schemeClr>
            </a:solidFill>
            <a:ln w="1905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2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4" name="文本框 3"/>
            <p:cNvSpPr txBox="1"/>
            <p:nvPr/>
          </p:nvSpPr>
          <p:spPr>
            <a:xfrm>
              <a:off x="2143937" y="4135824"/>
              <a:ext cx="5213408" cy="523220"/>
            </a:xfrm>
            <a:prstGeom prst="rect">
              <a:avLst/>
            </a:prstGeom>
            <a:noFill/>
          </p:spPr>
          <p:txBody>
            <a:bodyPr wrap="square" rtlCol="0">
              <a:spAutoFit/>
            </a:bodyPr>
            <a:lstStyle/>
            <a:p>
              <a:r>
                <a:rPr lang="zh-CN" altLang="en-US" sz="2800" b="1" dirty="0" smtClean="0">
                  <a:latin typeface="微软雅黑" panose="020B0503020204020204" pitchFamily="34" charset="-122"/>
                  <a:ea typeface="微软雅黑" panose="020B0503020204020204" pitchFamily="34" charset="-122"/>
                </a:rPr>
                <a:t>藿香正气液常见疾病临床应用</a:t>
              </a:r>
            </a:p>
          </p:txBody>
        </p:sp>
      </p:grpSp>
    </p:spTree>
    <p:extLst>
      <p:ext uri="{BB962C8B-B14F-4D97-AF65-F5344CB8AC3E}">
        <p14:creationId xmlns:p14="http://schemas.microsoft.com/office/powerpoint/2010/main" xmlns="" val="33133393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95710" y="121310"/>
            <a:ext cx="1415772"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临床</a:t>
            </a:r>
            <a:r>
              <a:rPr lang="zh-CN" altLang="en-US" sz="2400" b="1" dirty="0" smtClean="0">
                <a:latin typeface="微软雅黑" panose="020B0503020204020204" pitchFamily="34" charset="-122"/>
                <a:ea typeface="微软雅黑" panose="020B0503020204020204" pitchFamily="34" charset="-122"/>
              </a:rPr>
              <a:t>应用</a:t>
            </a:r>
            <a:endParaRPr lang="zh-CN" altLang="en-US" sz="2400" b="1" dirty="0">
              <a:latin typeface="微软雅黑" panose="020B0503020204020204" pitchFamily="34" charset="-122"/>
              <a:ea typeface="微软雅黑" panose="020B0503020204020204" pitchFamily="34" charset="-122"/>
            </a:endParaRPr>
          </a:p>
        </p:txBody>
      </p:sp>
      <p:sp>
        <p:nvSpPr>
          <p:cNvPr id="5" name="矩形 4"/>
          <p:cNvSpPr/>
          <p:nvPr/>
        </p:nvSpPr>
        <p:spPr>
          <a:xfrm>
            <a:off x="794912" y="1561410"/>
            <a:ext cx="7560525" cy="2308324"/>
          </a:xfrm>
          <a:prstGeom prst="rect">
            <a:avLst/>
          </a:prstGeom>
        </p:spPr>
        <p:txBody>
          <a:bodyPr wrap="square">
            <a:spAutoFit/>
          </a:bodyPr>
          <a:lstStyle/>
          <a:p>
            <a:pPr>
              <a:lnSpc>
                <a:spcPct val="150000"/>
              </a:lnSpc>
            </a:pPr>
            <a:r>
              <a:rPr lang="zh-CN" altLang="en-US" sz="2400" dirty="0" smtClean="0">
                <a:latin typeface="微软雅黑" panose="020B0503020204020204" pitchFamily="34" charset="-122"/>
                <a:ea typeface="微软雅黑" panose="020B0503020204020204" pitchFamily="34" charset="-122"/>
              </a:rPr>
              <a:t>     因</a:t>
            </a:r>
            <a:r>
              <a:rPr lang="zh-CN" altLang="en-US" sz="2400" dirty="0">
                <a:latin typeface="微软雅黑" panose="020B0503020204020204" pitchFamily="34" charset="-122"/>
                <a:ea typeface="微软雅黑" panose="020B0503020204020204" pitchFamily="34" charset="-122"/>
              </a:rPr>
              <a:t>外感暑湿、气机受阻所致的突然恶寒</a:t>
            </a:r>
            <a:r>
              <a:rPr lang="zh-CN" altLang="en-US" sz="2400" dirty="0" smtClean="0">
                <a:latin typeface="微软雅黑" panose="020B0503020204020204" pitchFamily="34" charset="-122"/>
                <a:ea typeface="微软雅黑" panose="020B0503020204020204" pitchFamily="34" charset="-122"/>
              </a:rPr>
              <a:t>发热，头晕昏沉，胸</a:t>
            </a:r>
            <a:r>
              <a:rPr lang="zh-CN" altLang="en-US" sz="2400" dirty="0">
                <a:latin typeface="微软雅黑" panose="020B0503020204020204" pitchFamily="34" charset="-122"/>
                <a:ea typeface="微软雅黑" panose="020B0503020204020204" pitchFamily="34" charset="-122"/>
              </a:rPr>
              <a:t>脘满</a:t>
            </a:r>
            <a:r>
              <a:rPr lang="zh-CN" altLang="en-US" sz="2400" dirty="0" smtClean="0">
                <a:latin typeface="微软雅黑" panose="020B0503020204020204" pitchFamily="34" charset="-122"/>
                <a:ea typeface="微软雅黑" panose="020B0503020204020204" pitchFamily="34" charset="-122"/>
              </a:rPr>
              <a:t>闷，恶心</a:t>
            </a:r>
            <a:r>
              <a:rPr lang="zh-CN" altLang="en-US" sz="2400" dirty="0">
                <a:latin typeface="微软雅黑" panose="020B0503020204020204" pitchFamily="34" charset="-122"/>
                <a:ea typeface="微软雅黑" panose="020B0503020204020204" pitchFamily="34" charset="-122"/>
              </a:rPr>
              <a:t>欲</a:t>
            </a:r>
            <a:r>
              <a:rPr lang="zh-CN" altLang="en-US" sz="2400" dirty="0" smtClean="0">
                <a:latin typeface="微软雅黑" panose="020B0503020204020204" pitchFamily="34" charset="-122"/>
                <a:ea typeface="微软雅黑" panose="020B0503020204020204" pitchFamily="34" charset="-122"/>
              </a:rPr>
              <a:t>呕，甚</a:t>
            </a:r>
            <a:r>
              <a:rPr lang="zh-CN" altLang="en-US" sz="2400" dirty="0">
                <a:latin typeface="微软雅黑" panose="020B0503020204020204" pitchFamily="34" charset="-122"/>
                <a:ea typeface="微软雅黑" panose="020B0503020204020204" pitchFamily="34" charset="-122"/>
              </a:rPr>
              <a:t>则昏仆</a:t>
            </a:r>
            <a:r>
              <a:rPr lang="zh-CN" altLang="en-US" sz="2400" dirty="0" smtClean="0">
                <a:latin typeface="微软雅黑" panose="020B0503020204020204" pitchFamily="34" charset="-122"/>
                <a:ea typeface="微软雅黑" panose="020B0503020204020204" pitchFamily="34" charset="-122"/>
              </a:rPr>
              <a:t>。</a:t>
            </a:r>
            <a:endParaRPr lang="en-US" altLang="zh-CN" sz="2400" dirty="0" smtClean="0">
              <a:latin typeface="微软雅黑" panose="020B0503020204020204" pitchFamily="34" charset="-122"/>
              <a:ea typeface="微软雅黑" panose="020B0503020204020204" pitchFamily="34" charset="-122"/>
            </a:endParaRPr>
          </a:p>
          <a:p>
            <a:pPr>
              <a:lnSpc>
                <a:spcPct val="150000"/>
              </a:lnSpc>
            </a:pPr>
            <a:r>
              <a:rPr lang="zh-CN" altLang="en-US" sz="2400" dirty="0" smtClean="0">
                <a:latin typeface="微软雅黑" panose="020B0503020204020204" pitchFamily="34" charset="-122"/>
                <a:ea typeface="微软雅黑" panose="020B0503020204020204" pitchFamily="34" charset="-122"/>
              </a:rPr>
              <a:t>     中暑</a:t>
            </a:r>
            <a:r>
              <a:rPr lang="zh-CN" altLang="en-US" sz="2400" dirty="0">
                <a:latin typeface="微软雅黑" panose="020B0503020204020204" pitchFamily="34" charset="-122"/>
                <a:ea typeface="微软雅黑" panose="020B0503020204020204" pitchFamily="34" charset="-122"/>
              </a:rPr>
              <a:t>是夏季容易发生的疾病。从中医的角度</a:t>
            </a:r>
            <a:r>
              <a:rPr lang="zh-CN" altLang="en-US" sz="2400" dirty="0" smtClean="0">
                <a:latin typeface="微软雅黑" panose="020B0503020204020204" pitchFamily="34" charset="-122"/>
                <a:ea typeface="微软雅黑" panose="020B0503020204020204" pitchFamily="34" charset="-122"/>
              </a:rPr>
              <a:t>来看，中暑</a:t>
            </a:r>
            <a:r>
              <a:rPr lang="zh-CN" altLang="en-US" sz="2400" dirty="0">
                <a:latin typeface="微软雅黑" panose="020B0503020204020204" pitchFamily="34" charset="-122"/>
                <a:ea typeface="微软雅黑" panose="020B0503020204020204" pitchFamily="34" charset="-122"/>
              </a:rPr>
              <a:t>可分为两类：阴暑和阳暑</a:t>
            </a:r>
            <a:r>
              <a:rPr lang="zh-CN" altLang="en-US" sz="2400" dirty="0" smtClean="0">
                <a:latin typeface="微软雅黑" panose="020B0503020204020204" pitchFamily="34" charset="-122"/>
                <a:ea typeface="微软雅黑" panose="020B0503020204020204" pitchFamily="34" charset="-122"/>
              </a:rPr>
              <a:t>。</a:t>
            </a:r>
            <a:endParaRPr lang="zh-CN" altLang="en-US" sz="2400" dirty="0">
              <a:latin typeface="微软雅黑" panose="020B0503020204020204" pitchFamily="34" charset="-122"/>
              <a:ea typeface="微软雅黑" panose="020B0503020204020204" pitchFamily="34" charset="-122"/>
            </a:endParaRPr>
          </a:p>
        </p:txBody>
      </p:sp>
      <p:sp>
        <p:nvSpPr>
          <p:cNvPr id="2" name="矩形 1"/>
          <p:cNvSpPr/>
          <p:nvPr/>
        </p:nvSpPr>
        <p:spPr>
          <a:xfrm>
            <a:off x="794912" y="981506"/>
            <a:ext cx="1297150" cy="461665"/>
          </a:xfrm>
          <a:prstGeom prst="rect">
            <a:avLst/>
          </a:prstGeom>
        </p:spPr>
        <p:txBody>
          <a:bodyPr wrap="none">
            <a:spAutoFit/>
          </a:bodyPr>
          <a:lstStyle/>
          <a:p>
            <a:r>
              <a:rPr lang="en-US" altLang="zh-CN" sz="2400" b="1" dirty="0" smtClean="0">
                <a:latin typeface="微软雅黑" panose="020B0503020204020204" pitchFamily="34" charset="-122"/>
                <a:ea typeface="微软雅黑" panose="020B0503020204020204" pitchFamily="34" charset="-122"/>
              </a:rPr>
              <a:t>1</a:t>
            </a:r>
            <a:r>
              <a:rPr lang="zh-CN" altLang="en-US" sz="2400" b="1" dirty="0" smtClean="0">
                <a:latin typeface="微软雅黑" panose="020B0503020204020204" pitchFamily="34" charset="-122"/>
                <a:ea typeface="微软雅黑" panose="020B0503020204020204" pitchFamily="34" charset="-122"/>
              </a:rPr>
              <a:t>、中暑</a:t>
            </a:r>
            <a:endParaRPr lang="zh-CN" altLang="en-US" sz="2400"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xmlns="" val="22242742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95710" y="121310"/>
            <a:ext cx="1415772"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临床</a:t>
            </a:r>
            <a:r>
              <a:rPr lang="zh-CN" altLang="en-US" sz="2400" b="1" dirty="0" smtClean="0">
                <a:latin typeface="微软雅黑" panose="020B0503020204020204" pitchFamily="34" charset="-122"/>
                <a:ea typeface="微软雅黑" panose="020B0503020204020204" pitchFamily="34" charset="-122"/>
              </a:rPr>
              <a:t>应用</a:t>
            </a:r>
            <a:endParaRPr lang="zh-CN" altLang="en-US" sz="2400" b="1" dirty="0">
              <a:latin typeface="微软雅黑" panose="020B0503020204020204" pitchFamily="34" charset="-122"/>
              <a:ea typeface="微软雅黑" panose="020B0503020204020204" pitchFamily="34" charset="-122"/>
            </a:endParaRPr>
          </a:p>
        </p:txBody>
      </p:sp>
      <p:sp>
        <p:nvSpPr>
          <p:cNvPr id="5" name="矩形 4"/>
          <p:cNvSpPr/>
          <p:nvPr/>
        </p:nvSpPr>
        <p:spPr>
          <a:xfrm>
            <a:off x="794912" y="1561410"/>
            <a:ext cx="7881373" cy="3416320"/>
          </a:xfrm>
          <a:prstGeom prst="rect">
            <a:avLst/>
          </a:prstGeom>
        </p:spPr>
        <p:txBody>
          <a:bodyPr wrap="square">
            <a:spAutoFit/>
          </a:bodyPr>
          <a:lstStyle/>
          <a:p>
            <a:pPr>
              <a:lnSpc>
                <a:spcPct val="150000"/>
              </a:lnSpc>
            </a:pPr>
            <a:r>
              <a:rPr lang="zh-CN" altLang="en-US" sz="2400" dirty="0" smtClean="0">
                <a:latin typeface="微软雅黑" panose="020B0503020204020204" pitchFamily="34" charset="-122"/>
                <a:ea typeface="微软雅黑" panose="020B0503020204020204" pitchFamily="34" charset="-122"/>
              </a:rPr>
              <a:t>       是</a:t>
            </a:r>
            <a:r>
              <a:rPr lang="zh-CN" altLang="en-US" sz="2400" dirty="0">
                <a:latin typeface="微软雅黑" panose="020B0503020204020204" pitchFamily="34" charset="-122"/>
                <a:ea typeface="微软雅黑" panose="020B0503020204020204" pitchFamily="34" charset="-122"/>
              </a:rPr>
              <a:t>指“暑热在内、寒湿在外</a:t>
            </a:r>
            <a:r>
              <a:rPr lang="zh-CN" altLang="en-US" sz="2400" dirty="0" smtClean="0">
                <a:latin typeface="微软雅黑" panose="020B0503020204020204" pitchFamily="34" charset="-122"/>
                <a:ea typeface="微软雅黑" panose="020B0503020204020204" pitchFamily="34" charset="-122"/>
              </a:rPr>
              <a:t>”，通常</a:t>
            </a:r>
            <a:r>
              <a:rPr lang="zh-CN" altLang="en-US" sz="2400" dirty="0">
                <a:latin typeface="微软雅黑" panose="020B0503020204020204" pitchFamily="34" charset="-122"/>
                <a:ea typeface="微软雅黑" panose="020B0503020204020204" pitchFamily="34" charset="-122"/>
              </a:rPr>
              <a:t>是都市人以错误的方式解暑</a:t>
            </a:r>
            <a:r>
              <a:rPr lang="zh-CN" altLang="en-US" sz="2400" dirty="0" smtClean="0">
                <a:latin typeface="微软雅黑" panose="020B0503020204020204" pitchFamily="34" charset="-122"/>
                <a:ea typeface="微软雅黑" panose="020B0503020204020204" pitchFamily="34" charset="-122"/>
              </a:rPr>
              <a:t>引起，例如</a:t>
            </a:r>
            <a:r>
              <a:rPr lang="zh-CN" altLang="en-US" sz="2400" dirty="0">
                <a:latin typeface="微软雅黑" panose="020B0503020204020204" pitchFamily="34" charset="-122"/>
                <a:ea typeface="微软雅黑" panose="020B0503020204020204" pitchFamily="34" charset="-122"/>
              </a:rPr>
              <a:t>在户外将身体晒得很</a:t>
            </a:r>
            <a:r>
              <a:rPr lang="zh-CN" altLang="en-US" sz="2400" dirty="0" smtClean="0">
                <a:latin typeface="微软雅黑" panose="020B0503020204020204" pitchFamily="34" charset="-122"/>
                <a:ea typeface="微软雅黑" panose="020B0503020204020204" pitchFamily="34" charset="-122"/>
              </a:rPr>
              <a:t>热，然后</a:t>
            </a:r>
            <a:r>
              <a:rPr lang="zh-CN" altLang="en-US" sz="2400" dirty="0">
                <a:latin typeface="微软雅黑" panose="020B0503020204020204" pitchFamily="34" charset="-122"/>
                <a:ea typeface="微软雅黑" panose="020B0503020204020204" pitchFamily="34" charset="-122"/>
              </a:rPr>
              <a:t>突然进入冷气大开的室内</a:t>
            </a:r>
            <a:r>
              <a:rPr lang="en-US" altLang="zh-CN" sz="2400" dirty="0">
                <a:latin typeface="微软雅黑" panose="020B0503020204020204" pitchFamily="34" charset="-122"/>
                <a:ea typeface="微软雅黑" panose="020B0503020204020204" pitchFamily="34" charset="-122"/>
              </a:rPr>
              <a:t>;</a:t>
            </a:r>
            <a:r>
              <a:rPr lang="zh-CN" altLang="en-US" sz="2400" dirty="0">
                <a:latin typeface="微软雅黑" panose="020B0503020204020204" pitchFamily="34" charset="-122"/>
                <a:ea typeface="微软雅黑" panose="020B0503020204020204" pitchFamily="34" charset="-122"/>
              </a:rPr>
              <a:t>或是在大汗的状态</a:t>
            </a:r>
            <a:r>
              <a:rPr lang="zh-CN" altLang="en-US" sz="2400" dirty="0" smtClean="0">
                <a:latin typeface="微软雅黑" panose="020B0503020204020204" pitchFamily="34" charset="-122"/>
                <a:ea typeface="微软雅黑" panose="020B0503020204020204" pitchFamily="34" charset="-122"/>
              </a:rPr>
              <a:t>下，进行</a:t>
            </a:r>
            <a:r>
              <a:rPr lang="zh-CN" altLang="en-US" sz="2400" dirty="0">
                <a:latin typeface="微软雅黑" panose="020B0503020204020204" pitchFamily="34" charset="-122"/>
                <a:ea typeface="微软雅黑" panose="020B0503020204020204" pitchFamily="34" charset="-122"/>
              </a:rPr>
              <a:t>冷水浴或喝冰冷</a:t>
            </a:r>
            <a:r>
              <a:rPr lang="zh-CN" altLang="en-US" sz="2400" dirty="0" smtClean="0">
                <a:latin typeface="微软雅黑" panose="020B0503020204020204" pitchFamily="34" charset="-122"/>
                <a:ea typeface="微软雅黑" panose="020B0503020204020204" pitchFamily="34" charset="-122"/>
              </a:rPr>
              <a:t>饮品，这会</a:t>
            </a:r>
            <a:r>
              <a:rPr lang="zh-CN" altLang="en-US" sz="2400" dirty="0">
                <a:latin typeface="微软雅黑" panose="020B0503020204020204" pitchFamily="34" charset="-122"/>
                <a:ea typeface="微软雅黑" panose="020B0503020204020204" pitchFamily="34" charset="-122"/>
              </a:rPr>
              <a:t>引致皮肤毛孔收缩、身体难以散热而中暑。而阴暑</a:t>
            </a:r>
            <a:r>
              <a:rPr lang="zh-CN" altLang="en-US" sz="2400" dirty="0" smtClean="0">
                <a:latin typeface="微软雅黑" panose="020B0503020204020204" pitchFamily="34" charset="-122"/>
                <a:ea typeface="微软雅黑" panose="020B0503020204020204" pitchFamily="34" charset="-122"/>
              </a:rPr>
              <a:t>问题，则</a:t>
            </a:r>
            <a:r>
              <a:rPr lang="zh-CN" altLang="en-US" sz="2400" dirty="0">
                <a:latin typeface="微软雅黑" panose="020B0503020204020204" pitchFamily="34" charset="-122"/>
                <a:ea typeface="微软雅黑" panose="020B0503020204020204" pitchFamily="34" charset="-122"/>
              </a:rPr>
              <a:t>是引致大部分中暑现象的原因</a:t>
            </a:r>
            <a:r>
              <a:rPr lang="zh-CN" altLang="en-US" sz="2400" dirty="0" smtClean="0">
                <a:latin typeface="微软雅黑" panose="020B0503020204020204" pitchFamily="34" charset="-122"/>
                <a:ea typeface="微软雅黑" panose="020B0503020204020204" pitchFamily="34" charset="-122"/>
              </a:rPr>
              <a:t>。藿香正气液对“阴暑”疗效确切。 </a:t>
            </a:r>
            <a:endParaRPr lang="zh-CN" altLang="en-US" sz="2400" dirty="0">
              <a:latin typeface="微软雅黑" panose="020B0503020204020204" pitchFamily="34" charset="-122"/>
              <a:ea typeface="微软雅黑" panose="020B0503020204020204" pitchFamily="34" charset="-122"/>
            </a:endParaRPr>
          </a:p>
        </p:txBody>
      </p:sp>
      <p:sp>
        <p:nvSpPr>
          <p:cNvPr id="2" name="矩形 1"/>
          <p:cNvSpPr/>
          <p:nvPr/>
        </p:nvSpPr>
        <p:spPr>
          <a:xfrm>
            <a:off x="794912" y="981506"/>
            <a:ext cx="1415772" cy="461665"/>
          </a:xfrm>
          <a:prstGeom prst="rect">
            <a:avLst/>
          </a:prstGeom>
        </p:spPr>
        <p:txBody>
          <a:bodyPr wrap="none">
            <a:spAutoFit/>
          </a:bodyPr>
          <a:lstStyle/>
          <a:p>
            <a:r>
              <a:rPr lang="zh-CN" altLang="en-US" sz="2400" b="1" dirty="0" smtClean="0">
                <a:latin typeface="微软雅黑" panose="020B0503020204020204" pitchFamily="34" charset="-122"/>
                <a:ea typeface="微软雅黑" panose="020B0503020204020204" pitchFamily="34" charset="-122"/>
              </a:rPr>
              <a:t>“阴暑”</a:t>
            </a:r>
            <a:endParaRPr lang="zh-CN" altLang="en-US" sz="2400"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xmlns="" val="40443071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95710" y="121310"/>
            <a:ext cx="1415772"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临床</a:t>
            </a:r>
            <a:r>
              <a:rPr lang="zh-CN" altLang="en-US" sz="2400" b="1" dirty="0" smtClean="0">
                <a:latin typeface="微软雅黑" panose="020B0503020204020204" pitchFamily="34" charset="-122"/>
                <a:ea typeface="微软雅黑" panose="020B0503020204020204" pitchFamily="34" charset="-122"/>
              </a:rPr>
              <a:t>应用</a:t>
            </a:r>
            <a:endParaRPr lang="zh-CN" altLang="en-US" sz="2400" b="1" dirty="0">
              <a:latin typeface="微软雅黑" panose="020B0503020204020204" pitchFamily="34" charset="-122"/>
              <a:ea typeface="微软雅黑" panose="020B0503020204020204" pitchFamily="34" charset="-122"/>
            </a:endParaRPr>
          </a:p>
        </p:txBody>
      </p:sp>
      <p:sp>
        <p:nvSpPr>
          <p:cNvPr id="5" name="矩形 4"/>
          <p:cNvSpPr/>
          <p:nvPr/>
        </p:nvSpPr>
        <p:spPr>
          <a:xfrm>
            <a:off x="794912" y="1832930"/>
            <a:ext cx="7953378" cy="1754326"/>
          </a:xfrm>
          <a:prstGeom prst="rect">
            <a:avLst/>
          </a:prstGeom>
        </p:spPr>
        <p:txBody>
          <a:bodyPr wrap="square">
            <a:spAutoFit/>
          </a:bodyPr>
          <a:lstStyle/>
          <a:p>
            <a:pPr>
              <a:lnSpc>
                <a:spcPct val="150000"/>
              </a:lnSpc>
            </a:pPr>
            <a:r>
              <a:rPr lang="zh-CN" altLang="en-US" sz="2400" dirty="0" smtClean="0">
                <a:latin typeface="微软雅黑" panose="020B0503020204020204" pitchFamily="34" charset="-122"/>
                <a:ea typeface="微软雅黑" panose="020B0503020204020204" pitchFamily="34" charset="-122"/>
              </a:rPr>
              <a:t>     通常</a:t>
            </a:r>
            <a:r>
              <a:rPr lang="zh-CN" altLang="en-US" sz="2400" dirty="0">
                <a:latin typeface="微软雅黑" panose="020B0503020204020204" pitchFamily="34" charset="-122"/>
                <a:ea typeface="微软雅黑" panose="020B0503020204020204" pitchFamily="34" charset="-122"/>
              </a:rPr>
              <a:t>是见于长时间在太阳暴晒下的劳动者、运动</a:t>
            </a:r>
            <a:r>
              <a:rPr lang="zh-CN" altLang="en-US" sz="2400" dirty="0" smtClean="0">
                <a:latin typeface="微软雅黑" panose="020B0503020204020204" pitchFamily="34" charset="-122"/>
                <a:ea typeface="微软雅黑" panose="020B0503020204020204" pitchFamily="34" charset="-122"/>
              </a:rPr>
              <a:t>人士，症状</a:t>
            </a:r>
            <a:r>
              <a:rPr lang="zh-CN" altLang="en-US" sz="2400" dirty="0">
                <a:latin typeface="微软雅黑" panose="020B0503020204020204" pitchFamily="34" charset="-122"/>
                <a:ea typeface="微软雅黑" panose="020B0503020204020204" pitchFamily="34" charset="-122"/>
              </a:rPr>
              <a:t>是头晕倦怠、口渴身热</a:t>
            </a:r>
            <a:r>
              <a:rPr lang="zh-CN" altLang="en-US" sz="2400" dirty="0" smtClean="0">
                <a:latin typeface="微软雅黑" panose="020B0503020204020204" pitchFamily="34" charset="-122"/>
                <a:ea typeface="微软雅黑" panose="020B0503020204020204" pitchFamily="34" charset="-122"/>
              </a:rPr>
              <a:t>等，如</a:t>
            </a:r>
            <a:r>
              <a:rPr lang="zh-CN" altLang="en-US" sz="2400" dirty="0">
                <a:latin typeface="微软雅黑" panose="020B0503020204020204" pitchFamily="34" charset="-122"/>
                <a:ea typeface="微软雅黑" panose="020B0503020204020204" pitchFamily="34" charset="-122"/>
              </a:rPr>
              <a:t>不及时补充水分兼</a:t>
            </a:r>
            <a:r>
              <a:rPr lang="zh-CN" altLang="en-US" sz="2400" dirty="0" smtClean="0">
                <a:latin typeface="微软雅黑" panose="020B0503020204020204" pitchFamily="34" charset="-122"/>
                <a:ea typeface="微软雅黑" panose="020B0503020204020204" pitchFamily="34" charset="-122"/>
              </a:rPr>
              <a:t>休息，甚至</a:t>
            </a:r>
            <a:r>
              <a:rPr lang="zh-CN" altLang="en-US" sz="2400" dirty="0">
                <a:latin typeface="微软雅黑" panose="020B0503020204020204" pitchFamily="34" charset="-122"/>
                <a:ea typeface="微软雅黑" panose="020B0503020204020204" pitchFamily="34" charset="-122"/>
              </a:rPr>
              <a:t>会出现热衰竭和</a:t>
            </a:r>
            <a:r>
              <a:rPr lang="zh-CN" altLang="en-US" sz="2400" dirty="0" smtClean="0">
                <a:latin typeface="微软雅黑" panose="020B0503020204020204" pitchFamily="34" charset="-122"/>
                <a:ea typeface="微软雅黑" panose="020B0503020204020204" pitchFamily="34" charset="-122"/>
              </a:rPr>
              <a:t>休克，危及</a:t>
            </a:r>
            <a:r>
              <a:rPr lang="zh-CN" altLang="en-US" sz="2400" dirty="0">
                <a:latin typeface="微软雅黑" panose="020B0503020204020204" pitchFamily="34" charset="-122"/>
                <a:ea typeface="微软雅黑" panose="020B0503020204020204" pitchFamily="34" charset="-122"/>
              </a:rPr>
              <a:t>生命安全。 </a:t>
            </a:r>
          </a:p>
        </p:txBody>
      </p:sp>
      <p:sp>
        <p:nvSpPr>
          <p:cNvPr id="2" name="矩形 1"/>
          <p:cNvSpPr/>
          <p:nvPr/>
        </p:nvSpPr>
        <p:spPr>
          <a:xfrm>
            <a:off x="794912" y="981506"/>
            <a:ext cx="1415772" cy="461665"/>
          </a:xfrm>
          <a:prstGeom prst="rect">
            <a:avLst/>
          </a:prstGeom>
        </p:spPr>
        <p:txBody>
          <a:bodyPr wrap="none">
            <a:spAutoFit/>
          </a:bodyPr>
          <a:lstStyle/>
          <a:p>
            <a:r>
              <a:rPr lang="zh-CN" altLang="en-US" sz="2400" b="1" dirty="0" smtClean="0">
                <a:latin typeface="微软雅黑" panose="020B0503020204020204" pitchFamily="34" charset="-122"/>
                <a:ea typeface="微软雅黑" panose="020B0503020204020204" pitchFamily="34" charset="-122"/>
              </a:rPr>
              <a:t>“阳暑”</a:t>
            </a:r>
            <a:endParaRPr lang="zh-CN" altLang="en-US" sz="2400"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xmlns="" val="28562781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95710" y="121310"/>
            <a:ext cx="1415772"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临床</a:t>
            </a:r>
            <a:r>
              <a:rPr lang="zh-CN" altLang="en-US" sz="2400" b="1" dirty="0" smtClean="0">
                <a:latin typeface="微软雅黑" panose="020B0503020204020204" pitchFamily="34" charset="-122"/>
                <a:ea typeface="微软雅黑" panose="020B0503020204020204" pitchFamily="34" charset="-122"/>
              </a:rPr>
              <a:t>应用</a:t>
            </a:r>
            <a:endParaRPr lang="zh-CN" altLang="en-US" sz="2400" b="1" dirty="0">
              <a:latin typeface="微软雅黑" panose="020B0503020204020204" pitchFamily="34" charset="-122"/>
              <a:ea typeface="微软雅黑" panose="020B0503020204020204" pitchFamily="34" charset="-122"/>
            </a:endParaRPr>
          </a:p>
        </p:txBody>
      </p:sp>
      <p:sp>
        <p:nvSpPr>
          <p:cNvPr id="2" name="矩形 1"/>
          <p:cNvSpPr/>
          <p:nvPr/>
        </p:nvSpPr>
        <p:spPr>
          <a:xfrm>
            <a:off x="794912" y="981506"/>
            <a:ext cx="7953378" cy="1200329"/>
          </a:xfrm>
          <a:prstGeom prst="rect">
            <a:avLst/>
          </a:prstGeom>
        </p:spPr>
        <p:txBody>
          <a:bodyPr wrap="square">
            <a:spAutoFit/>
          </a:bodyPr>
          <a:lstStyle/>
          <a:p>
            <a:pPr>
              <a:lnSpc>
                <a:spcPct val="150000"/>
              </a:lnSpc>
            </a:pPr>
            <a:r>
              <a:rPr lang="zh-CN" altLang="en-US" sz="2400" b="1" dirty="0">
                <a:latin typeface="微软雅黑" panose="020B0503020204020204" pitchFamily="34" charset="-122"/>
                <a:ea typeface="微软雅黑" panose="020B0503020204020204" pitchFamily="34" charset="-122"/>
              </a:rPr>
              <a:t>根据中暑症状的轻重临床上可</a:t>
            </a:r>
            <a:r>
              <a:rPr lang="zh-CN" altLang="en-US" sz="2400" b="1" dirty="0" smtClean="0">
                <a:latin typeface="微软雅黑" panose="020B0503020204020204" pitchFamily="34" charset="-122"/>
                <a:ea typeface="微软雅黑" panose="020B0503020204020204" pitchFamily="34" charset="-122"/>
              </a:rPr>
              <a:t>分为：</a:t>
            </a:r>
            <a:endParaRPr lang="en-US" altLang="zh-CN" sz="2400" b="1" dirty="0" smtClean="0">
              <a:latin typeface="微软雅黑" panose="020B0503020204020204" pitchFamily="34" charset="-122"/>
              <a:ea typeface="微软雅黑" panose="020B0503020204020204" pitchFamily="34" charset="-122"/>
            </a:endParaRPr>
          </a:p>
          <a:p>
            <a:pPr algn="ctr">
              <a:lnSpc>
                <a:spcPct val="150000"/>
              </a:lnSpc>
            </a:pPr>
            <a:r>
              <a:rPr lang="zh-CN" altLang="en-US" sz="2400" b="1" dirty="0" smtClean="0">
                <a:latin typeface="微软雅黑" panose="020B0503020204020204" pitchFamily="34" charset="-122"/>
                <a:ea typeface="微软雅黑" panose="020B0503020204020204" pitchFamily="34" charset="-122"/>
              </a:rPr>
              <a:t>先兆</a:t>
            </a:r>
            <a:r>
              <a:rPr lang="zh-CN" altLang="en-US" sz="2400" b="1" dirty="0">
                <a:latin typeface="微软雅黑" panose="020B0503020204020204" pitchFamily="34" charset="-122"/>
                <a:ea typeface="微软雅黑" panose="020B0503020204020204" pitchFamily="34" charset="-122"/>
              </a:rPr>
              <a:t>中暑、轻症中暑和重症</a:t>
            </a:r>
            <a:r>
              <a:rPr lang="zh-CN" altLang="en-US" sz="2400" b="1" dirty="0" smtClean="0">
                <a:latin typeface="微软雅黑" panose="020B0503020204020204" pitchFamily="34" charset="-122"/>
                <a:ea typeface="微软雅黑" panose="020B0503020204020204" pitchFamily="34" charset="-122"/>
              </a:rPr>
              <a:t>中暑</a:t>
            </a:r>
            <a:endParaRPr lang="zh-CN" altLang="en-US" sz="2400" b="1" dirty="0">
              <a:latin typeface="微软雅黑" panose="020B0503020204020204" pitchFamily="34" charset="-122"/>
              <a:ea typeface="微软雅黑" panose="020B0503020204020204" pitchFamily="34" charset="-122"/>
            </a:endParaRPr>
          </a:p>
        </p:txBody>
      </p:sp>
      <p:sp>
        <p:nvSpPr>
          <p:cNvPr id="6" name="矩形 5"/>
          <p:cNvSpPr/>
          <p:nvPr/>
        </p:nvSpPr>
        <p:spPr>
          <a:xfrm>
            <a:off x="765992" y="2617557"/>
            <a:ext cx="7953378" cy="1200329"/>
          </a:xfrm>
          <a:prstGeom prst="rect">
            <a:avLst/>
          </a:prstGeom>
        </p:spPr>
        <p:txBody>
          <a:bodyPr wrap="square">
            <a:spAutoFit/>
          </a:bodyPr>
          <a:lstStyle/>
          <a:p>
            <a:pPr>
              <a:lnSpc>
                <a:spcPct val="150000"/>
              </a:lnSpc>
            </a:pPr>
            <a:r>
              <a:rPr lang="zh-CN" altLang="en-US" sz="2400" b="1" dirty="0">
                <a:latin typeface="微软雅黑" panose="020B0503020204020204" pitchFamily="34" charset="-122"/>
                <a:ea typeface="微软雅黑" panose="020B0503020204020204" pitchFamily="34" charset="-122"/>
              </a:rPr>
              <a:t>先兆中暑</a:t>
            </a:r>
            <a:r>
              <a:rPr lang="zh-CN" altLang="en-US" sz="2400" dirty="0">
                <a:latin typeface="微软雅黑" panose="020B0503020204020204" pitchFamily="34" charset="-122"/>
                <a:ea typeface="微软雅黑" panose="020B0503020204020204" pitchFamily="34" charset="-122"/>
              </a:rPr>
              <a:t>：高温环境</a:t>
            </a:r>
            <a:r>
              <a:rPr lang="zh-CN" altLang="en-US" sz="2400" dirty="0" smtClean="0">
                <a:latin typeface="微软雅黑" panose="020B0503020204020204" pitchFamily="34" charset="-122"/>
                <a:ea typeface="微软雅黑" panose="020B0503020204020204" pitchFamily="34" charset="-122"/>
              </a:rPr>
              <a:t>下，出现</a:t>
            </a:r>
            <a:r>
              <a:rPr lang="zh-CN" altLang="en-US" sz="2400" dirty="0">
                <a:latin typeface="微软雅黑" panose="020B0503020204020204" pitchFamily="34" charset="-122"/>
                <a:ea typeface="微软雅黑" panose="020B0503020204020204" pitchFamily="34" charset="-122"/>
              </a:rPr>
              <a:t>头痛、头晕、口渴、多汗、四肢无力发酸、注意力不集中、动作不协调等症状。</a:t>
            </a:r>
          </a:p>
        </p:txBody>
      </p:sp>
    </p:spTree>
    <p:extLst>
      <p:ext uri="{BB962C8B-B14F-4D97-AF65-F5344CB8AC3E}">
        <p14:creationId xmlns:p14="http://schemas.microsoft.com/office/powerpoint/2010/main" xmlns="" val="38476971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95710" y="121310"/>
            <a:ext cx="1415772"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临床</a:t>
            </a:r>
            <a:r>
              <a:rPr lang="zh-CN" altLang="en-US" sz="2400" b="1" dirty="0" smtClean="0">
                <a:latin typeface="微软雅黑" panose="020B0503020204020204" pitchFamily="34" charset="-122"/>
                <a:ea typeface="微软雅黑" panose="020B0503020204020204" pitchFamily="34" charset="-122"/>
              </a:rPr>
              <a:t>应用</a:t>
            </a:r>
            <a:endParaRPr lang="zh-CN" altLang="en-US" sz="2400" b="1" dirty="0">
              <a:latin typeface="微软雅黑" panose="020B0503020204020204" pitchFamily="34" charset="-122"/>
              <a:ea typeface="微软雅黑" panose="020B0503020204020204" pitchFamily="34" charset="-122"/>
            </a:endParaRPr>
          </a:p>
        </p:txBody>
      </p:sp>
      <p:sp>
        <p:nvSpPr>
          <p:cNvPr id="2" name="矩形 1"/>
          <p:cNvSpPr/>
          <p:nvPr/>
        </p:nvSpPr>
        <p:spPr>
          <a:xfrm>
            <a:off x="794912" y="981506"/>
            <a:ext cx="7953378" cy="1200329"/>
          </a:xfrm>
          <a:prstGeom prst="rect">
            <a:avLst/>
          </a:prstGeom>
        </p:spPr>
        <p:txBody>
          <a:bodyPr wrap="square">
            <a:spAutoFit/>
          </a:bodyPr>
          <a:lstStyle/>
          <a:p>
            <a:pPr>
              <a:lnSpc>
                <a:spcPct val="150000"/>
              </a:lnSpc>
            </a:pPr>
            <a:r>
              <a:rPr lang="zh-CN" altLang="en-US" sz="2400" b="1" dirty="0">
                <a:latin typeface="微软雅黑" panose="020B0503020204020204" pitchFamily="34" charset="-122"/>
                <a:ea typeface="微软雅黑" panose="020B0503020204020204" pitchFamily="34" charset="-122"/>
              </a:rPr>
              <a:t>根据中暑症状的轻重临床上可</a:t>
            </a:r>
            <a:r>
              <a:rPr lang="zh-CN" altLang="en-US" sz="2400" b="1" dirty="0" smtClean="0">
                <a:latin typeface="微软雅黑" panose="020B0503020204020204" pitchFamily="34" charset="-122"/>
                <a:ea typeface="微软雅黑" panose="020B0503020204020204" pitchFamily="34" charset="-122"/>
              </a:rPr>
              <a:t>分为：</a:t>
            </a:r>
            <a:endParaRPr lang="en-US" altLang="zh-CN" sz="2400" b="1" dirty="0" smtClean="0">
              <a:latin typeface="微软雅黑" panose="020B0503020204020204" pitchFamily="34" charset="-122"/>
              <a:ea typeface="微软雅黑" panose="020B0503020204020204" pitchFamily="34" charset="-122"/>
            </a:endParaRPr>
          </a:p>
          <a:p>
            <a:pPr algn="ctr">
              <a:lnSpc>
                <a:spcPct val="150000"/>
              </a:lnSpc>
            </a:pPr>
            <a:r>
              <a:rPr lang="zh-CN" altLang="en-US" sz="2400" b="1" dirty="0" smtClean="0">
                <a:latin typeface="微软雅黑" panose="020B0503020204020204" pitchFamily="34" charset="-122"/>
                <a:ea typeface="微软雅黑" panose="020B0503020204020204" pitchFamily="34" charset="-122"/>
              </a:rPr>
              <a:t>先兆</a:t>
            </a:r>
            <a:r>
              <a:rPr lang="zh-CN" altLang="en-US" sz="2400" b="1" dirty="0">
                <a:latin typeface="微软雅黑" panose="020B0503020204020204" pitchFamily="34" charset="-122"/>
                <a:ea typeface="微软雅黑" panose="020B0503020204020204" pitchFamily="34" charset="-122"/>
              </a:rPr>
              <a:t>中暑、轻症中暑和重症</a:t>
            </a:r>
            <a:r>
              <a:rPr lang="zh-CN" altLang="en-US" sz="2400" b="1" dirty="0" smtClean="0">
                <a:latin typeface="微软雅黑" panose="020B0503020204020204" pitchFamily="34" charset="-122"/>
                <a:ea typeface="微软雅黑" panose="020B0503020204020204" pitchFamily="34" charset="-122"/>
              </a:rPr>
              <a:t>中暑</a:t>
            </a:r>
            <a:endParaRPr lang="zh-CN" altLang="en-US" sz="2400" b="1" dirty="0">
              <a:latin typeface="微软雅黑" panose="020B0503020204020204" pitchFamily="34" charset="-122"/>
              <a:ea typeface="微软雅黑" panose="020B0503020204020204" pitchFamily="34" charset="-122"/>
            </a:endParaRPr>
          </a:p>
        </p:txBody>
      </p:sp>
      <p:sp>
        <p:nvSpPr>
          <p:cNvPr id="6" name="矩形 5"/>
          <p:cNvSpPr/>
          <p:nvPr/>
        </p:nvSpPr>
        <p:spPr>
          <a:xfrm>
            <a:off x="765992" y="2617557"/>
            <a:ext cx="7953378" cy="1754326"/>
          </a:xfrm>
          <a:prstGeom prst="rect">
            <a:avLst/>
          </a:prstGeom>
        </p:spPr>
        <p:txBody>
          <a:bodyPr wrap="square">
            <a:spAutoFit/>
          </a:bodyPr>
          <a:lstStyle/>
          <a:p>
            <a:pPr>
              <a:lnSpc>
                <a:spcPct val="150000"/>
              </a:lnSpc>
            </a:pPr>
            <a:r>
              <a:rPr lang="zh-CN" altLang="en-US" sz="2400" b="1" dirty="0">
                <a:latin typeface="微软雅黑" panose="020B0503020204020204" pitchFamily="34" charset="-122"/>
                <a:ea typeface="微软雅黑" panose="020B0503020204020204" pitchFamily="34" charset="-122"/>
              </a:rPr>
              <a:t>轻症中暑</a:t>
            </a:r>
            <a:r>
              <a:rPr lang="zh-CN" altLang="en-US" sz="2400" dirty="0">
                <a:latin typeface="微软雅黑" panose="020B0503020204020204" pitchFamily="34" charset="-122"/>
                <a:ea typeface="微软雅黑" panose="020B0503020204020204" pitchFamily="34" charset="-122"/>
              </a:rPr>
              <a:t>：体温往往在</a:t>
            </a:r>
            <a:r>
              <a:rPr lang="en-US" altLang="zh-CN" sz="2400" dirty="0">
                <a:latin typeface="微软雅黑" panose="020B0503020204020204" pitchFamily="34" charset="-122"/>
                <a:ea typeface="微软雅黑" panose="020B0503020204020204" pitchFamily="34" charset="-122"/>
              </a:rPr>
              <a:t>38</a:t>
            </a:r>
            <a:r>
              <a:rPr lang="zh-CN" altLang="en-US" sz="2400" dirty="0">
                <a:latin typeface="微软雅黑" panose="020B0503020204020204" pitchFamily="34" charset="-122"/>
                <a:ea typeface="微软雅黑" panose="020B0503020204020204" pitchFamily="34" charset="-122"/>
              </a:rPr>
              <a:t>度以上。除头晕、口渴外往往有面色潮红、大量出汗、皮肤灼热等</a:t>
            </a:r>
            <a:r>
              <a:rPr lang="zh-CN" altLang="en-US" sz="2400" dirty="0" smtClean="0">
                <a:latin typeface="微软雅黑" panose="020B0503020204020204" pitchFamily="34" charset="-122"/>
                <a:ea typeface="微软雅黑" panose="020B0503020204020204" pitchFamily="34" charset="-122"/>
              </a:rPr>
              <a:t>表现，或</a:t>
            </a:r>
            <a:r>
              <a:rPr lang="zh-CN" altLang="en-US" sz="2400" dirty="0">
                <a:latin typeface="微软雅黑" panose="020B0503020204020204" pitchFamily="34" charset="-122"/>
                <a:ea typeface="微软雅黑" panose="020B0503020204020204" pitchFamily="34" charset="-122"/>
              </a:rPr>
              <a:t>出现四肢湿冷、面色苍白、血压下降、脉搏增快等表现。</a:t>
            </a:r>
          </a:p>
        </p:txBody>
      </p:sp>
    </p:spTree>
    <p:extLst>
      <p:ext uri="{BB962C8B-B14F-4D97-AF65-F5344CB8AC3E}">
        <p14:creationId xmlns:p14="http://schemas.microsoft.com/office/powerpoint/2010/main" xmlns="" val="2754613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95710" y="121310"/>
            <a:ext cx="1415772"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临床</a:t>
            </a:r>
            <a:r>
              <a:rPr lang="zh-CN" altLang="en-US" sz="2400" b="1" dirty="0" smtClean="0">
                <a:latin typeface="微软雅黑" panose="020B0503020204020204" pitchFamily="34" charset="-122"/>
                <a:ea typeface="微软雅黑" panose="020B0503020204020204" pitchFamily="34" charset="-122"/>
              </a:rPr>
              <a:t>应用</a:t>
            </a:r>
            <a:endParaRPr lang="zh-CN" altLang="en-US" sz="2400" b="1" dirty="0">
              <a:latin typeface="微软雅黑" panose="020B0503020204020204" pitchFamily="34" charset="-122"/>
              <a:ea typeface="微软雅黑" panose="020B0503020204020204" pitchFamily="34" charset="-122"/>
            </a:endParaRPr>
          </a:p>
        </p:txBody>
      </p:sp>
      <p:sp>
        <p:nvSpPr>
          <p:cNvPr id="2" name="矩形 1"/>
          <p:cNvSpPr/>
          <p:nvPr/>
        </p:nvSpPr>
        <p:spPr>
          <a:xfrm>
            <a:off x="794912" y="981506"/>
            <a:ext cx="7953378" cy="1200329"/>
          </a:xfrm>
          <a:prstGeom prst="rect">
            <a:avLst/>
          </a:prstGeom>
        </p:spPr>
        <p:txBody>
          <a:bodyPr wrap="square">
            <a:spAutoFit/>
          </a:bodyPr>
          <a:lstStyle/>
          <a:p>
            <a:pPr>
              <a:lnSpc>
                <a:spcPct val="150000"/>
              </a:lnSpc>
            </a:pPr>
            <a:r>
              <a:rPr lang="zh-CN" altLang="en-US" sz="2400" b="1" dirty="0">
                <a:latin typeface="微软雅黑" panose="020B0503020204020204" pitchFamily="34" charset="-122"/>
                <a:ea typeface="微软雅黑" panose="020B0503020204020204" pitchFamily="34" charset="-122"/>
              </a:rPr>
              <a:t>根据中暑症状的轻重临床上可</a:t>
            </a:r>
            <a:r>
              <a:rPr lang="zh-CN" altLang="en-US" sz="2400" b="1" dirty="0" smtClean="0">
                <a:latin typeface="微软雅黑" panose="020B0503020204020204" pitchFamily="34" charset="-122"/>
                <a:ea typeface="微软雅黑" panose="020B0503020204020204" pitchFamily="34" charset="-122"/>
              </a:rPr>
              <a:t>分为：</a:t>
            </a:r>
            <a:endParaRPr lang="en-US" altLang="zh-CN" sz="2400" b="1" dirty="0" smtClean="0">
              <a:latin typeface="微软雅黑" panose="020B0503020204020204" pitchFamily="34" charset="-122"/>
              <a:ea typeface="微软雅黑" panose="020B0503020204020204" pitchFamily="34" charset="-122"/>
            </a:endParaRPr>
          </a:p>
          <a:p>
            <a:pPr algn="ctr">
              <a:lnSpc>
                <a:spcPct val="150000"/>
              </a:lnSpc>
            </a:pPr>
            <a:r>
              <a:rPr lang="zh-CN" altLang="en-US" sz="2400" b="1" dirty="0" smtClean="0">
                <a:latin typeface="微软雅黑" panose="020B0503020204020204" pitchFamily="34" charset="-122"/>
                <a:ea typeface="微软雅黑" panose="020B0503020204020204" pitchFamily="34" charset="-122"/>
              </a:rPr>
              <a:t>先兆</a:t>
            </a:r>
            <a:r>
              <a:rPr lang="zh-CN" altLang="en-US" sz="2400" b="1" dirty="0">
                <a:latin typeface="微软雅黑" panose="020B0503020204020204" pitchFamily="34" charset="-122"/>
                <a:ea typeface="微软雅黑" panose="020B0503020204020204" pitchFamily="34" charset="-122"/>
              </a:rPr>
              <a:t>中暑、轻症中暑和重症</a:t>
            </a:r>
            <a:r>
              <a:rPr lang="zh-CN" altLang="en-US" sz="2400" b="1" dirty="0" smtClean="0">
                <a:latin typeface="微软雅黑" panose="020B0503020204020204" pitchFamily="34" charset="-122"/>
                <a:ea typeface="微软雅黑" panose="020B0503020204020204" pitchFamily="34" charset="-122"/>
              </a:rPr>
              <a:t>中暑</a:t>
            </a:r>
            <a:endParaRPr lang="zh-CN" altLang="en-US" sz="2400" b="1" dirty="0">
              <a:latin typeface="微软雅黑" panose="020B0503020204020204" pitchFamily="34" charset="-122"/>
              <a:ea typeface="微软雅黑" panose="020B0503020204020204" pitchFamily="34" charset="-122"/>
            </a:endParaRPr>
          </a:p>
        </p:txBody>
      </p:sp>
      <p:sp>
        <p:nvSpPr>
          <p:cNvPr id="6" name="矩形 5"/>
          <p:cNvSpPr/>
          <p:nvPr/>
        </p:nvSpPr>
        <p:spPr>
          <a:xfrm>
            <a:off x="765992" y="2617557"/>
            <a:ext cx="7953378" cy="1754326"/>
          </a:xfrm>
          <a:prstGeom prst="rect">
            <a:avLst/>
          </a:prstGeom>
        </p:spPr>
        <p:txBody>
          <a:bodyPr wrap="square">
            <a:spAutoFit/>
          </a:bodyPr>
          <a:lstStyle/>
          <a:p>
            <a:pPr>
              <a:lnSpc>
                <a:spcPct val="150000"/>
              </a:lnSpc>
            </a:pPr>
            <a:r>
              <a:rPr lang="zh-CN" altLang="en-US" sz="2400" b="1" dirty="0">
                <a:latin typeface="微软雅黑" panose="020B0503020204020204" pitchFamily="34" charset="-122"/>
                <a:ea typeface="微软雅黑" panose="020B0503020204020204" pitchFamily="34" charset="-122"/>
              </a:rPr>
              <a:t>重症中暑</a:t>
            </a:r>
            <a:r>
              <a:rPr lang="zh-CN" altLang="en-US" sz="2400" dirty="0">
                <a:latin typeface="微软雅黑" panose="020B0503020204020204" pitchFamily="34" charset="-122"/>
                <a:ea typeface="微软雅黑" panose="020B0503020204020204" pitchFamily="34" charset="-122"/>
              </a:rPr>
              <a:t>：中暑中情况最严重的一</a:t>
            </a:r>
            <a:r>
              <a:rPr lang="zh-CN" altLang="en-US" sz="2400" dirty="0" smtClean="0">
                <a:latin typeface="微软雅黑" panose="020B0503020204020204" pitchFamily="34" charset="-122"/>
                <a:ea typeface="微软雅黑" panose="020B0503020204020204" pitchFamily="34" charset="-122"/>
              </a:rPr>
              <a:t>种，如</a:t>
            </a:r>
            <a:r>
              <a:rPr lang="zh-CN" altLang="en-US" sz="2400" dirty="0">
                <a:latin typeface="微软雅黑" panose="020B0503020204020204" pitchFamily="34" charset="-122"/>
                <a:ea typeface="微软雅黑" panose="020B0503020204020204" pitchFamily="34" charset="-122"/>
              </a:rPr>
              <a:t>不及时救治将会危急生命。这类中暑又可分为四种类型：热痉挛、热衰竭、日射病和热射病。</a:t>
            </a:r>
          </a:p>
        </p:txBody>
      </p:sp>
    </p:spTree>
    <p:extLst>
      <p:ext uri="{BB962C8B-B14F-4D97-AF65-F5344CB8AC3E}">
        <p14:creationId xmlns:p14="http://schemas.microsoft.com/office/powerpoint/2010/main" xmlns="" val="3210198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95710" y="121310"/>
            <a:ext cx="1415772"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临床</a:t>
            </a:r>
            <a:r>
              <a:rPr lang="zh-CN" altLang="en-US" sz="2400" b="1" dirty="0" smtClean="0">
                <a:latin typeface="微软雅黑" panose="020B0503020204020204" pitchFamily="34" charset="-122"/>
                <a:ea typeface="微软雅黑" panose="020B0503020204020204" pitchFamily="34" charset="-122"/>
              </a:rPr>
              <a:t>应用</a:t>
            </a:r>
            <a:endParaRPr lang="zh-CN" altLang="en-US" sz="2400" b="1" dirty="0">
              <a:latin typeface="微软雅黑" panose="020B0503020204020204" pitchFamily="34" charset="-122"/>
              <a:ea typeface="微软雅黑" panose="020B0503020204020204" pitchFamily="34" charset="-122"/>
            </a:endParaRPr>
          </a:p>
        </p:txBody>
      </p:sp>
      <p:sp>
        <p:nvSpPr>
          <p:cNvPr id="4" name="圆角矩形 3"/>
          <p:cNvSpPr/>
          <p:nvPr/>
        </p:nvSpPr>
        <p:spPr bwMode="auto">
          <a:xfrm>
            <a:off x="741720" y="1849430"/>
            <a:ext cx="7704535" cy="2520175"/>
          </a:xfrm>
          <a:prstGeom prst="roundRect">
            <a:avLst>
              <a:gd name="adj" fmla="val 12154"/>
            </a:avLst>
          </a:prstGeom>
          <a:solidFill>
            <a:schemeClr val="bg1">
              <a:lumMod val="95000"/>
            </a:schemeClr>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5" name="文本框 4"/>
          <p:cNvSpPr txBox="1"/>
          <p:nvPr/>
        </p:nvSpPr>
        <p:spPr>
          <a:xfrm>
            <a:off x="987655" y="1941298"/>
            <a:ext cx="7212664" cy="2308324"/>
          </a:xfrm>
          <a:prstGeom prst="rect">
            <a:avLst/>
          </a:prstGeom>
          <a:noFill/>
        </p:spPr>
        <p:txBody>
          <a:bodyPr wrap="square" rtlCol="0">
            <a:spAutoFit/>
          </a:bodyPr>
          <a:lstStyle/>
          <a:p>
            <a:pPr>
              <a:lnSpc>
                <a:spcPct val="150000"/>
              </a:lnSpc>
            </a:pPr>
            <a:r>
              <a:rPr lang="zh-CN" altLang="en-US" sz="2400" dirty="0" smtClean="0">
                <a:latin typeface="微软雅黑" panose="020B0503020204020204" pitchFamily="34" charset="-122"/>
                <a:ea typeface="微软雅黑" panose="020B0503020204020204" pitchFamily="34" charset="-122"/>
              </a:rPr>
              <a:t>主要</a:t>
            </a:r>
            <a:r>
              <a:rPr lang="zh-CN" altLang="en-US" sz="2400" dirty="0">
                <a:latin typeface="微软雅黑" panose="020B0503020204020204" pitchFamily="34" charset="-122"/>
                <a:ea typeface="微软雅黑" panose="020B0503020204020204" pitchFamily="34" charset="-122"/>
              </a:rPr>
              <a:t>症状为头晕、头痛、心慌、口渴、恶心、呕吐、皮肤湿冷、血压下降、晕厥或神志模糊。由于外周血管扩张和大量失水造成循环血量</a:t>
            </a:r>
            <a:r>
              <a:rPr lang="zh-CN" altLang="en-US" sz="2400" dirty="0" smtClean="0">
                <a:latin typeface="微软雅黑" panose="020B0503020204020204" pitchFamily="34" charset="-122"/>
                <a:ea typeface="微软雅黑" panose="020B0503020204020204" pitchFamily="34" charset="-122"/>
              </a:rPr>
              <a:t>减少，机体</a:t>
            </a:r>
            <a:r>
              <a:rPr lang="zh-CN" altLang="en-US" sz="2400" dirty="0">
                <a:latin typeface="微软雅黑" panose="020B0503020204020204" pitchFamily="34" charset="-122"/>
                <a:ea typeface="微软雅黑" panose="020B0503020204020204" pitchFamily="34" charset="-122"/>
              </a:rPr>
              <a:t>不能有效</a:t>
            </a:r>
            <a:r>
              <a:rPr lang="zh-CN" altLang="en-US" sz="2400" dirty="0" smtClean="0">
                <a:latin typeface="微软雅黑" panose="020B0503020204020204" pitchFamily="34" charset="-122"/>
                <a:ea typeface="微软雅黑" panose="020B0503020204020204" pitchFamily="34" charset="-122"/>
              </a:rPr>
              <a:t>代偿，致</a:t>
            </a:r>
            <a:r>
              <a:rPr lang="zh-CN" altLang="en-US" sz="2400" dirty="0">
                <a:latin typeface="微软雅黑" panose="020B0503020204020204" pitchFamily="34" charset="-122"/>
                <a:ea typeface="微软雅黑" panose="020B0503020204020204" pitchFamily="34" charset="-122"/>
              </a:rPr>
              <a:t>颅内供血不足而晕厥。</a:t>
            </a:r>
            <a:endParaRPr lang="zh-CN" altLang="en-US" sz="2400" dirty="0" smtClean="0">
              <a:latin typeface="微软雅黑" panose="020B0503020204020204" pitchFamily="34" charset="-122"/>
              <a:ea typeface="微软雅黑" panose="020B0503020204020204" pitchFamily="34" charset="-122"/>
            </a:endParaRPr>
          </a:p>
        </p:txBody>
      </p:sp>
      <p:sp>
        <p:nvSpPr>
          <p:cNvPr id="8" name="矩形 7"/>
          <p:cNvSpPr/>
          <p:nvPr/>
        </p:nvSpPr>
        <p:spPr>
          <a:xfrm>
            <a:off x="722907" y="923296"/>
            <a:ext cx="3002745"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重症</a:t>
            </a:r>
            <a:r>
              <a:rPr lang="zh-CN" altLang="en-US" sz="2400" b="1" dirty="0" smtClean="0">
                <a:latin typeface="微软雅黑" panose="020B0503020204020204" pitchFamily="34" charset="-122"/>
                <a:ea typeface="微软雅黑" panose="020B0503020204020204" pitchFamily="34" charset="-122"/>
              </a:rPr>
              <a:t>中暑</a:t>
            </a:r>
            <a:r>
              <a:rPr lang="en-US" altLang="zh-CN" sz="2400" b="1" dirty="0" smtClean="0">
                <a:latin typeface="微软雅黑" panose="020B0503020204020204" pitchFamily="34" charset="-122"/>
                <a:ea typeface="微软雅黑" panose="020B0503020204020204" pitchFamily="34" charset="-122"/>
              </a:rPr>
              <a:t>——</a:t>
            </a:r>
            <a:r>
              <a:rPr lang="zh-CN" altLang="en-US" sz="2400" b="1" dirty="0" smtClean="0">
                <a:latin typeface="微软雅黑" panose="020B0503020204020204" pitchFamily="34" charset="-122"/>
                <a:ea typeface="微软雅黑" panose="020B0503020204020204" pitchFamily="34" charset="-122"/>
              </a:rPr>
              <a:t>热衰竭</a:t>
            </a:r>
            <a:endParaRPr lang="zh-CN" altLang="en-US" sz="2400" b="1" dirty="0"/>
          </a:p>
        </p:txBody>
      </p:sp>
    </p:spTree>
    <p:extLst>
      <p:ext uri="{BB962C8B-B14F-4D97-AF65-F5344CB8AC3E}">
        <p14:creationId xmlns:p14="http://schemas.microsoft.com/office/powerpoint/2010/main" xmlns="" val="18088646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95710" y="121310"/>
            <a:ext cx="1415772"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临床</a:t>
            </a:r>
            <a:r>
              <a:rPr lang="zh-CN" altLang="en-US" sz="2400" b="1" dirty="0" smtClean="0">
                <a:latin typeface="微软雅黑" panose="020B0503020204020204" pitchFamily="34" charset="-122"/>
                <a:ea typeface="微软雅黑" panose="020B0503020204020204" pitchFamily="34" charset="-122"/>
              </a:rPr>
              <a:t>应用</a:t>
            </a:r>
            <a:endParaRPr lang="zh-CN" altLang="en-US" sz="2400" b="1" dirty="0">
              <a:latin typeface="微软雅黑" panose="020B0503020204020204" pitchFamily="34" charset="-122"/>
              <a:ea typeface="微软雅黑" panose="020B0503020204020204" pitchFamily="34" charset="-122"/>
            </a:endParaRPr>
          </a:p>
        </p:txBody>
      </p:sp>
      <p:sp>
        <p:nvSpPr>
          <p:cNvPr id="8" name="矩形 7"/>
          <p:cNvSpPr/>
          <p:nvPr/>
        </p:nvSpPr>
        <p:spPr>
          <a:xfrm>
            <a:off x="722907" y="923296"/>
            <a:ext cx="3002745"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重症</a:t>
            </a:r>
            <a:r>
              <a:rPr lang="zh-CN" altLang="en-US" sz="2400" b="1" dirty="0" smtClean="0">
                <a:latin typeface="微软雅黑" panose="020B0503020204020204" pitchFamily="34" charset="-122"/>
                <a:ea typeface="微软雅黑" panose="020B0503020204020204" pitchFamily="34" charset="-122"/>
              </a:rPr>
              <a:t>中暑</a:t>
            </a:r>
            <a:r>
              <a:rPr lang="en-US" altLang="zh-CN" sz="2400" b="1" dirty="0" smtClean="0">
                <a:latin typeface="微软雅黑" panose="020B0503020204020204" pitchFamily="34" charset="-122"/>
                <a:ea typeface="微软雅黑" panose="020B0503020204020204" pitchFamily="34" charset="-122"/>
              </a:rPr>
              <a:t>——</a:t>
            </a:r>
            <a:r>
              <a:rPr lang="zh-CN" altLang="en-US" sz="2400" b="1" dirty="0" smtClean="0">
                <a:latin typeface="微软雅黑" panose="020B0503020204020204" pitchFamily="34" charset="-122"/>
                <a:ea typeface="微软雅黑" panose="020B0503020204020204" pitchFamily="34" charset="-122"/>
              </a:rPr>
              <a:t>热衰竭</a:t>
            </a:r>
            <a:endParaRPr lang="zh-CN" altLang="en-US" sz="2400" b="1" dirty="0"/>
          </a:p>
        </p:txBody>
      </p:sp>
      <p:sp>
        <p:nvSpPr>
          <p:cNvPr id="10" name="矩形 9"/>
          <p:cNvSpPr/>
          <p:nvPr/>
        </p:nvSpPr>
        <p:spPr>
          <a:xfrm>
            <a:off x="827740" y="1993440"/>
            <a:ext cx="8208571" cy="1754326"/>
          </a:xfrm>
          <a:prstGeom prst="rect">
            <a:avLst/>
          </a:prstGeom>
        </p:spPr>
        <p:txBody>
          <a:bodyPr wrap="square">
            <a:spAutoFit/>
          </a:bodyPr>
          <a:lstStyle/>
          <a:p>
            <a:pPr>
              <a:lnSpc>
                <a:spcPct val="150000"/>
              </a:lnSpc>
            </a:pPr>
            <a:r>
              <a:rPr lang="zh-CN" altLang="en-US" sz="2400" dirty="0">
                <a:latin typeface="微软雅黑" panose="020B0503020204020204" pitchFamily="34" charset="-122"/>
                <a:ea typeface="微软雅黑" panose="020B0503020204020204" pitchFamily="34" charset="-122"/>
              </a:rPr>
              <a:t>高气温、强辐射→皮肤毛细血管扩张；而内脏血管无收缩；大量失水→脑</a:t>
            </a:r>
            <a:r>
              <a:rPr lang="zh-CN" altLang="en-US" sz="2400" dirty="0" smtClean="0">
                <a:latin typeface="微软雅黑" panose="020B0503020204020204" pitchFamily="34" charset="-122"/>
                <a:ea typeface="微软雅黑" panose="020B0503020204020204" pitchFamily="34" charset="-122"/>
              </a:rPr>
              <a:t>供血不足，表现</a:t>
            </a:r>
            <a:r>
              <a:rPr lang="zh-CN" altLang="en-US" sz="2400" dirty="0">
                <a:latin typeface="微软雅黑" panose="020B0503020204020204" pitchFamily="34" charset="-122"/>
                <a:ea typeface="微软雅黑" panose="020B0503020204020204" pitchFamily="34" charset="-122"/>
              </a:rPr>
              <a:t>头痛、恶心、血压下降；皮肤湿冷、面色苍白、体温不高或稍高。</a:t>
            </a:r>
          </a:p>
        </p:txBody>
      </p:sp>
    </p:spTree>
    <p:extLst>
      <p:ext uri="{BB962C8B-B14F-4D97-AF65-F5344CB8AC3E}">
        <p14:creationId xmlns:p14="http://schemas.microsoft.com/office/powerpoint/2010/main" xmlns="" val="5954023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95710" y="121310"/>
            <a:ext cx="1415772"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临床</a:t>
            </a:r>
            <a:r>
              <a:rPr lang="zh-CN" altLang="en-US" sz="2400" b="1" dirty="0" smtClean="0">
                <a:latin typeface="微软雅黑" panose="020B0503020204020204" pitchFamily="34" charset="-122"/>
                <a:ea typeface="微软雅黑" panose="020B0503020204020204" pitchFamily="34" charset="-122"/>
              </a:rPr>
              <a:t>应用</a:t>
            </a:r>
            <a:endParaRPr lang="zh-CN" altLang="en-US" sz="2400" b="1" dirty="0">
              <a:latin typeface="微软雅黑" panose="020B0503020204020204" pitchFamily="34" charset="-122"/>
              <a:ea typeface="微软雅黑" panose="020B0503020204020204" pitchFamily="34" charset="-122"/>
            </a:endParaRPr>
          </a:p>
        </p:txBody>
      </p:sp>
      <p:sp>
        <p:nvSpPr>
          <p:cNvPr id="4" name="圆角矩形 3"/>
          <p:cNvSpPr/>
          <p:nvPr/>
        </p:nvSpPr>
        <p:spPr bwMode="auto">
          <a:xfrm>
            <a:off x="725906" y="1681873"/>
            <a:ext cx="7704535" cy="1944135"/>
          </a:xfrm>
          <a:prstGeom prst="roundRect">
            <a:avLst>
              <a:gd name="adj" fmla="val 12154"/>
            </a:avLst>
          </a:prstGeom>
          <a:solidFill>
            <a:schemeClr val="bg1">
              <a:lumMod val="95000"/>
            </a:schemeClr>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5" name="文本框 4"/>
          <p:cNvSpPr txBox="1"/>
          <p:nvPr/>
        </p:nvSpPr>
        <p:spPr>
          <a:xfrm>
            <a:off x="971841" y="1773741"/>
            <a:ext cx="7212664" cy="1754326"/>
          </a:xfrm>
          <a:prstGeom prst="rect">
            <a:avLst/>
          </a:prstGeom>
          <a:noFill/>
        </p:spPr>
        <p:txBody>
          <a:bodyPr wrap="square" rtlCol="0">
            <a:spAutoFit/>
          </a:bodyPr>
          <a:lstStyle/>
          <a:p>
            <a:pPr>
              <a:lnSpc>
                <a:spcPct val="150000"/>
              </a:lnSpc>
            </a:pPr>
            <a:r>
              <a:rPr lang="zh-CN" altLang="en-US" sz="2400" dirty="0">
                <a:latin typeface="微软雅黑" panose="020B0503020204020204" pitchFamily="34" charset="-122"/>
                <a:ea typeface="微软雅黑" panose="020B0503020204020204" pitchFamily="34" charset="-122"/>
              </a:rPr>
              <a:t>这类中暑发生时肌肉会突然出现阵发性的</a:t>
            </a:r>
            <a:r>
              <a:rPr lang="zh-CN" altLang="en-US" sz="2400" dirty="0" smtClean="0">
                <a:latin typeface="微软雅黑" panose="020B0503020204020204" pitchFamily="34" charset="-122"/>
                <a:ea typeface="微软雅黑" panose="020B0503020204020204" pitchFamily="34" charset="-122"/>
              </a:rPr>
              <a:t>痉挛疼痛，是</a:t>
            </a:r>
            <a:r>
              <a:rPr lang="zh-CN" altLang="en-US" sz="2400" dirty="0">
                <a:latin typeface="微软雅黑" panose="020B0503020204020204" pitchFamily="34" charset="-122"/>
                <a:ea typeface="微软雅黑" panose="020B0503020204020204" pitchFamily="34" charset="-122"/>
              </a:rPr>
              <a:t>由于大量</a:t>
            </a:r>
            <a:r>
              <a:rPr lang="zh-CN" altLang="en-US" sz="2400" dirty="0" smtClean="0">
                <a:latin typeface="微软雅黑" panose="020B0503020204020204" pitchFamily="34" charset="-122"/>
                <a:ea typeface="微软雅黑" panose="020B0503020204020204" pitchFamily="34" charset="-122"/>
              </a:rPr>
              <a:t>出汗，体内</a:t>
            </a:r>
            <a:r>
              <a:rPr lang="zh-CN" altLang="en-US" sz="2400" dirty="0">
                <a:latin typeface="微软雅黑" panose="020B0503020204020204" pitchFamily="34" charset="-122"/>
                <a:ea typeface="微软雅黑" panose="020B0503020204020204" pitchFamily="34" charset="-122"/>
              </a:rPr>
              <a:t>钠、钾和水过量丧失导致水和电解质平衡紊乱。</a:t>
            </a:r>
            <a:endParaRPr lang="zh-CN" altLang="en-US" sz="2400" dirty="0" smtClean="0">
              <a:latin typeface="微软雅黑" panose="020B0503020204020204" pitchFamily="34" charset="-122"/>
              <a:ea typeface="微软雅黑" panose="020B0503020204020204" pitchFamily="34" charset="-122"/>
            </a:endParaRPr>
          </a:p>
        </p:txBody>
      </p:sp>
      <p:sp>
        <p:nvSpPr>
          <p:cNvPr id="8" name="矩形 7"/>
          <p:cNvSpPr/>
          <p:nvPr/>
        </p:nvSpPr>
        <p:spPr>
          <a:xfrm>
            <a:off x="722907" y="923296"/>
            <a:ext cx="3002745"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重症</a:t>
            </a:r>
            <a:r>
              <a:rPr lang="zh-CN" altLang="en-US" sz="2400" b="1" dirty="0" smtClean="0">
                <a:latin typeface="微软雅黑" panose="020B0503020204020204" pitchFamily="34" charset="-122"/>
                <a:ea typeface="微软雅黑" panose="020B0503020204020204" pitchFamily="34" charset="-122"/>
              </a:rPr>
              <a:t>中暑</a:t>
            </a:r>
            <a:r>
              <a:rPr lang="en-US" altLang="zh-CN" sz="2400" b="1" dirty="0" smtClean="0">
                <a:latin typeface="微软雅黑" panose="020B0503020204020204" pitchFamily="34" charset="-122"/>
                <a:ea typeface="微软雅黑" panose="020B0503020204020204" pitchFamily="34" charset="-122"/>
              </a:rPr>
              <a:t>——</a:t>
            </a:r>
            <a:r>
              <a:rPr lang="zh-CN" altLang="en-US" sz="2400" b="1" dirty="0">
                <a:latin typeface="微软雅黑" panose="020B0503020204020204" pitchFamily="34" charset="-122"/>
                <a:ea typeface="微软雅黑" panose="020B0503020204020204" pitchFamily="34" charset="-122"/>
              </a:rPr>
              <a:t>热痉挛</a:t>
            </a:r>
            <a:endParaRPr lang="zh-CN" altLang="en-US" sz="2400" b="1" dirty="0"/>
          </a:p>
        </p:txBody>
      </p:sp>
      <p:sp>
        <p:nvSpPr>
          <p:cNvPr id="6" name="矩形 5"/>
          <p:cNvSpPr/>
          <p:nvPr/>
        </p:nvSpPr>
        <p:spPr>
          <a:xfrm>
            <a:off x="722907" y="3770760"/>
            <a:ext cx="8025383" cy="1200329"/>
          </a:xfrm>
          <a:prstGeom prst="rect">
            <a:avLst/>
          </a:prstGeom>
        </p:spPr>
        <p:txBody>
          <a:bodyPr wrap="square">
            <a:spAutoFit/>
          </a:bodyPr>
          <a:lstStyle/>
          <a:p>
            <a:pPr>
              <a:lnSpc>
                <a:spcPct val="150000"/>
              </a:lnSpc>
            </a:pPr>
            <a:r>
              <a:rPr lang="zh-CN" altLang="en-US" sz="2400" dirty="0">
                <a:latin typeface="微软雅黑" panose="020B0503020204020204" pitchFamily="34" charset="-122"/>
                <a:ea typeface="微软雅黑" panose="020B0503020204020204" pitchFamily="34" charset="-122"/>
              </a:rPr>
              <a:t>高温作业、出汗使氯化钠丢失→水盐平衡</a:t>
            </a:r>
            <a:r>
              <a:rPr lang="zh-CN" altLang="en-US" sz="2400" dirty="0" smtClean="0">
                <a:latin typeface="微软雅黑" panose="020B0503020204020204" pitchFamily="34" charset="-122"/>
                <a:ea typeface="微软雅黑" panose="020B0503020204020204" pitchFamily="34" charset="-122"/>
              </a:rPr>
              <a:t>失调，肌肉</a:t>
            </a:r>
            <a:r>
              <a:rPr lang="zh-CN" altLang="en-US" sz="2400" dirty="0">
                <a:latin typeface="微软雅黑" panose="020B0503020204020204" pitchFamily="34" charset="-122"/>
                <a:ea typeface="微软雅黑" panose="020B0503020204020204" pitchFamily="34" charset="-122"/>
              </a:rPr>
              <a:t>痉挛疼痛（四肢肌、腓肠肌</a:t>
            </a:r>
            <a:r>
              <a:rPr lang="zh-CN" altLang="en-US" sz="2400" dirty="0" smtClean="0">
                <a:latin typeface="微软雅黑" panose="020B0503020204020204" pitchFamily="34" charset="-122"/>
                <a:ea typeface="微软雅黑" panose="020B0503020204020204" pitchFamily="34" charset="-122"/>
              </a:rPr>
              <a:t>），体温正常，神智</a:t>
            </a:r>
            <a:r>
              <a:rPr lang="zh-CN" altLang="en-US" sz="2400" dirty="0">
                <a:latin typeface="微软雅黑" panose="020B0503020204020204" pitchFamily="34" charset="-122"/>
                <a:ea typeface="微软雅黑" panose="020B0503020204020204" pitchFamily="34" charset="-122"/>
              </a:rPr>
              <a:t>清楚。</a:t>
            </a:r>
          </a:p>
        </p:txBody>
      </p:sp>
    </p:spTree>
    <p:extLst>
      <p:ext uri="{BB962C8B-B14F-4D97-AF65-F5344CB8AC3E}">
        <p14:creationId xmlns:p14="http://schemas.microsoft.com/office/powerpoint/2010/main" xmlns="" val="551285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 y="241590"/>
            <a:ext cx="4139970" cy="974612"/>
            <a:chOff x="1" y="241590"/>
            <a:chExt cx="4139970" cy="974612"/>
          </a:xfrm>
        </p:grpSpPr>
        <p:grpSp>
          <p:nvGrpSpPr>
            <p:cNvPr id="3" name="组合 2"/>
            <p:cNvGrpSpPr/>
            <p:nvPr/>
          </p:nvGrpSpPr>
          <p:grpSpPr>
            <a:xfrm>
              <a:off x="899745" y="635937"/>
              <a:ext cx="453344" cy="349433"/>
              <a:chOff x="899745" y="716952"/>
              <a:chExt cx="281059" cy="772453"/>
            </a:xfrm>
          </p:grpSpPr>
          <p:cxnSp>
            <p:nvCxnSpPr>
              <p:cNvPr id="7" name="直接连接符 6"/>
              <p:cNvCxnSpPr/>
              <p:nvPr/>
            </p:nvCxnSpPr>
            <p:spPr bwMode="auto">
              <a:xfrm>
                <a:off x="899745" y="716952"/>
                <a:ext cx="0" cy="772453"/>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8" name="直接连接符 7"/>
              <p:cNvCxnSpPr/>
              <p:nvPr/>
            </p:nvCxnSpPr>
            <p:spPr bwMode="auto">
              <a:xfrm>
                <a:off x="899745" y="1489405"/>
                <a:ext cx="281059" cy="0"/>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grpSp>
        <p:sp>
          <p:nvSpPr>
            <p:cNvPr id="4" name="矩形 3"/>
            <p:cNvSpPr/>
            <p:nvPr/>
          </p:nvSpPr>
          <p:spPr bwMode="auto">
            <a:xfrm>
              <a:off x="1" y="241590"/>
              <a:ext cx="4139970" cy="475362"/>
            </a:xfrm>
            <a:prstGeom prst="rect">
              <a:avLst/>
            </a:prstGeom>
            <a:solidFill>
              <a:srgbClr val="C00000"/>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1200" b="0" i="0" u="none" strike="noStrike" cap="none" normalizeH="0" baseline="0" smtClean="0">
                <a:ln>
                  <a:noFill/>
                </a:ln>
                <a:solidFill>
                  <a:schemeClr val="tx1"/>
                </a:solidFill>
                <a:effectLst/>
                <a:latin typeface="微软雅黑" panose="020B0503020204020204" pitchFamily="34" charset="-122"/>
                <a:ea typeface="微软雅黑" panose="020B0503020204020204" pitchFamily="34" charset="-122"/>
              </a:endParaRPr>
            </a:p>
          </p:txBody>
        </p:sp>
        <p:sp>
          <p:nvSpPr>
            <p:cNvPr id="5" name="矩形 4"/>
            <p:cNvSpPr/>
            <p:nvPr/>
          </p:nvSpPr>
          <p:spPr>
            <a:xfrm>
              <a:off x="727461" y="309994"/>
              <a:ext cx="2031325" cy="338554"/>
            </a:xfrm>
            <a:prstGeom prst="rect">
              <a:avLst/>
            </a:prstGeom>
          </p:spPr>
          <p:txBody>
            <a:bodyPr wrap="none">
              <a:spAutoFit/>
            </a:bodyPr>
            <a:lstStyle/>
            <a:p>
              <a:r>
                <a:rPr lang="zh-CN" altLang="en-US" sz="1600" b="1" dirty="0">
                  <a:solidFill>
                    <a:schemeClr val="bg1"/>
                  </a:solidFill>
                  <a:latin typeface="微软雅黑" panose="020B0503020204020204" pitchFamily="34" charset="-122"/>
                  <a:ea typeface="微软雅黑" panose="020B0503020204020204" pitchFamily="34" charset="-122"/>
                </a:rPr>
                <a:t>藿香正气液临床应用</a:t>
              </a:r>
            </a:p>
          </p:txBody>
        </p:sp>
        <p:sp>
          <p:nvSpPr>
            <p:cNvPr id="6" name="矩形 5"/>
            <p:cNvSpPr/>
            <p:nvPr/>
          </p:nvSpPr>
          <p:spPr>
            <a:xfrm>
              <a:off x="1409340" y="754537"/>
              <a:ext cx="800219" cy="461665"/>
            </a:xfrm>
            <a:prstGeom prst="rect">
              <a:avLst/>
            </a:prstGeom>
          </p:spPr>
          <p:txBody>
            <a:bodyPr wrap="none">
              <a:spAutoFit/>
            </a:bodyPr>
            <a:lstStyle/>
            <a:p>
              <a:r>
                <a:rPr lang="zh-CN" altLang="en-US" sz="2400" dirty="0">
                  <a:solidFill>
                    <a:schemeClr val="bg2">
                      <a:lumMod val="50000"/>
                    </a:schemeClr>
                  </a:solidFill>
                  <a:latin typeface="微软雅黑" panose="020B0503020204020204" pitchFamily="34" charset="-122"/>
                  <a:ea typeface="微软雅黑" panose="020B0503020204020204" pitchFamily="34" charset="-122"/>
                </a:rPr>
                <a:t>目录</a:t>
              </a:r>
            </a:p>
          </p:txBody>
        </p:sp>
      </p:grpSp>
      <p:grpSp>
        <p:nvGrpSpPr>
          <p:cNvPr id="19" name="组合 18"/>
          <p:cNvGrpSpPr/>
          <p:nvPr/>
        </p:nvGrpSpPr>
        <p:grpSpPr>
          <a:xfrm>
            <a:off x="1570703" y="1633905"/>
            <a:ext cx="2376165" cy="864060"/>
            <a:chOff x="2060795" y="1417400"/>
            <a:chExt cx="2376165" cy="864060"/>
          </a:xfrm>
        </p:grpSpPr>
        <p:sp>
          <p:nvSpPr>
            <p:cNvPr id="9" name="圆角矩形 8"/>
            <p:cNvSpPr/>
            <p:nvPr/>
          </p:nvSpPr>
          <p:spPr bwMode="auto">
            <a:xfrm>
              <a:off x="2060795" y="1417400"/>
              <a:ext cx="2376165" cy="864060"/>
            </a:xfrm>
            <a:prstGeom prst="roundRect">
              <a:avLst/>
            </a:prstGeom>
            <a:solidFill>
              <a:schemeClr val="bg1">
                <a:lumMod val="95000"/>
              </a:schemeClr>
            </a:solidFill>
            <a:ln w="1905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smtClean="0">
                <a:ln>
                  <a:noFill/>
                </a:ln>
                <a:effectLst/>
                <a:latin typeface="Arial" panose="020B0604020202020204" pitchFamily="34" charset="0"/>
                <a:ea typeface="宋体" panose="02010600030101010101" pitchFamily="2" charset="-122"/>
              </a:endParaRPr>
            </a:p>
          </p:txBody>
        </p:sp>
        <p:sp>
          <p:nvSpPr>
            <p:cNvPr id="10" name="文本框 9"/>
            <p:cNvSpPr txBox="1"/>
            <p:nvPr/>
          </p:nvSpPr>
          <p:spPr>
            <a:xfrm>
              <a:off x="2233215" y="1618598"/>
              <a:ext cx="2031325" cy="461665"/>
            </a:xfrm>
            <a:prstGeom prst="rect">
              <a:avLst/>
            </a:prstGeom>
            <a:noFill/>
          </p:spPr>
          <p:txBody>
            <a:bodyPr wrap="none" rtlCol="0">
              <a:spAutoFit/>
            </a:bodyPr>
            <a:lstStyle/>
            <a:p>
              <a:r>
                <a:rPr lang="zh-CN" altLang="en-US" sz="2400" b="1" dirty="0" smtClean="0">
                  <a:latin typeface="微软雅黑" panose="020B0503020204020204" pitchFamily="34" charset="-122"/>
                  <a:ea typeface="微软雅黑" panose="020B0503020204020204" pitchFamily="34" charset="-122"/>
                </a:rPr>
                <a:t>功能主治解读</a:t>
              </a:r>
            </a:p>
          </p:txBody>
        </p:sp>
      </p:grpSp>
      <p:grpSp>
        <p:nvGrpSpPr>
          <p:cNvPr id="20" name="组合 19"/>
          <p:cNvGrpSpPr/>
          <p:nvPr/>
        </p:nvGrpSpPr>
        <p:grpSpPr>
          <a:xfrm>
            <a:off x="5751375" y="1633905"/>
            <a:ext cx="2749715" cy="864060"/>
            <a:chOff x="2055576" y="2691402"/>
            <a:chExt cx="2749715" cy="864060"/>
          </a:xfrm>
        </p:grpSpPr>
        <p:sp>
          <p:nvSpPr>
            <p:cNvPr id="13" name="圆角矩形 12"/>
            <p:cNvSpPr/>
            <p:nvPr/>
          </p:nvSpPr>
          <p:spPr bwMode="auto">
            <a:xfrm>
              <a:off x="2055576" y="2691402"/>
              <a:ext cx="2376165" cy="864060"/>
            </a:xfrm>
            <a:prstGeom prst="roundRect">
              <a:avLst/>
            </a:prstGeom>
            <a:solidFill>
              <a:schemeClr val="bg1">
                <a:lumMod val="95000"/>
              </a:schemeClr>
            </a:solidFill>
            <a:ln w="1905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smtClean="0">
                <a:ln>
                  <a:noFill/>
                </a:ln>
                <a:effectLst/>
                <a:latin typeface="Arial" panose="020B0604020202020204" pitchFamily="34" charset="0"/>
                <a:ea typeface="宋体" panose="02010600030101010101" pitchFamily="2" charset="-122"/>
              </a:endParaRPr>
            </a:p>
          </p:txBody>
        </p:sp>
        <p:sp>
          <p:nvSpPr>
            <p:cNvPr id="11" name="文本框 10"/>
            <p:cNvSpPr txBox="1"/>
            <p:nvPr/>
          </p:nvSpPr>
          <p:spPr>
            <a:xfrm>
              <a:off x="2519275" y="2892599"/>
              <a:ext cx="2286016" cy="461665"/>
            </a:xfrm>
            <a:prstGeom prst="rect">
              <a:avLst/>
            </a:prstGeom>
            <a:noFill/>
          </p:spPr>
          <p:txBody>
            <a:bodyPr wrap="square" rtlCol="0">
              <a:spAutoFit/>
            </a:bodyPr>
            <a:lstStyle/>
            <a:p>
              <a:r>
                <a:rPr lang="zh-CN" altLang="en-US" sz="2400" b="1" dirty="0" smtClean="0">
                  <a:latin typeface="微软雅黑" panose="020B0503020204020204" pitchFamily="34" charset="-122"/>
                  <a:ea typeface="微软雅黑" panose="020B0503020204020204" pitchFamily="34" charset="-122"/>
                </a:rPr>
                <a:t>临床应用</a:t>
              </a:r>
            </a:p>
          </p:txBody>
        </p:sp>
      </p:grpSp>
      <p:grpSp>
        <p:nvGrpSpPr>
          <p:cNvPr id="22" name="组合 21"/>
          <p:cNvGrpSpPr/>
          <p:nvPr/>
        </p:nvGrpSpPr>
        <p:grpSpPr>
          <a:xfrm>
            <a:off x="5741944" y="3518560"/>
            <a:ext cx="2376165" cy="864060"/>
            <a:chOff x="5656790" y="2949787"/>
            <a:chExt cx="2376165" cy="864060"/>
          </a:xfrm>
        </p:grpSpPr>
        <p:sp>
          <p:nvSpPr>
            <p:cNvPr id="14" name="圆角矩形 13"/>
            <p:cNvSpPr/>
            <p:nvPr/>
          </p:nvSpPr>
          <p:spPr bwMode="auto">
            <a:xfrm>
              <a:off x="5656790" y="2949787"/>
              <a:ext cx="2376165" cy="864060"/>
            </a:xfrm>
            <a:prstGeom prst="roundRect">
              <a:avLst/>
            </a:prstGeom>
            <a:solidFill>
              <a:schemeClr val="bg1">
                <a:lumMod val="95000"/>
              </a:schemeClr>
            </a:solidFill>
            <a:ln w="1905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12" name="文本框 11"/>
            <p:cNvSpPr txBox="1"/>
            <p:nvPr/>
          </p:nvSpPr>
          <p:spPr>
            <a:xfrm>
              <a:off x="5675321" y="3150985"/>
              <a:ext cx="2339102" cy="461665"/>
            </a:xfrm>
            <a:prstGeom prst="rect">
              <a:avLst/>
            </a:prstGeom>
            <a:noFill/>
          </p:spPr>
          <p:txBody>
            <a:bodyPr wrap="none" rtlCol="0">
              <a:spAutoFit/>
            </a:bodyPr>
            <a:lstStyle/>
            <a:p>
              <a:r>
                <a:rPr lang="zh-CN" altLang="en-US" sz="2400" b="1" dirty="0" smtClean="0">
                  <a:latin typeface="微软雅黑" panose="020B0503020204020204" pitchFamily="34" charset="-122"/>
                  <a:ea typeface="微软雅黑" panose="020B0503020204020204" pitchFamily="34" charset="-122"/>
                </a:rPr>
                <a:t>产品核心竞争力</a:t>
              </a:r>
            </a:p>
          </p:txBody>
        </p:sp>
      </p:grpSp>
      <p:grpSp>
        <p:nvGrpSpPr>
          <p:cNvPr id="21" name="组合 20"/>
          <p:cNvGrpSpPr/>
          <p:nvPr/>
        </p:nvGrpSpPr>
        <p:grpSpPr>
          <a:xfrm>
            <a:off x="1570703" y="3518560"/>
            <a:ext cx="2376165" cy="864060"/>
            <a:chOff x="2053221" y="3965404"/>
            <a:chExt cx="2376165" cy="864060"/>
          </a:xfrm>
        </p:grpSpPr>
        <p:sp>
          <p:nvSpPr>
            <p:cNvPr id="17" name="圆角矩形 16"/>
            <p:cNvSpPr/>
            <p:nvPr/>
          </p:nvSpPr>
          <p:spPr bwMode="auto">
            <a:xfrm>
              <a:off x="2053221" y="3965404"/>
              <a:ext cx="2376165" cy="864060"/>
            </a:xfrm>
            <a:prstGeom prst="roundRect">
              <a:avLst/>
            </a:prstGeom>
            <a:solidFill>
              <a:schemeClr val="bg1">
                <a:lumMod val="95000"/>
              </a:schemeClr>
            </a:solidFill>
            <a:ln w="1905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18" name="文本框 17"/>
            <p:cNvSpPr txBox="1"/>
            <p:nvPr/>
          </p:nvSpPr>
          <p:spPr>
            <a:xfrm>
              <a:off x="2533417" y="4166602"/>
              <a:ext cx="1415772" cy="461665"/>
            </a:xfrm>
            <a:prstGeom prst="rect">
              <a:avLst/>
            </a:prstGeom>
            <a:noFill/>
          </p:spPr>
          <p:txBody>
            <a:bodyPr wrap="none" rtlCol="0">
              <a:spAutoFit/>
            </a:bodyPr>
            <a:lstStyle/>
            <a:p>
              <a:r>
                <a:rPr lang="zh-CN" altLang="en-US" sz="2400" b="1" dirty="0" smtClean="0">
                  <a:latin typeface="微软雅黑" panose="020B0503020204020204" pitchFamily="34" charset="-122"/>
                  <a:ea typeface="微软雅黑" panose="020B0503020204020204" pitchFamily="34" charset="-122"/>
                </a:rPr>
                <a:t>剂型对比</a:t>
              </a:r>
            </a:p>
          </p:txBody>
        </p:sp>
      </p:grpSp>
    </p:spTree>
    <p:extLst>
      <p:ext uri="{BB962C8B-B14F-4D97-AF65-F5344CB8AC3E}">
        <p14:creationId xmlns:p14="http://schemas.microsoft.com/office/powerpoint/2010/main" xmlns="" val="34175498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95710" y="121310"/>
            <a:ext cx="1415772"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临床</a:t>
            </a:r>
            <a:r>
              <a:rPr lang="zh-CN" altLang="en-US" sz="2400" b="1" dirty="0" smtClean="0">
                <a:latin typeface="微软雅黑" panose="020B0503020204020204" pitchFamily="34" charset="-122"/>
                <a:ea typeface="微软雅黑" panose="020B0503020204020204" pitchFamily="34" charset="-122"/>
              </a:rPr>
              <a:t>应用</a:t>
            </a:r>
            <a:endParaRPr lang="zh-CN" altLang="en-US" sz="2400" b="1" dirty="0">
              <a:latin typeface="微软雅黑" panose="020B0503020204020204" pitchFamily="34" charset="-122"/>
              <a:ea typeface="微软雅黑" panose="020B0503020204020204" pitchFamily="34" charset="-122"/>
            </a:endParaRPr>
          </a:p>
        </p:txBody>
      </p:sp>
      <p:sp>
        <p:nvSpPr>
          <p:cNvPr id="8" name="矩形 7"/>
          <p:cNvSpPr/>
          <p:nvPr/>
        </p:nvSpPr>
        <p:spPr>
          <a:xfrm>
            <a:off x="722907" y="923296"/>
            <a:ext cx="3002745"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重症</a:t>
            </a:r>
            <a:r>
              <a:rPr lang="zh-CN" altLang="en-US" sz="2400" b="1" dirty="0" smtClean="0">
                <a:latin typeface="微软雅黑" panose="020B0503020204020204" pitchFamily="34" charset="-122"/>
                <a:ea typeface="微软雅黑" panose="020B0503020204020204" pitchFamily="34" charset="-122"/>
              </a:rPr>
              <a:t>中暑</a:t>
            </a:r>
            <a:r>
              <a:rPr lang="en-US" altLang="zh-CN" sz="2400" b="1" dirty="0" smtClean="0">
                <a:latin typeface="微软雅黑" panose="020B0503020204020204" pitchFamily="34" charset="-122"/>
                <a:ea typeface="微软雅黑" panose="020B0503020204020204" pitchFamily="34" charset="-122"/>
              </a:rPr>
              <a:t>——</a:t>
            </a:r>
            <a:r>
              <a:rPr lang="zh-CN" altLang="en-US" sz="2400" b="1" dirty="0" smtClean="0">
                <a:latin typeface="微软雅黑" panose="020B0503020204020204" pitchFamily="34" charset="-122"/>
                <a:ea typeface="微软雅黑" panose="020B0503020204020204" pitchFamily="34" charset="-122"/>
              </a:rPr>
              <a:t>日射病</a:t>
            </a:r>
            <a:endParaRPr lang="zh-CN" altLang="en-US" sz="2400" b="1" dirty="0"/>
          </a:p>
        </p:txBody>
      </p:sp>
      <p:sp>
        <p:nvSpPr>
          <p:cNvPr id="5" name="圆角矩形 4"/>
          <p:cNvSpPr/>
          <p:nvPr/>
        </p:nvSpPr>
        <p:spPr bwMode="auto">
          <a:xfrm>
            <a:off x="722907" y="1489405"/>
            <a:ext cx="7704535" cy="3583877"/>
          </a:xfrm>
          <a:prstGeom prst="roundRect">
            <a:avLst>
              <a:gd name="adj" fmla="val 12154"/>
            </a:avLst>
          </a:prstGeom>
          <a:solidFill>
            <a:schemeClr val="bg1">
              <a:lumMod val="95000"/>
            </a:schemeClr>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10" name="矩形 9"/>
          <p:cNvSpPr/>
          <p:nvPr/>
        </p:nvSpPr>
        <p:spPr>
          <a:xfrm>
            <a:off x="912298" y="1601330"/>
            <a:ext cx="7325753" cy="3416320"/>
          </a:xfrm>
          <a:prstGeom prst="rect">
            <a:avLst/>
          </a:prstGeom>
        </p:spPr>
        <p:txBody>
          <a:bodyPr wrap="square">
            <a:spAutoFit/>
          </a:bodyPr>
          <a:lstStyle/>
          <a:p>
            <a:pPr>
              <a:lnSpc>
                <a:spcPct val="150000"/>
              </a:lnSpc>
            </a:pPr>
            <a:r>
              <a:rPr lang="zh-CN" altLang="en-US" sz="2400" dirty="0" smtClean="0">
                <a:latin typeface="微软雅黑" panose="020B0503020204020204" pitchFamily="34" charset="-122"/>
                <a:ea typeface="微软雅黑" panose="020B0503020204020204" pitchFamily="34" charset="-122"/>
              </a:rPr>
              <a:t>     这</a:t>
            </a:r>
            <a:r>
              <a:rPr lang="zh-CN" altLang="en-US" sz="2400" dirty="0">
                <a:latin typeface="微软雅黑" panose="020B0503020204020204" pitchFamily="34" charset="-122"/>
                <a:ea typeface="微软雅黑" panose="020B0503020204020204" pitchFamily="34" charset="-122"/>
              </a:rPr>
              <a:t>类中暑的原因正像它的名字</a:t>
            </a:r>
            <a:r>
              <a:rPr lang="zh-CN" altLang="en-US" sz="2400" dirty="0" smtClean="0">
                <a:latin typeface="微软雅黑" panose="020B0503020204020204" pitchFamily="34" charset="-122"/>
                <a:ea typeface="微软雅黑" panose="020B0503020204020204" pitchFamily="34" charset="-122"/>
              </a:rPr>
              <a:t>一样，是</a:t>
            </a:r>
            <a:r>
              <a:rPr lang="zh-CN" altLang="en-US" sz="2400" dirty="0">
                <a:latin typeface="微软雅黑" panose="020B0503020204020204" pitchFamily="34" charset="-122"/>
                <a:ea typeface="微软雅黑" panose="020B0503020204020204" pitchFamily="34" charset="-122"/>
              </a:rPr>
              <a:t>因为直接在烈日的暴晒</a:t>
            </a:r>
            <a:r>
              <a:rPr lang="zh-CN" altLang="en-US" sz="2400" dirty="0" smtClean="0">
                <a:latin typeface="微软雅黑" panose="020B0503020204020204" pitchFamily="34" charset="-122"/>
                <a:ea typeface="微软雅黑" panose="020B0503020204020204" pitchFamily="34" charset="-122"/>
              </a:rPr>
              <a:t>下，强烈</a:t>
            </a:r>
            <a:r>
              <a:rPr lang="zh-CN" altLang="en-US" sz="2400" dirty="0">
                <a:latin typeface="微软雅黑" panose="020B0503020204020204" pitchFamily="34" charset="-122"/>
                <a:ea typeface="微软雅黑" panose="020B0503020204020204" pitchFamily="34" charset="-122"/>
              </a:rPr>
              <a:t>的日光穿透头部皮肤及颅骨引起脑细胞</a:t>
            </a:r>
            <a:r>
              <a:rPr lang="zh-CN" altLang="en-US" sz="2400" dirty="0" smtClean="0">
                <a:latin typeface="微软雅黑" panose="020B0503020204020204" pitchFamily="34" charset="-122"/>
                <a:ea typeface="微软雅黑" panose="020B0503020204020204" pitchFamily="34" charset="-122"/>
              </a:rPr>
              <a:t>受损，进而</a:t>
            </a:r>
            <a:r>
              <a:rPr lang="zh-CN" altLang="en-US" sz="2400" dirty="0">
                <a:latin typeface="微软雅黑" panose="020B0503020204020204" pitchFamily="34" charset="-122"/>
                <a:ea typeface="微软雅黑" panose="020B0503020204020204" pitchFamily="34" charset="-122"/>
              </a:rPr>
              <a:t>造成脑组织的充血、水肿；由于受到伤害的主要是</a:t>
            </a:r>
            <a:r>
              <a:rPr lang="zh-CN" altLang="en-US" sz="2400" dirty="0" smtClean="0">
                <a:latin typeface="微软雅黑" panose="020B0503020204020204" pitchFamily="34" charset="-122"/>
                <a:ea typeface="微软雅黑" panose="020B0503020204020204" pitchFamily="34" charset="-122"/>
              </a:rPr>
              <a:t>头部，所以，最</a:t>
            </a:r>
            <a:r>
              <a:rPr lang="zh-CN" altLang="en-US" sz="2400" dirty="0">
                <a:latin typeface="微软雅黑" panose="020B0503020204020204" pitchFamily="34" charset="-122"/>
                <a:ea typeface="微软雅黑" panose="020B0503020204020204" pitchFamily="34" charset="-122"/>
              </a:rPr>
              <a:t>开始出现的不适就是剧烈头痛、恶心呕吐、烦躁</a:t>
            </a:r>
            <a:r>
              <a:rPr lang="zh-CN" altLang="en-US" sz="2400" dirty="0" smtClean="0">
                <a:latin typeface="微软雅黑" panose="020B0503020204020204" pitchFamily="34" charset="-122"/>
                <a:ea typeface="微软雅黑" panose="020B0503020204020204" pitchFamily="34" charset="-122"/>
              </a:rPr>
              <a:t>不安，继而</a:t>
            </a:r>
            <a:r>
              <a:rPr lang="zh-CN" altLang="en-US" sz="2400" dirty="0">
                <a:latin typeface="微软雅黑" panose="020B0503020204020204" pitchFamily="34" charset="-122"/>
                <a:ea typeface="微软雅黑" panose="020B0503020204020204" pitchFamily="34" charset="-122"/>
              </a:rPr>
              <a:t>可出现昏迷及抽搐。 </a:t>
            </a:r>
          </a:p>
        </p:txBody>
      </p:sp>
    </p:spTree>
    <p:extLst>
      <p:ext uri="{BB962C8B-B14F-4D97-AF65-F5344CB8AC3E}">
        <p14:creationId xmlns:p14="http://schemas.microsoft.com/office/powerpoint/2010/main" xmlns="" val="7825297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95710" y="121310"/>
            <a:ext cx="1415772"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临床</a:t>
            </a:r>
            <a:r>
              <a:rPr lang="zh-CN" altLang="en-US" sz="2400" b="1" dirty="0" smtClean="0">
                <a:latin typeface="微软雅黑" panose="020B0503020204020204" pitchFamily="34" charset="-122"/>
                <a:ea typeface="微软雅黑" panose="020B0503020204020204" pitchFamily="34" charset="-122"/>
              </a:rPr>
              <a:t>应用</a:t>
            </a:r>
            <a:endParaRPr lang="zh-CN" altLang="en-US" sz="2400" b="1" dirty="0">
              <a:latin typeface="微软雅黑" panose="020B0503020204020204" pitchFamily="34" charset="-122"/>
              <a:ea typeface="微软雅黑" panose="020B0503020204020204" pitchFamily="34" charset="-122"/>
            </a:endParaRPr>
          </a:p>
        </p:txBody>
      </p:sp>
      <p:sp>
        <p:nvSpPr>
          <p:cNvPr id="8" name="矩形 7"/>
          <p:cNvSpPr/>
          <p:nvPr/>
        </p:nvSpPr>
        <p:spPr>
          <a:xfrm>
            <a:off x="722907" y="923296"/>
            <a:ext cx="3002745"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重症</a:t>
            </a:r>
            <a:r>
              <a:rPr lang="zh-CN" altLang="en-US" sz="2400" b="1" dirty="0" smtClean="0">
                <a:latin typeface="微软雅黑" panose="020B0503020204020204" pitchFamily="34" charset="-122"/>
                <a:ea typeface="微软雅黑" panose="020B0503020204020204" pitchFamily="34" charset="-122"/>
              </a:rPr>
              <a:t>中暑</a:t>
            </a:r>
            <a:r>
              <a:rPr lang="en-US" altLang="zh-CN" sz="2400" b="1" dirty="0" smtClean="0">
                <a:latin typeface="微软雅黑" panose="020B0503020204020204" pitchFamily="34" charset="-122"/>
                <a:ea typeface="微软雅黑" panose="020B0503020204020204" pitchFamily="34" charset="-122"/>
              </a:rPr>
              <a:t>——</a:t>
            </a:r>
            <a:r>
              <a:rPr lang="zh-CN" altLang="en-US" sz="2400" b="1" dirty="0">
                <a:latin typeface="微软雅黑" panose="020B0503020204020204" pitchFamily="34" charset="-122"/>
                <a:ea typeface="微软雅黑" panose="020B0503020204020204" pitchFamily="34" charset="-122"/>
              </a:rPr>
              <a:t>热射病</a:t>
            </a:r>
            <a:endParaRPr lang="zh-CN" altLang="en-US" sz="2400" b="1" dirty="0"/>
          </a:p>
        </p:txBody>
      </p:sp>
      <p:sp>
        <p:nvSpPr>
          <p:cNvPr id="5" name="圆角矩形 4"/>
          <p:cNvSpPr/>
          <p:nvPr/>
        </p:nvSpPr>
        <p:spPr bwMode="auto">
          <a:xfrm>
            <a:off x="722907" y="1633415"/>
            <a:ext cx="7704535" cy="2232155"/>
          </a:xfrm>
          <a:prstGeom prst="roundRect">
            <a:avLst>
              <a:gd name="adj" fmla="val 12154"/>
            </a:avLst>
          </a:prstGeom>
          <a:solidFill>
            <a:schemeClr val="bg1">
              <a:lumMod val="95000"/>
            </a:schemeClr>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10" name="矩形 9"/>
          <p:cNvSpPr/>
          <p:nvPr/>
        </p:nvSpPr>
        <p:spPr>
          <a:xfrm>
            <a:off x="928662" y="1643054"/>
            <a:ext cx="7325753" cy="2308324"/>
          </a:xfrm>
          <a:prstGeom prst="rect">
            <a:avLst/>
          </a:prstGeom>
        </p:spPr>
        <p:txBody>
          <a:bodyPr wrap="square">
            <a:spAutoFit/>
          </a:bodyPr>
          <a:lstStyle/>
          <a:p>
            <a:pPr>
              <a:lnSpc>
                <a:spcPct val="150000"/>
              </a:lnSpc>
            </a:pPr>
            <a:r>
              <a:rPr lang="zh-CN" altLang="en-US" sz="2400" dirty="0" smtClean="0">
                <a:latin typeface="微软雅黑" panose="020B0503020204020204" pitchFamily="34" charset="-122"/>
                <a:ea typeface="微软雅黑" panose="020B0503020204020204" pitchFamily="34" charset="-122"/>
              </a:rPr>
              <a:t>     还有</a:t>
            </a:r>
            <a:r>
              <a:rPr lang="zh-CN" altLang="en-US" sz="2400" dirty="0">
                <a:latin typeface="微软雅黑" panose="020B0503020204020204" pitchFamily="34" charset="-122"/>
                <a:ea typeface="微软雅黑" panose="020B0503020204020204" pitchFamily="34" charset="-122"/>
              </a:rPr>
              <a:t>一部份人在高温环境中从事体力劳动的时间较</a:t>
            </a:r>
            <a:r>
              <a:rPr lang="zh-CN" altLang="en-US" sz="2400" dirty="0" smtClean="0">
                <a:latin typeface="微软雅黑" panose="020B0503020204020204" pitchFamily="34" charset="-122"/>
                <a:ea typeface="微软雅黑" panose="020B0503020204020204" pitchFamily="34" charset="-122"/>
              </a:rPr>
              <a:t>长，身体</a:t>
            </a:r>
            <a:r>
              <a:rPr lang="zh-CN" altLang="en-US" sz="2400" dirty="0">
                <a:latin typeface="微软雅黑" panose="020B0503020204020204" pitchFamily="34" charset="-122"/>
                <a:ea typeface="微软雅黑" panose="020B0503020204020204" pitchFamily="34" charset="-122"/>
              </a:rPr>
              <a:t>产热</a:t>
            </a:r>
            <a:r>
              <a:rPr lang="zh-CN" altLang="en-US" sz="2400" dirty="0" smtClean="0">
                <a:latin typeface="微软雅黑" panose="020B0503020204020204" pitchFamily="34" charset="-122"/>
                <a:ea typeface="微软雅黑" panose="020B0503020204020204" pitchFamily="34" charset="-122"/>
              </a:rPr>
              <a:t>过多，而</a:t>
            </a:r>
            <a:r>
              <a:rPr lang="zh-CN" altLang="en-US" sz="2400" dirty="0">
                <a:latin typeface="微软雅黑" panose="020B0503020204020204" pitchFamily="34" charset="-122"/>
                <a:ea typeface="微软雅黑" panose="020B0503020204020204" pitchFamily="34" charset="-122"/>
              </a:rPr>
              <a:t>散热</a:t>
            </a:r>
            <a:r>
              <a:rPr lang="zh-CN" altLang="en-US" sz="2400" dirty="0" smtClean="0">
                <a:latin typeface="微软雅黑" panose="020B0503020204020204" pitchFamily="34" charset="-122"/>
                <a:ea typeface="微软雅黑" panose="020B0503020204020204" pitchFamily="34" charset="-122"/>
              </a:rPr>
              <a:t>不足，导致</a:t>
            </a:r>
            <a:r>
              <a:rPr lang="zh-CN" altLang="en-US" sz="2400" dirty="0">
                <a:latin typeface="微软雅黑" panose="020B0503020204020204" pitchFamily="34" charset="-122"/>
                <a:ea typeface="微软雅黑" panose="020B0503020204020204" pitchFamily="34" charset="-122"/>
              </a:rPr>
              <a:t>体温急剧</a:t>
            </a:r>
            <a:r>
              <a:rPr lang="zh-CN" altLang="en-US" sz="2400" dirty="0" smtClean="0">
                <a:latin typeface="微软雅黑" panose="020B0503020204020204" pitchFamily="34" charset="-122"/>
                <a:ea typeface="微软雅黑" panose="020B0503020204020204" pitchFamily="34" charset="-122"/>
              </a:rPr>
              <a:t>升高，此</a:t>
            </a:r>
            <a:r>
              <a:rPr lang="zh-CN" altLang="en-US" sz="2400" dirty="0">
                <a:latin typeface="微软雅黑" panose="020B0503020204020204" pitchFamily="34" charset="-122"/>
                <a:ea typeface="微软雅黑" panose="020B0503020204020204" pitchFamily="34" charset="-122"/>
              </a:rPr>
              <a:t>类疾病死亡率高达</a:t>
            </a:r>
            <a:r>
              <a:rPr lang="en-US" altLang="zh-CN" sz="2400" dirty="0">
                <a:latin typeface="微软雅黑" panose="020B0503020204020204" pitchFamily="34" charset="-122"/>
                <a:ea typeface="微软雅黑" panose="020B0503020204020204" pitchFamily="34" charset="-122"/>
              </a:rPr>
              <a:t>20%</a:t>
            </a:r>
            <a:r>
              <a:rPr lang="zh-CN" altLang="en-US" sz="2400" dirty="0" smtClean="0">
                <a:latin typeface="微软雅黑" panose="020B0503020204020204" pitchFamily="34" charset="-122"/>
                <a:ea typeface="微软雅黑" panose="020B0503020204020204" pitchFamily="34" charset="-122"/>
              </a:rPr>
              <a:t>。重症中暑中以热射病较为常见，藿香正气液为首选用药。</a:t>
            </a:r>
            <a:endParaRPr lang="zh-CN" altLang="en-US"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xmlns="" val="37134750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95710" y="121310"/>
            <a:ext cx="1415772"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临床</a:t>
            </a:r>
            <a:r>
              <a:rPr lang="zh-CN" altLang="en-US" sz="2400" b="1" dirty="0" smtClean="0">
                <a:latin typeface="微软雅黑" panose="020B0503020204020204" pitchFamily="34" charset="-122"/>
                <a:ea typeface="微软雅黑" panose="020B0503020204020204" pitchFamily="34" charset="-122"/>
              </a:rPr>
              <a:t>应用</a:t>
            </a:r>
            <a:endParaRPr lang="zh-CN" altLang="en-US" sz="2400" b="1" dirty="0">
              <a:latin typeface="微软雅黑" panose="020B0503020204020204" pitchFamily="34" charset="-122"/>
              <a:ea typeface="微软雅黑" panose="020B0503020204020204" pitchFamily="34" charset="-122"/>
            </a:endParaRPr>
          </a:p>
        </p:txBody>
      </p:sp>
      <p:sp>
        <p:nvSpPr>
          <p:cNvPr id="5" name="矩形 4"/>
          <p:cNvSpPr/>
          <p:nvPr/>
        </p:nvSpPr>
        <p:spPr>
          <a:xfrm>
            <a:off x="714348" y="1500178"/>
            <a:ext cx="7560525" cy="3487758"/>
          </a:xfrm>
          <a:prstGeom prst="rect">
            <a:avLst/>
          </a:prstGeom>
        </p:spPr>
        <p:txBody>
          <a:bodyPr wrap="square">
            <a:spAutoFit/>
          </a:bodyPr>
          <a:lstStyle/>
          <a:p>
            <a:pPr>
              <a:lnSpc>
                <a:spcPct val="150000"/>
              </a:lnSpc>
            </a:pPr>
            <a:r>
              <a:rPr lang="zh-CN" altLang="en-US" sz="2400" dirty="0" smtClean="0">
                <a:latin typeface="微软雅黑" panose="020B0503020204020204" pitchFamily="34" charset="-122"/>
                <a:ea typeface="微软雅黑" panose="020B0503020204020204" pitchFamily="34" charset="-122"/>
              </a:rPr>
              <a:t>     空调</a:t>
            </a:r>
            <a:r>
              <a:rPr lang="zh-CN" altLang="en-US" sz="2400" dirty="0">
                <a:latin typeface="微软雅黑" panose="020B0503020204020204" pitchFamily="34" charset="-122"/>
                <a:ea typeface="微软雅黑" panose="020B0503020204020204" pitchFamily="34" charset="-122"/>
              </a:rPr>
              <a:t>综合征即</a:t>
            </a:r>
            <a:r>
              <a:rPr lang="zh-CN" altLang="en-US" sz="2400" dirty="0" smtClean="0">
                <a:latin typeface="微软雅黑" panose="020B0503020204020204" pitchFamily="34" charset="-122"/>
                <a:ea typeface="微软雅黑" panose="020B0503020204020204" pitchFamily="34" charset="-122"/>
              </a:rPr>
              <a:t>“空调病”，是指长时间在空调环境下的人，因空间相对密闭，空气不流通，致病微生物容易滋生，且室内外温差较大，机体适应不良，会出现畏寒、鼻塞、头昏、头痛、打喷嚏、耳鸣、乏力、记忆力减退、四肢肌肉关节酸痛等症状，严重</a:t>
            </a:r>
            <a:r>
              <a:rPr lang="zh-CN" altLang="en-US" sz="2400" dirty="0">
                <a:latin typeface="微软雅黑" pitchFamily="34" charset="-122"/>
                <a:ea typeface="微软雅黑" pitchFamily="34" charset="-122"/>
              </a:rPr>
              <a:t>的还可引起口眼歪斜</a:t>
            </a:r>
            <a:r>
              <a:rPr lang="zh-CN" altLang="en-US" sz="2400" dirty="0" smtClean="0">
                <a:latin typeface="微软雅黑" panose="020B0503020204020204" pitchFamily="34" charset="-122"/>
                <a:ea typeface="微软雅黑" panose="020B0503020204020204" pitchFamily="34" charset="-122"/>
              </a:rPr>
              <a:t>。空调病首选用药为藿香正气液。</a:t>
            </a:r>
            <a:endParaRPr lang="zh-CN" altLang="en-US" sz="2400" dirty="0">
              <a:latin typeface="微软雅黑" panose="020B0503020204020204" pitchFamily="34" charset="-122"/>
              <a:ea typeface="微软雅黑" panose="020B0503020204020204" pitchFamily="34" charset="-122"/>
            </a:endParaRPr>
          </a:p>
        </p:txBody>
      </p:sp>
      <p:sp>
        <p:nvSpPr>
          <p:cNvPr id="2" name="矩形 1"/>
          <p:cNvSpPr/>
          <p:nvPr/>
        </p:nvSpPr>
        <p:spPr>
          <a:xfrm>
            <a:off x="794912" y="981506"/>
            <a:ext cx="2220480" cy="461665"/>
          </a:xfrm>
          <a:prstGeom prst="rect">
            <a:avLst/>
          </a:prstGeom>
        </p:spPr>
        <p:txBody>
          <a:bodyPr wrap="none">
            <a:spAutoFit/>
          </a:bodyPr>
          <a:lstStyle/>
          <a:p>
            <a:r>
              <a:rPr lang="en-US" altLang="zh-CN" sz="2400" b="1" dirty="0" smtClean="0">
                <a:latin typeface="微软雅黑" panose="020B0503020204020204" pitchFamily="34" charset="-122"/>
                <a:ea typeface="微软雅黑" panose="020B0503020204020204" pitchFamily="34" charset="-122"/>
              </a:rPr>
              <a:t>2</a:t>
            </a:r>
            <a:r>
              <a:rPr lang="zh-CN" altLang="en-US" sz="2400" b="1" dirty="0">
                <a:latin typeface="微软雅黑" panose="020B0503020204020204" pitchFamily="34" charset="-122"/>
                <a:ea typeface="微软雅黑" panose="020B0503020204020204" pitchFamily="34" charset="-122"/>
              </a:rPr>
              <a:t>、</a:t>
            </a:r>
            <a:r>
              <a:rPr lang="zh-CN" altLang="en-US" sz="2400" b="1" dirty="0" smtClean="0">
                <a:latin typeface="微软雅黑" panose="020B0503020204020204" pitchFamily="34" charset="-122"/>
                <a:ea typeface="微软雅黑" panose="020B0503020204020204" pitchFamily="34" charset="-122"/>
              </a:rPr>
              <a:t>空调</a:t>
            </a:r>
            <a:r>
              <a:rPr lang="zh-CN" altLang="en-US" sz="2400" b="1" dirty="0">
                <a:latin typeface="微软雅黑" panose="020B0503020204020204" pitchFamily="34" charset="-122"/>
                <a:ea typeface="微软雅黑" panose="020B0503020204020204" pitchFamily="34" charset="-122"/>
              </a:rPr>
              <a:t>综合征</a:t>
            </a:r>
          </a:p>
        </p:txBody>
      </p:sp>
    </p:spTree>
    <p:extLst>
      <p:ext uri="{BB962C8B-B14F-4D97-AF65-F5344CB8AC3E}">
        <p14:creationId xmlns:p14="http://schemas.microsoft.com/office/powerpoint/2010/main" xmlns="" val="22671203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95710" y="121310"/>
            <a:ext cx="1415772"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临床</a:t>
            </a:r>
            <a:r>
              <a:rPr lang="zh-CN" altLang="en-US" sz="2400" b="1" dirty="0" smtClean="0">
                <a:latin typeface="微软雅黑" panose="020B0503020204020204" pitchFamily="34" charset="-122"/>
                <a:ea typeface="微软雅黑" panose="020B0503020204020204" pitchFamily="34" charset="-122"/>
              </a:rPr>
              <a:t>应用</a:t>
            </a:r>
            <a:endParaRPr lang="zh-CN" altLang="en-US" sz="2400" b="1" dirty="0">
              <a:latin typeface="微软雅黑" panose="020B0503020204020204" pitchFamily="34" charset="-122"/>
              <a:ea typeface="微软雅黑" panose="020B0503020204020204" pitchFamily="34" charset="-122"/>
            </a:endParaRPr>
          </a:p>
        </p:txBody>
      </p:sp>
      <p:sp>
        <p:nvSpPr>
          <p:cNvPr id="5" name="矩形 4"/>
          <p:cNvSpPr/>
          <p:nvPr/>
        </p:nvSpPr>
        <p:spPr>
          <a:xfrm>
            <a:off x="794912" y="1917724"/>
            <a:ext cx="7560525" cy="1754326"/>
          </a:xfrm>
          <a:prstGeom prst="rect">
            <a:avLst/>
          </a:prstGeom>
        </p:spPr>
        <p:txBody>
          <a:bodyPr wrap="square">
            <a:spAutoFit/>
          </a:bodyPr>
          <a:lstStyle/>
          <a:p>
            <a:pPr>
              <a:lnSpc>
                <a:spcPct val="150000"/>
              </a:lnSpc>
            </a:pPr>
            <a:r>
              <a:rPr lang="zh-CN" altLang="en-US" sz="2400" dirty="0" smtClean="0">
                <a:latin typeface="微软雅黑" panose="020B0503020204020204" pitchFamily="34" charset="-122"/>
                <a:ea typeface="微软雅黑" panose="020B0503020204020204" pitchFamily="34" charset="-122"/>
              </a:rPr>
              <a:t>    感冒</a:t>
            </a:r>
            <a:r>
              <a:rPr lang="zh-CN" altLang="en-US" sz="2400" dirty="0">
                <a:latin typeface="微软雅黑" panose="020B0503020204020204" pitchFamily="34" charset="-122"/>
                <a:ea typeface="微软雅黑" panose="020B0503020204020204" pitchFamily="34" charset="-122"/>
              </a:rPr>
              <a:t>多为外感六淫之邪所</a:t>
            </a:r>
            <a:r>
              <a:rPr lang="zh-CN" altLang="en-US" sz="2400" dirty="0" smtClean="0">
                <a:latin typeface="微软雅黑" panose="020B0503020204020204" pitchFamily="34" charset="-122"/>
                <a:ea typeface="微软雅黑" panose="020B0503020204020204" pitchFamily="34" charset="-122"/>
              </a:rPr>
              <a:t>引起，六</a:t>
            </a:r>
            <a:r>
              <a:rPr lang="zh-CN" altLang="en-US" sz="2400" dirty="0">
                <a:latin typeface="微软雅黑" panose="020B0503020204020204" pitchFamily="34" charset="-122"/>
                <a:ea typeface="微软雅黑" panose="020B0503020204020204" pitchFamily="34" charset="-122"/>
              </a:rPr>
              <a:t>淫即风邪、寒邪、暑邪、湿邪、燥邪、火</a:t>
            </a:r>
            <a:r>
              <a:rPr lang="zh-CN" altLang="en-US" sz="2400" dirty="0" smtClean="0">
                <a:latin typeface="微软雅黑" panose="020B0503020204020204" pitchFamily="34" charset="-122"/>
                <a:ea typeface="微软雅黑" panose="020B0503020204020204" pitchFamily="34" charset="-122"/>
              </a:rPr>
              <a:t>邪，其中</a:t>
            </a:r>
            <a:r>
              <a:rPr lang="zh-CN" altLang="en-US" sz="2400" dirty="0">
                <a:latin typeface="微软雅黑" panose="020B0503020204020204" pitchFamily="34" charset="-122"/>
                <a:ea typeface="微软雅黑" panose="020B0503020204020204" pitchFamily="34" charset="-122"/>
              </a:rPr>
              <a:t>寒、暑、湿、风邪或兼挟这几种外邪所致的</a:t>
            </a:r>
            <a:r>
              <a:rPr lang="zh-CN" altLang="en-US" sz="2400" dirty="0" smtClean="0">
                <a:latin typeface="微软雅黑" panose="020B0503020204020204" pitchFamily="34" charset="-122"/>
                <a:ea typeface="微软雅黑" panose="020B0503020204020204" pitchFamily="34" charset="-122"/>
              </a:rPr>
              <a:t>感冒，均</a:t>
            </a:r>
            <a:r>
              <a:rPr lang="zh-CN" altLang="en-US" sz="2400" dirty="0">
                <a:latin typeface="微软雅黑" panose="020B0503020204020204" pitchFamily="34" charset="-122"/>
                <a:ea typeface="微软雅黑" panose="020B0503020204020204" pitchFamily="34" charset="-122"/>
              </a:rPr>
              <a:t>可使用藿香正气</a:t>
            </a:r>
            <a:r>
              <a:rPr lang="zh-CN" altLang="en-US" sz="2400" dirty="0" smtClean="0">
                <a:latin typeface="微软雅黑" panose="020B0503020204020204" pitchFamily="34" charset="-122"/>
                <a:ea typeface="微软雅黑" panose="020B0503020204020204" pitchFamily="34" charset="-122"/>
              </a:rPr>
              <a:t>口服液。</a:t>
            </a:r>
            <a:endParaRPr lang="zh-CN" altLang="en-US" sz="2400" dirty="0">
              <a:latin typeface="微软雅黑" panose="020B0503020204020204" pitchFamily="34" charset="-122"/>
              <a:ea typeface="微软雅黑" panose="020B0503020204020204" pitchFamily="34" charset="-122"/>
            </a:endParaRPr>
          </a:p>
        </p:txBody>
      </p:sp>
      <p:sp>
        <p:nvSpPr>
          <p:cNvPr id="2" name="矩形 1"/>
          <p:cNvSpPr/>
          <p:nvPr/>
        </p:nvSpPr>
        <p:spPr>
          <a:xfrm>
            <a:off x="794912" y="981506"/>
            <a:ext cx="1297150" cy="461665"/>
          </a:xfrm>
          <a:prstGeom prst="rect">
            <a:avLst/>
          </a:prstGeom>
        </p:spPr>
        <p:txBody>
          <a:bodyPr wrap="none">
            <a:spAutoFit/>
          </a:bodyPr>
          <a:lstStyle/>
          <a:p>
            <a:r>
              <a:rPr lang="en-US" altLang="zh-CN" sz="2400" b="1" dirty="0">
                <a:latin typeface="微软雅黑" panose="020B0503020204020204" pitchFamily="34" charset="-122"/>
                <a:ea typeface="微软雅黑" panose="020B0503020204020204" pitchFamily="34" charset="-122"/>
              </a:rPr>
              <a:t>3</a:t>
            </a:r>
            <a:r>
              <a:rPr lang="zh-CN" altLang="en-US" sz="2400" b="1" dirty="0">
                <a:latin typeface="微软雅黑" panose="020B0503020204020204" pitchFamily="34" charset="-122"/>
                <a:ea typeface="微软雅黑" panose="020B0503020204020204" pitchFamily="34" charset="-122"/>
              </a:rPr>
              <a:t>、</a:t>
            </a:r>
            <a:r>
              <a:rPr lang="zh-CN" altLang="en-US" sz="2400" b="1" dirty="0" smtClean="0">
                <a:latin typeface="微软雅黑" panose="020B0503020204020204" pitchFamily="34" charset="-122"/>
                <a:ea typeface="微软雅黑" panose="020B0503020204020204" pitchFamily="34" charset="-122"/>
              </a:rPr>
              <a:t>感冒</a:t>
            </a:r>
            <a:endParaRPr lang="zh-CN" altLang="en-US" sz="2400"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xmlns="" val="15740384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95710" y="121310"/>
            <a:ext cx="1415772"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临床</a:t>
            </a:r>
            <a:r>
              <a:rPr lang="zh-CN" altLang="en-US" sz="2400" b="1" dirty="0" smtClean="0">
                <a:latin typeface="微软雅黑" panose="020B0503020204020204" pitchFamily="34" charset="-122"/>
                <a:ea typeface="微软雅黑" panose="020B0503020204020204" pitchFamily="34" charset="-122"/>
              </a:rPr>
              <a:t>应用</a:t>
            </a:r>
            <a:endParaRPr lang="zh-CN" altLang="en-US" sz="2400" b="1" dirty="0">
              <a:latin typeface="微软雅黑" panose="020B0503020204020204" pitchFamily="34" charset="-122"/>
              <a:ea typeface="微软雅黑" panose="020B0503020204020204" pitchFamily="34" charset="-122"/>
            </a:endParaRPr>
          </a:p>
        </p:txBody>
      </p:sp>
      <p:sp>
        <p:nvSpPr>
          <p:cNvPr id="2" name="矩形 1"/>
          <p:cNvSpPr/>
          <p:nvPr/>
        </p:nvSpPr>
        <p:spPr>
          <a:xfrm>
            <a:off x="714348" y="857236"/>
            <a:ext cx="1415772" cy="461665"/>
          </a:xfrm>
          <a:prstGeom prst="rect">
            <a:avLst/>
          </a:prstGeom>
        </p:spPr>
        <p:txBody>
          <a:bodyPr wrap="none">
            <a:spAutoFit/>
          </a:bodyPr>
          <a:lstStyle/>
          <a:p>
            <a:r>
              <a:rPr lang="zh-CN" altLang="en-US" sz="2400" b="1" dirty="0" smtClean="0">
                <a:latin typeface="微软雅黑" panose="020B0503020204020204" pitchFamily="34" charset="-122"/>
                <a:ea typeface="微软雅黑" panose="020B0503020204020204" pitchFamily="34" charset="-122"/>
              </a:rPr>
              <a:t>感冒分类</a:t>
            </a:r>
            <a:endParaRPr lang="zh-CN" altLang="en-US" sz="2400" b="1" dirty="0">
              <a:latin typeface="微软雅黑" panose="020B0503020204020204" pitchFamily="34" charset="-122"/>
              <a:ea typeface="微软雅黑" panose="020B0503020204020204" pitchFamily="34" charset="-122"/>
            </a:endParaRPr>
          </a:p>
        </p:txBody>
      </p:sp>
      <p:sp>
        <p:nvSpPr>
          <p:cNvPr id="6" name="矩形 5"/>
          <p:cNvSpPr/>
          <p:nvPr/>
        </p:nvSpPr>
        <p:spPr>
          <a:xfrm>
            <a:off x="928662" y="1357302"/>
            <a:ext cx="7358114" cy="1289905"/>
          </a:xfrm>
          <a:prstGeom prst="rect">
            <a:avLst/>
          </a:prstGeom>
        </p:spPr>
        <p:txBody>
          <a:bodyPr wrap="square">
            <a:spAutoFit/>
          </a:bodyPr>
          <a:lstStyle/>
          <a:p>
            <a:pPr>
              <a:lnSpc>
                <a:spcPct val="150000"/>
              </a:lnSpc>
            </a:pPr>
            <a:r>
              <a:rPr lang="en-US" altLang="zh-CN" dirty="0" smtClean="0">
                <a:solidFill>
                  <a:schemeClr val="tx1">
                    <a:lumMod val="95000"/>
                    <a:lumOff val="5000"/>
                  </a:schemeClr>
                </a:solidFill>
                <a:latin typeface="微软雅黑" pitchFamily="34" charset="-122"/>
                <a:ea typeface="微软雅黑" pitchFamily="34" charset="-122"/>
                <a:sym typeface="Wingdings"/>
              </a:rPr>
              <a:t>  </a:t>
            </a:r>
            <a:r>
              <a:rPr lang="zh-CN" altLang="en-US" dirty="0" smtClean="0">
                <a:solidFill>
                  <a:schemeClr val="tx1">
                    <a:lumMod val="95000"/>
                    <a:lumOff val="5000"/>
                  </a:schemeClr>
                </a:solidFill>
                <a:latin typeface="微软雅黑" pitchFamily="34" charset="-122"/>
                <a:ea typeface="微软雅黑" pitchFamily="34" charset="-122"/>
              </a:rPr>
              <a:t>风寒</a:t>
            </a:r>
            <a:r>
              <a:rPr lang="zh-CN" altLang="en-US" dirty="0" smtClean="0">
                <a:solidFill>
                  <a:schemeClr val="tx1">
                    <a:lumMod val="95000"/>
                    <a:lumOff val="5000"/>
                  </a:schemeClr>
                </a:solidFill>
                <a:latin typeface="微软雅黑" pitchFamily="34" charset="-122"/>
                <a:ea typeface="微软雅黑" pitchFamily="34" charset="-122"/>
              </a:rPr>
              <a:t>感冒：见后</a:t>
            </a:r>
          </a:p>
          <a:p>
            <a:pPr>
              <a:lnSpc>
                <a:spcPct val="150000"/>
              </a:lnSpc>
            </a:pPr>
            <a:r>
              <a:rPr lang="en-US" altLang="zh-CN" dirty="0" smtClean="0">
                <a:solidFill>
                  <a:schemeClr val="tx1">
                    <a:lumMod val="95000"/>
                    <a:lumOff val="5000"/>
                  </a:schemeClr>
                </a:solidFill>
                <a:latin typeface="微软雅黑" pitchFamily="34" charset="-122"/>
                <a:ea typeface="微软雅黑" pitchFamily="34" charset="-122"/>
                <a:sym typeface="Wingdings"/>
              </a:rPr>
              <a:t>  </a:t>
            </a:r>
            <a:r>
              <a:rPr lang="zh-CN" altLang="en-US" dirty="0" smtClean="0">
                <a:solidFill>
                  <a:schemeClr val="tx1">
                    <a:lumMod val="95000"/>
                    <a:lumOff val="5000"/>
                  </a:schemeClr>
                </a:solidFill>
                <a:latin typeface="微软雅黑" pitchFamily="34" charset="-122"/>
                <a:ea typeface="微软雅黑" pitchFamily="34" charset="-122"/>
              </a:rPr>
              <a:t>风</a:t>
            </a:r>
            <a:r>
              <a:rPr lang="zh-CN" altLang="en-US" dirty="0" smtClean="0">
                <a:solidFill>
                  <a:schemeClr val="tx1">
                    <a:lumMod val="95000"/>
                    <a:lumOff val="5000"/>
                  </a:schemeClr>
                </a:solidFill>
                <a:latin typeface="微软雅黑" pitchFamily="34" charset="-122"/>
                <a:ea typeface="微软雅黑" pitchFamily="34" charset="-122"/>
              </a:rPr>
              <a:t>热感冒：症状为恶寒轻、发热重、头胀痛、咽喉肿痛、口微渴、少汗出、咳嗽吐黄痰、舌苔薄白或微黄、舌尖红赤、脉浮数等</a:t>
            </a:r>
            <a:r>
              <a:rPr lang="zh-CN" altLang="en-US" dirty="0" smtClean="0">
                <a:solidFill>
                  <a:schemeClr val="tx1">
                    <a:lumMod val="95000"/>
                    <a:lumOff val="5000"/>
                  </a:schemeClr>
                </a:solidFill>
                <a:latin typeface="微软雅黑" pitchFamily="34" charset="-122"/>
                <a:ea typeface="微软雅黑" pitchFamily="34" charset="-122"/>
              </a:rPr>
              <a:t>。</a:t>
            </a:r>
            <a:endParaRPr lang="zh-CN" altLang="en-US" dirty="0" smtClean="0">
              <a:solidFill>
                <a:schemeClr val="tx1">
                  <a:lumMod val="95000"/>
                  <a:lumOff val="5000"/>
                </a:schemeClr>
              </a:solidFill>
              <a:latin typeface="微软雅黑" pitchFamily="34" charset="-122"/>
              <a:ea typeface="微软雅黑" pitchFamily="34" charset="-122"/>
            </a:endParaRPr>
          </a:p>
        </p:txBody>
      </p:sp>
      <p:sp>
        <p:nvSpPr>
          <p:cNvPr id="7" name="矩形 6"/>
          <p:cNvSpPr/>
          <p:nvPr/>
        </p:nvSpPr>
        <p:spPr>
          <a:xfrm>
            <a:off x="928662" y="2679003"/>
            <a:ext cx="7358114" cy="2535951"/>
          </a:xfrm>
          <a:prstGeom prst="rect">
            <a:avLst/>
          </a:prstGeom>
        </p:spPr>
        <p:txBody>
          <a:bodyPr wrap="square">
            <a:spAutoFit/>
          </a:bodyPr>
          <a:lstStyle/>
          <a:p>
            <a:pPr>
              <a:lnSpc>
                <a:spcPct val="150000"/>
              </a:lnSpc>
            </a:pPr>
            <a:r>
              <a:rPr lang="en-US" altLang="zh-CN" dirty="0" smtClean="0">
                <a:solidFill>
                  <a:schemeClr val="tx1">
                    <a:lumMod val="95000"/>
                    <a:lumOff val="5000"/>
                  </a:schemeClr>
                </a:solidFill>
                <a:latin typeface="微软雅黑" pitchFamily="34" charset="-122"/>
                <a:ea typeface="微软雅黑" pitchFamily="34" charset="-122"/>
                <a:sym typeface="Wingdings"/>
              </a:rPr>
              <a:t>  </a:t>
            </a:r>
            <a:r>
              <a:rPr lang="zh-CN" altLang="en-US" dirty="0" smtClean="0">
                <a:latin typeface="微软雅黑" pitchFamily="34" charset="-122"/>
                <a:ea typeface="微软雅黑" pitchFamily="34" charset="-122"/>
              </a:rPr>
              <a:t>表里</a:t>
            </a:r>
            <a:r>
              <a:rPr lang="zh-CN" altLang="en-US" dirty="0" smtClean="0">
                <a:latin typeface="微软雅黑" pitchFamily="34" charset="-122"/>
                <a:ea typeface="微软雅黑" pitchFamily="34" charset="-122"/>
              </a:rPr>
              <a:t>两感</a:t>
            </a:r>
            <a:r>
              <a:rPr lang="en-US" altLang="zh-CN" dirty="0" smtClean="0">
                <a:latin typeface="微软雅黑" pitchFamily="34" charset="-122"/>
                <a:ea typeface="微软雅黑" pitchFamily="34" charset="-122"/>
              </a:rPr>
              <a:t>(</a:t>
            </a:r>
            <a:r>
              <a:rPr lang="zh-CN" altLang="en-US" dirty="0" smtClean="0">
                <a:latin typeface="微软雅黑" pitchFamily="34" charset="-122"/>
                <a:ea typeface="微软雅黑" pitchFamily="34" charset="-122"/>
              </a:rPr>
              <a:t>风寒和风热混合型感冒</a:t>
            </a:r>
            <a:r>
              <a:rPr lang="en-US" altLang="zh-CN" dirty="0" smtClean="0">
                <a:latin typeface="微软雅黑" pitchFamily="34" charset="-122"/>
                <a:ea typeface="微软雅黑" pitchFamily="34" charset="-122"/>
              </a:rPr>
              <a:t>)</a:t>
            </a:r>
            <a:r>
              <a:rPr lang="zh-CN" altLang="en-US" dirty="0" smtClean="0">
                <a:latin typeface="微软雅黑" pitchFamily="34" charset="-122"/>
                <a:ea typeface="微软雅黑" pitchFamily="34" charset="-122"/>
              </a:rPr>
              <a:t>：症状为高热、恶寒、头痛眩晕、四肢酸痛、咽喉肿痛、大便干燥、小便发黄、舌苔薄黄、舌头红赤。应选用表里双解、解表治理的药物，如：防风通圣九</a:t>
            </a:r>
            <a:r>
              <a:rPr lang="en-US" altLang="zh-CN" dirty="0" smtClean="0">
                <a:latin typeface="微软雅黑" pitchFamily="34" charset="-122"/>
                <a:ea typeface="微软雅黑" pitchFamily="34" charset="-122"/>
              </a:rPr>
              <a:t>(</a:t>
            </a:r>
            <a:r>
              <a:rPr lang="zh-CN" altLang="en-US" dirty="0" smtClean="0">
                <a:latin typeface="微软雅黑" pitchFamily="34" charset="-122"/>
                <a:ea typeface="微软雅黑" pitchFamily="34" charset="-122"/>
              </a:rPr>
              <a:t>散</a:t>
            </a:r>
            <a:r>
              <a:rPr lang="en-US" altLang="zh-CN" dirty="0" smtClean="0">
                <a:latin typeface="微软雅黑" pitchFamily="34" charset="-122"/>
                <a:ea typeface="微软雅黑" pitchFamily="34" charset="-122"/>
              </a:rPr>
              <a:t>)</a:t>
            </a:r>
            <a:r>
              <a:rPr lang="zh-CN" altLang="en-US" dirty="0" smtClean="0">
                <a:latin typeface="微软雅黑" pitchFamily="34" charset="-122"/>
                <a:ea typeface="微软雅黑" pitchFamily="34" charset="-122"/>
              </a:rPr>
              <a:t>、重感灵片、重感片等。</a:t>
            </a:r>
          </a:p>
          <a:p>
            <a:pPr>
              <a:lnSpc>
                <a:spcPct val="150000"/>
              </a:lnSpc>
            </a:pPr>
            <a:r>
              <a:rPr lang="en-US" altLang="zh-CN" dirty="0" smtClean="0">
                <a:solidFill>
                  <a:schemeClr val="tx1">
                    <a:lumMod val="95000"/>
                    <a:lumOff val="5000"/>
                  </a:schemeClr>
                </a:solidFill>
                <a:latin typeface="微软雅黑" pitchFamily="34" charset="-122"/>
                <a:ea typeface="微软雅黑" pitchFamily="34" charset="-122"/>
                <a:sym typeface="Wingdings"/>
              </a:rPr>
              <a:t>  </a:t>
            </a:r>
            <a:r>
              <a:rPr lang="zh-CN" altLang="en-US" dirty="0" smtClean="0">
                <a:latin typeface="微软雅黑" pitchFamily="34" charset="-122"/>
                <a:ea typeface="微软雅黑" pitchFamily="34" charset="-122"/>
              </a:rPr>
              <a:t>胃肠</a:t>
            </a:r>
            <a:r>
              <a:rPr lang="zh-CN" altLang="en-US" dirty="0" smtClean="0">
                <a:latin typeface="微软雅黑" pitchFamily="34" charset="-122"/>
                <a:ea typeface="微软雅黑" pitchFamily="34" charset="-122"/>
              </a:rPr>
              <a:t>型感冒：见后</a:t>
            </a:r>
          </a:p>
          <a:p>
            <a:pPr>
              <a:lnSpc>
                <a:spcPct val="150000"/>
              </a:lnSpc>
            </a:pPr>
            <a:r>
              <a:rPr lang="en-US" altLang="zh-CN" dirty="0" smtClean="0">
                <a:solidFill>
                  <a:schemeClr val="tx1">
                    <a:lumMod val="95000"/>
                    <a:lumOff val="5000"/>
                  </a:schemeClr>
                </a:solidFill>
                <a:latin typeface="微软雅黑" pitchFamily="34" charset="-122"/>
                <a:ea typeface="微软雅黑" pitchFamily="34" charset="-122"/>
                <a:sym typeface="Wingdings"/>
              </a:rPr>
              <a:t>  </a:t>
            </a:r>
            <a:r>
              <a:rPr lang="zh-CN" altLang="en-US" dirty="0" smtClean="0">
                <a:latin typeface="微软雅黑" pitchFamily="34" charset="-122"/>
                <a:ea typeface="微软雅黑" pitchFamily="34" charset="-122"/>
              </a:rPr>
              <a:t>暑</a:t>
            </a:r>
            <a:r>
              <a:rPr lang="zh-CN" altLang="en-US" dirty="0" smtClean="0">
                <a:latin typeface="微软雅黑" pitchFamily="34" charset="-122"/>
                <a:ea typeface="微软雅黑" pitchFamily="34" charset="-122"/>
              </a:rPr>
              <a:t>湿、暑热感冒：见</a:t>
            </a:r>
            <a:r>
              <a:rPr lang="zh-CN" altLang="en-US" dirty="0" smtClean="0">
                <a:latin typeface="微软雅黑" pitchFamily="34" charset="-122"/>
                <a:ea typeface="微软雅黑" pitchFamily="34" charset="-122"/>
              </a:rPr>
              <a:t>后</a:t>
            </a:r>
            <a:endParaRPr lang="zh-CN" altLang="en-US" dirty="0" smtClean="0">
              <a:latin typeface="微软雅黑" pitchFamily="34" charset="-122"/>
              <a:ea typeface="微软雅黑" pitchFamily="34" charset="-122"/>
            </a:endParaRPr>
          </a:p>
        </p:txBody>
      </p:sp>
    </p:spTree>
    <p:extLst>
      <p:ext uri="{BB962C8B-B14F-4D97-AF65-F5344CB8AC3E}">
        <p14:creationId xmlns:p14="http://schemas.microsoft.com/office/powerpoint/2010/main" xmlns="" val="15740384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95710" y="121310"/>
            <a:ext cx="1415772"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临床</a:t>
            </a:r>
            <a:r>
              <a:rPr lang="zh-CN" altLang="en-US" sz="2400" b="1" dirty="0" smtClean="0">
                <a:latin typeface="微软雅黑" panose="020B0503020204020204" pitchFamily="34" charset="-122"/>
                <a:ea typeface="微软雅黑" panose="020B0503020204020204" pitchFamily="34" charset="-122"/>
              </a:rPr>
              <a:t>应用</a:t>
            </a:r>
            <a:endParaRPr lang="zh-CN" altLang="en-US" sz="2400" b="1" dirty="0">
              <a:latin typeface="微软雅黑" panose="020B0503020204020204" pitchFamily="34" charset="-122"/>
              <a:ea typeface="微软雅黑" panose="020B0503020204020204" pitchFamily="34" charset="-122"/>
            </a:endParaRPr>
          </a:p>
        </p:txBody>
      </p:sp>
      <p:sp>
        <p:nvSpPr>
          <p:cNvPr id="5" name="矩形 4"/>
          <p:cNvSpPr/>
          <p:nvPr/>
        </p:nvSpPr>
        <p:spPr>
          <a:xfrm>
            <a:off x="794912" y="1917724"/>
            <a:ext cx="7560525" cy="581057"/>
          </a:xfrm>
          <a:prstGeom prst="rect">
            <a:avLst/>
          </a:prstGeom>
        </p:spPr>
        <p:txBody>
          <a:bodyPr wrap="square">
            <a:spAutoFit/>
          </a:bodyPr>
          <a:lstStyle/>
          <a:p>
            <a:pPr>
              <a:lnSpc>
                <a:spcPct val="150000"/>
              </a:lnSpc>
            </a:pPr>
            <a:r>
              <a:rPr lang="zh-CN" altLang="en-US" sz="2400" dirty="0" smtClean="0">
                <a:latin typeface="微软雅黑" panose="020B0503020204020204" pitchFamily="34" charset="-122"/>
                <a:ea typeface="微软雅黑" panose="020B0503020204020204" pitchFamily="34" charset="-122"/>
              </a:rPr>
              <a:t>    </a:t>
            </a:r>
            <a:endParaRPr lang="zh-CN" altLang="en-US" sz="2400" dirty="0">
              <a:latin typeface="微软雅黑" panose="020B0503020204020204" pitchFamily="34" charset="-122"/>
              <a:ea typeface="微软雅黑" panose="020B0503020204020204" pitchFamily="34" charset="-122"/>
            </a:endParaRPr>
          </a:p>
        </p:txBody>
      </p:sp>
      <p:sp>
        <p:nvSpPr>
          <p:cNvPr id="2" name="矩形 1"/>
          <p:cNvSpPr/>
          <p:nvPr/>
        </p:nvSpPr>
        <p:spPr>
          <a:xfrm>
            <a:off x="794912" y="785798"/>
            <a:ext cx="4493538" cy="461665"/>
          </a:xfrm>
          <a:prstGeom prst="rect">
            <a:avLst/>
          </a:prstGeom>
        </p:spPr>
        <p:txBody>
          <a:bodyPr wrap="square">
            <a:spAutoFit/>
          </a:bodyPr>
          <a:lstStyle/>
          <a:p>
            <a:r>
              <a:rPr lang="zh-CN" altLang="en-US" sz="2400" b="1" dirty="0" smtClean="0">
                <a:latin typeface="微软雅黑" panose="020B0503020204020204" pitchFamily="34" charset="-122"/>
                <a:ea typeface="微软雅黑" panose="020B0503020204020204" pitchFamily="34" charset="-122"/>
              </a:rPr>
              <a:t>常见风寒感冒和风热感冒的区别</a:t>
            </a:r>
            <a:endParaRPr lang="zh-CN" altLang="en-US" sz="2400" b="1" dirty="0">
              <a:latin typeface="微软雅黑" panose="020B0503020204020204" pitchFamily="34" charset="-122"/>
              <a:ea typeface="微软雅黑" panose="020B0503020204020204" pitchFamily="34" charset="-122"/>
            </a:endParaRPr>
          </a:p>
        </p:txBody>
      </p:sp>
      <p:sp>
        <p:nvSpPr>
          <p:cNvPr id="7" name="矩形 6"/>
          <p:cNvSpPr/>
          <p:nvPr/>
        </p:nvSpPr>
        <p:spPr>
          <a:xfrm>
            <a:off x="428596" y="1428740"/>
            <a:ext cx="8501106" cy="3416320"/>
          </a:xfrm>
          <a:prstGeom prst="rect">
            <a:avLst/>
          </a:prstGeom>
        </p:spPr>
        <p:txBody>
          <a:bodyPr wrap="square">
            <a:spAutoFit/>
          </a:bodyPr>
          <a:lstStyle/>
          <a:p>
            <a:pPr lvl="0"/>
            <a:r>
              <a:rPr lang="en-US" altLang="zh-CN" dirty="0" smtClean="0">
                <a:solidFill>
                  <a:schemeClr val="tx1">
                    <a:lumMod val="95000"/>
                    <a:lumOff val="5000"/>
                  </a:schemeClr>
                </a:solidFill>
                <a:latin typeface="微软雅黑" pitchFamily="34" charset="-122"/>
                <a:ea typeface="微软雅黑" pitchFamily="34" charset="-122"/>
                <a:sym typeface="Wingdings"/>
              </a:rPr>
              <a:t>  </a:t>
            </a:r>
            <a:r>
              <a:rPr lang="zh-CN" altLang="en-US" dirty="0" smtClean="0">
                <a:latin typeface="微软雅黑" pitchFamily="34" charset="-122"/>
                <a:ea typeface="微软雅黑" pitchFamily="34" charset="-122"/>
              </a:rPr>
              <a:t>汗</a:t>
            </a:r>
            <a:r>
              <a:rPr lang="zh-CN" altLang="en-US" dirty="0" smtClean="0">
                <a:latin typeface="微软雅黑" pitchFamily="34" charset="-122"/>
                <a:ea typeface="微软雅黑" pitchFamily="34" charset="-122"/>
              </a:rPr>
              <a:t>：无汗</a:t>
            </a:r>
            <a:r>
              <a:rPr lang="en-US" dirty="0" smtClean="0">
                <a:latin typeface="微软雅黑" pitchFamily="34" charset="-122"/>
                <a:ea typeface="微软雅黑" pitchFamily="34" charset="-122"/>
              </a:rPr>
              <a:t>—</a:t>
            </a:r>
            <a:r>
              <a:rPr lang="zh-CN" altLang="en-US" dirty="0" smtClean="0">
                <a:latin typeface="微软雅黑" pitchFamily="34" charset="-122"/>
                <a:ea typeface="微软雅黑" pitchFamily="34" charset="-122"/>
              </a:rPr>
              <a:t>风寒；有汗</a:t>
            </a:r>
            <a:r>
              <a:rPr lang="en-US" dirty="0" smtClean="0">
                <a:latin typeface="微软雅黑" pitchFamily="34" charset="-122"/>
                <a:ea typeface="微软雅黑" pitchFamily="34" charset="-122"/>
              </a:rPr>
              <a:t>—</a:t>
            </a:r>
            <a:r>
              <a:rPr lang="zh-CN" altLang="en-US" dirty="0" smtClean="0">
                <a:latin typeface="微软雅黑" pitchFamily="34" charset="-122"/>
                <a:ea typeface="微软雅黑" pitchFamily="34" charset="-122"/>
              </a:rPr>
              <a:t>风热</a:t>
            </a:r>
          </a:p>
          <a:p>
            <a:r>
              <a:rPr lang="zh-CN" altLang="en-US" dirty="0" smtClean="0">
                <a:latin typeface="微软雅黑" pitchFamily="34" charset="-122"/>
                <a:ea typeface="微软雅黑" pitchFamily="34" charset="-122"/>
              </a:rPr>
              <a:t>    风寒</a:t>
            </a:r>
            <a:r>
              <a:rPr lang="zh-CN" altLang="en-US" dirty="0" smtClean="0">
                <a:latin typeface="微软雅黑" pitchFamily="34" charset="-122"/>
                <a:ea typeface="微软雅黑" pitchFamily="34" charset="-122"/>
              </a:rPr>
              <a:t>感冒</a:t>
            </a:r>
            <a:r>
              <a:rPr lang="en-US" dirty="0" smtClean="0">
                <a:latin typeface="微软雅黑" pitchFamily="34" charset="-122"/>
                <a:ea typeface="微软雅黑" pitchFamily="34" charset="-122"/>
              </a:rPr>
              <a:t>—</a:t>
            </a:r>
            <a:r>
              <a:rPr lang="zh-CN" altLang="en-US" dirty="0" smtClean="0">
                <a:latin typeface="微软雅黑" pitchFamily="34" charset="-122"/>
                <a:ea typeface="微软雅黑" pitchFamily="34" charset="-122"/>
              </a:rPr>
              <a:t>无汗的感冒：发热（高烧）、头痛、骨节酸痛、浑身疼痛。</a:t>
            </a:r>
          </a:p>
          <a:p>
            <a:r>
              <a:rPr lang="zh-CN" altLang="en-US" dirty="0" smtClean="0">
                <a:latin typeface="微软雅黑" pitchFamily="34" charset="-122"/>
                <a:ea typeface="微软雅黑" pitchFamily="34" charset="-122"/>
              </a:rPr>
              <a:t>    风</a:t>
            </a:r>
            <a:r>
              <a:rPr lang="zh-CN" altLang="en-US" dirty="0" smtClean="0">
                <a:latin typeface="微软雅黑" pitchFamily="34" charset="-122"/>
                <a:ea typeface="微软雅黑" pitchFamily="34" charset="-122"/>
              </a:rPr>
              <a:t>热感冒</a:t>
            </a:r>
            <a:r>
              <a:rPr lang="en-US" dirty="0" smtClean="0">
                <a:latin typeface="微软雅黑" pitchFamily="34" charset="-122"/>
                <a:ea typeface="微软雅黑" pitchFamily="34" charset="-122"/>
              </a:rPr>
              <a:t>—</a:t>
            </a:r>
            <a:r>
              <a:rPr lang="zh-CN" altLang="en-US" dirty="0" smtClean="0">
                <a:latin typeface="微软雅黑" pitchFamily="34" charset="-122"/>
                <a:ea typeface="微软雅黑" pitchFamily="34" charset="-122"/>
              </a:rPr>
              <a:t>有汗的感冒：发热（温度不是很高）、汗出、恶风、恶寒。</a:t>
            </a:r>
          </a:p>
          <a:p>
            <a:pPr lvl="0"/>
            <a:r>
              <a:rPr lang="en-US" altLang="zh-CN" dirty="0" smtClean="0">
                <a:solidFill>
                  <a:schemeClr val="tx1">
                    <a:lumMod val="95000"/>
                    <a:lumOff val="5000"/>
                  </a:schemeClr>
                </a:solidFill>
                <a:latin typeface="微软雅黑" pitchFamily="34" charset="-122"/>
                <a:ea typeface="微软雅黑" pitchFamily="34" charset="-122"/>
                <a:sym typeface="Wingdings"/>
              </a:rPr>
              <a:t>  </a:t>
            </a:r>
            <a:r>
              <a:rPr lang="zh-CN" altLang="en-US" dirty="0" smtClean="0">
                <a:latin typeface="微软雅黑" pitchFamily="34" charset="-122"/>
                <a:ea typeface="微软雅黑" pitchFamily="34" charset="-122"/>
              </a:rPr>
              <a:t>痰</a:t>
            </a:r>
            <a:r>
              <a:rPr lang="zh-CN" altLang="en-US" dirty="0" smtClean="0">
                <a:latin typeface="微软雅黑" pitchFamily="34" charset="-122"/>
                <a:ea typeface="微软雅黑" pitchFamily="34" charset="-122"/>
              </a:rPr>
              <a:t>：清稀</a:t>
            </a:r>
            <a:r>
              <a:rPr lang="en-US" dirty="0" smtClean="0">
                <a:latin typeface="微软雅黑" pitchFamily="34" charset="-122"/>
                <a:ea typeface="微软雅黑" pitchFamily="34" charset="-122"/>
              </a:rPr>
              <a:t>--</a:t>
            </a:r>
            <a:r>
              <a:rPr lang="zh-CN" altLang="en-US" dirty="0" smtClean="0">
                <a:latin typeface="微软雅黑" pitchFamily="34" charset="-122"/>
                <a:ea typeface="微软雅黑" pitchFamily="34" charset="-122"/>
              </a:rPr>
              <a:t>风寒；稠浊</a:t>
            </a:r>
            <a:r>
              <a:rPr lang="en-US" dirty="0" smtClean="0">
                <a:latin typeface="微软雅黑" pitchFamily="34" charset="-122"/>
                <a:ea typeface="微软雅黑" pitchFamily="34" charset="-122"/>
              </a:rPr>
              <a:t>--</a:t>
            </a:r>
            <a:r>
              <a:rPr lang="zh-CN" altLang="en-US" dirty="0" smtClean="0">
                <a:latin typeface="微软雅黑" pitchFamily="34" charset="-122"/>
                <a:ea typeface="微软雅黑" pitchFamily="34" charset="-122"/>
              </a:rPr>
              <a:t>风热</a:t>
            </a:r>
          </a:p>
          <a:p>
            <a:pPr lvl="0"/>
            <a:r>
              <a:rPr lang="en-US" altLang="zh-CN" dirty="0" smtClean="0">
                <a:solidFill>
                  <a:schemeClr val="tx1">
                    <a:lumMod val="95000"/>
                    <a:lumOff val="5000"/>
                  </a:schemeClr>
                </a:solidFill>
                <a:latin typeface="微软雅黑" pitchFamily="34" charset="-122"/>
                <a:ea typeface="微软雅黑" pitchFamily="34" charset="-122"/>
                <a:sym typeface="Wingdings"/>
              </a:rPr>
              <a:t>  </a:t>
            </a:r>
            <a:r>
              <a:rPr lang="zh-CN" altLang="en-US" dirty="0" smtClean="0">
                <a:latin typeface="微软雅黑" pitchFamily="34" charset="-122"/>
                <a:ea typeface="微软雅黑" pitchFamily="34" charset="-122"/>
              </a:rPr>
              <a:t>鼻涕</a:t>
            </a:r>
            <a:r>
              <a:rPr lang="zh-CN" altLang="en-US" dirty="0" smtClean="0">
                <a:latin typeface="微软雅黑" pitchFamily="34" charset="-122"/>
                <a:ea typeface="微软雅黑" pitchFamily="34" charset="-122"/>
              </a:rPr>
              <a:t>：清涕</a:t>
            </a:r>
            <a:r>
              <a:rPr lang="en-US" dirty="0" smtClean="0">
                <a:latin typeface="微软雅黑" pitchFamily="34" charset="-122"/>
                <a:ea typeface="微软雅黑" pitchFamily="34" charset="-122"/>
              </a:rPr>
              <a:t>—</a:t>
            </a:r>
            <a:r>
              <a:rPr lang="zh-CN" altLang="en-US" dirty="0" smtClean="0">
                <a:latin typeface="微软雅黑" pitchFamily="34" charset="-122"/>
                <a:ea typeface="微软雅黑" pitchFamily="34" charset="-122"/>
              </a:rPr>
              <a:t>风寒；黄涕</a:t>
            </a:r>
            <a:r>
              <a:rPr lang="en-US" dirty="0" smtClean="0">
                <a:latin typeface="微软雅黑" pitchFamily="34" charset="-122"/>
                <a:ea typeface="微软雅黑" pitchFamily="34" charset="-122"/>
              </a:rPr>
              <a:t>—</a:t>
            </a:r>
            <a:r>
              <a:rPr lang="zh-CN" altLang="en-US" dirty="0" smtClean="0">
                <a:latin typeface="微软雅黑" pitchFamily="34" charset="-122"/>
                <a:ea typeface="微软雅黑" pitchFamily="34" charset="-122"/>
              </a:rPr>
              <a:t>风热</a:t>
            </a:r>
          </a:p>
          <a:p>
            <a:pPr lvl="0"/>
            <a:r>
              <a:rPr lang="en-US" altLang="zh-CN" dirty="0" smtClean="0">
                <a:solidFill>
                  <a:schemeClr val="tx1">
                    <a:lumMod val="95000"/>
                    <a:lumOff val="5000"/>
                  </a:schemeClr>
                </a:solidFill>
                <a:latin typeface="微软雅黑" pitchFamily="34" charset="-122"/>
                <a:ea typeface="微软雅黑" pitchFamily="34" charset="-122"/>
                <a:sym typeface="Wingdings"/>
              </a:rPr>
              <a:t>  </a:t>
            </a:r>
            <a:r>
              <a:rPr lang="zh-CN" altLang="en-US" dirty="0" smtClean="0">
                <a:latin typeface="微软雅黑" pitchFamily="34" charset="-122"/>
                <a:ea typeface="微软雅黑" pitchFamily="34" charset="-122"/>
              </a:rPr>
              <a:t>起因</a:t>
            </a:r>
            <a:r>
              <a:rPr lang="zh-CN" altLang="en-US" dirty="0" smtClean="0">
                <a:latin typeface="微软雅黑" pitchFamily="34" charset="-122"/>
                <a:ea typeface="微软雅黑" pitchFamily="34" charset="-122"/>
              </a:rPr>
              <a:t>：劳累</a:t>
            </a:r>
            <a:r>
              <a:rPr lang="en-US" dirty="0" smtClean="0">
                <a:latin typeface="微软雅黑" pitchFamily="34" charset="-122"/>
                <a:ea typeface="微软雅黑" pitchFamily="34" charset="-122"/>
              </a:rPr>
              <a:t>—</a:t>
            </a:r>
            <a:r>
              <a:rPr lang="zh-CN" altLang="en-US" dirty="0" smtClean="0">
                <a:latin typeface="微软雅黑" pitchFamily="34" charset="-122"/>
                <a:ea typeface="微软雅黑" pitchFamily="34" charset="-122"/>
              </a:rPr>
              <a:t>风寒；便秘</a:t>
            </a:r>
            <a:r>
              <a:rPr lang="en-US" dirty="0" smtClean="0">
                <a:latin typeface="微软雅黑" pitchFamily="34" charset="-122"/>
                <a:ea typeface="微软雅黑" pitchFamily="34" charset="-122"/>
              </a:rPr>
              <a:t>—</a:t>
            </a:r>
            <a:r>
              <a:rPr lang="zh-CN" altLang="en-US" dirty="0" smtClean="0">
                <a:latin typeface="微软雅黑" pitchFamily="34" charset="-122"/>
                <a:ea typeface="微软雅黑" pitchFamily="34" charset="-122"/>
              </a:rPr>
              <a:t>风热</a:t>
            </a:r>
          </a:p>
          <a:p>
            <a:r>
              <a:rPr lang="zh-CN" altLang="en-US" dirty="0" smtClean="0">
                <a:latin typeface="微软雅黑" pitchFamily="34" charset="-122"/>
                <a:ea typeface="微软雅黑" pitchFamily="34" charset="-122"/>
              </a:rPr>
              <a:t>风寒感冒其起因通常是劳累，没休息好，在加上吹风或受凉。</a:t>
            </a:r>
          </a:p>
          <a:p>
            <a:r>
              <a:rPr lang="zh-CN" altLang="en-US" dirty="0" smtClean="0">
                <a:latin typeface="微软雅黑" pitchFamily="34" charset="-122"/>
                <a:ea typeface="微软雅黑" pitchFamily="34" charset="-122"/>
              </a:rPr>
              <a:t>风热感冒通常是便秘，便秘两天后，喉咙痛一两天，然后出现感冒症状，这就是风热感冒。</a:t>
            </a:r>
          </a:p>
          <a:p>
            <a:r>
              <a:rPr lang="zh-CN" altLang="en-US" dirty="0" smtClean="0">
                <a:latin typeface="微软雅黑" pitchFamily="34" charset="-122"/>
                <a:ea typeface="微软雅黑" pitchFamily="34" charset="-122"/>
              </a:rPr>
              <a:t>为什么便秘会引起感冒？</a:t>
            </a:r>
          </a:p>
          <a:p>
            <a:r>
              <a:rPr lang="zh-CN" altLang="en-US" dirty="0" smtClean="0">
                <a:latin typeface="微软雅黑" pitchFamily="34" charset="-122"/>
                <a:ea typeface="微软雅黑" pitchFamily="34" charset="-122"/>
              </a:rPr>
              <a:t>中医认为肺和大肠相表里，排便不畅，大肠影响肺就出现感冒症状。</a:t>
            </a:r>
          </a:p>
          <a:p>
            <a:r>
              <a:rPr lang="zh-CN" altLang="en-US" dirty="0" smtClean="0">
                <a:latin typeface="微软雅黑" pitchFamily="34" charset="-122"/>
                <a:ea typeface="微软雅黑" pitchFamily="34" charset="-122"/>
              </a:rPr>
              <a:t>同样反过来，风寒感冒治疗不及时或不对症也会外邪内进引致便秘或拉肚子。</a:t>
            </a:r>
            <a:endParaRPr lang="zh-CN" altLang="en-US" dirty="0">
              <a:latin typeface="微软雅黑" pitchFamily="34" charset="-122"/>
              <a:ea typeface="微软雅黑" pitchFamily="34" charset="-122"/>
            </a:endParaRPr>
          </a:p>
        </p:txBody>
      </p:sp>
    </p:spTree>
    <p:extLst>
      <p:ext uri="{BB962C8B-B14F-4D97-AF65-F5344CB8AC3E}">
        <p14:creationId xmlns:p14="http://schemas.microsoft.com/office/powerpoint/2010/main" xmlns="" val="15740384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95710" y="121310"/>
            <a:ext cx="1415772"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临床</a:t>
            </a:r>
            <a:r>
              <a:rPr lang="zh-CN" altLang="en-US" sz="2400" b="1" dirty="0" smtClean="0">
                <a:latin typeface="微软雅黑" panose="020B0503020204020204" pitchFamily="34" charset="-122"/>
                <a:ea typeface="微软雅黑" panose="020B0503020204020204" pitchFamily="34" charset="-122"/>
              </a:rPr>
              <a:t>应用</a:t>
            </a:r>
            <a:endParaRPr lang="zh-CN" altLang="en-US" sz="2400" b="1" dirty="0">
              <a:latin typeface="微软雅黑" panose="020B0503020204020204" pitchFamily="34" charset="-122"/>
              <a:ea typeface="微软雅黑" panose="020B0503020204020204" pitchFamily="34" charset="-122"/>
            </a:endParaRPr>
          </a:p>
        </p:txBody>
      </p:sp>
      <p:sp>
        <p:nvSpPr>
          <p:cNvPr id="5" name="矩形 4"/>
          <p:cNvSpPr/>
          <p:nvPr/>
        </p:nvSpPr>
        <p:spPr>
          <a:xfrm>
            <a:off x="794912" y="1633415"/>
            <a:ext cx="7560525" cy="3416320"/>
          </a:xfrm>
          <a:prstGeom prst="rect">
            <a:avLst/>
          </a:prstGeom>
        </p:spPr>
        <p:txBody>
          <a:bodyPr wrap="square">
            <a:spAutoFit/>
          </a:bodyPr>
          <a:lstStyle/>
          <a:p>
            <a:pPr>
              <a:lnSpc>
                <a:spcPct val="150000"/>
              </a:lnSpc>
            </a:pPr>
            <a:r>
              <a:rPr lang="zh-CN" altLang="en-US" sz="2400" dirty="0" smtClean="0">
                <a:latin typeface="微软雅黑" panose="020B0503020204020204" pitchFamily="34" charset="-122"/>
                <a:ea typeface="微软雅黑" panose="020B0503020204020204" pitchFamily="34" charset="-122"/>
              </a:rPr>
              <a:t>    分为</a:t>
            </a:r>
            <a:r>
              <a:rPr lang="zh-CN" altLang="en-US" sz="2400" dirty="0">
                <a:latin typeface="微软雅黑" panose="020B0503020204020204" pitchFamily="34" charset="-122"/>
                <a:ea typeface="微软雅黑" panose="020B0503020204020204" pitchFamily="34" charset="-122"/>
              </a:rPr>
              <a:t>热邪偏盛的暑热证和湿邪偏盛的暑湿证。两个证型出现“头痛昏</a:t>
            </a:r>
            <a:r>
              <a:rPr lang="zh-CN" altLang="en-US" sz="2400" dirty="0" smtClean="0">
                <a:latin typeface="微软雅黑" panose="020B0503020204020204" pitchFamily="34" charset="-122"/>
                <a:ea typeface="微软雅黑" panose="020B0503020204020204" pitchFamily="34" charset="-122"/>
              </a:rPr>
              <a:t>重，胸</a:t>
            </a:r>
            <a:r>
              <a:rPr lang="zh-CN" altLang="en-US" sz="2400" dirty="0">
                <a:latin typeface="微软雅黑" panose="020B0503020204020204" pitchFamily="34" charset="-122"/>
                <a:ea typeface="微软雅黑" panose="020B0503020204020204" pitchFamily="34" charset="-122"/>
              </a:rPr>
              <a:t>膈痞</a:t>
            </a:r>
            <a:r>
              <a:rPr lang="zh-CN" altLang="en-US" sz="2400" dirty="0" smtClean="0">
                <a:latin typeface="微软雅黑" panose="020B0503020204020204" pitchFamily="34" charset="-122"/>
                <a:ea typeface="微软雅黑" panose="020B0503020204020204" pitchFamily="34" charset="-122"/>
              </a:rPr>
              <a:t>闷，脘</a:t>
            </a:r>
            <a:r>
              <a:rPr lang="zh-CN" altLang="en-US" sz="2400" dirty="0">
                <a:latin typeface="微软雅黑" panose="020B0503020204020204" pitchFamily="34" charset="-122"/>
                <a:ea typeface="微软雅黑" panose="020B0503020204020204" pitchFamily="34" charset="-122"/>
              </a:rPr>
              <a:t>腹胀</a:t>
            </a:r>
            <a:r>
              <a:rPr lang="zh-CN" altLang="en-US" sz="2400" dirty="0" smtClean="0">
                <a:latin typeface="微软雅黑" panose="020B0503020204020204" pitchFamily="34" charset="-122"/>
                <a:ea typeface="微软雅黑" panose="020B0503020204020204" pitchFamily="34" charset="-122"/>
              </a:rPr>
              <a:t>痛，呕吐</a:t>
            </a:r>
            <a:r>
              <a:rPr lang="zh-CN" altLang="en-US" sz="2400" dirty="0">
                <a:latin typeface="微软雅黑" panose="020B0503020204020204" pitchFamily="34" charset="-122"/>
                <a:ea typeface="微软雅黑" panose="020B0503020204020204" pitchFamily="34" charset="-122"/>
              </a:rPr>
              <a:t>泄泻”症状均可使用藿香正气口服液。以“汗、热、渴”的暑热证需主要补</a:t>
            </a:r>
            <a:r>
              <a:rPr lang="zh-CN" altLang="en-US" sz="2400" dirty="0" smtClean="0">
                <a:latin typeface="微软雅黑" panose="020B0503020204020204" pitchFamily="34" charset="-122"/>
                <a:ea typeface="微软雅黑" panose="020B0503020204020204" pitchFamily="34" charset="-122"/>
              </a:rPr>
              <a:t>生理盐水，加</a:t>
            </a:r>
            <a:r>
              <a:rPr lang="zh-CN" altLang="en-US" sz="2400" dirty="0">
                <a:latin typeface="微软雅黑" panose="020B0503020204020204" pitchFamily="34" charset="-122"/>
                <a:ea typeface="微软雅黑" panose="020B0503020204020204" pitchFamily="34" charset="-122"/>
              </a:rPr>
              <a:t>配清凉生津药。暑湿证则藿香正气口服液完全</a:t>
            </a:r>
            <a:r>
              <a:rPr lang="zh-CN" altLang="en-US" sz="2400" dirty="0" smtClean="0">
                <a:latin typeface="微软雅黑" panose="020B0503020204020204" pitchFamily="34" charset="-122"/>
                <a:ea typeface="微软雅黑" panose="020B0503020204020204" pitchFamily="34" charset="-122"/>
              </a:rPr>
              <a:t>对症，以此</a:t>
            </a:r>
            <a:r>
              <a:rPr lang="zh-CN" altLang="en-US" sz="2400" dirty="0">
                <a:latin typeface="微软雅黑" panose="020B0503020204020204" pitchFamily="34" charset="-122"/>
                <a:ea typeface="微软雅黑" panose="020B0503020204020204" pitchFamily="34" charset="-122"/>
              </a:rPr>
              <a:t>药</a:t>
            </a:r>
            <a:r>
              <a:rPr lang="zh-CN" altLang="en-US" sz="2400" dirty="0" smtClean="0">
                <a:latin typeface="微软雅黑" panose="020B0503020204020204" pitchFamily="34" charset="-122"/>
                <a:ea typeface="微软雅黑" panose="020B0503020204020204" pitchFamily="34" charset="-122"/>
              </a:rPr>
              <a:t>为主，可</a:t>
            </a:r>
            <a:r>
              <a:rPr lang="zh-CN" altLang="en-US" sz="2400" dirty="0">
                <a:latin typeface="微软雅黑" panose="020B0503020204020204" pitchFamily="34" charset="-122"/>
                <a:ea typeface="微软雅黑" panose="020B0503020204020204" pitchFamily="34" charset="-122"/>
              </a:rPr>
              <a:t>酌情加大服用量。忌姜汤、捂汗。</a:t>
            </a:r>
          </a:p>
        </p:txBody>
      </p:sp>
      <p:sp>
        <p:nvSpPr>
          <p:cNvPr id="2" name="矩形 1"/>
          <p:cNvSpPr/>
          <p:nvPr/>
        </p:nvSpPr>
        <p:spPr>
          <a:xfrm>
            <a:off x="794912" y="981506"/>
            <a:ext cx="1415772"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暑湿感冒</a:t>
            </a:r>
          </a:p>
        </p:txBody>
      </p:sp>
    </p:spTree>
    <p:extLst>
      <p:ext uri="{BB962C8B-B14F-4D97-AF65-F5344CB8AC3E}">
        <p14:creationId xmlns:p14="http://schemas.microsoft.com/office/powerpoint/2010/main" xmlns="" val="24255303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95710" y="121310"/>
            <a:ext cx="1415772"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临床</a:t>
            </a:r>
            <a:r>
              <a:rPr lang="zh-CN" altLang="en-US" sz="2400" b="1" dirty="0" smtClean="0">
                <a:latin typeface="微软雅黑" panose="020B0503020204020204" pitchFamily="34" charset="-122"/>
                <a:ea typeface="微软雅黑" panose="020B0503020204020204" pitchFamily="34" charset="-122"/>
              </a:rPr>
              <a:t>应用</a:t>
            </a:r>
            <a:endParaRPr lang="zh-CN" altLang="en-US" sz="2400" b="1" dirty="0">
              <a:latin typeface="微软雅黑" panose="020B0503020204020204" pitchFamily="34" charset="-122"/>
              <a:ea typeface="微软雅黑" panose="020B0503020204020204" pitchFamily="34" charset="-122"/>
            </a:endParaRPr>
          </a:p>
        </p:txBody>
      </p:sp>
      <p:sp>
        <p:nvSpPr>
          <p:cNvPr id="5" name="矩形 4"/>
          <p:cNvSpPr/>
          <p:nvPr/>
        </p:nvSpPr>
        <p:spPr>
          <a:xfrm>
            <a:off x="794912" y="1633415"/>
            <a:ext cx="7560525" cy="3416320"/>
          </a:xfrm>
          <a:prstGeom prst="rect">
            <a:avLst/>
          </a:prstGeom>
        </p:spPr>
        <p:txBody>
          <a:bodyPr wrap="square">
            <a:spAutoFit/>
          </a:bodyPr>
          <a:lstStyle/>
          <a:p>
            <a:pPr>
              <a:lnSpc>
                <a:spcPct val="150000"/>
              </a:lnSpc>
            </a:pPr>
            <a:r>
              <a:rPr lang="en-US" altLang="zh-CN" sz="2400" dirty="0" smtClean="0">
                <a:latin typeface="微软雅黑" panose="020B0503020204020204" pitchFamily="34" charset="-122"/>
                <a:ea typeface="微软雅黑" panose="020B0503020204020204" pitchFamily="34" charset="-122"/>
              </a:rPr>
              <a:t>•   </a:t>
            </a:r>
            <a:r>
              <a:rPr lang="zh-CN" altLang="en-US" sz="2400" dirty="0" smtClean="0">
                <a:latin typeface="微软雅黑" panose="020B0503020204020204" pitchFamily="34" charset="-122"/>
                <a:ea typeface="微软雅黑" panose="020B0503020204020204" pitchFamily="34" charset="-122"/>
              </a:rPr>
              <a:t>由</a:t>
            </a:r>
            <a:r>
              <a:rPr lang="zh-CN" altLang="en-US" sz="2400" dirty="0">
                <a:latin typeface="微软雅黑" panose="020B0503020204020204" pitchFamily="34" charset="-122"/>
                <a:ea typeface="微软雅黑" panose="020B0503020204020204" pitchFamily="34" charset="-122"/>
              </a:rPr>
              <a:t>外邪细菌、病毒、气候变化等</a:t>
            </a:r>
            <a:r>
              <a:rPr lang="zh-CN" altLang="en-US" sz="2400" dirty="0" smtClean="0">
                <a:latin typeface="微软雅黑" panose="020B0503020204020204" pitchFamily="34" charset="-122"/>
                <a:ea typeface="微软雅黑" panose="020B0503020204020204" pitchFamily="34" charset="-122"/>
              </a:rPr>
              <a:t>外因，及</a:t>
            </a:r>
            <a:r>
              <a:rPr lang="zh-CN" altLang="en-US" sz="2400" dirty="0">
                <a:latin typeface="微软雅黑" panose="020B0503020204020204" pitchFamily="34" charset="-122"/>
                <a:ea typeface="微软雅黑" panose="020B0503020204020204" pitchFamily="34" charset="-122"/>
              </a:rPr>
              <a:t>胃肠功能差、抵抗力弱内因造成的感冒</a:t>
            </a:r>
            <a:r>
              <a:rPr lang="zh-CN" altLang="en-US" sz="2400" dirty="0" smtClean="0">
                <a:latin typeface="微软雅黑" panose="020B0503020204020204" pitchFamily="34" charset="-122"/>
                <a:ea typeface="微软雅黑" panose="020B0503020204020204" pitchFamily="34" charset="-122"/>
              </a:rPr>
              <a:t>引发头痛、头晕、四肢倦怠、胃</a:t>
            </a:r>
            <a:r>
              <a:rPr lang="zh-CN" altLang="en-US" sz="2400" dirty="0">
                <a:latin typeface="微软雅黑" panose="020B0503020204020204" pitchFamily="34" charset="-122"/>
                <a:ea typeface="微软雅黑" panose="020B0503020204020204" pitchFamily="34" charset="-122"/>
              </a:rPr>
              <a:t>胀、腹痛、呕吐、腹泻等胃肠道</a:t>
            </a:r>
            <a:r>
              <a:rPr lang="zh-CN" altLang="en-US" sz="2400" dirty="0" smtClean="0">
                <a:latin typeface="微软雅黑" panose="020B0503020204020204" pitchFamily="34" charset="-122"/>
                <a:ea typeface="微软雅黑" panose="020B0503020204020204" pitchFamily="34" charset="-122"/>
              </a:rPr>
              <a:t>症状（感冒症状与胃肠道症状兼有）。</a:t>
            </a:r>
            <a:endParaRPr lang="zh-CN" altLang="en-US" sz="2400" dirty="0">
              <a:latin typeface="微软雅黑" panose="020B0503020204020204" pitchFamily="34" charset="-122"/>
              <a:ea typeface="微软雅黑" panose="020B0503020204020204" pitchFamily="34" charset="-122"/>
            </a:endParaRPr>
          </a:p>
          <a:p>
            <a:pPr>
              <a:lnSpc>
                <a:spcPct val="150000"/>
              </a:lnSpc>
            </a:pPr>
            <a:r>
              <a:rPr lang="en-US" altLang="zh-CN" sz="2400" dirty="0" smtClean="0">
                <a:latin typeface="微软雅黑" panose="020B0503020204020204" pitchFamily="34" charset="-122"/>
                <a:ea typeface="微软雅黑" panose="020B0503020204020204" pitchFamily="34" charset="-122"/>
              </a:rPr>
              <a:t>•    </a:t>
            </a:r>
            <a:r>
              <a:rPr lang="zh-CN" altLang="en-US" sz="2400" dirty="0" smtClean="0">
                <a:latin typeface="微软雅黑" panose="020B0503020204020204" pitchFamily="34" charset="-122"/>
                <a:ea typeface="微软雅黑" panose="020B0503020204020204" pitchFamily="34" charset="-122"/>
              </a:rPr>
              <a:t>应</a:t>
            </a:r>
            <a:r>
              <a:rPr lang="zh-CN" altLang="en-US" sz="2400" dirty="0">
                <a:latin typeface="微软雅黑" panose="020B0503020204020204" pitchFamily="34" charset="-122"/>
                <a:ea typeface="微软雅黑" panose="020B0503020204020204" pitchFamily="34" charset="-122"/>
              </a:rPr>
              <a:t>与胃肠炎区分治疗</a:t>
            </a:r>
          </a:p>
          <a:p>
            <a:pPr>
              <a:lnSpc>
                <a:spcPct val="150000"/>
              </a:lnSpc>
            </a:pPr>
            <a:r>
              <a:rPr lang="en-US" altLang="zh-CN" sz="2400" dirty="0" smtClean="0">
                <a:latin typeface="微软雅黑" panose="020B0503020204020204" pitchFamily="34" charset="-122"/>
                <a:ea typeface="微软雅黑" panose="020B0503020204020204" pitchFamily="34" charset="-122"/>
              </a:rPr>
              <a:t>•    </a:t>
            </a:r>
            <a:r>
              <a:rPr lang="zh-CN" altLang="en-US" sz="2400" dirty="0" smtClean="0">
                <a:latin typeface="微软雅黑" panose="020B0503020204020204" pitchFamily="34" charset="-122"/>
                <a:ea typeface="微软雅黑" panose="020B0503020204020204" pitchFamily="34" charset="-122"/>
              </a:rPr>
              <a:t>藿香</a:t>
            </a:r>
            <a:r>
              <a:rPr lang="zh-CN" altLang="en-US" sz="2400" dirty="0">
                <a:latin typeface="微软雅黑" panose="020B0503020204020204" pitchFamily="34" charset="-122"/>
                <a:ea typeface="微软雅黑" panose="020B0503020204020204" pitchFamily="34" charset="-122"/>
              </a:rPr>
              <a:t>正气口服液治疗胃肠型感冒首选</a:t>
            </a:r>
            <a:r>
              <a:rPr lang="zh-CN" altLang="en-US" sz="2400" dirty="0" smtClean="0">
                <a:latin typeface="微软雅黑" panose="020B0503020204020204" pitchFamily="34" charset="-122"/>
                <a:ea typeface="微软雅黑" panose="020B0503020204020204" pitchFamily="34" charset="-122"/>
              </a:rPr>
              <a:t>用药</a:t>
            </a:r>
            <a:endParaRPr lang="zh-CN" altLang="en-US" sz="2400" dirty="0">
              <a:latin typeface="微软雅黑" panose="020B0503020204020204" pitchFamily="34" charset="-122"/>
              <a:ea typeface="微软雅黑" panose="020B0503020204020204" pitchFamily="34" charset="-122"/>
            </a:endParaRPr>
          </a:p>
        </p:txBody>
      </p:sp>
      <p:sp>
        <p:nvSpPr>
          <p:cNvPr id="2" name="矩形 1"/>
          <p:cNvSpPr/>
          <p:nvPr/>
        </p:nvSpPr>
        <p:spPr>
          <a:xfrm>
            <a:off x="794912" y="981506"/>
            <a:ext cx="1723549"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胃肠型感冒</a:t>
            </a:r>
          </a:p>
        </p:txBody>
      </p:sp>
    </p:spTree>
    <p:extLst>
      <p:ext uri="{BB962C8B-B14F-4D97-AF65-F5344CB8AC3E}">
        <p14:creationId xmlns:p14="http://schemas.microsoft.com/office/powerpoint/2010/main" xmlns="" val="18154709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95710" y="121310"/>
            <a:ext cx="1415772"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临床</a:t>
            </a:r>
            <a:r>
              <a:rPr lang="zh-CN" altLang="en-US" sz="2400" b="1" dirty="0" smtClean="0">
                <a:latin typeface="微软雅黑" panose="020B0503020204020204" pitchFamily="34" charset="-122"/>
                <a:ea typeface="微软雅黑" panose="020B0503020204020204" pitchFamily="34" charset="-122"/>
              </a:rPr>
              <a:t>应用</a:t>
            </a:r>
            <a:endParaRPr lang="zh-CN" altLang="en-US" sz="2400" b="1" dirty="0">
              <a:latin typeface="微软雅黑" panose="020B0503020204020204" pitchFamily="34" charset="-122"/>
              <a:ea typeface="微软雅黑" panose="020B0503020204020204" pitchFamily="34" charset="-122"/>
            </a:endParaRPr>
          </a:p>
        </p:txBody>
      </p:sp>
      <p:sp>
        <p:nvSpPr>
          <p:cNvPr id="5" name="矩形 4"/>
          <p:cNvSpPr/>
          <p:nvPr/>
        </p:nvSpPr>
        <p:spPr>
          <a:xfrm>
            <a:off x="794912" y="1633415"/>
            <a:ext cx="7560525" cy="2862322"/>
          </a:xfrm>
          <a:prstGeom prst="rect">
            <a:avLst/>
          </a:prstGeom>
        </p:spPr>
        <p:txBody>
          <a:bodyPr wrap="square">
            <a:spAutoFit/>
          </a:bodyPr>
          <a:lstStyle/>
          <a:p>
            <a:pPr>
              <a:lnSpc>
                <a:spcPct val="150000"/>
              </a:lnSpc>
            </a:pPr>
            <a:r>
              <a:rPr lang="en-US" altLang="zh-CN" sz="2400" dirty="0" smtClean="0">
                <a:latin typeface="微软雅黑" panose="020B0503020204020204" pitchFamily="34" charset="-122"/>
                <a:ea typeface="微软雅黑" panose="020B0503020204020204" pitchFamily="34" charset="-122"/>
              </a:rPr>
              <a:t>•    </a:t>
            </a:r>
            <a:r>
              <a:rPr lang="zh-CN" altLang="en-US" sz="2400" dirty="0" smtClean="0">
                <a:latin typeface="微软雅黑" panose="020B0503020204020204" pitchFamily="34" charset="-122"/>
                <a:ea typeface="微软雅黑" panose="020B0503020204020204" pitchFamily="34" charset="-122"/>
              </a:rPr>
              <a:t>风寒</a:t>
            </a:r>
            <a:r>
              <a:rPr lang="zh-CN" altLang="en-US" sz="2400" dirty="0">
                <a:latin typeface="微软雅黑" panose="020B0503020204020204" pitchFamily="34" charset="-122"/>
                <a:ea typeface="微软雅黑" panose="020B0503020204020204" pitchFamily="34" charset="-122"/>
              </a:rPr>
              <a:t>感冒由风寒外</a:t>
            </a:r>
            <a:r>
              <a:rPr lang="zh-CN" altLang="en-US" sz="2400" dirty="0" smtClean="0">
                <a:latin typeface="微软雅黑" panose="020B0503020204020204" pitchFamily="34" charset="-122"/>
                <a:ea typeface="微软雅黑" panose="020B0503020204020204" pitchFamily="34" charset="-122"/>
              </a:rPr>
              <a:t>邪，素</a:t>
            </a:r>
            <a:r>
              <a:rPr lang="zh-CN" altLang="en-US" sz="2400" dirty="0">
                <a:latin typeface="微软雅黑" panose="020B0503020204020204" pitchFamily="34" charset="-122"/>
                <a:ea typeface="微软雅黑" panose="020B0503020204020204" pitchFamily="34" charset="-122"/>
              </a:rPr>
              <a:t>体正气不足造成感冒。</a:t>
            </a:r>
          </a:p>
          <a:p>
            <a:pPr>
              <a:lnSpc>
                <a:spcPct val="150000"/>
              </a:lnSpc>
            </a:pPr>
            <a:r>
              <a:rPr lang="en-US" altLang="zh-CN" sz="2400" dirty="0" smtClean="0">
                <a:latin typeface="微软雅黑" panose="020B0503020204020204" pitchFamily="34" charset="-122"/>
                <a:ea typeface="微软雅黑" panose="020B0503020204020204" pitchFamily="34" charset="-122"/>
              </a:rPr>
              <a:t>•    </a:t>
            </a:r>
            <a:r>
              <a:rPr lang="zh-CN" altLang="en-US" sz="2400" dirty="0" smtClean="0">
                <a:latin typeface="微软雅黑" panose="020B0503020204020204" pitchFamily="34" charset="-122"/>
                <a:ea typeface="微软雅黑" panose="020B0503020204020204" pitchFamily="34" charset="-122"/>
              </a:rPr>
              <a:t>若</a:t>
            </a:r>
            <a:r>
              <a:rPr lang="zh-CN" altLang="en-US" sz="2400" dirty="0">
                <a:latin typeface="微软雅黑" panose="020B0503020204020204" pitchFamily="34" charset="-122"/>
                <a:ea typeface="微软雅黑" panose="020B0503020204020204" pitchFamily="34" charset="-122"/>
              </a:rPr>
              <a:t>风寒挟</a:t>
            </a:r>
            <a:r>
              <a:rPr lang="zh-CN" altLang="en-US" sz="2400" dirty="0" smtClean="0">
                <a:latin typeface="微软雅黑" panose="020B0503020204020204" pitchFamily="34" charset="-122"/>
                <a:ea typeface="微软雅黑" panose="020B0503020204020204" pitchFamily="34" charset="-122"/>
              </a:rPr>
              <a:t>湿，有</a:t>
            </a:r>
            <a:r>
              <a:rPr lang="zh-CN" altLang="en-US" sz="2400" dirty="0">
                <a:latin typeface="微软雅黑" panose="020B0503020204020204" pitchFamily="34" charset="-122"/>
                <a:ea typeface="微软雅黑" panose="020B0503020204020204" pitchFamily="34" charset="-122"/>
              </a:rPr>
              <a:t>头痛昏重、胸膈痞闷、脘腹胀痛、呕吐泄泻等</a:t>
            </a:r>
            <a:r>
              <a:rPr lang="zh-CN" altLang="en-US" sz="2400" dirty="0" smtClean="0">
                <a:latin typeface="微软雅黑" panose="020B0503020204020204" pitchFamily="34" charset="-122"/>
                <a:ea typeface="微软雅黑" panose="020B0503020204020204" pitchFamily="34" charset="-122"/>
              </a:rPr>
              <a:t>症状，选用</a:t>
            </a:r>
            <a:r>
              <a:rPr lang="zh-CN" altLang="en-US" sz="2400" dirty="0">
                <a:latin typeface="微软雅黑" panose="020B0503020204020204" pitchFamily="34" charset="-122"/>
                <a:ea typeface="微软雅黑" panose="020B0503020204020204" pitchFamily="34" charset="-122"/>
              </a:rPr>
              <a:t>藿香正气口服液对症。</a:t>
            </a:r>
          </a:p>
          <a:p>
            <a:pPr>
              <a:lnSpc>
                <a:spcPct val="150000"/>
              </a:lnSpc>
            </a:pPr>
            <a:r>
              <a:rPr lang="zh-CN" altLang="en-US" sz="2400" dirty="0" smtClean="0">
                <a:latin typeface="微软雅黑" panose="020B0503020204020204" pitchFamily="34" charset="-122"/>
                <a:ea typeface="微软雅黑" panose="020B0503020204020204" pitchFamily="34" charset="-122"/>
              </a:rPr>
              <a:t>     如果</a:t>
            </a:r>
            <a:r>
              <a:rPr lang="zh-CN" altLang="en-US" sz="2400" dirty="0">
                <a:latin typeface="微软雅黑" panose="020B0503020204020204" pitchFamily="34" charset="-122"/>
                <a:ea typeface="微软雅黑" panose="020B0503020204020204" pitchFamily="34" charset="-122"/>
              </a:rPr>
              <a:t>在感冒病程中出现如流涕、鼻塞、咽痛、咳嗽等上呼吸道</a:t>
            </a:r>
            <a:r>
              <a:rPr lang="zh-CN" altLang="en-US" sz="2400" dirty="0" smtClean="0">
                <a:latin typeface="微软雅黑" panose="020B0503020204020204" pitchFamily="34" charset="-122"/>
                <a:ea typeface="微软雅黑" panose="020B0503020204020204" pitchFamily="34" charset="-122"/>
              </a:rPr>
              <a:t>症状，可</a:t>
            </a:r>
            <a:r>
              <a:rPr lang="zh-CN" altLang="en-US" sz="2400" dirty="0">
                <a:latin typeface="微软雅黑" panose="020B0503020204020204" pitchFamily="34" charset="-122"/>
                <a:ea typeface="微软雅黑" panose="020B0503020204020204" pitchFamily="34" charset="-122"/>
              </a:rPr>
              <a:t>分别对症选择药物加服</a:t>
            </a:r>
          </a:p>
        </p:txBody>
      </p:sp>
      <p:sp>
        <p:nvSpPr>
          <p:cNvPr id="2" name="矩形 1"/>
          <p:cNvSpPr/>
          <p:nvPr/>
        </p:nvSpPr>
        <p:spPr>
          <a:xfrm>
            <a:off x="794912" y="981506"/>
            <a:ext cx="1415772"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风寒</a:t>
            </a:r>
            <a:r>
              <a:rPr lang="zh-CN" altLang="en-US" sz="2400" b="1" dirty="0" smtClean="0">
                <a:latin typeface="微软雅黑" panose="020B0503020204020204" pitchFamily="34" charset="-122"/>
                <a:ea typeface="微软雅黑" panose="020B0503020204020204" pitchFamily="34" charset="-122"/>
              </a:rPr>
              <a:t>感冒</a:t>
            </a:r>
            <a:endParaRPr lang="zh-CN" altLang="en-US" sz="2400"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xmlns="" val="11467676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95710" y="121310"/>
            <a:ext cx="1415772"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临床</a:t>
            </a:r>
            <a:r>
              <a:rPr lang="zh-CN" altLang="en-US" sz="2400" b="1" dirty="0" smtClean="0">
                <a:latin typeface="微软雅黑" panose="020B0503020204020204" pitchFamily="34" charset="-122"/>
                <a:ea typeface="微软雅黑" panose="020B0503020204020204" pitchFamily="34" charset="-122"/>
              </a:rPr>
              <a:t>应用</a:t>
            </a:r>
            <a:endParaRPr lang="zh-CN" altLang="en-US" sz="2400" b="1" dirty="0">
              <a:latin typeface="微软雅黑" panose="020B0503020204020204" pitchFamily="34" charset="-122"/>
              <a:ea typeface="微软雅黑" panose="020B0503020204020204" pitchFamily="34" charset="-122"/>
            </a:endParaRPr>
          </a:p>
        </p:txBody>
      </p:sp>
      <p:sp>
        <p:nvSpPr>
          <p:cNvPr id="5" name="矩形 4"/>
          <p:cNvSpPr/>
          <p:nvPr/>
        </p:nvSpPr>
        <p:spPr>
          <a:xfrm>
            <a:off x="794912" y="1633415"/>
            <a:ext cx="7809368" cy="3416320"/>
          </a:xfrm>
          <a:prstGeom prst="rect">
            <a:avLst/>
          </a:prstGeom>
        </p:spPr>
        <p:txBody>
          <a:bodyPr wrap="square">
            <a:spAutoFit/>
          </a:bodyPr>
          <a:lstStyle/>
          <a:p>
            <a:pPr>
              <a:lnSpc>
                <a:spcPct val="150000"/>
              </a:lnSpc>
            </a:pPr>
            <a:r>
              <a:rPr lang="zh-CN" altLang="en-US" sz="2400" dirty="0" smtClean="0">
                <a:latin typeface="微软雅黑" panose="020B0503020204020204" pitchFamily="34" charset="-122"/>
                <a:ea typeface="微软雅黑" panose="020B0503020204020204" pitchFamily="34" charset="-122"/>
              </a:rPr>
              <a:t>    医学地理学</a:t>
            </a:r>
            <a:r>
              <a:rPr lang="zh-CN" altLang="en-US" sz="2400" dirty="0">
                <a:latin typeface="微软雅黑" panose="020B0503020204020204" pitchFamily="34" charset="-122"/>
                <a:ea typeface="微软雅黑" panose="020B0503020204020204" pitchFamily="34" charset="-122"/>
              </a:rPr>
              <a:t>研究</a:t>
            </a:r>
            <a:r>
              <a:rPr lang="zh-CN" altLang="en-US" sz="2400" dirty="0" smtClean="0">
                <a:latin typeface="微软雅黑" panose="020B0503020204020204" pitchFamily="34" charset="-122"/>
                <a:ea typeface="微软雅黑" panose="020B0503020204020204" pitchFamily="34" charset="-122"/>
              </a:rPr>
              <a:t>认为，环境</a:t>
            </a:r>
            <a:r>
              <a:rPr lang="zh-CN" altLang="en-US" sz="2400" dirty="0">
                <a:latin typeface="微软雅黑" panose="020B0503020204020204" pitchFamily="34" charset="-122"/>
                <a:ea typeface="微软雅黑" panose="020B0503020204020204" pitchFamily="34" charset="-122"/>
              </a:rPr>
              <a:t>改变打破人体和外界的</a:t>
            </a:r>
            <a:r>
              <a:rPr lang="zh-CN" altLang="en-US" sz="2400" dirty="0" smtClean="0">
                <a:latin typeface="微软雅黑" panose="020B0503020204020204" pitchFamily="34" charset="-122"/>
                <a:ea typeface="微软雅黑" panose="020B0503020204020204" pitchFamily="34" charset="-122"/>
              </a:rPr>
              <a:t>动态平衡，产生</a:t>
            </a:r>
            <a:r>
              <a:rPr lang="zh-CN" altLang="en-US" sz="2400" dirty="0">
                <a:latin typeface="微软雅黑" panose="020B0503020204020204" pitchFamily="34" charset="-122"/>
                <a:ea typeface="微软雅黑" panose="020B0503020204020204" pitchFamily="34" charset="-122"/>
              </a:rPr>
              <a:t>“菌群失调症”等造成的人体应激反应。藿香正气口服液对水土不服引发的“头痛昏重、胸膈痞闷、脘腹胀痛、呕吐泄泻”均有效。对旅途中晕车晕船的有上述症状者也十分有效。水土不服引起的失眠、车船晕眩、高原反应、醉氧等其它症状则请对症选药加服。</a:t>
            </a:r>
          </a:p>
        </p:txBody>
      </p:sp>
      <p:sp>
        <p:nvSpPr>
          <p:cNvPr id="2" name="矩形 1"/>
          <p:cNvSpPr/>
          <p:nvPr/>
        </p:nvSpPr>
        <p:spPr>
          <a:xfrm>
            <a:off x="794912" y="981506"/>
            <a:ext cx="1912703" cy="461665"/>
          </a:xfrm>
          <a:prstGeom prst="rect">
            <a:avLst/>
          </a:prstGeom>
        </p:spPr>
        <p:txBody>
          <a:bodyPr wrap="none">
            <a:spAutoFit/>
          </a:bodyPr>
          <a:lstStyle/>
          <a:p>
            <a:r>
              <a:rPr lang="en-US" altLang="zh-CN" sz="2400" b="1" dirty="0" smtClean="0">
                <a:latin typeface="微软雅黑" panose="020B0503020204020204" pitchFamily="34" charset="-122"/>
                <a:ea typeface="微软雅黑" panose="020B0503020204020204" pitchFamily="34" charset="-122"/>
              </a:rPr>
              <a:t>4</a:t>
            </a:r>
            <a:r>
              <a:rPr lang="zh-CN" altLang="en-US" sz="2400" b="1" dirty="0" smtClean="0">
                <a:latin typeface="微软雅黑" panose="020B0503020204020204" pitchFamily="34" charset="-122"/>
                <a:ea typeface="微软雅黑" panose="020B0503020204020204" pitchFamily="34" charset="-122"/>
              </a:rPr>
              <a:t>、水土不服</a:t>
            </a:r>
            <a:endParaRPr lang="zh-CN" altLang="en-US" sz="2400"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xmlns="" val="39955678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539720" y="193315"/>
            <a:ext cx="1415772"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功能主治</a:t>
            </a:r>
          </a:p>
        </p:txBody>
      </p:sp>
      <p:sp>
        <p:nvSpPr>
          <p:cNvPr id="5" name="矩形 4"/>
          <p:cNvSpPr/>
          <p:nvPr/>
        </p:nvSpPr>
        <p:spPr>
          <a:xfrm>
            <a:off x="794912" y="1489405"/>
            <a:ext cx="7560525" cy="2308324"/>
          </a:xfrm>
          <a:prstGeom prst="rect">
            <a:avLst/>
          </a:prstGeom>
        </p:spPr>
        <p:txBody>
          <a:bodyPr wrap="square">
            <a:spAutoFit/>
          </a:bodyPr>
          <a:lstStyle/>
          <a:p>
            <a:pPr>
              <a:lnSpc>
                <a:spcPct val="150000"/>
              </a:lnSpc>
            </a:pPr>
            <a:r>
              <a:rPr lang="zh-CN" altLang="en-US" sz="2400" b="1" dirty="0">
                <a:latin typeface="微软雅黑" panose="020B0503020204020204" pitchFamily="34" charset="-122"/>
                <a:ea typeface="微软雅黑" panose="020B0503020204020204" pitchFamily="34" charset="-122"/>
              </a:rPr>
              <a:t>解表化</a:t>
            </a:r>
            <a:r>
              <a:rPr lang="zh-CN" altLang="en-US" sz="2400" b="1" dirty="0" smtClean="0">
                <a:latin typeface="微软雅黑" panose="020B0503020204020204" pitchFamily="34" charset="-122"/>
                <a:ea typeface="微软雅黑" panose="020B0503020204020204" pitchFamily="34" charset="-122"/>
              </a:rPr>
              <a:t>湿，理气和中</a:t>
            </a:r>
            <a:endParaRPr lang="en-US" altLang="zh-CN" sz="2400" dirty="0">
              <a:latin typeface="微软雅黑" panose="020B0503020204020204" pitchFamily="34" charset="-122"/>
              <a:ea typeface="微软雅黑" panose="020B0503020204020204" pitchFamily="34" charset="-122"/>
            </a:endParaRPr>
          </a:p>
          <a:p>
            <a:pPr>
              <a:lnSpc>
                <a:spcPct val="150000"/>
              </a:lnSpc>
            </a:pPr>
            <a:r>
              <a:rPr lang="zh-CN" altLang="en-US" sz="2400" dirty="0" smtClean="0">
                <a:latin typeface="微软雅黑" panose="020B0503020204020204" pitchFamily="34" charset="-122"/>
                <a:ea typeface="微软雅黑" panose="020B0503020204020204" pitchFamily="34" charset="-122"/>
              </a:rPr>
              <a:t>       用于</a:t>
            </a:r>
            <a:r>
              <a:rPr lang="zh-CN" altLang="en-US" sz="2400" dirty="0">
                <a:latin typeface="微软雅黑" panose="020B0503020204020204" pitchFamily="34" charset="-122"/>
                <a:ea typeface="微软雅黑" panose="020B0503020204020204" pitchFamily="34" charset="-122"/>
              </a:rPr>
              <a:t>外感</a:t>
            </a:r>
            <a:r>
              <a:rPr lang="zh-CN" altLang="en-US" sz="2400" dirty="0" smtClean="0">
                <a:latin typeface="微软雅黑" panose="020B0503020204020204" pitchFamily="34" charset="-122"/>
                <a:ea typeface="微软雅黑" panose="020B0503020204020204" pitchFamily="34" charset="-122"/>
              </a:rPr>
              <a:t>风寒，内伤</a:t>
            </a:r>
            <a:r>
              <a:rPr lang="zh-CN" altLang="en-US" sz="2400" dirty="0">
                <a:latin typeface="微软雅黑" panose="020B0503020204020204" pitchFamily="34" charset="-122"/>
                <a:ea typeface="微软雅黑" panose="020B0503020204020204" pitchFamily="34" charset="-122"/>
              </a:rPr>
              <a:t>湿滞或夏伤暑湿所致的</a:t>
            </a:r>
            <a:r>
              <a:rPr lang="zh-CN" altLang="en-US" sz="2400" dirty="0" smtClean="0">
                <a:latin typeface="微软雅黑" panose="020B0503020204020204" pitchFamily="34" charset="-122"/>
                <a:ea typeface="微软雅黑" panose="020B0503020204020204" pitchFamily="34" charset="-122"/>
              </a:rPr>
              <a:t>感冒，症</a:t>
            </a:r>
            <a:r>
              <a:rPr lang="zh-CN" altLang="en-US" sz="2400" dirty="0">
                <a:latin typeface="微软雅黑" panose="020B0503020204020204" pitchFamily="34" charset="-122"/>
                <a:ea typeface="微软雅黑" panose="020B0503020204020204" pitchFamily="34" charset="-122"/>
              </a:rPr>
              <a:t>见头痛昏重、胸膈痞闷、脘腹胀痛、呕吐泄泻；胃肠型感冒见上述症候者。</a:t>
            </a:r>
          </a:p>
        </p:txBody>
      </p:sp>
    </p:spTree>
    <p:extLst>
      <p:ext uri="{BB962C8B-B14F-4D97-AF65-F5344CB8AC3E}">
        <p14:creationId xmlns:p14="http://schemas.microsoft.com/office/powerpoint/2010/main" xmlns="" val="208248028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95710" y="121310"/>
            <a:ext cx="1415772"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临床</a:t>
            </a:r>
            <a:r>
              <a:rPr lang="zh-CN" altLang="en-US" sz="2400" b="1" dirty="0" smtClean="0">
                <a:latin typeface="微软雅黑" panose="020B0503020204020204" pitchFamily="34" charset="-122"/>
                <a:ea typeface="微软雅黑" panose="020B0503020204020204" pitchFamily="34" charset="-122"/>
              </a:rPr>
              <a:t>应用</a:t>
            </a:r>
            <a:endParaRPr lang="zh-CN" altLang="en-US" sz="2400" b="1" dirty="0">
              <a:latin typeface="微软雅黑" panose="020B0503020204020204" pitchFamily="34" charset="-122"/>
              <a:ea typeface="微软雅黑" panose="020B0503020204020204" pitchFamily="34" charset="-122"/>
            </a:endParaRPr>
          </a:p>
        </p:txBody>
      </p:sp>
      <p:sp>
        <p:nvSpPr>
          <p:cNvPr id="5" name="矩形 4"/>
          <p:cNvSpPr/>
          <p:nvPr/>
        </p:nvSpPr>
        <p:spPr>
          <a:xfrm>
            <a:off x="794912" y="1777425"/>
            <a:ext cx="7809368" cy="2862322"/>
          </a:xfrm>
          <a:prstGeom prst="rect">
            <a:avLst/>
          </a:prstGeom>
        </p:spPr>
        <p:txBody>
          <a:bodyPr wrap="square">
            <a:spAutoFit/>
          </a:bodyPr>
          <a:lstStyle/>
          <a:p>
            <a:pPr>
              <a:lnSpc>
                <a:spcPct val="150000"/>
              </a:lnSpc>
            </a:pPr>
            <a:r>
              <a:rPr lang="zh-CN" altLang="en-US" sz="2400" dirty="0">
                <a:latin typeface="微软雅黑" panose="020B0503020204020204" pitchFamily="34" charset="-122"/>
                <a:ea typeface="微软雅黑" panose="020B0503020204020204" pitchFamily="34" charset="-122"/>
              </a:rPr>
              <a:t> </a:t>
            </a:r>
            <a:r>
              <a:rPr lang="zh-CN" altLang="en-US" sz="2400" dirty="0" smtClean="0">
                <a:latin typeface="微软雅黑" panose="020B0503020204020204" pitchFamily="34" charset="-122"/>
                <a:ea typeface="微软雅黑" panose="020B0503020204020204" pitchFamily="34" charset="-122"/>
              </a:rPr>
              <a:t>    老年性</a:t>
            </a:r>
            <a:r>
              <a:rPr lang="zh-CN" altLang="en-US" sz="2400" dirty="0">
                <a:latin typeface="微软雅黑" panose="020B0503020204020204" pitchFamily="34" charset="-122"/>
                <a:ea typeface="微软雅黑" panose="020B0503020204020204" pitchFamily="34" charset="-122"/>
              </a:rPr>
              <a:t>腹胀：由于老年人身体功能的</a:t>
            </a:r>
            <a:r>
              <a:rPr lang="zh-CN" altLang="en-US" sz="2400" dirty="0" smtClean="0">
                <a:latin typeface="微软雅黑" panose="020B0503020204020204" pitchFamily="34" charset="-122"/>
                <a:ea typeface="微软雅黑" panose="020B0503020204020204" pitchFamily="34" charset="-122"/>
              </a:rPr>
              <a:t>衰退，在</a:t>
            </a:r>
            <a:r>
              <a:rPr lang="zh-CN" altLang="en-US" sz="2400" dirty="0">
                <a:latin typeface="微软雅黑" panose="020B0503020204020204" pitchFamily="34" charset="-122"/>
                <a:ea typeface="微软雅黑" panose="020B0503020204020204" pitchFamily="34" charset="-122"/>
              </a:rPr>
              <a:t>饮食习惯、起居、疾病等因素作用下出现的消化系统功能减弱或紊乱的</a:t>
            </a:r>
            <a:r>
              <a:rPr lang="zh-CN" altLang="en-US" sz="2400" dirty="0" smtClean="0">
                <a:latin typeface="微软雅黑" panose="020B0503020204020204" pitchFamily="34" charset="-122"/>
                <a:ea typeface="微软雅黑" panose="020B0503020204020204" pitchFamily="34" charset="-122"/>
              </a:rPr>
              <a:t>情况，主要</a:t>
            </a:r>
            <a:r>
              <a:rPr lang="zh-CN" altLang="en-US" sz="2400" dirty="0">
                <a:latin typeface="微软雅黑" panose="020B0503020204020204" pitchFamily="34" charset="-122"/>
                <a:ea typeface="微软雅黑" panose="020B0503020204020204" pitchFamily="34" charset="-122"/>
              </a:rPr>
              <a:t>表现为腹胀而引起的不适。藿香正气口服液通过胃肠动力的双向调节</a:t>
            </a:r>
            <a:r>
              <a:rPr lang="zh-CN" altLang="en-US" sz="2400" dirty="0" smtClean="0">
                <a:latin typeface="微软雅黑" panose="020B0503020204020204" pitchFamily="34" charset="-122"/>
                <a:ea typeface="微软雅黑" panose="020B0503020204020204" pitchFamily="34" charset="-122"/>
              </a:rPr>
              <a:t>作用，可</a:t>
            </a:r>
            <a:r>
              <a:rPr lang="zh-CN" altLang="en-US" sz="2400" dirty="0">
                <a:latin typeface="微软雅黑" panose="020B0503020204020204" pitchFamily="34" charset="-122"/>
                <a:ea typeface="微软雅黑" panose="020B0503020204020204" pitchFamily="34" charset="-122"/>
              </a:rPr>
              <a:t>明显改善胃肠功能紊乱。 </a:t>
            </a:r>
          </a:p>
        </p:txBody>
      </p:sp>
      <p:sp>
        <p:nvSpPr>
          <p:cNvPr id="2" name="矩形 1"/>
          <p:cNvSpPr/>
          <p:nvPr/>
        </p:nvSpPr>
        <p:spPr>
          <a:xfrm>
            <a:off x="794912" y="981506"/>
            <a:ext cx="3759362" cy="461665"/>
          </a:xfrm>
          <a:prstGeom prst="rect">
            <a:avLst/>
          </a:prstGeom>
        </p:spPr>
        <p:txBody>
          <a:bodyPr wrap="none">
            <a:spAutoFit/>
          </a:bodyPr>
          <a:lstStyle/>
          <a:p>
            <a:r>
              <a:rPr lang="en-US" altLang="zh-CN" sz="2400" b="1" dirty="0" smtClean="0">
                <a:latin typeface="微软雅黑" panose="020B0503020204020204" pitchFamily="34" charset="-122"/>
                <a:ea typeface="微软雅黑" panose="020B0503020204020204" pitchFamily="34" charset="-122"/>
              </a:rPr>
              <a:t>5</a:t>
            </a:r>
            <a:r>
              <a:rPr lang="zh-CN" altLang="en-US" sz="2400" b="1" dirty="0" smtClean="0">
                <a:latin typeface="微软雅黑" panose="020B0503020204020204" pitchFamily="34" charset="-122"/>
                <a:ea typeface="微软雅黑" panose="020B0503020204020204" pitchFamily="34" charset="-122"/>
              </a:rPr>
              <a:t>、胃肠道</a:t>
            </a:r>
            <a:r>
              <a:rPr lang="zh-CN" altLang="en-US" sz="2400" b="1" dirty="0">
                <a:latin typeface="微软雅黑" panose="020B0503020204020204" pitchFamily="34" charset="-122"/>
                <a:ea typeface="微软雅黑" panose="020B0503020204020204" pitchFamily="34" charset="-122"/>
              </a:rPr>
              <a:t>及消化系统</a:t>
            </a:r>
            <a:r>
              <a:rPr lang="zh-CN" altLang="en-US" sz="2400" b="1" dirty="0" smtClean="0">
                <a:latin typeface="微软雅黑" panose="020B0503020204020204" pitchFamily="34" charset="-122"/>
                <a:ea typeface="微软雅黑" panose="020B0503020204020204" pitchFamily="34" charset="-122"/>
              </a:rPr>
              <a:t>疾病</a:t>
            </a:r>
            <a:endParaRPr lang="zh-CN" altLang="en-US" sz="2400"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xmlns="" val="11475291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95710" y="121310"/>
            <a:ext cx="1415772"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临床</a:t>
            </a:r>
            <a:r>
              <a:rPr lang="zh-CN" altLang="en-US" sz="2400" b="1" dirty="0" smtClean="0">
                <a:latin typeface="微软雅黑" panose="020B0503020204020204" pitchFamily="34" charset="-122"/>
                <a:ea typeface="微软雅黑" panose="020B0503020204020204" pitchFamily="34" charset="-122"/>
              </a:rPr>
              <a:t>应用</a:t>
            </a:r>
            <a:endParaRPr lang="zh-CN" altLang="en-US" sz="2400" b="1" dirty="0">
              <a:latin typeface="微软雅黑" panose="020B0503020204020204" pitchFamily="34" charset="-122"/>
              <a:ea typeface="微软雅黑" panose="020B0503020204020204" pitchFamily="34" charset="-122"/>
            </a:endParaRPr>
          </a:p>
        </p:txBody>
      </p:sp>
      <p:sp>
        <p:nvSpPr>
          <p:cNvPr id="5" name="矩形 4"/>
          <p:cNvSpPr/>
          <p:nvPr/>
        </p:nvSpPr>
        <p:spPr>
          <a:xfrm>
            <a:off x="794912" y="1705420"/>
            <a:ext cx="7809368" cy="3416320"/>
          </a:xfrm>
          <a:prstGeom prst="rect">
            <a:avLst/>
          </a:prstGeom>
        </p:spPr>
        <p:txBody>
          <a:bodyPr wrap="square">
            <a:spAutoFit/>
          </a:bodyPr>
          <a:lstStyle/>
          <a:p>
            <a:pPr>
              <a:lnSpc>
                <a:spcPct val="150000"/>
              </a:lnSpc>
            </a:pPr>
            <a:r>
              <a:rPr lang="zh-CN" altLang="en-US" sz="2400" dirty="0">
                <a:latin typeface="微软雅黑" panose="020B0503020204020204" pitchFamily="34" charset="-122"/>
                <a:ea typeface="微软雅黑" panose="020B0503020204020204" pitchFamily="34" charset="-122"/>
              </a:rPr>
              <a:t> </a:t>
            </a:r>
            <a:r>
              <a:rPr lang="zh-CN" altLang="en-US" sz="2400" dirty="0" smtClean="0">
                <a:latin typeface="微软雅黑" panose="020B0503020204020204" pitchFamily="34" charset="-122"/>
                <a:ea typeface="微软雅黑" panose="020B0503020204020204" pitchFamily="34" charset="-122"/>
              </a:rPr>
              <a:t>   功能性</a:t>
            </a:r>
            <a:r>
              <a:rPr lang="zh-CN" altLang="en-US" sz="2400" dirty="0">
                <a:latin typeface="微软雅黑" panose="020B0503020204020204" pitchFamily="34" charset="-122"/>
                <a:ea typeface="微软雅黑" panose="020B0503020204020204" pitchFamily="34" charset="-122"/>
              </a:rPr>
              <a:t>消化不良（</a:t>
            </a:r>
            <a:r>
              <a:rPr lang="en-US" altLang="zh-CN" sz="2400" dirty="0">
                <a:latin typeface="微软雅黑" panose="020B0503020204020204" pitchFamily="34" charset="-122"/>
                <a:ea typeface="微软雅黑" panose="020B0503020204020204" pitchFamily="34" charset="-122"/>
              </a:rPr>
              <a:t>FD</a:t>
            </a:r>
            <a:r>
              <a:rPr lang="zh-CN" altLang="en-US" sz="2400" dirty="0">
                <a:latin typeface="微软雅黑" panose="020B0503020204020204" pitchFamily="34" charset="-122"/>
                <a:ea typeface="微软雅黑" panose="020B0503020204020204" pitchFamily="34" charset="-122"/>
              </a:rPr>
              <a:t>）是一种常见的胃肠道</a:t>
            </a:r>
            <a:r>
              <a:rPr lang="zh-CN" altLang="en-US" sz="2400" dirty="0" smtClean="0">
                <a:latin typeface="微软雅黑" panose="020B0503020204020204" pitchFamily="34" charset="-122"/>
                <a:ea typeface="微软雅黑" panose="020B0503020204020204" pitchFamily="34" charset="-122"/>
              </a:rPr>
              <a:t>疾病，是</a:t>
            </a:r>
            <a:r>
              <a:rPr lang="zh-CN" altLang="en-US" sz="2400" dirty="0">
                <a:latin typeface="微软雅黑" panose="020B0503020204020204" pitchFamily="34" charset="-122"/>
                <a:ea typeface="微软雅黑" panose="020B0503020204020204" pitchFamily="34" charset="-122"/>
              </a:rPr>
              <a:t>指存在、起源于胃、十二指肠区域的症状（即具有上腹痛、上腹部灼烧感、餐后饱胀感和早饱症状中的一个或多个）持续至少</a:t>
            </a:r>
            <a:r>
              <a:rPr lang="en-US" altLang="zh-CN" sz="2400" dirty="0">
                <a:latin typeface="微软雅黑" panose="020B0503020204020204" pitchFamily="34" charset="-122"/>
                <a:ea typeface="微软雅黑" panose="020B0503020204020204" pitchFamily="34" charset="-122"/>
              </a:rPr>
              <a:t>6 </a:t>
            </a:r>
            <a:r>
              <a:rPr lang="zh-CN" altLang="en-US" sz="2400" dirty="0">
                <a:latin typeface="微软雅黑" panose="020B0503020204020204" pitchFamily="34" charset="-122"/>
                <a:ea typeface="微软雅黑" panose="020B0503020204020204" pitchFamily="34" charset="-122"/>
              </a:rPr>
              <a:t>个月</a:t>
            </a:r>
            <a:r>
              <a:rPr lang="zh-CN" altLang="en-US" sz="2400" dirty="0" smtClean="0">
                <a:latin typeface="微软雅黑" panose="020B0503020204020204" pitchFamily="34" charset="-122"/>
                <a:ea typeface="微软雅黑" panose="020B0503020204020204" pitchFamily="34" charset="-122"/>
              </a:rPr>
              <a:t>以上，且</a:t>
            </a:r>
            <a:r>
              <a:rPr lang="zh-CN" altLang="en-US" sz="2400" dirty="0">
                <a:latin typeface="微软雅黑" panose="020B0503020204020204" pitchFamily="34" charset="-122"/>
                <a:ea typeface="微软雅黑" panose="020B0503020204020204" pitchFamily="34" charset="-122"/>
              </a:rPr>
              <a:t>无任何可解释这些症状的器质性、系统性或代谢性疾病。其发病具有一定的精神心理因素。该病发病机理并不完全</a:t>
            </a:r>
            <a:r>
              <a:rPr lang="zh-CN" altLang="en-US" sz="2400" dirty="0" smtClean="0">
                <a:latin typeface="微软雅黑" panose="020B0503020204020204" pitchFamily="34" charset="-122"/>
                <a:ea typeface="微软雅黑" panose="020B0503020204020204" pitchFamily="34" charset="-122"/>
              </a:rPr>
              <a:t>清楚，无</a:t>
            </a:r>
            <a:r>
              <a:rPr lang="zh-CN" altLang="en-US" sz="2400" dirty="0">
                <a:latin typeface="微软雅黑" panose="020B0503020204020204" pitchFamily="34" charset="-122"/>
                <a:ea typeface="微软雅黑" panose="020B0503020204020204" pitchFamily="34" charset="-122"/>
              </a:rPr>
              <a:t>特效药。</a:t>
            </a:r>
          </a:p>
        </p:txBody>
      </p:sp>
      <p:sp>
        <p:nvSpPr>
          <p:cNvPr id="2" name="矩形 1"/>
          <p:cNvSpPr/>
          <p:nvPr/>
        </p:nvSpPr>
        <p:spPr>
          <a:xfrm>
            <a:off x="794912" y="981506"/>
            <a:ext cx="3759362" cy="461665"/>
          </a:xfrm>
          <a:prstGeom prst="rect">
            <a:avLst/>
          </a:prstGeom>
        </p:spPr>
        <p:txBody>
          <a:bodyPr wrap="none">
            <a:spAutoFit/>
          </a:bodyPr>
          <a:lstStyle/>
          <a:p>
            <a:r>
              <a:rPr lang="en-US" altLang="zh-CN" sz="2400" b="1" dirty="0" smtClean="0">
                <a:latin typeface="微软雅黑" panose="020B0503020204020204" pitchFamily="34" charset="-122"/>
                <a:ea typeface="微软雅黑" panose="020B0503020204020204" pitchFamily="34" charset="-122"/>
              </a:rPr>
              <a:t>5</a:t>
            </a:r>
            <a:r>
              <a:rPr lang="zh-CN" altLang="en-US" sz="2400" b="1" dirty="0" smtClean="0">
                <a:latin typeface="微软雅黑" panose="020B0503020204020204" pitchFamily="34" charset="-122"/>
                <a:ea typeface="微软雅黑" panose="020B0503020204020204" pitchFamily="34" charset="-122"/>
              </a:rPr>
              <a:t>、胃肠道</a:t>
            </a:r>
            <a:r>
              <a:rPr lang="zh-CN" altLang="en-US" sz="2400" b="1" dirty="0">
                <a:latin typeface="微软雅黑" panose="020B0503020204020204" pitchFamily="34" charset="-122"/>
                <a:ea typeface="微软雅黑" panose="020B0503020204020204" pitchFamily="34" charset="-122"/>
              </a:rPr>
              <a:t>及消化系统</a:t>
            </a:r>
            <a:r>
              <a:rPr lang="zh-CN" altLang="en-US" sz="2400" b="1" dirty="0" smtClean="0">
                <a:latin typeface="微软雅黑" panose="020B0503020204020204" pitchFamily="34" charset="-122"/>
                <a:ea typeface="微软雅黑" panose="020B0503020204020204" pitchFamily="34" charset="-122"/>
              </a:rPr>
              <a:t>疾病</a:t>
            </a:r>
            <a:endParaRPr lang="zh-CN" altLang="en-US" sz="2400"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xmlns="" val="22391593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95710" y="121310"/>
            <a:ext cx="1415772"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临床</a:t>
            </a:r>
            <a:r>
              <a:rPr lang="zh-CN" altLang="en-US" sz="2400" b="1" dirty="0" smtClean="0">
                <a:latin typeface="微软雅黑" panose="020B0503020204020204" pitchFamily="34" charset="-122"/>
                <a:ea typeface="微软雅黑" panose="020B0503020204020204" pitchFamily="34" charset="-122"/>
              </a:rPr>
              <a:t>应用</a:t>
            </a:r>
            <a:endParaRPr lang="zh-CN" altLang="en-US" sz="2400" b="1" dirty="0">
              <a:latin typeface="微软雅黑" panose="020B0503020204020204" pitchFamily="34" charset="-122"/>
              <a:ea typeface="微软雅黑" panose="020B0503020204020204" pitchFamily="34" charset="-122"/>
            </a:endParaRPr>
          </a:p>
        </p:txBody>
      </p:sp>
      <p:sp>
        <p:nvSpPr>
          <p:cNvPr id="5" name="矩形 4"/>
          <p:cNvSpPr/>
          <p:nvPr/>
        </p:nvSpPr>
        <p:spPr>
          <a:xfrm>
            <a:off x="794912" y="1921435"/>
            <a:ext cx="7809368" cy="2308324"/>
          </a:xfrm>
          <a:prstGeom prst="rect">
            <a:avLst/>
          </a:prstGeom>
        </p:spPr>
        <p:txBody>
          <a:bodyPr wrap="square">
            <a:spAutoFit/>
          </a:bodyPr>
          <a:lstStyle/>
          <a:p>
            <a:pPr>
              <a:lnSpc>
                <a:spcPct val="150000"/>
              </a:lnSpc>
            </a:pPr>
            <a:r>
              <a:rPr lang="zh-CN" altLang="en-US" sz="2400" dirty="0" smtClean="0">
                <a:latin typeface="微软雅黑" panose="020B0503020204020204" pitchFamily="34" charset="-122"/>
                <a:ea typeface="微软雅黑" panose="020B0503020204020204" pitchFamily="34" charset="-122"/>
              </a:rPr>
              <a:t>      藿香</a:t>
            </a:r>
            <a:r>
              <a:rPr lang="zh-CN" altLang="en-US" sz="2400" dirty="0">
                <a:latin typeface="微软雅黑" panose="020B0503020204020204" pitchFamily="34" charset="-122"/>
                <a:ea typeface="微软雅黑" panose="020B0503020204020204" pitchFamily="34" charset="-122"/>
              </a:rPr>
              <a:t>正气口服液针对该病上腹胀、嗳气、食欲不振、恶心、呕吐等上腹不适症状均有一定疗效。亦可配伍增加一些针对发病过程的</a:t>
            </a:r>
            <a:r>
              <a:rPr lang="zh-CN" altLang="en-US" sz="2400" dirty="0" smtClean="0">
                <a:latin typeface="微软雅黑" panose="020B0503020204020204" pitchFamily="34" charset="-122"/>
                <a:ea typeface="微软雅黑" panose="020B0503020204020204" pitchFamily="34" charset="-122"/>
              </a:rPr>
              <a:t>药物，如</a:t>
            </a:r>
            <a:r>
              <a:rPr lang="zh-CN" altLang="en-US" sz="2400" dirty="0">
                <a:latin typeface="微软雅黑" panose="020B0503020204020204" pitchFamily="34" charset="-122"/>
                <a:ea typeface="微软雅黑" panose="020B0503020204020204" pitchFamily="34" charset="-122"/>
              </a:rPr>
              <a:t>抑制胃酸分泌、增加胃肠动力的</a:t>
            </a:r>
            <a:r>
              <a:rPr lang="zh-CN" altLang="en-US" sz="2400" dirty="0" smtClean="0">
                <a:latin typeface="微软雅黑" panose="020B0503020204020204" pitchFamily="34" charset="-122"/>
                <a:ea typeface="微软雅黑" panose="020B0503020204020204" pitchFamily="34" charset="-122"/>
              </a:rPr>
              <a:t>药品，以及</a:t>
            </a:r>
            <a:r>
              <a:rPr lang="zh-CN" altLang="en-US" sz="2400" dirty="0">
                <a:latin typeface="微软雅黑" panose="020B0503020204020204" pitchFamily="34" charset="-122"/>
                <a:ea typeface="微软雅黑" panose="020B0503020204020204" pitchFamily="34" charset="-122"/>
              </a:rPr>
              <a:t>调节植物神经功能的谷维素等。</a:t>
            </a:r>
          </a:p>
        </p:txBody>
      </p:sp>
      <p:sp>
        <p:nvSpPr>
          <p:cNvPr id="2" name="矩形 1"/>
          <p:cNvSpPr/>
          <p:nvPr/>
        </p:nvSpPr>
        <p:spPr>
          <a:xfrm>
            <a:off x="794912" y="981506"/>
            <a:ext cx="3759362" cy="461665"/>
          </a:xfrm>
          <a:prstGeom prst="rect">
            <a:avLst/>
          </a:prstGeom>
        </p:spPr>
        <p:txBody>
          <a:bodyPr wrap="none">
            <a:spAutoFit/>
          </a:bodyPr>
          <a:lstStyle/>
          <a:p>
            <a:r>
              <a:rPr lang="en-US" altLang="zh-CN" sz="2400" b="1" dirty="0" smtClean="0">
                <a:latin typeface="微软雅黑" panose="020B0503020204020204" pitchFamily="34" charset="-122"/>
                <a:ea typeface="微软雅黑" panose="020B0503020204020204" pitchFamily="34" charset="-122"/>
              </a:rPr>
              <a:t>5</a:t>
            </a:r>
            <a:r>
              <a:rPr lang="zh-CN" altLang="en-US" sz="2400" b="1" dirty="0" smtClean="0">
                <a:latin typeface="微软雅黑" panose="020B0503020204020204" pitchFamily="34" charset="-122"/>
                <a:ea typeface="微软雅黑" panose="020B0503020204020204" pitchFamily="34" charset="-122"/>
              </a:rPr>
              <a:t>、胃肠道</a:t>
            </a:r>
            <a:r>
              <a:rPr lang="zh-CN" altLang="en-US" sz="2400" b="1" dirty="0">
                <a:latin typeface="微软雅黑" panose="020B0503020204020204" pitchFamily="34" charset="-122"/>
                <a:ea typeface="微软雅黑" panose="020B0503020204020204" pitchFamily="34" charset="-122"/>
              </a:rPr>
              <a:t>及消化系统</a:t>
            </a:r>
            <a:r>
              <a:rPr lang="zh-CN" altLang="en-US" sz="2400" b="1" dirty="0" smtClean="0">
                <a:latin typeface="微软雅黑" panose="020B0503020204020204" pitchFamily="34" charset="-122"/>
                <a:ea typeface="微软雅黑" panose="020B0503020204020204" pitchFamily="34" charset="-122"/>
              </a:rPr>
              <a:t>疾病</a:t>
            </a:r>
            <a:endParaRPr lang="zh-CN" altLang="en-US" sz="2400"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xmlns="" val="125806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95710" y="121310"/>
            <a:ext cx="1415772"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临床</a:t>
            </a:r>
            <a:r>
              <a:rPr lang="zh-CN" altLang="en-US" sz="2400" b="1" dirty="0" smtClean="0">
                <a:latin typeface="微软雅黑" panose="020B0503020204020204" pitchFamily="34" charset="-122"/>
                <a:ea typeface="微软雅黑" panose="020B0503020204020204" pitchFamily="34" charset="-122"/>
              </a:rPr>
              <a:t>应用</a:t>
            </a:r>
            <a:endParaRPr lang="zh-CN" altLang="en-US" sz="2400" b="1" dirty="0">
              <a:latin typeface="微软雅黑" panose="020B0503020204020204" pitchFamily="34" charset="-122"/>
              <a:ea typeface="微软雅黑" panose="020B0503020204020204" pitchFamily="34" charset="-122"/>
            </a:endParaRPr>
          </a:p>
        </p:txBody>
      </p:sp>
      <p:sp>
        <p:nvSpPr>
          <p:cNvPr id="5" name="矩形 4"/>
          <p:cNvSpPr/>
          <p:nvPr/>
        </p:nvSpPr>
        <p:spPr>
          <a:xfrm>
            <a:off x="794912" y="1921435"/>
            <a:ext cx="7809368" cy="1135054"/>
          </a:xfrm>
          <a:prstGeom prst="rect">
            <a:avLst/>
          </a:prstGeom>
        </p:spPr>
        <p:txBody>
          <a:bodyPr wrap="square">
            <a:spAutoFit/>
          </a:bodyPr>
          <a:lstStyle/>
          <a:p>
            <a:pPr>
              <a:lnSpc>
                <a:spcPct val="150000"/>
              </a:lnSpc>
            </a:pPr>
            <a:r>
              <a:rPr lang="zh-CN" altLang="en-US" sz="2400" dirty="0">
                <a:latin typeface="微软雅黑" panose="020B0503020204020204" pitchFamily="34" charset="-122"/>
                <a:ea typeface="微软雅黑" panose="020B0503020204020204" pitchFamily="34" charset="-122"/>
              </a:rPr>
              <a:t>一种由物理因素、化学因素、微生物感染或细菌毒素等引起的急性胃肠道疾病。</a:t>
            </a:r>
          </a:p>
        </p:txBody>
      </p:sp>
      <p:sp>
        <p:nvSpPr>
          <p:cNvPr id="2" name="矩形 1"/>
          <p:cNvSpPr/>
          <p:nvPr/>
        </p:nvSpPr>
        <p:spPr>
          <a:xfrm>
            <a:off x="794912" y="981506"/>
            <a:ext cx="2220480" cy="461665"/>
          </a:xfrm>
          <a:prstGeom prst="rect">
            <a:avLst/>
          </a:prstGeom>
        </p:spPr>
        <p:txBody>
          <a:bodyPr wrap="none">
            <a:spAutoFit/>
          </a:bodyPr>
          <a:lstStyle/>
          <a:p>
            <a:r>
              <a:rPr lang="en-US" altLang="zh-CN" sz="2400" b="1" dirty="0" smtClean="0">
                <a:latin typeface="微软雅黑" panose="020B0503020204020204" pitchFamily="34" charset="-122"/>
                <a:ea typeface="微软雅黑" panose="020B0503020204020204" pitchFamily="34" charset="-122"/>
              </a:rPr>
              <a:t>6</a:t>
            </a:r>
            <a:r>
              <a:rPr lang="zh-CN" altLang="en-US" sz="2400" b="1" dirty="0" smtClean="0">
                <a:latin typeface="微软雅黑" panose="020B0503020204020204" pitchFamily="34" charset="-122"/>
                <a:ea typeface="微软雅黑" panose="020B0503020204020204" pitchFamily="34" charset="-122"/>
              </a:rPr>
              <a:t>、急性</a:t>
            </a:r>
            <a:r>
              <a:rPr lang="zh-CN" altLang="en-US" sz="2400" b="1" dirty="0">
                <a:latin typeface="微软雅黑" panose="020B0503020204020204" pitchFamily="34" charset="-122"/>
                <a:ea typeface="微软雅黑" panose="020B0503020204020204" pitchFamily="34" charset="-122"/>
              </a:rPr>
              <a:t>胃肠炎</a:t>
            </a:r>
          </a:p>
        </p:txBody>
      </p:sp>
    </p:spTree>
    <p:extLst>
      <p:ext uri="{BB962C8B-B14F-4D97-AF65-F5344CB8AC3E}">
        <p14:creationId xmlns:p14="http://schemas.microsoft.com/office/powerpoint/2010/main" xmlns="" val="38838771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95710" y="121310"/>
            <a:ext cx="1415772"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临床</a:t>
            </a:r>
            <a:r>
              <a:rPr lang="zh-CN" altLang="en-US" sz="2400" b="1" dirty="0" smtClean="0">
                <a:latin typeface="微软雅黑" panose="020B0503020204020204" pitchFamily="34" charset="-122"/>
                <a:ea typeface="微软雅黑" panose="020B0503020204020204" pitchFamily="34" charset="-122"/>
              </a:rPr>
              <a:t>应用</a:t>
            </a:r>
            <a:endParaRPr lang="zh-CN" altLang="en-US" sz="2400" b="1" dirty="0">
              <a:latin typeface="微软雅黑" panose="020B0503020204020204" pitchFamily="34" charset="-122"/>
              <a:ea typeface="微软雅黑" panose="020B0503020204020204" pitchFamily="34" charset="-122"/>
            </a:endParaRPr>
          </a:p>
        </p:txBody>
      </p:sp>
      <p:sp>
        <p:nvSpPr>
          <p:cNvPr id="5" name="矩形 4"/>
          <p:cNvSpPr/>
          <p:nvPr/>
        </p:nvSpPr>
        <p:spPr>
          <a:xfrm>
            <a:off x="794912" y="1921435"/>
            <a:ext cx="7809368" cy="2308324"/>
          </a:xfrm>
          <a:prstGeom prst="rect">
            <a:avLst/>
          </a:prstGeom>
        </p:spPr>
        <p:txBody>
          <a:bodyPr wrap="square">
            <a:spAutoFit/>
          </a:bodyPr>
          <a:lstStyle/>
          <a:p>
            <a:pPr>
              <a:lnSpc>
                <a:spcPct val="150000"/>
              </a:lnSpc>
            </a:pPr>
            <a:r>
              <a:rPr lang="zh-CN" altLang="en-US" sz="2400" dirty="0" smtClean="0">
                <a:latin typeface="微软雅黑" panose="020B0503020204020204" pitchFamily="34" charset="-122"/>
                <a:ea typeface="微软雅黑" panose="020B0503020204020204" pitchFamily="34" charset="-122"/>
              </a:rPr>
              <a:t>物理</a:t>
            </a:r>
            <a:r>
              <a:rPr lang="zh-CN" altLang="en-US" sz="2400" dirty="0">
                <a:latin typeface="微软雅黑" panose="020B0503020204020204" pitchFamily="34" charset="-122"/>
                <a:ea typeface="微软雅黑" panose="020B0503020204020204" pitchFamily="34" charset="-122"/>
              </a:rPr>
              <a:t>因素指的是进食过冷、过热、过于粗糙的食物或暴饮暴食等；化学因素指的是药物、烈酒以及浓茶</a:t>
            </a:r>
            <a:r>
              <a:rPr lang="zh-CN" altLang="en-US" sz="2400" dirty="0" smtClean="0">
                <a:latin typeface="微软雅黑" panose="020B0503020204020204" pitchFamily="34" charset="-122"/>
                <a:ea typeface="微软雅黑" panose="020B0503020204020204" pitchFamily="34" charset="-122"/>
              </a:rPr>
              <a:t>等，它们</a:t>
            </a:r>
            <a:r>
              <a:rPr lang="zh-CN" altLang="en-US" sz="2400" dirty="0">
                <a:latin typeface="微软雅黑" panose="020B0503020204020204" pitchFamily="34" charset="-122"/>
                <a:ea typeface="微软雅黑" panose="020B0503020204020204" pitchFamily="34" charset="-122"/>
              </a:rPr>
              <a:t>会损伤胃黏膜；微生物感染或细菌毒素特别是细菌和毒素常常同时作用导致急性胃肠炎。过食</a:t>
            </a:r>
            <a:r>
              <a:rPr lang="zh-CN" altLang="en-US" sz="2400" dirty="0" smtClean="0">
                <a:latin typeface="微软雅黑" panose="020B0503020204020204" pitchFamily="34" charset="-122"/>
                <a:ea typeface="微软雅黑" panose="020B0503020204020204" pitchFamily="34" charset="-122"/>
              </a:rPr>
              <a:t>辛辣属于</a:t>
            </a:r>
            <a:r>
              <a:rPr lang="zh-CN" altLang="en-US" sz="2400" dirty="0">
                <a:latin typeface="微软雅黑" panose="020B0503020204020204" pitchFamily="34" charset="-122"/>
                <a:ea typeface="微软雅黑" panose="020B0503020204020204" pitchFamily="34" charset="-122"/>
              </a:rPr>
              <a:t>物理因素。</a:t>
            </a:r>
          </a:p>
        </p:txBody>
      </p:sp>
      <p:sp>
        <p:nvSpPr>
          <p:cNvPr id="2" name="矩形 1"/>
          <p:cNvSpPr/>
          <p:nvPr/>
        </p:nvSpPr>
        <p:spPr>
          <a:xfrm>
            <a:off x="794912" y="981506"/>
            <a:ext cx="2220480" cy="461665"/>
          </a:xfrm>
          <a:prstGeom prst="rect">
            <a:avLst/>
          </a:prstGeom>
        </p:spPr>
        <p:txBody>
          <a:bodyPr wrap="none">
            <a:spAutoFit/>
          </a:bodyPr>
          <a:lstStyle/>
          <a:p>
            <a:r>
              <a:rPr lang="en-US" altLang="zh-CN" sz="2400" b="1" dirty="0" smtClean="0">
                <a:latin typeface="微软雅黑" panose="020B0503020204020204" pitchFamily="34" charset="-122"/>
                <a:ea typeface="微软雅黑" panose="020B0503020204020204" pitchFamily="34" charset="-122"/>
              </a:rPr>
              <a:t>6</a:t>
            </a:r>
            <a:r>
              <a:rPr lang="zh-CN" altLang="en-US" sz="2400" b="1" dirty="0" smtClean="0">
                <a:latin typeface="微软雅黑" panose="020B0503020204020204" pitchFamily="34" charset="-122"/>
                <a:ea typeface="微软雅黑" panose="020B0503020204020204" pitchFamily="34" charset="-122"/>
              </a:rPr>
              <a:t>、急性</a:t>
            </a:r>
            <a:r>
              <a:rPr lang="zh-CN" altLang="en-US" sz="2400" b="1" dirty="0">
                <a:latin typeface="微软雅黑" panose="020B0503020204020204" pitchFamily="34" charset="-122"/>
                <a:ea typeface="微软雅黑" panose="020B0503020204020204" pitchFamily="34" charset="-122"/>
              </a:rPr>
              <a:t>胃肠炎</a:t>
            </a:r>
          </a:p>
        </p:txBody>
      </p:sp>
    </p:spTree>
    <p:extLst>
      <p:ext uri="{BB962C8B-B14F-4D97-AF65-F5344CB8AC3E}">
        <p14:creationId xmlns:p14="http://schemas.microsoft.com/office/powerpoint/2010/main" xmlns="" val="242835520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95710" y="121310"/>
            <a:ext cx="1415772"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临床</a:t>
            </a:r>
            <a:r>
              <a:rPr lang="zh-CN" altLang="en-US" sz="2400" b="1" dirty="0" smtClean="0">
                <a:latin typeface="微软雅黑" panose="020B0503020204020204" pitchFamily="34" charset="-122"/>
                <a:ea typeface="微软雅黑" panose="020B0503020204020204" pitchFamily="34" charset="-122"/>
              </a:rPr>
              <a:t>应用</a:t>
            </a:r>
            <a:endParaRPr lang="zh-CN" altLang="en-US" sz="2400" b="1" dirty="0">
              <a:latin typeface="微软雅黑" panose="020B0503020204020204" pitchFamily="34" charset="-122"/>
              <a:ea typeface="微软雅黑" panose="020B0503020204020204" pitchFamily="34" charset="-122"/>
            </a:endParaRPr>
          </a:p>
        </p:txBody>
      </p:sp>
      <p:sp>
        <p:nvSpPr>
          <p:cNvPr id="5" name="矩形 4"/>
          <p:cNvSpPr/>
          <p:nvPr/>
        </p:nvSpPr>
        <p:spPr>
          <a:xfrm>
            <a:off x="794912" y="1921435"/>
            <a:ext cx="7953378" cy="1200329"/>
          </a:xfrm>
          <a:prstGeom prst="rect">
            <a:avLst/>
          </a:prstGeom>
        </p:spPr>
        <p:txBody>
          <a:bodyPr wrap="square">
            <a:spAutoFit/>
          </a:bodyPr>
          <a:lstStyle/>
          <a:p>
            <a:pPr>
              <a:lnSpc>
                <a:spcPct val="150000"/>
              </a:lnSpc>
            </a:pPr>
            <a:r>
              <a:rPr lang="zh-CN" altLang="en-US" sz="2400" dirty="0" smtClean="0">
                <a:latin typeface="微软雅黑" panose="020B0503020204020204" pitchFamily="34" charset="-122"/>
                <a:ea typeface="微软雅黑" panose="020B0503020204020204" pitchFamily="34" charset="-122"/>
              </a:rPr>
              <a:t>     患者</a:t>
            </a:r>
            <a:r>
              <a:rPr lang="zh-CN" altLang="en-US" sz="2400" dirty="0">
                <a:latin typeface="微软雅黑" panose="020B0503020204020204" pitchFamily="34" charset="-122"/>
                <a:ea typeface="微软雅黑" panose="020B0503020204020204" pitchFamily="34" charset="-122"/>
              </a:rPr>
              <a:t>有上腹部不适、疼痛甚至</a:t>
            </a:r>
            <a:r>
              <a:rPr lang="zh-CN" altLang="en-US" sz="2400" dirty="0" smtClean="0">
                <a:latin typeface="微软雅黑" panose="020B0503020204020204" pitchFamily="34" charset="-122"/>
                <a:ea typeface="微软雅黑" panose="020B0503020204020204" pitchFamily="34" charset="-122"/>
              </a:rPr>
              <a:t>剧痛，多</a:t>
            </a:r>
            <a:r>
              <a:rPr lang="zh-CN" altLang="en-US" sz="2400" dirty="0">
                <a:latin typeface="微软雅黑" panose="020B0503020204020204" pitchFamily="34" charset="-122"/>
                <a:ea typeface="微软雅黑" panose="020B0503020204020204" pitchFamily="34" charset="-122"/>
              </a:rPr>
              <a:t>伴有食欲不振、恶心和</a:t>
            </a:r>
            <a:r>
              <a:rPr lang="zh-CN" altLang="en-US" sz="2400" dirty="0" smtClean="0">
                <a:latin typeface="微软雅黑" panose="020B0503020204020204" pitchFamily="34" charset="-122"/>
                <a:ea typeface="微软雅黑" panose="020B0503020204020204" pitchFamily="34" charset="-122"/>
              </a:rPr>
              <a:t>呕吐，腹泻，大便</a:t>
            </a:r>
            <a:r>
              <a:rPr lang="zh-CN" altLang="en-US" sz="2400" dirty="0">
                <a:latin typeface="微软雅黑" panose="020B0503020204020204" pitchFamily="34" charset="-122"/>
                <a:ea typeface="微软雅黑" panose="020B0503020204020204" pitchFamily="34" charset="-122"/>
              </a:rPr>
              <a:t>呈稀烂或水样等症状。</a:t>
            </a:r>
          </a:p>
        </p:txBody>
      </p:sp>
      <p:sp>
        <p:nvSpPr>
          <p:cNvPr id="2" name="矩形 1"/>
          <p:cNvSpPr/>
          <p:nvPr/>
        </p:nvSpPr>
        <p:spPr>
          <a:xfrm>
            <a:off x="794912" y="981506"/>
            <a:ext cx="2220480" cy="461665"/>
          </a:xfrm>
          <a:prstGeom prst="rect">
            <a:avLst/>
          </a:prstGeom>
        </p:spPr>
        <p:txBody>
          <a:bodyPr wrap="none">
            <a:spAutoFit/>
          </a:bodyPr>
          <a:lstStyle/>
          <a:p>
            <a:r>
              <a:rPr lang="en-US" altLang="zh-CN" sz="2400" b="1" dirty="0" smtClean="0">
                <a:latin typeface="微软雅黑" panose="020B0503020204020204" pitchFamily="34" charset="-122"/>
                <a:ea typeface="微软雅黑" panose="020B0503020204020204" pitchFamily="34" charset="-122"/>
              </a:rPr>
              <a:t>6</a:t>
            </a:r>
            <a:r>
              <a:rPr lang="zh-CN" altLang="en-US" sz="2400" b="1" dirty="0" smtClean="0">
                <a:latin typeface="微软雅黑" panose="020B0503020204020204" pitchFamily="34" charset="-122"/>
                <a:ea typeface="微软雅黑" panose="020B0503020204020204" pitchFamily="34" charset="-122"/>
              </a:rPr>
              <a:t>、急性</a:t>
            </a:r>
            <a:r>
              <a:rPr lang="zh-CN" altLang="en-US" sz="2400" b="1" dirty="0">
                <a:latin typeface="微软雅黑" panose="020B0503020204020204" pitchFamily="34" charset="-122"/>
                <a:ea typeface="微软雅黑" panose="020B0503020204020204" pitchFamily="34" charset="-122"/>
              </a:rPr>
              <a:t>胃肠炎</a:t>
            </a:r>
          </a:p>
        </p:txBody>
      </p:sp>
    </p:spTree>
    <p:extLst>
      <p:ext uri="{BB962C8B-B14F-4D97-AF65-F5344CB8AC3E}">
        <p14:creationId xmlns:p14="http://schemas.microsoft.com/office/powerpoint/2010/main" xmlns="" val="375313344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95710" y="121310"/>
            <a:ext cx="1415772"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临床</a:t>
            </a:r>
            <a:r>
              <a:rPr lang="zh-CN" altLang="en-US" sz="2400" b="1" dirty="0" smtClean="0">
                <a:latin typeface="微软雅黑" panose="020B0503020204020204" pitchFamily="34" charset="-122"/>
                <a:ea typeface="微软雅黑" panose="020B0503020204020204" pitchFamily="34" charset="-122"/>
              </a:rPr>
              <a:t>应用</a:t>
            </a:r>
            <a:endParaRPr lang="zh-CN" altLang="en-US" sz="2400" b="1" dirty="0">
              <a:latin typeface="微软雅黑" panose="020B0503020204020204" pitchFamily="34" charset="-122"/>
              <a:ea typeface="微软雅黑" panose="020B0503020204020204" pitchFamily="34" charset="-122"/>
            </a:endParaRPr>
          </a:p>
        </p:txBody>
      </p:sp>
      <p:sp>
        <p:nvSpPr>
          <p:cNvPr id="5" name="矩形 4"/>
          <p:cNvSpPr/>
          <p:nvPr/>
        </p:nvSpPr>
        <p:spPr>
          <a:xfrm>
            <a:off x="827740" y="985370"/>
            <a:ext cx="7809368" cy="3970318"/>
          </a:xfrm>
          <a:prstGeom prst="rect">
            <a:avLst/>
          </a:prstGeom>
        </p:spPr>
        <p:txBody>
          <a:bodyPr wrap="square">
            <a:spAutoFit/>
          </a:bodyPr>
          <a:lstStyle/>
          <a:p>
            <a:pPr>
              <a:lnSpc>
                <a:spcPct val="150000"/>
              </a:lnSpc>
            </a:pPr>
            <a:r>
              <a:rPr lang="en-US" altLang="zh-CN" sz="2400" dirty="0" smtClean="0">
                <a:latin typeface="微软雅黑" panose="020B0503020204020204" pitchFamily="34" charset="-122"/>
                <a:ea typeface="微软雅黑" panose="020B0503020204020204" pitchFamily="34" charset="-122"/>
              </a:rPr>
              <a:t>—</a:t>
            </a:r>
            <a:r>
              <a:rPr lang="zh-CN" altLang="en-US" sz="2400" dirty="0">
                <a:latin typeface="微软雅黑" panose="020B0503020204020204" pitchFamily="34" charset="-122"/>
                <a:ea typeface="微软雅黑" panose="020B0503020204020204" pitchFamily="34" charset="-122"/>
              </a:rPr>
              <a:t>般</a:t>
            </a:r>
            <a:r>
              <a:rPr lang="zh-CN" altLang="en-US" sz="2400" dirty="0" smtClean="0">
                <a:latin typeface="微软雅黑" panose="020B0503020204020204" pitchFamily="34" charset="-122"/>
                <a:ea typeface="微软雅黑" panose="020B0503020204020204" pitchFamily="34" charset="-122"/>
              </a:rPr>
              <a:t>来说，由</a:t>
            </a:r>
            <a:r>
              <a:rPr lang="zh-CN" altLang="en-US" sz="2400" dirty="0">
                <a:latin typeface="微软雅黑" panose="020B0503020204020204" pitchFamily="34" charset="-122"/>
                <a:ea typeface="微软雅黑" panose="020B0503020204020204" pitchFamily="34" charset="-122"/>
              </a:rPr>
              <a:t>物理、化学因素所致的急性胃肠炎症状较</a:t>
            </a:r>
            <a:r>
              <a:rPr lang="zh-CN" altLang="en-US" sz="2400" dirty="0" smtClean="0">
                <a:latin typeface="微软雅黑" panose="020B0503020204020204" pitchFamily="34" charset="-122"/>
                <a:ea typeface="微软雅黑" panose="020B0503020204020204" pitchFamily="34" charset="-122"/>
              </a:rPr>
              <a:t>轻，服用</a:t>
            </a:r>
            <a:r>
              <a:rPr lang="zh-CN" altLang="en-US" sz="2400" dirty="0">
                <a:latin typeface="微软雅黑" panose="020B0503020204020204" pitchFamily="34" charset="-122"/>
                <a:ea typeface="微软雅黑" panose="020B0503020204020204" pitchFamily="34" charset="-122"/>
              </a:rPr>
              <a:t>藿香正气口服液可缓解</a:t>
            </a:r>
            <a:r>
              <a:rPr lang="zh-CN" altLang="en-US" sz="2400" dirty="0" smtClean="0">
                <a:latin typeface="微软雅黑" panose="020B0503020204020204" pitchFamily="34" charset="-122"/>
                <a:ea typeface="微软雅黑" panose="020B0503020204020204" pitchFamily="34" charset="-122"/>
              </a:rPr>
              <a:t>症状，必要</a:t>
            </a:r>
            <a:r>
              <a:rPr lang="zh-CN" altLang="en-US" sz="2400" dirty="0">
                <a:latin typeface="微软雅黑" panose="020B0503020204020204" pitchFamily="34" charset="-122"/>
                <a:ea typeface="微软雅黑" panose="020B0503020204020204" pitchFamily="34" charset="-122"/>
              </a:rPr>
              <a:t>时可加大服用量。严重者光服用藿香正气口服液</a:t>
            </a:r>
            <a:r>
              <a:rPr lang="zh-CN" altLang="en-US" sz="2400" dirty="0" smtClean="0">
                <a:latin typeface="微软雅黑" panose="020B0503020204020204" pitchFamily="34" charset="-122"/>
                <a:ea typeface="微软雅黑" panose="020B0503020204020204" pitchFamily="34" charset="-122"/>
              </a:rPr>
              <a:t>不够，需要</a:t>
            </a:r>
            <a:r>
              <a:rPr lang="zh-CN" altLang="en-US" sz="2400" dirty="0">
                <a:latin typeface="微软雅黑" panose="020B0503020204020204" pitchFamily="34" charset="-122"/>
                <a:ea typeface="微软雅黑" panose="020B0503020204020204" pitchFamily="34" charset="-122"/>
              </a:rPr>
              <a:t>对因</a:t>
            </a:r>
            <a:r>
              <a:rPr lang="zh-CN" altLang="en-US" sz="2400" dirty="0" smtClean="0">
                <a:latin typeface="微软雅黑" panose="020B0503020204020204" pitchFamily="34" charset="-122"/>
                <a:ea typeface="微软雅黑" panose="020B0503020204020204" pitchFamily="34" charset="-122"/>
              </a:rPr>
              <a:t>治疗，细菌</a:t>
            </a:r>
            <a:r>
              <a:rPr lang="zh-CN" altLang="en-US" sz="2400" dirty="0">
                <a:latin typeface="微软雅黑" panose="020B0503020204020204" pitchFamily="34" charset="-122"/>
                <a:ea typeface="微软雅黑" panose="020B0503020204020204" pitchFamily="34" charset="-122"/>
              </a:rPr>
              <a:t>感染者可酌情口服抗菌药物；以及对症</a:t>
            </a:r>
            <a:r>
              <a:rPr lang="zh-CN" altLang="en-US" sz="2400" dirty="0" smtClean="0">
                <a:latin typeface="微软雅黑" panose="020B0503020204020204" pitchFamily="34" charset="-122"/>
                <a:ea typeface="微软雅黑" panose="020B0503020204020204" pitchFamily="34" charset="-122"/>
              </a:rPr>
              <a:t>治疗，例如</a:t>
            </a:r>
            <a:r>
              <a:rPr lang="zh-CN" altLang="en-US" sz="2400" dirty="0">
                <a:latin typeface="微软雅黑" panose="020B0503020204020204" pitchFamily="34" charset="-122"/>
                <a:ea typeface="微软雅黑" panose="020B0503020204020204" pitchFamily="34" charset="-122"/>
              </a:rPr>
              <a:t>腹痛较重者可酌情口服解痉剂；胃酸分泌过多者服用胃酸抑制剂；腹痛呕吐次数过多、不能进食、有脱水情况需</a:t>
            </a:r>
            <a:r>
              <a:rPr lang="zh-CN" altLang="en-US" sz="2400" dirty="0" smtClean="0">
                <a:latin typeface="微软雅黑" panose="020B0503020204020204" pitchFamily="34" charset="-122"/>
                <a:ea typeface="微软雅黑" panose="020B0503020204020204" pitchFamily="34" charset="-122"/>
              </a:rPr>
              <a:t>补液，补充</a:t>
            </a:r>
            <a:r>
              <a:rPr lang="zh-CN" altLang="en-US" sz="2400" dirty="0">
                <a:latin typeface="微软雅黑" panose="020B0503020204020204" pitchFamily="34" charset="-122"/>
                <a:ea typeface="微软雅黑" panose="020B0503020204020204" pitchFamily="34" charset="-122"/>
              </a:rPr>
              <a:t>生理盐水。</a:t>
            </a:r>
          </a:p>
        </p:txBody>
      </p:sp>
    </p:spTree>
    <p:extLst>
      <p:ext uri="{BB962C8B-B14F-4D97-AF65-F5344CB8AC3E}">
        <p14:creationId xmlns:p14="http://schemas.microsoft.com/office/powerpoint/2010/main" xmlns="" val="423337677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95710" y="121310"/>
            <a:ext cx="1415772"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临床</a:t>
            </a:r>
            <a:r>
              <a:rPr lang="zh-CN" altLang="en-US" sz="2400" b="1" dirty="0" smtClean="0">
                <a:latin typeface="微软雅黑" panose="020B0503020204020204" pitchFamily="34" charset="-122"/>
                <a:ea typeface="微软雅黑" panose="020B0503020204020204" pitchFamily="34" charset="-122"/>
              </a:rPr>
              <a:t>应用</a:t>
            </a:r>
            <a:endParaRPr lang="zh-CN" altLang="en-US" sz="2400" b="1" dirty="0">
              <a:latin typeface="微软雅黑" panose="020B0503020204020204" pitchFamily="34" charset="-122"/>
              <a:ea typeface="微软雅黑" panose="020B0503020204020204" pitchFamily="34" charset="-122"/>
            </a:endParaRPr>
          </a:p>
        </p:txBody>
      </p:sp>
      <p:sp>
        <p:nvSpPr>
          <p:cNvPr id="5" name="矩形 4"/>
          <p:cNvSpPr/>
          <p:nvPr/>
        </p:nvSpPr>
        <p:spPr>
          <a:xfrm>
            <a:off x="794912" y="1841702"/>
            <a:ext cx="7953378" cy="2862322"/>
          </a:xfrm>
          <a:prstGeom prst="rect">
            <a:avLst/>
          </a:prstGeom>
        </p:spPr>
        <p:txBody>
          <a:bodyPr wrap="square">
            <a:spAutoFit/>
          </a:bodyPr>
          <a:lstStyle/>
          <a:p>
            <a:pPr>
              <a:lnSpc>
                <a:spcPct val="150000"/>
              </a:lnSpc>
            </a:pPr>
            <a:r>
              <a:rPr lang="zh-CN" altLang="en-US" sz="2400" dirty="0">
                <a:latin typeface="微软雅黑" panose="020B0503020204020204" pitchFamily="34" charset="-122"/>
                <a:ea typeface="微软雅黑" panose="020B0503020204020204" pitchFamily="34" charset="-122"/>
              </a:rPr>
              <a:t>是一种临床常见功能性肠</a:t>
            </a:r>
            <a:r>
              <a:rPr lang="zh-CN" altLang="en-US" sz="2400" dirty="0" smtClean="0">
                <a:latin typeface="微软雅黑" panose="020B0503020204020204" pitchFamily="34" charset="-122"/>
                <a:ea typeface="微软雅黑" panose="020B0503020204020204" pitchFamily="34" charset="-122"/>
              </a:rPr>
              <a:t>病，</a:t>
            </a:r>
            <a:r>
              <a:rPr lang="en-US" altLang="zh-CN" sz="2400" dirty="0" smtClean="0">
                <a:latin typeface="微软雅黑" panose="020B0503020204020204" pitchFamily="34" charset="-122"/>
                <a:ea typeface="微软雅黑" panose="020B0503020204020204" pitchFamily="34" charset="-122"/>
              </a:rPr>
              <a:t> </a:t>
            </a:r>
            <a:r>
              <a:rPr lang="zh-CN" altLang="en-US" sz="2400" dirty="0">
                <a:latin typeface="微软雅黑" panose="020B0503020204020204" pitchFamily="34" charset="-122"/>
                <a:ea typeface="微软雅黑" panose="020B0503020204020204" pitchFamily="34" charset="-122"/>
              </a:rPr>
              <a:t>患者表现为持续或间歇发作的腹痛、腹胀、排便行为和大便性状</a:t>
            </a:r>
            <a:r>
              <a:rPr lang="zh-CN" altLang="en-US" sz="2400" dirty="0" smtClean="0">
                <a:latin typeface="微软雅黑" panose="020B0503020204020204" pitchFamily="34" charset="-122"/>
                <a:ea typeface="微软雅黑" panose="020B0503020204020204" pitchFamily="34" charset="-122"/>
              </a:rPr>
              <a:t>异常，</a:t>
            </a:r>
            <a:r>
              <a:rPr lang="en-US" altLang="zh-CN" sz="2400" dirty="0" smtClean="0">
                <a:latin typeface="微软雅黑" panose="020B0503020204020204" pitchFamily="34" charset="-122"/>
                <a:ea typeface="微软雅黑" panose="020B0503020204020204" pitchFamily="34" charset="-122"/>
              </a:rPr>
              <a:t> </a:t>
            </a:r>
            <a:r>
              <a:rPr lang="zh-CN" altLang="en-US" sz="2400" dirty="0">
                <a:latin typeface="微软雅黑" panose="020B0503020204020204" pitchFamily="34" charset="-122"/>
                <a:ea typeface="微软雅黑" panose="020B0503020204020204" pitchFamily="34" charset="-122"/>
              </a:rPr>
              <a:t>而没有胃肠道结构改变和生化异常。其发病原因</a:t>
            </a:r>
            <a:r>
              <a:rPr lang="zh-CN" altLang="en-US" sz="2400" dirty="0" smtClean="0">
                <a:latin typeface="微软雅黑" panose="020B0503020204020204" pitchFamily="34" charset="-122"/>
                <a:ea typeface="微软雅黑" panose="020B0503020204020204" pitchFamily="34" charset="-122"/>
              </a:rPr>
              <a:t>复杂，</a:t>
            </a:r>
            <a:r>
              <a:rPr lang="en-US" altLang="zh-CN" sz="2400" dirty="0" smtClean="0">
                <a:latin typeface="微软雅黑" panose="020B0503020204020204" pitchFamily="34" charset="-122"/>
                <a:ea typeface="微软雅黑" panose="020B0503020204020204" pitchFamily="34" charset="-122"/>
              </a:rPr>
              <a:t> </a:t>
            </a:r>
            <a:r>
              <a:rPr lang="zh-CN" altLang="en-US" sz="2400" dirty="0">
                <a:latin typeface="微软雅黑" panose="020B0503020204020204" pitchFamily="34" charset="-122"/>
                <a:ea typeface="微软雅黑" panose="020B0503020204020204" pitchFamily="34" charset="-122"/>
              </a:rPr>
              <a:t>可能涉及肠道动力障碍、内脏感觉过敏、肠道炎症和免疫反应、精神心理因素等</a:t>
            </a:r>
            <a:r>
              <a:rPr lang="zh-CN" altLang="en-US" sz="2400" dirty="0" smtClean="0">
                <a:latin typeface="微软雅黑" panose="020B0503020204020204" pitchFamily="34" charset="-122"/>
                <a:ea typeface="微软雅黑" panose="020B0503020204020204" pitchFamily="34" charset="-122"/>
              </a:rPr>
              <a:t>。</a:t>
            </a:r>
            <a:endParaRPr lang="zh-CN" altLang="en-US" sz="2400" dirty="0">
              <a:latin typeface="微软雅黑" panose="020B0503020204020204" pitchFamily="34" charset="-122"/>
              <a:ea typeface="微软雅黑" panose="020B0503020204020204" pitchFamily="34" charset="-122"/>
            </a:endParaRPr>
          </a:p>
        </p:txBody>
      </p:sp>
      <p:sp>
        <p:nvSpPr>
          <p:cNvPr id="2" name="矩形 1"/>
          <p:cNvSpPr/>
          <p:nvPr/>
        </p:nvSpPr>
        <p:spPr>
          <a:xfrm>
            <a:off x="794912" y="981506"/>
            <a:ext cx="2528256" cy="461665"/>
          </a:xfrm>
          <a:prstGeom prst="rect">
            <a:avLst/>
          </a:prstGeom>
        </p:spPr>
        <p:txBody>
          <a:bodyPr wrap="none">
            <a:spAutoFit/>
          </a:bodyPr>
          <a:lstStyle/>
          <a:p>
            <a:r>
              <a:rPr lang="en-US" altLang="zh-CN" sz="2400" b="1" dirty="0" smtClean="0">
                <a:latin typeface="微软雅黑" panose="020B0503020204020204" pitchFamily="34" charset="-122"/>
                <a:ea typeface="微软雅黑" panose="020B0503020204020204" pitchFamily="34" charset="-122"/>
              </a:rPr>
              <a:t>7</a:t>
            </a:r>
            <a:r>
              <a:rPr lang="zh-CN" altLang="en-US" sz="2400" b="1" dirty="0" smtClean="0">
                <a:latin typeface="微软雅黑" panose="020B0503020204020204" pitchFamily="34" charset="-122"/>
                <a:ea typeface="微软雅黑" panose="020B0503020204020204" pitchFamily="34" charset="-122"/>
              </a:rPr>
              <a:t>、肠</a:t>
            </a:r>
            <a:r>
              <a:rPr lang="zh-CN" altLang="en-US" sz="2400" b="1" dirty="0">
                <a:latin typeface="微软雅黑" panose="020B0503020204020204" pitchFamily="34" charset="-122"/>
                <a:ea typeface="微软雅黑" panose="020B0503020204020204" pitchFamily="34" charset="-122"/>
              </a:rPr>
              <a:t>易激综合征</a:t>
            </a:r>
          </a:p>
        </p:txBody>
      </p:sp>
    </p:spTree>
    <p:extLst>
      <p:ext uri="{BB962C8B-B14F-4D97-AF65-F5344CB8AC3E}">
        <p14:creationId xmlns:p14="http://schemas.microsoft.com/office/powerpoint/2010/main" xmlns="" val="256717211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95710" y="121310"/>
            <a:ext cx="1415772"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临床</a:t>
            </a:r>
            <a:r>
              <a:rPr lang="zh-CN" altLang="en-US" sz="2400" b="1" dirty="0" smtClean="0">
                <a:latin typeface="微软雅黑" panose="020B0503020204020204" pitchFamily="34" charset="-122"/>
                <a:ea typeface="微软雅黑" panose="020B0503020204020204" pitchFamily="34" charset="-122"/>
              </a:rPr>
              <a:t>应用</a:t>
            </a:r>
            <a:endParaRPr lang="zh-CN" altLang="en-US" sz="2400" b="1" dirty="0">
              <a:latin typeface="微软雅黑" panose="020B0503020204020204" pitchFamily="34" charset="-122"/>
              <a:ea typeface="微软雅黑" panose="020B0503020204020204" pitchFamily="34" charset="-122"/>
            </a:endParaRPr>
          </a:p>
        </p:txBody>
      </p:sp>
      <p:sp>
        <p:nvSpPr>
          <p:cNvPr id="5" name="矩形 4"/>
          <p:cNvSpPr/>
          <p:nvPr/>
        </p:nvSpPr>
        <p:spPr>
          <a:xfrm>
            <a:off x="794912" y="1841702"/>
            <a:ext cx="7953378" cy="2308324"/>
          </a:xfrm>
          <a:prstGeom prst="rect">
            <a:avLst/>
          </a:prstGeom>
        </p:spPr>
        <p:txBody>
          <a:bodyPr wrap="square">
            <a:spAutoFit/>
          </a:bodyPr>
          <a:lstStyle/>
          <a:p>
            <a:pPr>
              <a:lnSpc>
                <a:spcPct val="150000"/>
              </a:lnSpc>
            </a:pPr>
            <a:r>
              <a:rPr lang="zh-CN" altLang="en-US" sz="2400" dirty="0">
                <a:latin typeface="微软雅黑" panose="020B0503020204020204" pitchFamily="34" charset="-122"/>
                <a:ea typeface="微软雅黑" panose="020B0503020204020204" pitchFamily="34" charset="-122"/>
              </a:rPr>
              <a:t>治疗无特效药。主要对症采用治疗胃肠道运动功能紊乱的</a:t>
            </a:r>
            <a:r>
              <a:rPr lang="zh-CN" altLang="en-US" sz="2400" dirty="0" smtClean="0">
                <a:latin typeface="微软雅黑" panose="020B0503020204020204" pitchFamily="34" charset="-122"/>
                <a:ea typeface="微软雅黑" panose="020B0503020204020204" pitchFamily="34" charset="-122"/>
              </a:rPr>
              <a:t>药物，以及</a:t>
            </a:r>
            <a:r>
              <a:rPr lang="zh-CN" altLang="en-US" sz="2400" dirty="0">
                <a:latin typeface="微软雅黑" panose="020B0503020204020204" pitchFamily="34" charset="-122"/>
                <a:ea typeface="微软雅黑" panose="020B0503020204020204" pitchFamily="34" charset="-122"/>
              </a:rPr>
              <a:t>抗抑郁药等调节神经药物。中医认为其病机责之于</a:t>
            </a:r>
            <a:r>
              <a:rPr lang="zh-CN" altLang="en-US" sz="2400" dirty="0" smtClean="0">
                <a:latin typeface="微软雅黑" panose="020B0503020204020204" pitchFamily="34" charset="-122"/>
                <a:ea typeface="微软雅黑" panose="020B0503020204020204" pitchFamily="34" charset="-122"/>
              </a:rPr>
              <a:t>湿，积</a:t>
            </a:r>
            <a:r>
              <a:rPr lang="zh-CN" altLang="en-US" sz="2400" dirty="0">
                <a:latin typeface="微软雅黑" panose="020B0503020204020204" pitchFamily="34" charset="-122"/>
                <a:ea typeface="微软雅黑" panose="020B0503020204020204" pitchFamily="34" charset="-122"/>
              </a:rPr>
              <a:t>湿成</a:t>
            </a:r>
            <a:r>
              <a:rPr lang="zh-CN" altLang="en-US" sz="2400" dirty="0" smtClean="0">
                <a:latin typeface="微软雅黑" panose="020B0503020204020204" pitchFamily="34" charset="-122"/>
                <a:ea typeface="微软雅黑" panose="020B0503020204020204" pitchFamily="34" charset="-122"/>
              </a:rPr>
              <a:t>浊，久</a:t>
            </a:r>
            <a:r>
              <a:rPr lang="zh-CN" altLang="en-US" sz="2400" dirty="0">
                <a:latin typeface="微软雅黑" panose="020B0503020204020204" pitchFamily="34" charset="-122"/>
                <a:ea typeface="微软雅黑" panose="020B0503020204020204" pitchFamily="34" charset="-122"/>
              </a:rPr>
              <a:t>郁为</a:t>
            </a:r>
            <a:r>
              <a:rPr lang="zh-CN" altLang="en-US" sz="2400" dirty="0" smtClean="0">
                <a:latin typeface="微软雅黑" panose="020B0503020204020204" pitchFamily="34" charset="-122"/>
                <a:ea typeface="微软雅黑" panose="020B0503020204020204" pitchFamily="34" charset="-122"/>
              </a:rPr>
              <a:t>毒，浊</a:t>
            </a:r>
            <a:r>
              <a:rPr lang="zh-CN" altLang="en-US" sz="2400" dirty="0">
                <a:latin typeface="微软雅黑" panose="020B0503020204020204" pitchFamily="34" charset="-122"/>
                <a:ea typeface="微软雅黑" panose="020B0503020204020204" pitchFamily="34" charset="-122"/>
              </a:rPr>
              <a:t>毒互</a:t>
            </a:r>
            <a:r>
              <a:rPr lang="zh-CN" altLang="en-US" sz="2400" dirty="0" smtClean="0">
                <a:latin typeface="微软雅黑" panose="020B0503020204020204" pitchFamily="34" charset="-122"/>
                <a:ea typeface="微软雅黑" panose="020B0503020204020204" pitchFamily="34" charset="-122"/>
              </a:rPr>
              <a:t>结，经久</a:t>
            </a:r>
            <a:r>
              <a:rPr lang="zh-CN" altLang="en-US" sz="2400" dirty="0">
                <a:latin typeface="微软雅黑" panose="020B0503020204020204" pitchFamily="34" charset="-122"/>
                <a:ea typeface="微软雅黑" panose="020B0503020204020204" pitchFamily="34" charset="-122"/>
              </a:rPr>
              <a:t>不</a:t>
            </a:r>
            <a:r>
              <a:rPr lang="zh-CN" altLang="en-US" sz="2400" dirty="0" smtClean="0">
                <a:latin typeface="微软雅黑" panose="020B0503020204020204" pitchFamily="34" charset="-122"/>
                <a:ea typeface="微软雅黑" panose="020B0503020204020204" pitchFamily="34" charset="-122"/>
              </a:rPr>
              <a:t>愈，为</a:t>
            </a:r>
            <a:r>
              <a:rPr lang="zh-CN" altLang="en-US" sz="2400" dirty="0">
                <a:latin typeface="微软雅黑" panose="020B0503020204020204" pitchFamily="34" charset="-122"/>
                <a:ea typeface="微软雅黑" panose="020B0503020204020204" pitchFamily="34" charset="-122"/>
              </a:rPr>
              <a:t>本病发展变化的关键。</a:t>
            </a:r>
          </a:p>
        </p:txBody>
      </p:sp>
      <p:sp>
        <p:nvSpPr>
          <p:cNvPr id="2" name="矩形 1"/>
          <p:cNvSpPr/>
          <p:nvPr/>
        </p:nvSpPr>
        <p:spPr>
          <a:xfrm>
            <a:off x="794912" y="981506"/>
            <a:ext cx="2528256" cy="461665"/>
          </a:xfrm>
          <a:prstGeom prst="rect">
            <a:avLst/>
          </a:prstGeom>
        </p:spPr>
        <p:txBody>
          <a:bodyPr wrap="none">
            <a:spAutoFit/>
          </a:bodyPr>
          <a:lstStyle/>
          <a:p>
            <a:r>
              <a:rPr lang="en-US" altLang="zh-CN" sz="2400" b="1" dirty="0" smtClean="0">
                <a:latin typeface="微软雅黑" panose="020B0503020204020204" pitchFamily="34" charset="-122"/>
                <a:ea typeface="微软雅黑" panose="020B0503020204020204" pitchFamily="34" charset="-122"/>
              </a:rPr>
              <a:t>7</a:t>
            </a:r>
            <a:r>
              <a:rPr lang="zh-CN" altLang="en-US" sz="2400" b="1" dirty="0" smtClean="0">
                <a:latin typeface="微软雅黑" panose="020B0503020204020204" pitchFamily="34" charset="-122"/>
                <a:ea typeface="微软雅黑" panose="020B0503020204020204" pitchFamily="34" charset="-122"/>
              </a:rPr>
              <a:t>、肠</a:t>
            </a:r>
            <a:r>
              <a:rPr lang="zh-CN" altLang="en-US" sz="2400" b="1" dirty="0">
                <a:latin typeface="微软雅黑" panose="020B0503020204020204" pitchFamily="34" charset="-122"/>
                <a:ea typeface="微软雅黑" panose="020B0503020204020204" pitchFamily="34" charset="-122"/>
              </a:rPr>
              <a:t>易激综合征</a:t>
            </a:r>
          </a:p>
        </p:txBody>
      </p:sp>
    </p:spTree>
    <p:extLst>
      <p:ext uri="{BB962C8B-B14F-4D97-AF65-F5344CB8AC3E}">
        <p14:creationId xmlns:p14="http://schemas.microsoft.com/office/powerpoint/2010/main" xmlns="" val="221367525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95710" y="121310"/>
            <a:ext cx="1415772"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临床</a:t>
            </a:r>
            <a:r>
              <a:rPr lang="zh-CN" altLang="en-US" sz="2400" b="1" dirty="0" smtClean="0">
                <a:latin typeface="微软雅黑" panose="020B0503020204020204" pitchFamily="34" charset="-122"/>
                <a:ea typeface="微软雅黑" panose="020B0503020204020204" pitchFamily="34" charset="-122"/>
              </a:rPr>
              <a:t>应用</a:t>
            </a:r>
            <a:endParaRPr lang="zh-CN" altLang="en-US" sz="2400" b="1" dirty="0">
              <a:latin typeface="微软雅黑" panose="020B0503020204020204" pitchFamily="34" charset="-122"/>
              <a:ea typeface="微软雅黑" panose="020B0503020204020204" pitchFamily="34" charset="-122"/>
            </a:endParaRPr>
          </a:p>
        </p:txBody>
      </p:sp>
      <p:sp>
        <p:nvSpPr>
          <p:cNvPr id="2" name="矩形 1"/>
          <p:cNvSpPr/>
          <p:nvPr/>
        </p:nvSpPr>
        <p:spPr>
          <a:xfrm>
            <a:off x="794912" y="981506"/>
            <a:ext cx="1604927" cy="461665"/>
          </a:xfrm>
          <a:prstGeom prst="rect">
            <a:avLst/>
          </a:prstGeom>
        </p:spPr>
        <p:txBody>
          <a:bodyPr wrap="none">
            <a:spAutoFit/>
          </a:bodyPr>
          <a:lstStyle/>
          <a:p>
            <a:r>
              <a:rPr lang="en-US" altLang="zh-CN" sz="2400" b="1" dirty="0" smtClean="0">
                <a:latin typeface="微软雅黑" panose="020B0503020204020204" pitchFamily="34" charset="-122"/>
                <a:ea typeface="微软雅黑" panose="020B0503020204020204" pitchFamily="34" charset="-122"/>
              </a:rPr>
              <a:t>8</a:t>
            </a:r>
            <a:r>
              <a:rPr lang="zh-CN" altLang="en-US" sz="2400" b="1" dirty="0" smtClean="0">
                <a:latin typeface="微软雅黑" panose="020B0503020204020204" pitchFamily="34" charset="-122"/>
                <a:ea typeface="微软雅黑" panose="020B0503020204020204" pitchFamily="34" charset="-122"/>
              </a:rPr>
              <a:t>、胃脘</a:t>
            </a:r>
            <a:r>
              <a:rPr lang="zh-CN" altLang="en-US" sz="2400" b="1" dirty="0">
                <a:latin typeface="微软雅黑" panose="020B0503020204020204" pitchFamily="34" charset="-122"/>
                <a:ea typeface="微软雅黑" panose="020B0503020204020204" pitchFamily="34" charset="-122"/>
              </a:rPr>
              <a:t>痛</a:t>
            </a:r>
          </a:p>
        </p:txBody>
      </p:sp>
      <p:sp>
        <p:nvSpPr>
          <p:cNvPr id="6" name="矩形 5"/>
          <p:cNvSpPr/>
          <p:nvPr/>
        </p:nvSpPr>
        <p:spPr>
          <a:xfrm>
            <a:off x="794912" y="1812572"/>
            <a:ext cx="7905697" cy="2308324"/>
          </a:xfrm>
          <a:prstGeom prst="rect">
            <a:avLst/>
          </a:prstGeom>
        </p:spPr>
        <p:txBody>
          <a:bodyPr wrap="square">
            <a:spAutoFit/>
          </a:bodyPr>
          <a:lstStyle/>
          <a:p>
            <a:pPr>
              <a:lnSpc>
                <a:spcPct val="150000"/>
              </a:lnSpc>
            </a:pPr>
            <a:r>
              <a:rPr lang="zh-CN" altLang="en-US" sz="2400" dirty="0" smtClean="0">
                <a:latin typeface="微软雅黑" panose="020B0503020204020204" pitchFamily="34" charset="-122"/>
                <a:ea typeface="微软雅黑" panose="020B0503020204020204" pitchFamily="34" charset="-122"/>
              </a:rPr>
              <a:t>是</a:t>
            </a:r>
            <a:r>
              <a:rPr lang="zh-CN" altLang="en-US" sz="2400" dirty="0">
                <a:latin typeface="微软雅黑" panose="020B0503020204020204" pitchFamily="34" charset="-122"/>
                <a:ea typeface="微软雅黑" panose="020B0503020204020204" pitchFamily="34" charset="-122"/>
              </a:rPr>
              <a:t>中医以临床症状命名的一种疾病。</a:t>
            </a:r>
            <a:r>
              <a:rPr lang="en-US" altLang="zh-CN" sz="2400" dirty="0">
                <a:latin typeface="微软雅黑" panose="020B0503020204020204" pitchFamily="34" charset="-122"/>
                <a:ea typeface="微软雅黑" panose="020B0503020204020204" pitchFamily="34" charset="-122"/>
              </a:rPr>
              <a:t>《</a:t>
            </a:r>
            <a:r>
              <a:rPr lang="zh-CN" altLang="en-US" sz="2400" dirty="0">
                <a:latin typeface="微软雅黑" panose="020B0503020204020204" pitchFamily="34" charset="-122"/>
                <a:ea typeface="微软雅黑" panose="020B0503020204020204" pitchFamily="34" charset="-122"/>
              </a:rPr>
              <a:t>内经</a:t>
            </a:r>
            <a:r>
              <a:rPr lang="en-US" altLang="zh-CN" sz="2400" dirty="0">
                <a:latin typeface="微软雅黑" panose="020B0503020204020204" pitchFamily="34" charset="-122"/>
                <a:ea typeface="微软雅黑" panose="020B0503020204020204" pitchFamily="34" charset="-122"/>
              </a:rPr>
              <a:t>》</a:t>
            </a:r>
            <a:r>
              <a:rPr lang="zh-CN" altLang="en-US" sz="2400" dirty="0">
                <a:latin typeface="微软雅黑" panose="020B0503020204020204" pitchFamily="34" charset="-122"/>
                <a:ea typeface="微软雅黑" panose="020B0503020204020204" pitchFamily="34" charset="-122"/>
              </a:rPr>
              <a:t>记载：“胃病</a:t>
            </a:r>
            <a:r>
              <a:rPr lang="zh-CN" altLang="en-US" sz="2400" dirty="0" smtClean="0">
                <a:latin typeface="微软雅黑" panose="020B0503020204020204" pitchFamily="34" charset="-122"/>
                <a:ea typeface="微软雅黑" panose="020B0503020204020204" pitchFamily="34" charset="-122"/>
              </a:rPr>
              <a:t>者，腹胀，胃脘</a:t>
            </a:r>
            <a:r>
              <a:rPr lang="zh-CN" altLang="en-US" sz="2400" dirty="0">
                <a:latin typeface="微软雅黑" panose="020B0503020204020204" pitchFamily="34" charset="-122"/>
                <a:ea typeface="微软雅黑" panose="020B0503020204020204" pitchFamily="34" charset="-122"/>
              </a:rPr>
              <a:t>当心而痛”。指心窝部</a:t>
            </a:r>
            <a:r>
              <a:rPr lang="zh-CN" altLang="en-US" sz="2400" dirty="0" smtClean="0">
                <a:latin typeface="微软雅黑" panose="020B0503020204020204" pitchFamily="34" charset="-122"/>
                <a:ea typeface="微软雅黑" panose="020B0503020204020204" pitchFamily="34" charset="-122"/>
              </a:rPr>
              <a:t>以下，脐</a:t>
            </a:r>
            <a:r>
              <a:rPr lang="zh-CN" altLang="en-US" sz="2400" dirty="0">
                <a:latin typeface="微软雅黑" panose="020B0503020204020204" pitchFamily="34" charset="-122"/>
                <a:ea typeface="微软雅黑" panose="020B0503020204020204" pitchFamily="34" charset="-122"/>
              </a:rPr>
              <a:t>以上的胃脘部疼痛为主</a:t>
            </a:r>
            <a:r>
              <a:rPr lang="zh-CN" altLang="en-US" sz="2400" dirty="0" smtClean="0">
                <a:latin typeface="微软雅黑" panose="020B0503020204020204" pitchFamily="34" charset="-122"/>
                <a:ea typeface="微软雅黑" panose="020B0503020204020204" pitchFamily="34" charset="-122"/>
              </a:rPr>
              <a:t>症，或</a:t>
            </a:r>
            <a:r>
              <a:rPr lang="zh-CN" altLang="en-US" sz="2400" dirty="0">
                <a:latin typeface="微软雅黑" panose="020B0503020204020204" pitchFamily="34" charset="-122"/>
                <a:ea typeface="微软雅黑" panose="020B0503020204020204" pitchFamily="34" charset="-122"/>
              </a:rPr>
              <a:t>伴有脘胀、纳呆、泛酸、嘈杂、恶心呕吐等症的一种病症</a:t>
            </a:r>
            <a:r>
              <a:rPr lang="zh-CN" altLang="en-US" sz="2400" dirty="0" smtClean="0">
                <a:latin typeface="微软雅黑" panose="020B0503020204020204" pitchFamily="34" charset="-122"/>
                <a:ea typeface="微软雅黑" panose="020B0503020204020204" pitchFamily="34" charset="-122"/>
              </a:rPr>
              <a:t>。</a:t>
            </a:r>
            <a:endParaRPr lang="zh-CN" altLang="en-US"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xmlns="" val="34156263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95710" y="121310"/>
            <a:ext cx="2031325"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功能主治解读</a:t>
            </a:r>
          </a:p>
        </p:txBody>
      </p:sp>
      <p:sp>
        <p:nvSpPr>
          <p:cNvPr id="5" name="矩形 4"/>
          <p:cNvSpPr/>
          <p:nvPr/>
        </p:nvSpPr>
        <p:spPr>
          <a:xfrm>
            <a:off x="794912" y="1841702"/>
            <a:ext cx="7560525" cy="1754326"/>
          </a:xfrm>
          <a:prstGeom prst="rect">
            <a:avLst/>
          </a:prstGeom>
        </p:spPr>
        <p:txBody>
          <a:bodyPr wrap="square">
            <a:spAutoFit/>
          </a:bodyPr>
          <a:lstStyle/>
          <a:p>
            <a:pPr>
              <a:lnSpc>
                <a:spcPct val="150000"/>
              </a:lnSpc>
            </a:pPr>
            <a:r>
              <a:rPr lang="zh-CN" altLang="en-US" sz="2400" dirty="0" smtClean="0">
                <a:latin typeface="微软雅黑" panose="020B0503020204020204" pitchFamily="34" charset="-122"/>
                <a:ea typeface="微软雅黑" panose="020B0503020204020204" pitchFamily="34" charset="-122"/>
              </a:rPr>
              <a:t>是</a:t>
            </a:r>
            <a:r>
              <a:rPr lang="zh-CN" altLang="en-US" sz="2400" dirty="0">
                <a:latin typeface="微软雅黑" panose="020B0503020204020204" pitchFamily="34" charset="-122"/>
                <a:ea typeface="微软雅黑" panose="020B0503020204020204" pitchFamily="34" charset="-122"/>
              </a:rPr>
              <a:t>指通过开泄</a:t>
            </a:r>
            <a:r>
              <a:rPr lang="zh-CN" altLang="en-US" sz="2400" dirty="0" smtClean="0">
                <a:latin typeface="微软雅黑" panose="020B0503020204020204" pitchFamily="34" charset="-122"/>
                <a:ea typeface="微软雅黑" panose="020B0503020204020204" pitchFamily="34" charset="-122"/>
              </a:rPr>
              <a:t>腠理，促进发汗，使</a:t>
            </a:r>
            <a:r>
              <a:rPr lang="zh-CN" altLang="en-US" sz="2400" dirty="0">
                <a:latin typeface="微软雅黑" panose="020B0503020204020204" pitchFamily="34" charset="-122"/>
                <a:ea typeface="微软雅黑" panose="020B0503020204020204" pitchFamily="34" charset="-122"/>
              </a:rPr>
              <a:t>外邪由肌表而解的治</a:t>
            </a:r>
            <a:r>
              <a:rPr lang="zh-CN" altLang="en-US" sz="2400" dirty="0" smtClean="0">
                <a:latin typeface="微软雅黑" panose="020B0503020204020204" pitchFamily="34" charset="-122"/>
                <a:ea typeface="微软雅黑" panose="020B0503020204020204" pitchFamily="34" charset="-122"/>
              </a:rPr>
              <a:t>法，大多</a:t>
            </a:r>
            <a:r>
              <a:rPr lang="zh-CN" altLang="en-US" sz="2400" dirty="0">
                <a:latin typeface="微软雅黑" panose="020B0503020204020204" pitchFamily="34" charset="-122"/>
                <a:ea typeface="微软雅黑" panose="020B0503020204020204" pitchFamily="34" charset="-122"/>
              </a:rPr>
              <a:t>用于治疗表</a:t>
            </a:r>
            <a:r>
              <a:rPr lang="zh-CN" altLang="en-US" sz="2400" dirty="0" smtClean="0">
                <a:latin typeface="微软雅黑" panose="020B0503020204020204" pitchFamily="34" charset="-122"/>
                <a:ea typeface="微软雅黑" panose="020B0503020204020204" pitchFamily="34" charset="-122"/>
              </a:rPr>
              <a:t>证，但</a:t>
            </a:r>
            <a:r>
              <a:rPr lang="zh-CN" altLang="en-US" sz="2400" dirty="0">
                <a:latin typeface="微软雅黑" panose="020B0503020204020204" pitchFamily="34" charset="-122"/>
                <a:ea typeface="微软雅黑" panose="020B0503020204020204" pitchFamily="34" charset="-122"/>
              </a:rPr>
              <a:t>对其它邪在肌表的痛证亦有治疗意义</a:t>
            </a:r>
            <a:r>
              <a:rPr lang="zh-CN" altLang="en-US" sz="2400" dirty="0" smtClean="0">
                <a:latin typeface="微软雅黑" panose="020B0503020204020204" pitchFamily="34" charset="-122"/>
                <a:ea typeface="微软雅黑" panose="020B0503020204020204" pitchFamily="34" charset="-122"/>
              </a:rPr>
              <a:t>。</a:t>
            </a:r>
            <a:endParaRPr lang="en-US" altLang="zh-CN" sz="2400" dirty="0" smtClean="0">
              <a:latin typeface="微软雅黑" panose="020B0503020204020204" pitchFamily="34" charset="-122"/>
              <a:ea typeface="微软雅黑" panose="020B0503020204020204" pitchFamily="34" charset="-122"/>
            </a:endParaRPr>
          </a:p>
        </p:txBody>
      </p:sp>
      <p:sp>
        <p:nvSpPr>
          <p:cNvPr id="2" name="矩形 1"/>
          <p:cNvSpPr/>
          <p:nvPr/>
        </p:nvSpPr>
        <p:spPr>
          <a:xfrm>
            <a:off x="794912" y="981506"/>
            <a:ext cx="800219" cy="461665"/>
          </a:xfrm>
          <a:prstGeom prst="rect">
            <a:avLst/>
          </a:prstGeom>
        </p:spPr>
        <p:txBody>
          <a:bodyPr wrap="none">
            <a:spAutoFit/>
          </a:bodyPr>
          <a:lstStyle/>
          <a:p>
            <a:r>
              <a:rPr lang="zh-CN" altLang="en-US" sz="2400" b="1" dirty="0" smtClean="0">
                <a:latin typeface="微软雅黑" panose="020B0503020204020204" pitchFamily="34" charset="-122"/>
                <a:ea typeface="微软雅黑" panose="020B0503020204020204" pitchFamily="34" charset="-122"/>
              </a:rPr>
              <a:t>解表</a:t>
            </a:r>
            <a:endParaRPr lang="zh-CN" altLang="en-US" sz="2400" b="1" dirty="0"/>
          </a:p>
        </p:txBody>
      </p:sp>
    </p:spTree>
    <p:extLst>
      <p:ext uri="{BB962C8B-B14F-4D97-AF65-F5344CB8AC3E}">
        <p14:creationId xmlns:p14="http://schemas.microsoft.com/office/powerpoint/2010/main" xmlns="" val="290457367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95710" y="121310"/>
            <a:ext cx="1415772"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临床</a:t>
            </a:r>
            <a:r>
              <a:rPr lang="zh-CN" altLang="en-US" sz="2400" b="1" dirty="0" smtClean="0">
                <a:latin typeface="微软雅黑" panose="020B0503020204020204" pitchFamily="34" charset="-122"/>
                <a:ea typeface="微软雅黑" panose="020B0503020204020204" pitchFamily="34" charset="-122"/>
              </a:rPr>
              <a:t>应用</a:t>
            </a:r>
            <a:endParaRPr lang="zh-CN" altLang="en-US" sz="2400" b="1" dirty="0">
              <a:latin typeface="微软雅黑" panose="020B0503020204020204" pitchFamily="34" charset="-122"/>
              <a:ea typeface="微软雅黑" panose="020B0503020204020204" pitchFamily="34" charset="-122"/>
            </a:endParaRPr>
          </a:p>
        </p:txBody>
      </p:sp>
      <p:sp>
        <p:nvSpPr>
          <p:cNvPr id="2" name="矩形 1"/>
          <p:cNvSpPr/>
          <p:nvPr/>
        </p:nvSpPr>
        <p:spPr>
          <a:xfrm>
            <a:off x="794912" y="981506"/>
            <a:ext cx="1604927" cy="461665"/>
          </a:xfrm>
          <a:prstGeom prst="rect">
            <a:avLst/>
          </a:prstGeom>
        </p:spPr>
        <p:txBody>
          <a:bodyPr wrap="none">
            <a:spAutoFit/>
          </a:bodyPr>
          <a:lstStyle/>
          <a:p>
            <a:r>
              <a:rPr lang="en-US" altLang="zh-CN" sz="2400" b="1" dirty="0" smtClean="0">
                <a:latin typeface="微软雅黑" panose="020B0503020204020204" pitchFamily="34" charset="-122"/>
                <a:ea typeface="微软雅黑" panose="020B0503020204020204" pitchFamily="34" charset="-122"/>
              </a:rPr>
              <a:t>8</a:t>
            </a:r>
            <a:r>
              <a:rPr lang="zh-CN" altLang="en-US" sz="2400" b="1" dirty="0" smtClean="0">
                <a:latin typeface="微软雅黑" panose="020B0503020204020204" pitchFamily="34" charset="-122"/>
                <a:ea typeface="微软雅黑" panose="020B0503020204020204" pitchFamily="34" charset="-122"/>
              </a:rPr>
              <a:t>、胃脘</a:t>
            </a:r>
            <a:r>
              <a:rPr lang="zh-CN" altLang="en-US" sz="2400" b="1" dirty="0">
                <a:latin typeface="微软雅黑" panose="020B0503020204020204" pitchFamily="34" charset="-122"/>
                <a:ea typeface="微软雅黑" panose="020B0503020204020204" pitchFamily="34" charset="-122"/>
              </a:rPr>
              <a:t>痛</a:t>
            </a:r>
          </a:p>
        </p:txBody>
      </p:sp>
      <p:sp>
        <p:nvSpPr>
          <p:cNvPr id="6" name="矩形 5"/>
          <p:cNvSpPr/>
          <p:nvPr/>
        </p:nvSpPr>
        <p:spPr>
          <a:xfrm>
            <a:off x="794912" y="1812572"/>
            <a:ext cx="7905697" cy="2862322"/>
          </a:xfrm>
          <a:prstGeom prst="rect">
            <a:avLst/>
          </a:prstGeom>
        </p:spPr>
        <p:txBody>
          <a:bodyPr wrap="square">
            <a:spAutoFit/>
          </a:bodyPr>
          <a:lstStyle/>
          <a:p>
            <a:pPr>
              <a:lnSpc>
                <a:spcPct val="150000"/>
              </a:lnSpc>
            </a:pPr>
            <a:r>
              <a:rPr lang="zh-CN" altLang="en-US" sz="2400" dirty="0">
                <a:latin typeface="微软雅黑" panose="020B0503020204020204" pitchFamily="34" charset="-122"/>
                <a:ea typeface="微软雅黑" panose="020B0503020204020204" pitchFamily="34" charset="-122"/>
              </a:rPr>
              <a:t>它相当于近代医学的急</a:t>
            </a:r>
            <a:r>
              <a:rPr lang="zh-CN" altLang="en-US" sz="2400">
                <a:latin typeface="微软雅黑" panose="020B0503020204020204" pitchFamily="34" charset="-122"/>
                <a:ea typeface="微软雅黑" panose="020B0503020204020204" pitchFamily="34" charset="-122"/>
              </a:rPr>
              <a:t>慢性</a:t>
            </a:r>
            <a:r>
              <a:rPr lang="zh-CN" altLang="en-US" sz="2400" smtClean="0">
                <a:latin typeface="微软雅黑" panose="020B0503020204020204" pitchFamily="34" charset="-122"/>
                <a:ea typeface="微软雅黑" panose="020B0503020204020204" pitchFamily="34" charset="-122"/>
              </a:rPr>
              <a:t>胃炎、胃</a:t>
            </a:r>
            <a:r>
              <a:rPr lang="zh-CN" altLang="en-US" sz="2400" dirty="0">
                <a:latin typeface="微软雅黑" panose="020B0503020204020204" pitchFamily="34" charset="-122"/>
                <a:ea typeface="微软雅黑" panose="020B0503020204020204" pitchFamily="34" charset="-122"/>
              </a:rPr>
              <a:t>、</a:t>
            </a:r>
            <a:r>
              <a:rPr lang="zh-CN" altLang="en-US" sz="2400" dirty="0" smtClean="0">
                <a:latin typeface="微软雅黑" panose="020B0503020204020204" pitchFamily="34" charset="-122"/>
                <a:ea typeface="微软雅黑" panose="020B0503020204020204" pitchFamily="34" charset="-122"/>
              </a:rPr>
              <a:t>十二指肠溃疡，胃下垂、胃</a:t>
            </a:r>
            <a:r>
              <a:rPr lang="zh-CN" altLang="en-US" sz="2400" dirty="0">
                <a:latin typeface="微软雅黑" panose="020B0503020204020204" pitchFamily="34" charset="-122"/>
                <a:ea typeface="微软雅黑" panose="020B0503020204020204" pitchFamily="34" charset="-122"/>
              </a:rPr>
              <a:t>神经官能症、胃癌等病；部分胆道</a:t>
            </a:r>
            <a:r>
              <a:rPr lang="zh-CN" altLang="en-US" sz="2400" dirty="0" smtClean="0">
                <a:latin typeface="微软雅黑" panose="020B0503020204020204" pitchFamily="34" charset="-122"/>
                <a:ea typeface="微软雅黑" panose="020B0503020204020204" pitchFamily="34" charset="-122"/>
              </a:rPr>
              <a:t>疾病，胃部</a:t>
            </a:r>
            <a:r>
              <a:rPr lang="zh-CN" altLang="en-US" sz="2400" dirty="0">
                <a:latin typeface="微软雅黑" panose="020B0503020204020204" pitchFamily="34" charset="-122"/>
                <a:ea typeface="微软雅黑" panose="020B0503020204020204" pitchFamily="34" charset="-122"/>
              </a:rPr>
              <a:t>手术</a:t>
            </a:r>
            <a:r>
              <a:rPr lang="zh-CN" altLang="en-US" sz="2400" dirty="0" smtClean="0">
                <a:latin typeface="微软雅黑" panose="020B0503020204020204" pitchFamily="34" charset="-122"/>
                <a:ea typeface="微软雅黑" panose="020B0503020204020204" pitchFamily="34" charset="-122"/>
              </a:rPr>
              <a:t>后，胃</a:t>
            </a:r>
            <a:r>
              <a:rPr lang="zh-CN" altLang="en-US" sz="2400" dirty="0">
                <a:latin typeface="微软雅黑" panose="020B0503020204020204" pitchFamily="34" charset="-122"/>
                <a:ea typeface="微软雅黑" panose="020B0503020204020204" pitchFamily="34" charset="-122"/>
              </a:rPr>
              <a:t>黏膜脱垂等也有以上述症状。治疗应根据病史、体征、理化检查等遵医嘱用药。其中针对寒湿所</a:t>
            </a:r>
            <a:r>
              <a:rPr lang="zh-CN" altLang="en-US" sz="2400" dirty="0" smtClean="0">
                <a:latin typeface="微软雅黑" panose="020B0503020204020204" pitchFamily="34" charset="-122"/>
                <a:ea typeface="微软雅黑" panose="020B0503020204020204" pitchFamily="34" charset="-122"/>
              </a:rPr>
              <a:t>致，湿</a:t>
            </a:r>
            <a:r>
              <a:rPr lang="zh-CN" altLang="en-US" sz="2400" dirty="0">
                <a:latin typeface="微软雅黑" panose="020B0503020204020204" pitchFamily="34" charset="-122"/>
                <a:ea typeface="微软雅黑" panose="020B0503020204020204" pitchFamily="34" charset="-122"/>
              </a:rPr>
              <a:t>阻中焦的胃脘</a:t>
            </a:r>
            <a:r>
              <a:rPr lang="zh-CN" altLang="en-US" sz="2400" dirty="0" smtClean="0">
                <a:latin typeface="微软雅黑" panose="020B0503020204020204" pitchFamily="34" charset="-122"/>
                <a:ea typeface="微软雅黑" panose="020B0503020204020204" pitchFamily="34" charset="-122"/>
              </a:rPr>
              <a:t>痛，藿香</a:t>
            </a:r>
            <a:r>
              <a:rPr lang="zh-CN" altLang="en-US" sz="2400" dirty="0">
                <a:latin typeface="微软雅黑" panose="020B0503020204020204" pitchFamily="34" charset="-122"/>
                <a:ea typeface="微软雅黑" panose="020B0503020204020204" pitchFamily="34" charset="-122"/>
              </a:rPr>
              <a:t>正气口服液对症有效。</a:t>
            </a:r>
          </a:p>
        </p:txBody>
      </p:sp>
    </p:spTree>
    <p:extLst>
      <p:ext uri="{BB962C8B-B14F-4D97-AF65-F5344CB8AC3E}">
        <p14:creationId xmlns:p14="http://schemas.microsoft.com/office/powerpoint/2010/main" xmlns="" val="358503944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95710" y="121310"/>
            <a:ext cx="1415772"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临床</a:t>
            </a:r>
            <a:r>
              <a:rPr lang="zh-CN" altLang="en-US" sz="2400" b="1" dirty="0" smtClean="0">
                <a:latin typeface="微软雅黑" panose="020B0503020204020204" pitchFamily="34" charset="-122"/>
                <a:ea typeface="微软雅黑" panose="020B0503020204020204" pitchFamily="34" charset="-122"/>
              </a:rPr>
              <a:t>应用</a:t>
            </a:r>
            <a:endParaRPr lang="zh-CN" altLang="en-US" sz="2400" b="1" dirty="0">
              <a:latin typeface="微软雅黑" panose="020B0503020204020204" pitchFamily="34" charset="-122"/>
              <a:ea typeface="微软雅黑" panose="020B0503020204020204" pitchFamily="34" charset="-122"/>
            </a:endParaRPr>
          </a:p>
        </p:txBody>
      </p:sp>
      <p:sp>
        <p:nvSpPr>
          <p:cNvPr id="2" name="矩形 1"/>
          <p:cNvSpPr/>
          <p:nvPr/>
        </p:nvSpPr>
        <p:spPr>
          <a:xfrm>
            <a:off x="794912" y="981506"/>
            <a:ext cx="2528256" cy="461665"/>
          </a:xfrm>
          <a:prstGeom prst="rect">
            <a:avLst/>
          </a:prstGeom>
        </p:spPr>
        <p:txBody>
          <a:bodyPr wrap="none">
            <a:spAutoFit/>
          </a:bodyPr>
          <a:lstStyle/>
          <a:p>
            <a:r>
              <a:rPr lang="en-US" altLang="zh-CN" sz="2400" b="1" dirty="0" smtClean="0">
                <a:latin typeface="微软雅黑" panose="020B0503020204020204" pitchFamily="34" charset="-122"/>
                <a:ea typeface="微软雅黑" panose="020B0503020204020204" pitchFamily="34" charset="-122"/>
              </a:rPr>
              <a:t>9</a:t>
            </a:r>
            <a:r>
              <a:rPr lang="zh-CN" altLang="en-US" sz="2400" b="1" dirty="0" smtClean="0">
                <a:latin typeface="微软雅黑" panose="020B0503020204020204" pitchFamily="34" charset="-122"/>
                <a:ea typeface="微软雅黑" panose="020B0503020204020204" pitchFamily="34" charset="-122"/>
              </a:rPr>
              <a:t>、糖尿病</a:t>
            </a:r>
            <a:r>
              <a:rPr lang="zh-CN" altLang="en-US" sz="2400" b="1" dirty="0">
                <a:latin typeface="微软雅黑" panose="020B0503020204020204" pitchFamily="34" charset="-122"/>
                <a:ea typeface="微软雅黑" panose="020B0503020204020204" pitchFamily="34" charset="-122"/>
              </a:rPr>
              <a:t>胃肠病</a:t>
            </a:r>
          </a:p>
        </p:txBody>
      </p:sp>
      <p:sp>
        <p:nvSpPr>
          <p:cNvPr id="6" name="矩形 5"/>
          <p:cNvSpPr/>
          <p:nvPr/>
        </p:nvSpPr>
        <p:spPr>
          <a:xfrm>
            <a:off x="794912" y="1633415"/>
            <a:ext cx="7905697" cy="3416320"/>
          </a:xfrm>
          <a:prstGeom prst="rect">
            <a:avLst/>
          </a:prstGeom>
        </p:spPr>
        <p:txBody>
          <a:bodyPr wrap="square">
            <a:spAutoFit/>
          </a:bodyPr>
          <a:lstStyle/>
          <a:p>
            <a:pPr>
              <a:lnSpc>
                <a:spcPct val="150000"/>
              </a:lnSpc>
            </a:pPr>
            <a:r>
              <a:rPr lang="zh-CN" altLang="en-US" sz="2400" dirty="0" smtClean="0">
                <a:latin typeface="微软雅黑" panose="020B0503020204020204" pitchFamily="34" charset="-122"/>
                <a:ea typeface="微软雅黑" panose="020B0503020204020204" pitchFamily="34" charset="-122"/>
              </a:rPr>
              <a:t>是糖尿病常见的并发症之一，病变可发生在从食管至直肠的消化道各个部分，包括食管功能障碍、糖尿病胃轻瘫、糖尿病合并腹泻或大便失禁、糖尿病性便秘等。其确切病机尚不完全清楚，现有研究表明可能与糖尿病神经病变、高血糖及代谢紊乱、血清胃肠激素异常、微血管病变、幽门螺杆菌感染、精神心理因素等有关。</a:t>
            </a:r>
            <a:endParaRPr lang="zh-CN" altLang="en-US"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xmlns="" val="389283904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95710" y="121310"/>
            <a:ext cx="1415772"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临床</a:t>
            </a:r>
            <a:r>
              <a:rPr lang="zh-CN" altLang="en-US" sz="2400" b="1" dirty="0" smtClean="0">
                <a:latin typeface="微软雅黑" panose="020B0503020204020204" pitchFamily="34" charset="-122"/>
                <a:ea typeface="微软雅黑" panose="020B0503020204020204" pitchFamily="34" charset="-122"/>
              </a:rPr>
              <a:t>应用</a:t>
            </a:r>
            <a:endParaRPr lang="zh-CN" altLang="en-US" sz="2400" b="1" dirty="0">
              <a:latin typeface="微软雅黑" panose="020B0503020204020204" pitchFamily="34" charset="-122"/>
              <a:ea typeface="微软雅黑" panose="020B0503020204020204" pitchFamily="34" charset="-122"/>
            </a:endParaRPr>
          </a:p>
        </p:txBody>
      </p:sp>
      <p:sp>
        <p:nvSpPr>
          <p:cNvPr id="2" name="矩形 1"/>
          <p:cNvSpPr/>
          <p:nvPr/>
        </p:nvSpPr>
        <p:spPr>
          <a:xfrm>
            <a:off x="794912" y="981506"/>
            <a:ext cx="2528256" cy="461665"/>
          </a:xfrm>
          <a:prstGeom prst="rect">
            <a:avLst/>
          </a:prstGeom>
        </p:spPr>
        <p:txBody>
          <a:bodyPr wrap="none">
            <a:spAutoFit/>
          </a:bodyPr>
          <a:lstStyle/>
          <a:p>
            <a:r>
              <a:rPr lang="en-US" altLang="zh-CN" sz="2400" b="1" dirty="0" smtClean="0">
                <a:latin typeface="微软雅黑" panose="020B0503020204020204" pitchFamily="34" charset="-122"/>
                <a:ea typeface="微软雅黑" panose="020B0503020204020204" pitchFamily="34" charset="-122"/>
              </a:rPr>
              <a:t>9</a:t>
            </a:r>
            <a:r>
              <a:rPr lang="zh-CN" altLang="en-US" sz="2400" b="1" dirty="0" smtClean="0">
                <a:latin typeface="微软雅黑" panose="020B0503020204020204" pitchFamily="34" charset="-122"/>
                <a:ea typeface="微软雅黑" panose="020B0503020204020204" pitchFamily="34" charset="-122"/>
              </a:rPr>
              <a:t>、糖尿病</a:t>
            </a:r>
            <a:r>
              <a:rPr lang="zh-CN" altLang="en-US" sz="2400" b="1" dirty="0">
                <a:latin typeface="微软雅黑" panose="020B0503020204020204" pitchFamily="34" charset="-122"/>
                <a:ea typeface="微软雅黑" panose="020B0503020204020204" pitchFamily="34" charset="-122"/>
              </a:rPr>
              <a:t>胃肠病</a:t>
            </a:r>
          </a:p>
        </p:txBody>
      </p:sp>
      <p:sp>
        <p:nvSpPr>
          <p:cNvPr id="6" name="矩形 5"/>
          <p:cNvSpPr/>
          <p:nvPr/>
        </p:nvSpPr>
        <p:spPr>
          <a:xfrm>
            <a:off x="794912" y="1633415"/>
            <a:ext cx="7905697" cy="2797048"/>
          </a:xfrm>
          <a:prstGeom prst="rect">
            <a:avLst/>
          </a:prstGeom>
        </p:spPr>
        <p:txBody>
          <a:bodyPr wrap="square">
            <a:spAutoFit/>
          </a:bodyPr>
          <a:lstStyle/>
          <a:p>
            <a:pPr>
              <a:lnSpc>
                <a:spcPct val="150000"/>
              </a:lnSpc>
            </a:pPr>
            <a:r>
              <a:rPr lang="zh-CN" altLang="en-US" sz="2400" dirty="0">
                <a:latin typeface="微软雅黑" panose="020B0503020204020204" pitchFamily="34" charset="-122"/>
                <a:ea typeface="微软雅黑" panose="020B0503020204020204" pitchFamily="34" charset="-122"/>
              </a:rPr>
              <a:t>西医在治疗上，多采取糖尿病基础治疗，在平稳控制血糖的基础上，对症治疗胃肠功能紊乱，如使用促胃肠动力药、对症止泻药、润肠通便或泻下药，及营养神经、改善微循环等治疗。在治疗过程中，加服藿香正气口服液可对胃肠功能紊乱，腹泻等症状有所改善</a:t>
            </a:r>
            <a:r>
              <a:rPr lang="zh-CN" altLang="en-US" sz="2400" dirty="0" smtClean="0">
                <a:latin typeface="微软雅黑" panose="020B0503020204020204" pitchFamily="34" charset="-122"/>
                <a:ea typeface="微软雅黑" panose="020B0503020204020204" pitchFamily="34" charset="-122"/>
              </a:rPr>
              <a:t>。</a:t>
            </a:r>
            <a:endParaRPr lang="zh-CN" altLang="en-US"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xmlns="" val="59426550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95710" y="121310"/>
            <a:ext cx="1415772"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临床</a:t>
            </a:r>
            <a:r>
              <a:rPr lang="zh-CN" altLang="en-US" sz="2400" b="1" dirty="0" smtClean="0">
                <a:latin typeface="微软雅黑" panose="020B0503020204020204" pitchFamily="34" charset="-122"/>
                <a:ea typeface="微软雅黑" panose="020B0503020204020204" pitchFamily="34" charset="-122"/>
              </a:rPr>
              <a:t>应用</a:t>
            </a:r>
            <a:endParaRPr lang="zh-CN" altLang="en-US" sz="2400" b="1" dirty="0">
              <a:latin typeface="微软雅黑" panose="020B0503020204020204" pitchFamily="34" charset="-122"/>
              <a:ea typeface="微软雅黑" panose="020B0503020204020204" pitchFamily="34" charset="-122"/>
            </a:endParaRPr>
          </a:p>
        </p:txBody>
      </p:sp>
      <p:sp>
        <p:nvSpPr>
          <p:cNvPr id="2" name="矩形 1"/>
          <p:cNvSpPr/>
          <p:nvPr/>
        </p:nvSpPr>
        <p:spPr>
          <a:xfrm>
            <a:off x="794912" y="981506"/>
            <a:ext cx="2101857" cy="461665"/>
          </a:xfrm>
          <a:prstGeom prst="rect">
            <a:avLst/>
          </a:prstGeom>
        </p:spPr>
        <p:txBody>
          <a:bodyPr wrap="none">
            <a:spAutoFit/>
          </a:bodyPr>
          <a:lstStyle/>
          <a:p>
            <a:r>
              <a:rPr lang="en-US" altLang="zh-CN" sz="2400" b="1" dirty="0" smtClean="0">
                <a:latin typeface="微软雅黑" panose="020B0503020204020204" pitchFamily="34" charset="-122"/>
                <a:ea typeface="微软雅黑" panose="020B0503020204020204" pitchFamily="34" charset="-122"/>
              </a:rPr>
              <a:t>10</a:t>
            </a:r>
            <a:r>
              <a:rPr lang="zh-CN" altLang="en-US" sz="2400" b="1" dirty="0" smtClean="0">
                <a:latin typeface="微软雅黑" panose="020B0503020204020204" pitchFamily="34" charset="-122"/>
                <a:ea typeface="微软雅黑" panose="020B0503020204020204" pitchFamily="34" charset="-122"/>
              </a:rPr>
              <a:t>、蚊虫</a:t>
            </a:r>
            <a:r>
              <a:rPr lang="zh-CN" altLang="en-US" sz="2400" b="1" dirty="0">
                <a:latin typeface="微软雅黑" panose="020B0503020204020204" pitchFamily="34" charset="-122"/>
                <a:ea typeface="微软雅黑" panose="020B0503020204020204" pitchFamily="34" charset="-122"/>
              </a:rPr>
              <a:t>叮咬</a:t>
            </a:r>
          </a:p>
        </p:txBody>
      </p:sp>
      <p:sp>
        <p:nvSpPr>
          <p:cNvPr id="6" name="矩形 5"/>
          <p:cNvSpPr/>
          <p:nvPr/>
        </p:nvSpPr>
        <p:spPr>
          <a:xfrm>
            <a:off x="714348" y="1633415"/>
            <a:ext cx="8215370" cy="2308324"/>
          </a:xfrm>
          <a:prstGeom prst="rect">
            <a:avLst/>
          </a:prstGeom>
        </p:spPr>
        <p:txBody>
          <a:bodyPr wrap="square">
            <a:spAutoFit/>
          </a:bodyPr>
          <a:lstStyle/>
          <a:p>
            <a:pPr>
              <a:lnSpc>
                <a:spcPct val="150000"/>
              </a:lnSpc>
            </a:pPr>
            <a:r>
              <a:rPr lang="zh-CN" altLang="en-US" sz="2400" dirty="0" smtClean="0">
                <a:latin typeface="微软雅黑" panose="020B0503020204020204" pitchFamily="34" charset="-122"/>
                <a:ea typeface="微软雅黑" panose="020B0503020204020204" pitchFamily="34" charset="-122"/>
              </a:rPr>
              <a:t>     临床</a:t>
            </a:r>
            <a:r>
              <a:rPr lang="zh-CN" altLang="en-US" sz="2400" dirty="0">
                <a:latin typeface="微软雅黑" panose="020B0503020204020204" pitchFamily="34" charset="-122"/>
                <a:ea typeface="微软雅黑" panose="020B0503020204020204" pitchFamily="34" charset="-122"/>
              </a:rPr>
              <a:t>上将昆虫（包括蚊、蠓、臭虫等）和水蛭叮咬、搔抓导致的皮肤病称为结节性痒疹</a:t>
            </a:r>
            <a:r>
              <a:rPr lang="zh-CN" altLang="en-US" sz="2400" dirty="0" smtClean="0">
                <a:latin typeface="微软雅黑" panose="020B0503020204020204" pitchFamily="34" charset="-122"/>
                <a:ea typeface="微软雅黑" panose="020B0503020204020204" pitchFamily="34" charset="-122"/>
              </a:rPr>
              <a:t>，结节性痒疹以湿毒型为主，其治疗原则为除湿解毒，疏风止痒，可用</a:t>
            </a:r>
            <a:r>
              <a:rPr lang="zh-CN" altLang="en-US" sz="2400" dirty="0">
                <a:latin typeface="微软雅黑" panose="020B0503020204020204" pitchFamily="34" charset="-122"/>
                <a:ea typeface="微软雅黑" panose="020B0503020204020204" pitchFamily="34" charset="-122"/>
              </a:rPr>
              <a:t>藿香正气液外涂患处，半小时左右就可减轻或消除瘙痒感，迅速消肿。 </a:t>
            </a:r>
          </a:p>
        </p:txBody>
      </p:sp>
    </p:spTree>
    <p:extLst>
      <p:ext uri="{BB962C8B-B14F-4D97-AF65-F5344CB8AC3E}">
        <p14:creationId xmlns:p14="http://schemas.microsoft.com/office/powerpoint/2010/main" xmlns="" val="22665259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95710" y="121310"/>
            <a:ext cx="1415772"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临床</a:t>
            </a:r>
            <a:r>
              <a:rPr lang="zh-CN" altLang="en-US" sz="2400" b="1" dirty="0" smtClean="0">
                <a:latin typeface="微软雅黑" panose="020B0503020204020204" pitchFamily="34" charset="-122"/>
                <a:ea typeface="微软雅黑" panose="020B0503020204020204" pitchFamily="34" charset="-122"/>
              </a:rPr>
              <a:t>应用</a:t>
            </a:r>
            <a:endParaRPr lang="zh-CN" altLang="en-US" sz="2400" b="1" dirty="0">
              <a:latin typeface="微软雅黑" panose="020B0503020204020204" pitchFamily="34" charset="-122"/>
              <a:ea typeface="微软雅黑" panose="020B0503020204020204" pitchFamily="34" charset="-122"/>
            </a:endParaRPr>
          </a:p>
        </p:txBody>
      </p:sp>
      <p:sp>
        <p:nvSpPr>
          <p:cNvPr id="2" name="矩形 1"/>
          <p:cNvSpPr/>
          <p:nvPr/>
        </p:nvSpPr>
        <p:spPr>
          <a:xfrm>
            <a:off x="794912" y="981506"/>
            <a:ext cx="2101857" cy="461665"/>
          </a:xfrm>
          <a:prstGeom prst="rect">
            <a:avLst/>
          </a:prstGeom>
        </p:spPr>
        <p:txBody>
          <a:bodyPr wrap="none">
            <a:spAutoFit/>
          </a:bodyPr>
          <a:lstStyle/>
          <a:p>
            <a:r>
              <a:rPr lang="en-US" altLang="zh-CN" sz="2400" b="1" dirty="0" smtClean="0">
                <a:latin typeface="微软雅黑" panose="020B0503020204020204" pitchFamily="34" charset="-122"/>
                <a:ea typeface="微软雅黑" panose="020B0503020204020204" pitchFamily="34" charset="-122"/>
              </a:rPr>
              <a:t>11</a:t>
            </a:r>
            <a:r>
              <a:rPr lang="zh-CN" altLang="en-US" sz="2400" b="1" dirty="0" smtClean="0">
                <a:latin typeface="微软雅黑" panose="020B0503020204020204" pitchFamily="34" charset="-122"/>
                <a:ea typeface="微软雅黑" panose="020B0503020204020204" pitchFamily="34" charset="-122"/>
              </a:rPr>
              <a:t>、小儿</a:t>
            </a:r>
            <a:r>
              <a:rPr lang="zh-CN" altLang="en-US" sz="2400" b="1" dirty="0">
                <a:latin typeface="微软雅黑" panose="020B0503020204020204" pitchFamily="34" charset="-122"/>
                <a:ea typeface="微软雅黑" panose="020B0503020204020204" pitchFamily="34" charset="-122"/>
              </a:rPr>
              <a:t>痱子</a:t>
            </a:r>
          </a:p>
        </p:txBody>
      </p:sp>
      <p:sp>
        <p:nvSpPr>
          <p:cNvPr id="6" name="矩形 5"/>
          <p:cNvSpPr/>
          <p:nvPr/>
        </p:nvSpPr>
        <p:spPr>
          <a:xfrm>
            <a:off x="794912" y="1633415"/>
            <a:ext cx="7905697" cy="1135054"/>
          </a:xfrm>
          <a:prstGeom prst="rect">
            <a:avLst/>
          </a:prstGeom>
        </p:spPr>
        <p:txBody>
          <a:bodyPr wrap="square">
            <a:spAutoFit/>
          </a:bodyPr>
          <a:lstStyle/>
          <a:p>
            <a:pPr>
              <a:lnSpc>
                <a:spcPct val="150000"/>
              </a:lnSpc>
            </a:pPr>
            <a:r>
              <a:rPr lang="zh-CN" altLang="en-US" sz="2400" dirty="0" smtClean="0">
                <a:latin typeface="微软雅黑" panose="020B0503020204020204" pitchFamily="34" charset="-122"/>
                <a:ea typeface="微软雅黑" panose="020B0503020204020204" pitchFamily="34" charset="-122"/>
              </a:rPr>
              <a:t>    痱子</a:t>
            </a:r>
            <a:r>
              <a:rPr lang="zh-CN" altLang="en-US" sz="2400" dirty="0">
                <a:latin typeface="微软雅黑" panose="020B0503020204020204" pitchFamily="34" charset="-122"/>
                <a:ea typeface="微软雅黑" panose="020B0503020204020204" pitchFamily="34" charset="-122"/>
              </a:rPr>
              <a:t>的产生有两点原因。一是环境温度高，出汗过多；二是环境湿度大，汗不能及时蒸发。</a:t>
            </a:r>
          </a:p>
        </p:txBody>
      </p:sp>
    </p:spTree>
    <p:extLst>
      <p:ext uri="{BB962C8B-B14F-4D97-AF65-F5344CB8AC3E}">
        <p14:creationId xmlns:p14="http://schemas.microsoft.com/office/powerpoint/2010/main" xmlns="" val="312536204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95710" y="121310"/>
            <a:ext cx="1415772"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临床</a:t>
            </a:r>
            <a:r>
              <a:rPr lang="zh-CN" altLang="en-US" sz="2400" b="1" dirty="0" smtClean="0">
                <a:latin typeface="微软雅黑" panose="020B0503020204020204" pitchFamily="34" charset="-122"/>
                <a:ea typeface="微软雅黑" panose="020B0503020204020204" pitchFamily="34" charset="-122"/>
              </a:rPr>
              <a:t>应用</a:t>
            </a:r>
            <a:endParaRPr lang="zh-CN" altLang="en-US" sz="2400" b="1" dirty="0">
              <a:latin typeface="微软雅黑" panose="020B0503020204020204" pitchFamily="34" charset="-122"/>
              <a:ea typeface="微软雅黑" panose="020B0503020204020204" pitchFamily="34" charset="-122"/>
            </a:endParaRPr>
          </a:p>
        </p:txBody>
      </p:sp>
      <p:sp>
        <p:nvSpPr>
          <p:cNvPr id="2" name="矩形 1"/>
          <p:cNvSpPr/>
          <p:nvPr/>
        </p:nvSpPr>
        <p:spPr>
          <a:xfrm>
            <a:off x="794912" y="981506"/>
            <a:ext cx="2101857" cy="461665"/>
          </a:xfrm>
          <a:prstGeom prst="rect">
            <a:avLst/>
          </a:prstGeom>
        </p:spPr>
        <p:txBody>
          <a:bodyPr wrap="none">
            <a:spAutoFit/>
          </a:bodyPr>
          <a:lstStyle/>
          <a:p>
            <a:r>
              <a:rPr lang="en-US" altLang="zh-CN" sz="2400" b="1" dirty="0" smtClean="0">
                <a:latin typeface="微软雅黑" panose="020B0503020204020204" pitchFamily="34" charset="-122"/>
                <a:ea typeface="微软雅黑" panose="020B0503020204020204" pitchFamily="34" charset="-122"/>
              </a:rPr>
              <a:t>11</a:t>
            </a:r>
            <a:r>
              <a:rPr lang="zh-CN" altLang="en-US" sz="2400" b="1" dirty="0" smtClean="0">
                <a:latin typeface="微软雅黑" panose="020B0503020204020204" pitchFamily="34" charset="-122"/>
                <a:ea typeface="微软雅黑" panose="020B0503020204020204" pitchFamily="34" charset="-122"/>
              </a:rPr>
              <a:t>、小儿</a:t>
            </a:r>
            <a:r>
              <a:rPr lang="zh-CN" altLang="en-US" sz="2400" b="1" dirty="0">
                <a:latin typeface="微软雅黑" panose="020B0503020204020204" pitchFamily="34" charset="-122"/>
                <a:ea typeface="微软雅黑" panose="020B0503020204020204" pitchFamily="34" charset="-122"/>
              </a:rPr>
              <a:t>痱子</a:t>
            </a:r>
          </a:p>
        </p:txBody>
      </p:sp>
      <p:sp>
        <p:nvSpPr>
          <p:cNvPr id="6" name="矩形 5"/>
          <p:cNvSpPr/>
          <p:nvPr/>
        </p:nvSpPr>
        <p:spPr>
          <a:xfrm>
            <a:off x="794912" y="1633415"/>
            <a:ext cx="7905697" cy="2797048"/>
          </a:xfrm>
          <a:prstGeom prst="rect">
            <a:avLst/>
          </a:prstGeom>
        </p:spPr>
        <p:txBody>
          <a:bodyPr wrap="square">
            <a:spAutoFit/>
          </a:bodyPr>
          <a:lstStyle/>
          <a:p>
            <a:pPr>
              <a:lnSpc>
                <a:spcPct val="150000"/>
              </a:lnSpc>
            </a:pPr>
            <a:r>
              <a:rPr lang="zh-CN" altLang="en-US" sz="2400" dirty="0" smtClean="0">
                <a:latin typeface="微软雅黑" panose="020B0503020204020204" pitchFamily="34" charset="-122"/>
                <a:ea typeface="微软雅黑" panose="020B0503020204020204" pitchFamily="34" charset="-122"/>
              </a:rPr>
              <a:t>     注意</a:t>
            </a:r>
            <a:r>
              <a:rPr lang="zh-CN" altLang="en-US" sz="2400" dirty="0">
                <a:latin typeface="微软雅黑" panose="020B0503020204020204" pitchFamily="34" charset="-122"/>
                <a:ea typeface="微软雅黑" panose="020B0503020204020204" pitchFamily="34" charset="-122"/>
              </a:rPr>
              <a:t>保持皮肤清洁，并进行一些简单的治疗及护理，比如用痱子粉、炉甘石洗剂、止痒水等；如果起脓痱子，还应给予有效的抗感染治疗；如果出现皮肤感染并伴有发热，要及时送医院就诊。藿香正气口服液洗浴可预防小儿痱子，外擦有助小儿痱子痊愈。</a:t>
            </a:r>
          </a:p>
        </p:txBody>
      </p:sp>
    </p:spTree>
    <p:extLst>
      <p:ext uri="{BB962C8B-B14F-4D97-AF65-F5344CB8AC3E}">
        <p14:creationId xmlns:p14="http://schemas.microsoft.com/office/powerpoint/2010/main" xmlns="" val="388439881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95710" y="121310"/>
            <a:ext cx="1415772"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临床</a:t>
            </a:r>
            <a:r>
              <a:rPr lang="zh-CN" altLang="en-US" sz="2400" b="1" dirty="0" smtClean="0">
                <a:latin typeface="微软雅黑" panose="020B0503020204020204" pitchFamily="34" charset="-122"/>
                <a:ea typeface="微软雅黑" panose="020B0503020204020204" pitchFamily="34" charset="-122"/>
              </a:rPr>
              <a:t>应用</a:t>
            </a:r>
            <a:endParaRPr lang="zh-CN" altLang="en-US" sz="2400" b="1" dirty="0">
              <a:latin typeface="微软雅黑" panose="020B0503020204020204" pitchFamily="34" charset="-122"/>
              <a:ea typeface="微软雅黑" panose="020B0503020204020204" pitchFamily="34" charset="-122"/>
            </a:endParaRPr>
          </a:p>
        </p:txBody>
      </p:sp>
      <p:sp>
        <p:nvSpPr>
          <p:cNvPr id="2" name="矩形 1"/>
          <p:cNvSpPr/>
          <p:nvPr/>
        </p:nvSpPr>
        <p:spPr>
          <a:xfrm>
            <a:off x="794912" y="981506"/>
            <a:ext cx="2101857" cy="461665"/>
          </a:xfrm>
          <a:prstGeom prst="rect">
            <a:avLst/>
          </a:prstGeom>
        </p:spPr>
        <p:txBody>
          <a:bodyPr wrap="none">
            <a:spAutoFit/>
          </a:bodyPr>
          <a:lstStyle/>
          <a:p>
            <a:r>
              <a:rPr lang="en-US" altLang="zh-CN" sz="2400" b="1" dirty="0" smtClean="0">
                <a:latin typeface="微软雅黑" panose="020B0503020204020204" pitchFamily="34" charset="-122"/>
                <a:ea typeface="微软雅黑" panose="020B0503020204020204" pitchFamily="34" charset="-122"/>
              </a:rPr>
              <a:t>11</a:t>
            </a:r>
            <a:r>
              <a:rPr lang="zh-CN" altLang="en-US" sz="2400" b="1" dirty="0" smtClean="0">
                <a:latin typeface="微软雅黑" panose="020B0503020204020204" pitchFamily="34" charset="-122"/>
                <a:ea typeface="微软雅黑" panose="020B0503020204020204" pitchFamily="34" charset="-122"/>
              </a:rPr>
              <a:t>、小儿</a:t>
            </a:r>
            <a:r>
              <a:rPr lang="zh-CN" altLang="en-US" sz="2400" b="1" dirty="0">
                <a:latin typeface="微软雅黑" panose="020B0503020204020204" pitchFamily="34" charset="-122"/>
                <a:ea typeface="微软雅黑" panose="020B0503020204020204" pitchFamily="34" charset="-122"/>
              </a:rPr>
              <a:t>痱子</a:t>
            </a:r>
          </a:p>
        </p:txBody>
      </p:sp>
      <p:sp>
        <p:nvSpPr>
          <p:cNvPr id="6" name="矩形 5"/>
          <p:cNvSpPr/>
          <p:nvPr/>
        </p:nvSpPr>
        <p:spPr>
          <a:xfrm>
            <a:off x="794912" y="1748064"/>
            <a:ext cx="7905697" cy="1884618"/>
          </a:xfrm>
          <a:prstGeom prst="rect">
            <a:avLst/>
          </a:prstGeom>
        </p:spPr>
        <p:txBody>
          <a:bodyPr wrap="square">
            <a:spAutoFit/>
          </a:bodyPr>
          <a:lstStyle/>
          <a:p>
            <a:pPr>
              <a:lnSpc>
                <a:spcPct val="150000"/>
              </a:lnSpc>
            </a:pPr>
            <a:r>
              <a:rPr lang="en-US" altLang="zh-CN" sz="2000" dirty="0" smtClean="0">
                <a:latin typeface="微软雅黑" panose="020B0503020204020204" pitchFamily="34" charset="-122"/>
                <a:ea typeface="微软雅黑" panose="020B0503020204020204" pitchFamily="34" charset="-122"/>
              </a:rPr>
              <a:t>     </a:t>
            </a:r>
            <a:r>
              <a:rPr lang="zh-CN" altLang="en-US" sz="2000" dirty="0" smtClean="0">
                <a:latin typeface="微软雅黑" panose="020B0503020204020204" pitchFamily="34" charset="-122"/>
                <a:ea typeface="微软雅黑" panose="020B0503020204020204" pitchFamily="34" charset="-122"/>
              </a:rPr>
              <a:t>取</a:t>
            </a:r>
            <a:r>
              <a:rPr lang="en-US" altLang="zh-CN" sz="2000" dirty="0">
                <a:latin typeface="微软雅黑" panose="020B0503020204020204" pitchFamily="34" charset="-122"/>
                <a:ea typeface="微软雅黑" panose="020B0503020204020204" pitchFamily="34" charset="-122"/>
              </a:rPr>
              <a:t>1</a:t>
            </a:r>
            <a:r>
              <a:rPr lang="zh-CN" altLang="en-US" sz="2000" dirty="0">
                <a:latin typeface="微软雅黑" panose="020B0503020204020204" pitchFamily="34" charset="-122"/>
                <a:ea typeface="微软雅黑" panose="020B0503020204020204" pitchFamily="34" charset="-122"/>
              </a:rPr>
              <a:t>支藿香正气液按比例加凉开水或生理盐水稀释，浓度为</a:t>
            </a:r>
            <a:r>
              <a:rPr lang="zh-CN" altLang="en-US"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a:p>
            <a:pPr>
              <a:lnSpc>
                <a:spcPct val="150000"/>
              </a:lnSpc>
            </a:pPr>
            <a:r>
              <a:rPr lang="zh-CN" altLang="en-US" sz="2000" dirty="0" smtClean="0">
                <a:latin typeface="微软雅黑" panose="020B0503020204020204" pitchFamily="34" charset="-122"/>
                <a:ea typeface="微软雅黑" panose="020B0503020204020204" pitchFamily="34" charset="-122"/>
              </a:rPr>
              <a:t>不满</a:t>
            </a:r>
            <a:r>
              <a:rPr lang="en-US" altLang="zh-CN" sz="2000" dirty="0">
                <a:latin typeface="微软雅黑" panose="020B0503020204020204" pitchFamily="34" charset="-122"/>
                <a:ea typeface="微软雅黑" panose="020B0503020204020204" pitchFamily="34" charset="-122"/>
              </a:rPr>
              <a:t>3</a:t>
            </a:r>
            <a:r>
              <a:rPr lang="zh-CN" altLang="en-US" sz="2000" dirty="0">
                <a:latin typeface="微软雅黑" panose="020B0503020204020204" pitchFamily="34" charset="-122"/>
                <a:ea typeface="微软雅黑" panose="020B0503020204020204" pitchFamily="34" charset="-122"/>
              </a:rPr>
              <a:t>个月者，药液与水比例为</a:t>
            </a:r>
            <a:r>
              <a:rPr lang="en-US" altLang="zh-CN" sz="2000" dirty="0">
                <a:latin typeface="微软雅黑" panose="020B0503020204020204" pitchFamily="34" charset="-122"/>
                <a:ea typeface="微软雅黑" panose="020B0503020204020204" pitchFamily="34" charset="-122"/>
              </a:rPr>
              <a:t>1</a:t>
            </a:r>
            <a:r>
              <a:rPr lang="zh-CN" altLang="en-US" sz="2000" dirty="0">
                <a:latin typeface="微软雅黑" panose="020B0503020204020204" pitchFamily="34" charset="-122"/>
                <a:ea typeface="微软雅黑" panose="020B0503020204020204" pitchFamily="34" charset="-122"/>
              </a:rPr>
              <a:t>：</a:t>
            </a:r>
            <a:r>
              <a:rPr lang="en-US" altLang="zh-CN" sz="2000" dirty="0">
                <a:latin typeface="微软雅黑" panose="020B0503020204020204" pitchFamily="34" charset="-122"/>
                <a:ea typeface="微软雅黑" panose="020B0503020204020204" pitchFamily="34" charset="-122"/>
              </a:rPr>
              <a:t>3</a:t>
            </a:r>
            <a:r>
              <a:rPr lang="zh-CN" altLang="en-US"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a:p>
            <a:pPr>
              <a:lnSpc>
                <a:spcPct val="150000"/>
              </a:lnSpc>
            </a:pPr>
            <a:r>
              <a:rPr lang="en-US" altLang="zh-CN" sz="2000" dirty="0" smtClean="0">
                <a:latin typeface="微软雅黑" panose="020B0503020204020204" pitchFamily="34" charset="-122"/>
                <a:ea typeface="微软雅黑" panose="020B0503020204020204" pitchFamily="34" charset="-122"/>
              </a:rPr>
              <a:t>4</a:t>
            </a:r>
            <a:r>
              <a:rPr lang="zh-CN" altLang="en-US" sz="2000" dirty="0">
                <a:latin typeface="微软雅黑" panose="020B0503020204020204" pitchFamily="34" charset="-122"/>
                <a:ea typeface="微软雅黑" panose="020B0503020204020204" pitchFamily="34" charset="-122"/>
              </a:rPr>
              <a:t>个月～</a:t>
            </a:r>
            <a:r>
              <a:rPr lang="en-US" altLang="zh-CN" sz="2000" dirty="0">
                <a:latin typeface="微软雅黑" panose="020B0503020204020204" pitchFamily="34" charset="-122"/>
                <a:ea typeface="微软雅黑" panose="020B0503020204020204" pitchFamily="34" charset="-122"/>
              </a:rPr>
              <a:t>12</a:t>
            </a:r>
            <a:r>
              <a:rPr lang="zh-CN" altLang="en-US" sz="2000" dirty="0">
                <a:latin typeface="微软雅黑" panose="020B0503020204020204" pitchFamily="34" charset="-122"/>
                <a:ea typeface="微软雅黑" panose="020B0503020204020204" pitchFamily="34" charset="-122"/>
              </a:rPr>
              <a:t>个月者，药液与水为</a:t>
            </a:r>
            <a:r>
              <a:rPr lang="en-US" altLang="zh-CN" sz="2000" dirty="0">
                <a:latin typeface="微软雅黑" panose="020B0503020204020204" pitchFamily="34" charset="-122"/>
                <a:ea typeface="微软雅黑" panose="020B0503020204020204" pitchFamily="34" charset="-122"/>
              </a:rPr>
              <a:t>1</a:t>
            </a:r>
            <a:r>
              <a:rPr lang="zh-CN" altLang="en-US" sz="2000" dirty="0">
                <a:latin typeface="微软雅黑" panose="020B0503020204020204" pitchFamily="34" charset="-122"/>
                <a:ea typeface="微软雅黑" panose="020B0503020204020204" pitchFamily="34" charset="-122"/>
              </a:rPr>
              <a:t>：</a:t>
            </a:r>
            <a:r>
              <a:rPr lang="en-US" altLang="zh-CN" sz="2000" dirty="0">
                <a:latin typeface="微软雅黑" panose="020B0503020204020204" pitchFamily="34" charset="-122"/>
                <a:ea typeface="微软雅黑" panose="020B0503020204020204" pitchFamily="34" charset="-122"/>
              </a:rPr>
              <a:t>2</a:t>
            </a:r>
            <a:r>
              <a:rPr lang="zh-CN" altLang="en-US"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a:p>
            <a:pPr>
              <a:lnSpc>
                <a:spcPct val="150000"/>
              </a:lnSpc>
            </a:pPr>
            <a:r>
              <a:rPr lang="zh-CN" altLang="en-US" sz="2000" dirty="0" smtClean="0">
                <a:latin typeface="微软雅黑" panose="020B0503020204020204" pitchFamily="34" charset="-122"/>
                <a:ea typeface="微软雅黑" panose="020B0503020204020204" pitchFamily="34" charset="-122"/>
              </a:rPr>
              <a:t>超</a:t>
            </a:r>
            <a:r>
              <a:rPr lang="en-US" altLang="zh-CN" sz="2000" dirty="0">
                <a:latin typeface="微软雅黑" panose="020B0503020204020204" pitchFamily="34" charset="-122"/>
                <a:ea typeface="微软雅黑" panose="020B0503020204020204" pitchFamily="34" charset="-122"/>
              </a:rPr>
              <a:t>1</a:t>
            </a:r>
            <a:r>
              <a:rPr lang="zh-CN" altLang="en-US" sz="2000" dirty="0">
                <a:latin typeface="微软雅黑" panose="020B0503020204020204" pitchFamily="34" charset="-122"/>
                <a:ea typeface="微软雅黑" panose="020B0503020204020204" pitchFamily="34" charset="-122"/>
              </a:rPr>
              <a:t>岁者，药液与水</a:t>
            </a:r>
            <a:r>
              <a:rPr lang="en-US" altLang="zh-CN" sz="2000" dirty="0">
                <a:latin typeface="微软雅黑" panose="020B0503020204020204" pitchFamily="34" charset="-122"/>
                <a:ea typeface="微软雅黑" panose="020B0503020204020204" pitchFamily="34" charset="-122"/>
              </a:rPr>
              <a:t>1</a:t>
            </a:r>
            <a:r>
              <a:rPr lang="zh-CN" altLang="en-US" sz="2000" dirty="0">
                <a:latin typeface="微软雅黑" panose="020B0503020204020204" pitchFamily="34" charset="-122"/>
                <a:ea typeface="微软雅黑" panose="020B0503020204020204" pitchFamily="34" charset="-122"/>
              </a:rPr>
              <a:t>：</a:t>
            </a:r>
            <a:r>
              <a:rPr lang="en-US" altLang="zh-CN" sz="2000" dirty="0">
                <a:latin typeface="微软雅黑" panose="020B0503020204020204" pitchFamily="34" charset="-122"/>
                <a:ea typeface="微软雅黑" panose="020B0503020204020204" pitchFamily="34" charset="-122"/>
              </a:rPr>
              <a:t>1</a:t>
            </a:r>
            <a:r>
              <a:rPr lang="zh-CN" altLang="en-US"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sp>
        <p:nvSpPr>
          <p:cNvPr id="5" name="文本框 4"/>
          <p:cNvSpPr txBox="1"/>
          <p:nvPr/>
        </p:nvSpPr>
        <p:spPr>
          <a:xfrm>
            <a:off x="794912" y="3865570"/>
            <a:ext cx="7632529" cy="961289"/>
          </a:xfrm>
          <a:prstGeom prst="rect">
            <a:avLst/>
          </a:prstGeom>
          <a:noFill/>
        </p:spPr>
        <p:txBody>
          <a:bodyPr wrap="square" rtlCol="0">
            <a:spAutoFit/>
          </a:bodyPr>
          <a:lstStyle/>
          <a:p>
            <a:pPr lvl="0">
              <a:lnSpc>
                <a:spcPct val="150000"/>
              </a:lnSpc>
            </a:pPr>
            <a:r>
              <a:rPr lang="zh-CN" altLang="zh-CN" sz="2000" dirty="0" smtClean="0">
                <a:latin typeface="微软雅黑" panose="020B0503020204020204" pitchFamily="34" charset="-122"/>
                <a:ea typeface="微软雅黑" panose="020B0503020204020204" pitchFamily="34" charset="-122"/>
              </a:rPr>
              <a:t>用药</a:t>
            </a:r>
            <a:r>
              <a:rPr lang="zh-CN" altLang="zh-CN" sz="2000" dirty="0">
                <a:latin typeface="微软雅黑" panose="020B0503020204020204" pitchFamily="34" charset="-122"/>
                <a:ea typeface="微软雅黑" panose="020B0503020204020204" pitchFamily="34" charset="-122"/>
              </a:rPr>
              <a:t>前用温水将局部皮肤洗净擦干，用消毒药棉蘸稀释后药液涂擦患处，每日</a:t>
            </a:r>
            <a:r>
              <a:rPr lang="en-US" altLang="zh-CN" sz="2000" dirty="0">
                <a:latin typeface="微软雅黑" panose="020B0503020204020204" pitchFamily="34" charset="-122"/>
                <a:ea typeface="微软雅黑" panose="020B0503020204020204" pitchFamily="34" charset="-122"/>
              </a:rPr>
              <a:t>2</a:t>
            </a:r>
            <a:r>
              <a:rPr lang="zh-CN" altLang="zh-CN" sz="2000" dirty="0">
                <a:latin typeface="微软雅黑" panose="020B0503020204020204" pitchFamily="34" charset="-122"/>
                <a:ea typeface="微软雅黑" panose="020B0503020204020204" pitchFamily="34" charset="-122"/>
              </a:rPr>
              <a:t>～</a:t>
            </a:r>
            <a:r>
              <a:rPr lang="en-US" altLang="zh-CN" sz="2000" dirty="0">
                <a:latin typeface="微软雅黑" panose="020B0503020204020204" pitchFamily="34" charset="-122"/>
                <a:ea typeface="微软雅黑" panose="020B0503020204020204" pitchFamily="34" charset="-122"/>
              </a:rPr>
              <a:t>3</a:t>
            </a:r>
            <a:r>
              <a:rPr lang="zh-CN" altLang="zh-CN" sz="2000" dirty="0">
                <a:latin typeface="微软雅黑" panose="020B0503020204020204" pitchFamily="34" charset="-122"/>
                <a:ea typeface="微软雅黑" panose="020B0503020204020204" pitchFamily="34" charset="-122"/>
              </a:rPr>
              <a:t>次，除痱子很有效。 </a:t>
            </a:r>
          </a:p>
        </p:txBody>
      </p:sp>
    </p:spTree>
    <p:extLst>
      <p:ext uri="{BB962C8B-B14F-4D97-AF65-F5344CB8AC3E}">
        <p14:creationId xmlns:p14="http://schemas.microsoft.com/office/powerpoint/2010/main" xmlns="" val="185943349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圆角矩形 6"/>
          <p:cNvSpPr/>
          <p:nvPr/>
        </p:nvSpPr>
        <p:spPr bwMode="auto">
          <a:xfrm>
            <a:off x="611725" y="1751569"/>
            <a:ext cx="8136565" cy="2647812"/>
          </a:xfrm>
          <a:prstGeom prst="roundRect">
            <a:avLst>
              <a:gd name="adj" fmla="val 12154"/>
            </a:avLst>
          </a:prstGeom>
          <a:solidFill>
            <a:schemeClr val="bg1">
              <a:lumMod val="95000"/>
            </a:schemeClr>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3" name="矩形 2"/>
          <p:cNvSpPr/>
          <p:nvPr/>
        </p:nvSpPr>
        <p:spPr>
          <a:xfrm>
            <a:off x="395710" y="121310"/>
            <a:ext cx="1415772"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临床</a:t>
            </a:r>
            <a:r>
              <a:rPr lang="zh-CN" altLang="en-US" sz="2400" b="1" dirty="0" smtClean="0">
                <a:latin typeface="微软雅黑" panose="020B0503020204020204" pitchFamily="34" charset="-122"/>
                <a:ea typeface="微软雅黑" panose="020B0503020204020204" pitchFamily="34" charset="-122"/>
              </a:rPr>
              <a:t>应用</a:t>
            </a:r>
            <a:endParaRPr lang="zh-CN" altLang="en-US" sz="2400" b="1" dirty="0">
              <a:latin typeface="微软雅黑" panose="020B0503020204020204" pitchFamily="34" charset="-122"/>
              <a:ea typeface="微软雅黑" panose="020B0503020204020204" pitchFamily="34" charset="-122"/>
            </a:endParaRPr>
          </a:p>
        </p:txBody>
      </p:sp>
      <p:sp>
        <p:nvSpPr>
          <p:cNvPr id="5" name="文本框 4"/>
          <p:cNvSpPr txBox="1"/>
          <p:nvPr/>
        </p:nvSpPr>
        <p:spPr>
          <a:xfrm>
            <a:off x="899745" y="1875147"/>
            <a:ext cx="7632529" cy="2400657"/>
          </a:xfrm>
          <a:prstGeom prst="rect">
            <a:avLst/>
          </a:prstGeom>
          <a:noFill/>
        </p:spPr>
        <p:txBody>
          <a:bodyPr wrap="square" rtlCol="0">
            <a:spAutoFit/>
          </a:bodyPr>
          <a:lstStyle/>
          <a:p>
            <a:pPr lvl="0">
              <a:lnSpc>
                <a:spcPct val="150000"/>
              </a:lnSpc>
            </a:pPr>
            <a:r>
              <a:rPr lang="zh-CN" altLang="en-US" sz="2000" dirty="0">
                <a:latin typeface="微软雅黑" panose="020B0503020204020204" pitchFamily="34" charset="-122"/>
                <a:ea typeface="微软雅黑" panose="020B0503020204020204" pitchFamily="34" charset="-122"/>
              </a:rPr>
              <a:t>提示</a:t>
            </a:r>
            <a:r>
              <a:rPr lang="zh-CN" altLang="en-US"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a:p>
            <a:pPr lvl="0">
              <a:lnSpc>
                <a:spcPct val="150000"/>
              </a:lnSpc>
            </a:pPr>
            <a:r>
              <a:rPr lang="en-US" altLang="zh-CN" sz="2000" dirty="0">
                <a:latin typeface="微软雅黑" panose="020B0503020204020204" pitchFamily="34" charset="-122"/>
                <a:ea typeface="微软雅黑" panose="020B0503020204020204" pitchFamily="34" charset="-122"/>
              </a:rPr>
              <a:t> </a:t>
            </a:r>
            <a:r>
              <a:rPr lang="en-US" altLang="zh-CN" sz="2000" dirty="0" smtClean="0">
                <a:latin typeface="微软雅黑" panose="020B0503020204020204" pitchFamily="34" charset="-122"/>
                <a:ea typeface="微软雅黑" panose="020B0503020204020204" pitchFamily="34" charset="-122"/>
              </a:rPr>
              <a:t>    </a:t>
            </a:r>
            <a:r>
              <a:rPr lang="zh-CN" altLang="en-US" sz="2000" dirty="0" smtClean="0">
                <a:latin typeface="微软雅黑" panose="020B0503020204020204" pitchFamily="34" charset="-122"/>
                <a:ea typeface="微软雅黑" panose="020B0503020204020204" pitchFamily="34" charset="-122"/>
              </a:rPr>
              <a:t>小儿</a:t>
            </a:r>
            <a:r>
              <a:rPr lang="zh-CN" altLang="en-US" sz="2000" dirty="0">
                <a:latin typeface="微软雅黑" panose="020B0503020204020204" pitchFamily="34" charset="-122"/>
                <a:ea typeface="微软雅黑" panose="020B0503020204020204" pitchFamily="34" charset="-122"/>
              </a:rPr>
              <a:t>蚊虫叮咬、小儿痱子慎用“花露水”和“藿香正气水”， “花露水”中酒精含量高达</a:t>
            </a:r>
            <a:r>
              <a:rPr lang="en-US" altLang="zh-CN" sz="2000" dirty="0">
                <a:latin typeface="微软雅黑" panose="020B0503020204020204" pitchFamily="34" charset="-122"/>
                <a:ea typeface="微软雅黑" panose="020B0503020204020204" pitchFamily="34" charset="-122"/>
              </a:rPr>
              <a:t>70%</a:t>
            </a:r>
            <a:r>
              <a:rPr lang="zh-CN" altLang="en-US" sz="2000" dirty="0">
                <a:latin typeface="微软雅黑" panose="020B0503020204020204" pitchFamily="34" charset="-122"/>
                <a:ea typeface="微软雅黑" panose="020B0503020204020204" pitchFamily="34" charset="-122"/>
              </a:rPr>
              <a:t>左右，藿香正气水中酒精含量达</a:t>
            </a:r>
            <a:r>
              <a:rPr lang="en-US" altLang="zh-CN" sz="2000" dirty="0">
                <a:latin typeface="微软雅黑" panose="020B0503020204020204" pitchFamily="34" charset="-122"/>
                <a:ea typeface="微软雅黑" panose="020B0503020204020204" pitchFamily="34" charset="-122"/>
              </a:rPr>
              <a:t>50</a:t>
            </a:r>
            <a:r>
              <a:rPr lang="zh-CN" altLang="en-US" sz="2000" dirty="0">
                <a:latin typeface="微软雅黑" panose="020B0503020204020204" pitchFamily="34" charset="-122"/>
                <a:ea typeface="微软雅黑" panose="020B0503020204020204" pitchFamily="34" charset="-122"/>
              </a:rPr>
              <a:t>％，对小儿娇嫩的皮肤刺激较大，外用时有疼痛感，且易产生色素沉着。</a:t>
            </a:r>
            <a:endParaRPr lang="zh-CN" altLang="zh-CN" sz="20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xmlns="" val="267719237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95710" y="121310"/>
            <a:ext cx="1415772"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临床</a:t>
            </a:r>
            <a:r>
              <a:rPr lang="zh-CN" altLang="en-US" sz="2400" b="1" dirty="0" smtClean="0">
                <a:latin typeface="微软雅黑" panose="020B0503020204020204" pitchFamily="34" charset="-122"/>
                <a:ea typeface="微软雅黑" panose="020B0503020204020204" pitchFamily="34" charset="-122"/>
              </a:rPr>
              <a:t>应用</a:t>
            </a:r>
            <a:endParaRPr lang="zh-CN" altLang="en-US" sz="2400" b="1" dirty="0">
              <a:latin typeface="微软雅黑" panose="020B0503020204020204" pitchFamily="34" charset="-122"/>
              <a:ea typeface="微软雅黑" panose="020B0503020204020204" pitchFamily="34" charset="-122"/>
            </a:endParaRPr>
          </a:p>
        </p:txBody>
      </p:sp>
      <p:sp>
        <p:nvSpPr>
          <p:cNvPr id="2" name="矩形 1"/>
          <p:cNvSpPr/>
          <p:nvPr/>
        </p:nvSpPr>
        <p:spPr>
          <a:xfrm>
            <a:off x="794912" y="981506"/>
            <a:ext cx="184731" cy="461665"/>
          </a:xfrm>
          <a:prstGeom prst="rect">
            <a:avLst/>
          </a:prstGeom>
        </p:spPr>
        <p:txBody>
          <a:bodyPr wrap="none">
            <a:spAutoFit/>
          </a:bodyPr>
          <a:lstStyle/>
          <a:p>
            <a:endParaRPr lang="zh-CN" altLang="en-US" sz="2400" b="1" dirty="0">
              <a:latin typeface="微软雅黑" panose="020B0503020204020204" pitchFamily="34" charset="-122"/>
              <a:ea typeface="微软雅黑" panose="020B0503020204020204" pitchFamily="34" charset="-122"/>
            </a:endParaRPr>
          </a:p>
        </p:txBody>
      </p:sp>
      <p:sp>
        <p:nvSpPr>
          <p:cNvPr id="6" name="矩形 5"/>
          <p:cNvSpPr/>
          <p:nvPr/>
        </p:nvSpPr>
        <p:spPr>
          <a:xfrm>
            <a:off x="794912" y="1633415"/>
            <a:ext cx="7905697" cy="581057"/>
          </a:xfrm>
          <a:prstGeom prst="rect">
            <a:avLst/>
          </a:prstGeom>
        </p:spPr>
        <p:txBody>
          <a:bodyPr wrap="square">
            <a:spAutoFit/>
          </a:bodyPr>
          <a:lstStyle/>
          <a:p>
            <a:pPr>
              <a:lnSpc>
                <a:spcPct val="150000"/>
              </a:lnSpc>
            </a:pPr>
            <a:r>
              <a:rPr lang="zh-CN" altLang="en-US" sz="2400" dirty="0" smtClean="0">
                <a:latin typeface="微软雅黑" panose="020B0503020204020204" pitchFamily="34" charset="-122"/>
                <a:ea typeface="微软雅黑" panose="020B0503020204020204" pitchFamily="34" charset="-122"/>
              </a:rPr>
              <a:t>    </a:t>
            </a:r>
            <a:endParaRPr lang="zh-CN" altLang="en-US" sz="2400" dirty="0">
              <a:latin typeface="微软雅黑" panose="020B0503020204020204" pitchFamily="34" charset="-122"/>
              <a:ea typeface="微软雅黑" panose="020B0503020204020204" pitchFamily="34" charset="-122"/>
            </a:endParaRPr>
          </a:p>
        </p:txBody>
      </p:sp>
      <p:sp>
        <p:nvSpPr>
          <p:cNvPr id="5" name="矩形 4"/>
          <p:cNvSpPr/>
          <p:nvPr/>
        </p:nvSpPr>
        <p:spPr>
          <a:xfrm>
            <a:off x="714348" y="1714492"/>
            <a:ext cx="8072494" cy="1754326"/>
          </a:xfrm>
          <a:prstGeom prst="rect">
            <a:avLst/>
          </a:prstGeom>
        </p:spPr>
        <p:txBody>
          <a:bodyPr wrap="square">
            <a:spAutoFit/>
          </a:bodyPr>
          <a:lstStyle/>
          <a:p>
            <a:pPr>
              <a:lnSpc>
                <a:spcPct val="150000"/>
              </a:lnSpc>
            </a:pPr>
            <a:r>
              <a:rPr lang="zh-CN" altLang="en-US" sz="2400" dirty="0" smtClean="0">
                <a:latin typeface="微软雅黑" panose="020B0503020204020204" pitchFamily="34" charset="-122"/>
                <a:ea typeface="微软雅黑" panose="020B0503020204020204" pitchFamily="34" charset="-122"/>
              </a:rPr>
              <a:t>藿香正气液经现代临床研究证明，能治疗多达</a:t>
            </a:r>
            <a:r>
              <a:rPr lang="en-US" altLang="zh-CN" sz="2400" dirty="0" smtClean="0">
                <a:solidFill>
                  <a:srgbClr val="FF0000"/>
                </a:solidFill>
                <a:latin typeface="微软雅黑" panose="020B0503020204020204" pitchFamily="34" charset="-122"/>
                <a:ea typeface="微软雅黑" panose="020B0503020204020204" pitchFamily="34" charset="-122"/>
              </a:rPr>
              <a:t>1100</a:t>
            </a:r>
            <a:r>
              <a:rPr lang="zh-CN" altLang="en-US" sz="2400" dirty="0" smtClean="0">
                <a:latin typeface="微软雅黑" panose="020B0503020204020204" pitchFamily="34" charset="-122"/>
                <a:ea typeface="微软雅黑" panose="020B0503020204020204" pitchFamily="34" charset="-122"/>
              </a:rPr>
              <a:t>余种疾</a:t>
            </a:r>
            <a:endParaRPr lang="en-US" altLang="zh-CN" sz="2400" dirty="0" smtClean="0">
              <a:latin typeface="微软雅黑" panose="020B0503020204020204" pitchFamily="34" charset="-122"/>
              <a:ea typeface="微软雅黑" panose="020B0503020204020204" pitchFamily="34" charset="-122"/>
            </a:endParaRPr>
          </a:p>
          <a:p>
            <a:pPr>
              <a:lnSpc>
                <a:spcPct val="150000"/>
              </a:lnSpc>
            </a:pPr>
            <a:endParaRPr lang="en-US" altLang="zh-CN" sz="2400" dirty="0" smtClean="0">
              <a:latin typeface="微软雅黑" panose="020B0503020204020204" pitchFamily="34" charset="-122"/>
              <a:ea typeface="微软雅黑" panose="020B0503020204020204" pitchFamily="34" charset="-122"/>
            </a:endParaRPr>
          </a:p>
          <a:p>
            <a:pPr>
              <a:lnSpc>
                <a:spcPct val="150000"/>
              </a:lnSpc>
            </a:pPr>
            <a:r>
              <a:rPr lang="zh-CN" altLang="en-US" sz="2400" dirty="0" smtClean="0">
                <a:latin typeface="微软雅黑" panose="020B0503020204020204" pitchFamily="34" charset="-122"/>
                <a:ea typeface="微软雅黑" panose="020B0503020204020204" pitchFamily="34" charset="-122"/>
              </a:rPr>
              <a:t>病，是服务于大众健康事业不可多得的“全科用药”</a:t>
            </a:r>
            <a:endParaRPr lang="en-US" altLang="zh-CN" sz="2400" dirty="0" smtClean="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xmlns="" val="312536204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2699870" y="2354033"/>
            <a:ext cx="3960275" cy="864060"/>
            <a:chOff x="2053221" y="3965404"/>
            <a:chExt cx="3960275" cy="864060"/>
          </a:xfrm>
        </p:grpSpPr>
        <p:sp>
          <p:nvSpPr>
            <p:cNvPr id="3" name="圆角矩形 2"/>
            <p:cNvSpPr/>
            <p:nvPr/>
          </p:nvSpPr>
          <p:spPr bwMode="auto">
            <a:xfrm>
              <a:off x="2053221" y="3965404"/>
              <a:ext cx="3960275" cy="864060"/>
            </a:xfrm>
            <a:prstGeom prst="roundRect">
              <a:avLst/>
            </a:prstGeom>
            <a:solidFill>
              <a:schemeClr val="bg1">
                <a:lumMod val="95000"/>
              </a:schemeClr>
            </a:solidFill>
            <a:ln w="1905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2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4" name="文本框 3"/>
            <p:cNvSpPr txBox="1"/>
            <p:nvPr/>
          </p:nvSpPr>
          <p:spPr>
            <a:xfrm>
              <a:off x="2504735" y="4135824"/>
              <a:ext cx="3057247" cy="523220"/>
            </a:xfrm>
            <a:prstGeom prst="rect">
              <a:avLst/>
            </a:prstGeom>
            <a:noFill/>
          </p:spPr>
          <p:txBody>
            <a:bodyPr wrap="none" rtlCol="0">
              <a:spAutoFit/>
            </a:bodyPr>
            <a:lstStyle/>
            <a:p>
              <a:r>
                <a:rPr lang="zh-CN" altLang="en-US" sz="2800" b="1" dirty="0" smtClean="0">
                  <a:latin typeface="微软雅黑" panose="020B0503020204020204" pitchFamily="34" charset="-122"/>
                  <a:ea typeface="微软雅黑" panose="020B0503020204020204" pitchFamily="34" charset="-122"/>
                </a:rPr>
                <a:t>重点竞品剂型对比</a:t>
              </a:r>
            </a:p>
          </p:txBody>
        </p:sp>
      </p:grpSp>
    </p:spTree>
    <p:extLst>
      <p:ext uri="{BB962C8B-B14F-4D97-AF65-F5344CB8AC3E}">
        <p14:creationId xmlns:p14="http://schemas.microsoft.com/office/powerpoint/2010/main" xmlns="" val="31828704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95710" y="121310"/>
            <a:ext cx="2031325"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功能主治解读</a:t>
            </a:r>
          </a:p>
        </p:txBody>
      </p:sp>
      <p:sp>
        <p:nvSpPr>
          <p:cNvPr id="5" name="矩形 4"/>
          <p:cNvSpPr/>
          <p:nvPr/>
        </p:nvSpPr>
        <p:spPr>
          <a:xfrm>
            <a:off x="794912" y="1705420"/>
            <a:ext cx="7560525" cy="2308324"/>
          </a:xfrm>
          <a:prstGeom prst="rect">
            <a:avLst/>
          </a:prstGeom>
        </p:spPr>
        <p:txBody>
          <a:bodyPr wrap="square">
            <a:spAutoFit/>
          </a:bodyPr>
          <a:lstStyle/>
          <a:p>
            <a:pPr>
              <a:lnSpc>
                <a:spcPct val="150000"/>
              </a:lnSpc>
            </a:pPr>
            <a:r>
              <a:rPr lang="zh-CN" altLang="en-US" sz="2400" dirty="0">
                <a:latin typeface="微软雅黑" panose="020B0503020204020204" pitchFamily="34" charset="-122"/>
                <a:ea typeface="微软雅黑" panose="020B0503020204020204" pitchFamily="34" charset="-122"/>
              </a:rPr>
              <a:t>藿香正气液的解表作用表现在两方面</a:t>
            </a:r>
            <a:r>
              <a:rPr lang="zh-CN" altLang="en-US" sz="2400" dirty="0" smtClean="0">
                <a:latin typeface="微软雅黑" panose="020B0503020204020204" pitchFamily="34" charset="-122"/>
                <a:ea typeface="微软雅黑" panose="020B0503020204020204" pitchFamily="34" charset="-122"/>
              </a:rPr>
              <a:t>：</a:t>
            </a:r>
            <a:endParaRPr lang="en-US" altLang="zh-CN" sz="2400" dirty="0" smtClean="0">
              <a:latin typeface="微软雅黑" panose="020B0503020204020204" pitchFamily="34" charset="-122"/>
              <a:ea typeface="微软雅黑" panose="020B0503020204020204" pitchFamily="34" charset="-122"/>
            </a:endParaRPr>
          </a:p>
          <a:p>
            <a:pPr>
              <a:lnSpc>
                <a:spcPct val="150000"/>
              </a:lnSpc>
            </a:pPr>
            <a:r>
              <a:rPr lang="zh-CN" altLang="en-US" sz="2400" dirty="0" smtClean="0">
                <a:latin typeface="微软雅黑" panose="020B0503020204020204" pitchFamily="34" charset="-122"/>
                <a:ea typeface="微软雅黑" panose="020B0503020204020204" pitchFamily="34" charset="-122"/>
              </a:rPr>
              <a:t>①</a:t>
            </a:r>
            <a:r>
              <a:rPr lang="zh-CN" altLang="en-US" sz="2400" dirty="0">
                <a:latin typeface="微软雅黑" panose="020B0503020204020204" pitchFamily="34" charset="-122"/>
                <a:ea typeface="微软雅黑" panose="020B0503020204020204" pitchFamily="34" charset="-122"/>
              </a:rPr>
              <a:t>四时</a:t>
            </a:r>
            <a:r>
              <a:rPr lang="zh-CN" altLang="en-US" sz="2400" dirty="0" smtClean="0">
                <a:latin typeface="微软雅黑" panose="020B0503020204020204" pitchFamily="34" charset="-122"/>
                <a:ea typeface="微软雅黑" panose="020B0503020204020204" pitchFamily="34" charset="-122"/>
              </a:rPr>
              <a:t>感冒</a:t>
            </a:r>
            <a:endParaRPr lang="en-US" altLang="zh-CN" sz="2400" dirty="0" smtClean="0">
              <a:latin typeface="微软雅黑" panose="020B0503020204020204" pitchFamily="34" charset="-122"/>
              <a:ea typeface="微软雅黑" panose="020B0503020204020204" pitchFamily="34" charset="-122"/>
            </a:endParaRPr>
          </a:p>
          <a:p>
            <a:pPr>
              <a:lnSpc>
                <a:spcPct val="150000"/>
              </a:lnSpc>
            </a:pPr>
            <a:r>
              <a:rPr lang="zh-CN" altLang="en-US" sz="2400" dirty="0" smtClean="0">
                <a:latin typeface="微软雅黑" panose="020B0503020204020204" pitchFamily="34" charset="-122"/>
                <a:ea typeface="微软雅黑" panose="020B0503020204020204" pitchFamily="34" charset="-122"/>
              </a:rPr>
              <a:t>②</a:t>
            </a:r>
            <a:r>
              <a:rPr lang="zh-CN" altLang="en-US" sz="2400" dirty="0">
                <a:latin typeface="微软雅黑" panose="020B0503020204020204" pitchFamily="34" charset="-122"/>
                <a:ea typeface="微软雅黑" panose="020B0503020204020204" pitchFamily="34" charset="-122"/>
              </a:rPr>
              <a:t>皮肤病：如癣病、夏季皮炎、脚气病、痱子、皮肤瘙痒等属湿郁肌表</a:t>
            </a:r>
            <a:r>
              <a:rPr lang="zh-CN" altLang="en-US" sz="2400" dirty="0" smtClean="0">
                <a:latin typeface="微软雅黑" panose="020B0503020204020204" pitchFamily="34" charset="-122"/>
                <a:ea typeface="微软雅黑" panose="020B0503020204020204" pitchFamily="34" charset="-122"/>
              </a:rPr>
              <a:t>者，藿香</a:t>
            </a:r>
            <a:r>
              <a:rPr lang="zh-CN" altLang="en-US" sz="2400" dirty="0">
                <a:latin typeface="微软雅黑" panose="020B0503020204020204" pitchFamily="34" charset="-122"/>
                <a:ea typeface="微软雅黑" panose="020B0503020204020204" pitchFamily="34" charset="-122"/>
              </a:rPr>
              <a:t>正气液有较好的疗效。</a:t>
            </a:r>
          </a:p>
        </p:txBody>
      </p:sp>
      <p:sp>
        <p:nvSpPr>
          <p:cNvPr id="2" name="矩形 1"/>
          <p:cNvSpPr/>
          <p:nvPr/>
        </p:nvSpPr>
        <p:spPr>
          <a:xfrm>
            <a:off x="794912" y="981506"/>
            <a:ext cx="800219" cy="461665"/>
          </a:xfrm>
          <a:prstGeom prst="rect">
            <a:avLst/>
          </a:prstGeom>
        </p:spPr>
        <p:txBody>
          <a:bodyPr wrap="none">
            <a:spAutoFit/>
          </a:bodyPr>
          <a:lstStyle/>
          <a:p>
            <a:r>
              <a:rPr lang="zh-CN" altLang="en-US" sz="2400" b="1" dirty="0" smtClean="0">
                <a:latin typeface="微软雅黑" panose="020B0503020204020204" pitchFamily="34" charset="-122"/>
                <a:ea typeface="微软雅黑" panose="020B0503020204020204" pitchFamily="34" charset="-122"/>
              </a:rPr>
              <a:t>解表</a:t>
            </a:r>
            <a:endParaRPr lang="zh-CN" altLang="en-US" sz="2400" b="1" dirty="0"/>
          </a:p>
        </p:txBody>
      </p:sp>
    </p:spTree>
    <p:extLst>
      <p:ext uri="{BB962C8B-B14F-4D97-AF65-F5344CB8AC3E}">
        <p14:creationId xmlns:p14="http://schemas.microsoft.com/office/powerpoint/2010/main" xmlns="" val="253132710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95710" y="121310"/>
            <a:ext cx="2339102" cy="461665"/>
          </a:xfrm>
          <a:prstGeom prst="rect">
            <a:avLst/>
          </a:prstGeom>
        </p:spPr>
        <p:txBody>
          <a:bodyPr wrap="none">
            <a:spAutoFit/>
          </a:bodyPr>
          <a:lstStyle/>
          <a:p>
            <a:r>
              <a:rPr lang="zh-CN" altLang="en-US" sz="2400" b="1" dirty="0" smtClean="0">
                <a:latin typeface="微软雅黑" panose="020B0503020204020204" pitchFamily="34" charset="-122"/>
                <a:ea typeface="微软雅黑" panose="020B0503020204020204" pitchFamily="34" charset="-122"/>
              </a:rPr>
              <a:t>“液”与“水”</a:t>
            </a:r>
            <a:endParaRPr lang="zh-CN" altLang="en-US" sz="2400" b="1" dirty="0">
              <a:latin typeface="微软雅黑" panose="020B0503020204020204" pitchFamily="34" charset="-122"/>
              <a:ea typeface="微软雅黑" panose="020B0503020204020204" pitchFamily="34" charset="-122"/>
            </a:endParaRPr>
          </a:p>
        </p:txBody>
      </p:sp>
      <p:sp>
        <p:nvSpPr>
          <p:cNvPr id="2" name="矩形 1"/>
          <p:cNvSpPr/>
          <p:nvPr/>
        </p:nvSpPr>
        <p:spPr>
          <a:xfrm>
            <a:off x="794912" y="981506"/>
            <a:ext cx="184731" cy="461665"/>
          </a:xfrm>
          <a:prstGeom prst="rect">
            <a:avLst/>
          </a:prstGeom>
        </p:spPr>
        <p:txBody>
          <a:bodyPr wrap="none">
            <a:spAutoFit/>
          </a:bodyPr>
          <a:lstStyle/>
          <a:p>
            <a:endParaRPr lang="zh-CN" altLang="en-US" sz="2400" b="1" dirty="0">
              <a:latin typeface="微软雅黑" panose="020B0503020204020204" pitchFamily="34" charset="-122"/>
              <a:ea typeface="微软雅黑" panose="020B0503020204020204" pitchFamily="34" charset="-122"/>
            </a:endParaRPr>
          </a:p>
        </p:txBody>
      </p:sp>
      <p:sp>
        <p:nvSpPr>
          <p:cNvPr id="6" name="矩形 5"/>
          <p:cNvSpPr/>
          <p:nvPr/>
        </p:nvSpPr>
        <p:spPr>
          <a:xfrm>
            <a:off x="794912" y="1633415"/>
            <a:ext cx="7905697" cy="581057"/>
          </a:xfrm>
          <a:prstGeom prst="rect">
            <a:avLst/>
          </a:prstGeom>
        </p:spPr>
        <p:txBody>
          <a:bodyPr wrap="square">
            <a:spAutoFit/>
          </a:bodyPr>
          <a:lstStyle/>
          <a:p>
            <a:pPr>
              <a:lnSpc>
                <a:spcPct val="150000"/>
              </a:lnSpc>
            </a:pPr>
            <a:r>
              <a:rPr lang="zh-CN" altLang="en-US" sz="2400" dirty="0" smtClean="0">
                <a:latin typeface="微软雅黑" panose="020B0503020204020204" pitchFamily="34" charset="-122"/>
                <a:ea typeface="微软雅黑" panose="020B0503020204020204" pitchFamily="34" charset="-122"/>
              </a:rPr>
              <a:t>    </a:t>
            </a:r>
            <a:endParaRPr lang="zh-CN" altLang="en-US" sz="2400" dirty="0">
              <a:latin typeface="微软雅黑" panose="020B0503020204020204" pitchFamily="34" charset="-122"/>
              <a:ea typeface="微软雅黑" panose="020B0503020204020204" pitchFamily="34" charset="-122"/>
            </a:endParaRPr>
          </a:p>
        </p:txBody>
      </p:sp>
      <p:sp>
        <p:nvSpPr>
          <p:cNvPr id="5" name="矩形 4"/>
          <p:cNvSpPr/>
          <p:nvPr/>
        </p:nvSpPr>
        <p:spPr>
          <a:xfrm>
            <a:off x="571472" y="785798"/>
            <a:ext cx="8001056" cy="2160591"/>
          </a:xfrm>
          <a:prstGeom prst="rect">
            <a:avLst/>
          </a:prstGeom>
        </p:spPr>
        <p:txBody>
          <a:bodyPr wrap="square">
            <a:spAutoFit/>
          </a:bodyPr>
          <a:lstStyle/>
          <a:p>
            <a:pPr>
              <a:lnSpc>
                <a:spcPct val="140000"/>
              </a:lnSpc>
            </a:pPr>
            <a:r>
              <a:rPr lang="zh-CN" altLang="en-US" sz="2000" dirty="0" smtClean="0">
                <a:solidFill>
                  <a:srgbClr val="FF3300"/>
                </a:solidFill>
                <a:latin typeface="Franklin Gothic Book" pitchFamily="34" charset="0"/>
                <a:ea typeface="微软雅黑" pitchFamily="34" charset="-122"/>
              </a:rPr>
              <a:t>根本区别</a:t>
            </a:r>
            <a:r>
              <a:rPr lang="zh-CN" altLang="en-US" dirty="0" smtClean="0">
                <a:latin typeface="Franklin Gothic Book" pitchFamily="34" charset="0"/>
                <a:ea typeface="微软雅黑" pitchFamily="34" charset="-122"/>
              </a:rPr>
              <a:t>：</a:t>
            </a:r>
            <a:r>
              <a:rPr lang="zh-CN" altLang="zh-CN" dirty="0" smtClean="0">
                <a:latin typeface="Franklin Gothic Book" pitchFamily="34" charset="0"/>
                <a:ea typeface="微软雅黑" pitchFamily="34" charset="-122"/>
              </a:rPr>
              <a:t>藿香正气液</a:t>
            </a:r>
            <a:r>
              <a:rPr lang="zh-CN" altLang="en-US" dirty="0" smtClean="0">
                <a:latin typeface="Franklin Gothic Book" pitchFamily="34" charset="0"/>
                <a:ea typeface="微软雅黑" pitchFamily="34" charset="-122"/>
              </a:rPr>
              <a:t>不含酒精，</a:t>
            </a:r>
            <a:r>
              <a:rPr lang="zh-CN" altLang="zh-CN" dirty="0" smtClean="0">
                <a:latin typeface="Franklin Gothic Book" pitchFamily="34" charset="0"/>
                <a:ea typeface="微软雅黑" pitchFamily="34" charset="-122"/>
              </a:rPr>
              <a:t>藿香正气水</a:t>
            </a:r>
            <a:r>
              <a:rPr lang="zh-CN" altLang="en-US" dirty="0" smtClean="0">
                <a:latin typeface="Franklin Gothic Book" pitchFamily="34" charset="0"/>
                <a:ea typeface="微软雅黑" pitchFamily="34" charset="-122"/>
              </a:rPr>
              <a:t>为酊剂，含酒精。</a:t>
            </a:r>
          </a:p>
          <a:p>
            <a:pPr>
              <a:lnSpc>
                <a:spcPct val="140000"/>
              </a:lnSpc>
            </a:pPr>
            <a:r>
              <a:rPr lang="zh-CN" altLang="en-US" sz="2000" dirty="0" smtClean="0">
                <a:solidFill>
                  <a:srgbClr val="FF3300"/>
                </a:solidFill>
                <a:latin typeface="Franklin Gothic Book" pitchFamily="34" charset="0"/>
                <a:ea typeface="微软雅黑" pitchFamily="34" charset="-122"/>
              </a:rPr>
              <a:t>口感差异</a:t>
            </a:r>
            <a:r>
              <a:rPr lang="zh-CN" altLang="en-US" dirty="0" smtClean="0">
                <a:latin typeface="Franklin Gothic Book" pitchFamily="34" charset="0"/>
                <a:ea typeface="微软雅黑" pitchFamily="34" charset="-122"/>
              </a:rPr>
              <a:t>：</a:t>
            </a:r>
            <a:r>
              <a:rPr lang="zh-CN" altLang="zh-CN" dirty="0" smtClean="0">
                <a:latin typeface="Franklin Gothic Book" pitchFamily="34" charset="0"/>
                <a:ea typeface="微软雅黑" pitchFamily="34" charset="-122"/>
              </a:rPr>
              <a:t>藿香正气液</a:t>
            </a:r>
            <a:r>
              <a:rPr lang="zh-CN" altLang="en-US" dirty="0" smtClean="0">
                <a:latin typeface="Franklin Gothic Book" pitchFamily="34" charset="0"/>
                <a:ea typeface="微软雅黑" pitchFamily="34" charset="-122"/>
              </a:rPr>
              <a:t>味辛，微甜，口感醇和；水剂辣口、刺喉、难于</a:t>
            </a:r>
            <a:r>
              <a:rPr lang="zh-CN" altLang="en-US" dirty="0" smtClean="0">
                <a:latin typeface="Franklin Gothic Book" pitchFamily="34" charset="0"/>
                <a:ea typeface="微软雅黑" pitchFamily="34" charset="-122"/>
              </a:rPr>
              <a:t>服用</a:t>
            </a:r>
            <a:endParaRPr lang="zh-CN" altLang="en-US" dirty="0" smtClean="0">
              <a:latin typeface="Franklin Gothic Book" pitchFamily="34" charset="0"/>
              <a:ea typeface="微软雅黑" pitchFamily="34" charset="-122"/>
            </a:endParaRPr>
          </a:p>
          <a:p>
            <a:pPr>
              <a:lnSpc>
                <a:spcPct val="140000"/>
              </a:lnSpc>
            </a:pPr>
            <a:r>
              <a:rPr lang="zh-CN" altLang="en-US" sz="2000" dirty="0" smtClean="0">
                <a:solidFill>
                  <a:srgbClr val="FF3300"/>
                </a:solidFill>
                <a:latin typeface="Franklin Gothic Book" pitchFamily="34" charset="0"/>
                <a:ea typeface="微软雅黑" pitchFamily="34" charset="-122"/>
              </a:rPr>
              <a:t>使用人群差异</a:t>
            </a:r>
            <a:r>
              <a:rPr lang="zh-CN" altLang="en-US" dirty="0" smtClean="0">
                <a:latin typeface="Franklin Gothic Book" pitchFamily="34" charset="0"/>
                <a:ea typeface="微软雅黑" pitchFamily="34" charset="-122"/>
              </a:rPr>
              <a:t>：</a:t>
            </a:r>
            <a:r>
              <a:rPr lang="zh-CN" altLang="zh-CN" dirty="0" smtClean="0">
                <a:latin typeface="Franklin Gothic Book" pitchFamily="34" charset="0"/>
                <a:ea typeface="微软雅黑" pitchFamily="34" charset="-122"/>
              </a:rPr>
              <a:t>藿香正气水</a:t>
            </a:r>
            <a:r>
              <a:rPr lang="zh-CN" altLang="en-US" dirty="0" smtClean="0">
                <a:latin typeface="Franklin Gothic Book" pitchFamily="34" charset="0"/>
                <a:ea typeface="微软雅黑" pitchFamily="34" charset="-122"/>
              </a:rPr>
              <a:t>因含酒精，故儿童、老年人、酒精过敏者、不宜饮酒者、高空作业者、驾车者、在服用抗生素、降糖类等药物期间的患者等人群不能服用水剂，而藿香正气液使用人群不受限制。</a:t>
            </a:r>
            <a:endParaRPr lang="zh-CN" altLang="en-US" dirty="0">
              <a:latin typeface="微软雅黑" pitchFamily="34" charset="-122"/>
              <a:ea typeface="微软雅黑" pitchFamily="34" charset="-122"/>
            </a:endParaRPr>
          </a:p>
        </p:txBody>
      </p:sp>
      <p:sp>
        <p:nvSpPr>
          <p:cNvPr id="8" name="TextBox 7"/>
          <p:cNvSpPr txBox="1"/>
          <p:nvPr/>
        </p:nvSpPr>
        <p:spPr>
          <a:xfrm>
            <a:off x="1071538" y="4000508"/>
            <a:ext cx="184731" cy="523220"/>
          </a:xfrm>
          <a:prstGeom prst="rect">
            <a:avLst/>
          </a:prstGeom>
          <a:noFill/>
        </p:spPr>
        <p:txBody>
          <a:bodyPr wrap="none" rtlCol="0">
            <a:spAutoFit/>
          </a:bodyPr>
          <a:lstStyle/>
          <a:p>
            <a:endParaRPr lang="zh-CN" altLang="en-US" sz="2800" b="1" dirty="0" smtClean="0">
              <a:solidFill>
                <a:schemeClr val="bg1"/>
              </a:solidFill>
              <a:latin typeface="Agency FB" panose="020B0503020202020204" pitchFamily="34" charset="0"/>
            </a:endParaRPr>
          </a:p>
        </p:txBody>
      </p:sp>
      <p:sp>
        <p:nvSpPr>
          <p:cNvPr id="9" name="矩形 8"/>
          <p:cNvSpPr/>
          <p:nvPr/>
        </p:nvSpPr>
        <p:spPr>
          <a:xfrm>
            <a:off x="642910" y="3000376"/>
            <a:ext cx="7929618" cy="1686616"/>
          </a:xfrm>
          <a:prstGeom prst="rect">
            <a:avLst/>
          </a:prstGeom>
        </p:spPr>
        <p:txBody>
          <a:bodyPr wrap="square">
            <a:spAutoFit/>
          </a:bodyPr>
          <a:lstStyle/>
          <a:p>
            <a:pPr>
              <a:lnSpc>
                <a:spcPct val="140000"/>
              </a:lnSpc>
              <a:defRPr/>
            </a:pPr>
            <a:r>
              <a:rPr lang="zh-CN" altLang="en-US" sz="2000" noProof="1" smtClean="0">
                <a:solidFill>
                  <a:srgbClr val="FF3300"/>
                </a:solidFill>
                <a:latin typeface="Franklin Gothic Book" pitchFamily="34" charset="0"/>
                <a:ea typeface="微软雅黑" pitchFamily="34" charset="-122"/>
                <a:cs typeface="+mn-ea"/>
              </a:rPr>
              <a:t>安全性差异</a:t>
            </a:r>
            <a:r>
              <a:rPr lang="zh-CN" altLang="zh-CN" dirty="0" smtClean="0">
                <a:latin typeface="微软雅黑" pitchFamily="34" charset="-122"/>
                <a:ea typeface="微软雅黑" pitchFamily="34" charset="-122"/>
              </a:rPr>
              <a:t>：临床报道屡见藿香正气水各种不良反应，</a:t>
            </a:r>
            <a:r>
              <a:rPr lang="zh-CN" altLang="zh-CN" dirty="0" smtClean="0">
                <a:latin typeface="微软雅黑" pitchFamily="34" charset="-122"/>
                <a:ea typeface="微软雅黑" pitchFamily="34" charset="-122"/>
                <a:sym typeface="+mn-ea"/>
              </a:rPr>
              <a:t>药物联合（例如</a:t>
            </a:r>
            <a:r>
              <a:rPr lang="zh-CN" altLang="zh-CN" dirty="0" smtClean="0">
                <a:latin typeface="微软雅黑" pitchFamily="34" charset="-122"/>
                <a:ea typeface="微软雅黑" pitchFamily="34" charset="-122"/>
                <a:sym typeface="Franklin Gothic Medium" pitchFamily="34" charset="0"/>
              </a:rPr>
              <a:t>头孢、甲硝唑类药品）</a:t>
            </a:r>
            <a:r>
              <a:rPr lang="zh-CN" altLang="zh-CN" dirty="0" smtClean="0">
                <a:latin typeface="微软雅黑" pitchFamily="34" charset="-122"/>
                <a:ea typeface="微软雅黑" pitchFamily="34" charset="-122"/>
                <a:sym typeface="+mn-ea"/>
              </a:rPr>
              <a:t>更是会产生双硫仑反应严重毒副作用</a:t>
            </a:r>
            <a:r>
              <a:rPr lang="zh-CN" altLang="zh-CN" dirty="0" smtClean="0">
                <a:latin typeface="微软雅黑" pitchFamily="34" charset="-122"/>
                <a:ea typeface="微软雅黑" pitchFamily="34" charset="-122"/>
              </a:rPr>
              <a:t>。藿香正气口服液不含酒精，没有类似药物联用严重毒副作用。藿香正气口服液作为藿香正气水的升级换代产品，替代藿香正气水是安全用药的必然选择。</a:t>
            </a:r>
            <a:endParaRPr lang="zh-CN" altLang="en-US" noProof="1">
              <a:latin typeface="微软雅黑" pitchFamily="34" charset="-122"/>
              <a:ea typeface="微软雅黑" pitchFamily="34" charset="-122"/>
            </a:endParaRPr>
          </a:p>
        </p:txBody>
      </p:sp>
    </p:spTree>
    <p:extLst>
      <p:ext uri="{BB962C8B-B14F-4D97-AF65-F5344CB8AC3E}">
        <p14:creationId xmlns:p14="http://schemas.microsoft.com/office/powerpoint/2010/main" xmlns="" val="312536204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圆角矩形 11"/>
          <p:cNvSpPr/>
          <p:nvPr/>
        </p:nvSpPr>
        <p:spPr bwMode="auto">
          <a:xfrm>
            <a:off x="4770137" y="1849430"/>
            <a:ext cx="4167963" cy="3312230"/>
          </a:xfrm>
          <a:prstGeom prst="roundRect">
            <a:avLst>
              <a:gd name="adj" fmla="val 14750"/>
            </a:avLst>
          </a:prstGeom>
          <a:solidFill>
            <a:schemeClr val="bg1">
              <a:lumMod val="95000"/>
            </a:schemeClr>
          </a:solid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11" name="圆角矩形 10"/>
          <p:cNvSpPr/>
          <p:nvPr/>
        </p:nvSpPr>
        <p:spPr bwMode="auto">
          <a:xfrm>
            <a:off x="251700" y="1849430"/>
            <a:ext cx="4167963" cy="3312230"/>
          </a:xfrm>
          <a:prstGeom prst="roundRect">
            <a:avLst>
              <a:gd name="adj" fmla="val 14750"/>
            </a:avLst>
          </a:prstGeom>
          <a:solidFill>
            <a:schemeClr val="bg1">
              <a:lumMod val="95000"/>
            </a:schemeClr>
          </a:solid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2" name="矩形 1"/>
          <p:cNvSpPr/>
          <p:nvPr/>
        </p:nvSpPr>
        <p:spPr>
          <a:xfrm>
            <a:off x="395710" y="121310"/>
            <a:ext cx="2646878" cy="461665"/>
          </a:xfrm>
          <a:prstGeom prst="rect">
            <a:avLst/>
          </a:prstGeom>
        </p:spPr>
        <p:txBody>
          <a:bodyPr wrap="none">
            <a:spAutoFit/>
          </a:bodyPr>
          <a:lstStyle/>
          <a:p>
            <a:r>
              <a:rPr lang="zh-CN" altLang="en-US" sz="2400" b="1" dirty="0" smtClean="0">
                <a:latin typeface="微软雅黑" panose="020B0503020204020204" pitchFamily="34" charset="-122"/>
                <a:ea typeface="微软雅黑" panose="020B0503020204020204" pitchFamily="34" charset="-122"/>
              </a:rPr>
              <a:t>“液”与“合剂”</a:t>
            </a:r>
            <a:endParaRPr lang="zh-CN" altLang="en-US" sz="2400" b="1" dirty="0">
              <a:latin typeface="微软雅黑" panose="020B0503020204020204" pitchFamily="34" charset="-122"/>
              <a:ea typeface="微软雅黑" panose="020B0503020204020204" pitchFamily="34" charset="-122"/>
            </a:endParaRPr>
          </a:p>
        </p:txBody>
      </p:sp>
      <p:sp>
        <p:nvSpPr>
          <p:cNvPr id="3" name="圆角矩形 2"/>
          <p:cNvSpPr/>
          <p:nvPr/>
        </p:nvSpPr>
        <p:spPr>
          <a:xfrm>
            <a:off x="3087687" y="584710"/>
            <a:ext cx="2974975" cy="572098"/>
          </a:xfrm>
          <a:prstGeom prst="roundRect">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zh-CN" altLang="en-US" sz="2400" b="1" dirty="0" smtClean="0">
                <a:ln w="0"/>
                <a:solidFill>
                  <a:schemeClr val="tx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rPr>
              <a:t>处方对比</a:t>
            </a:r>
            <a:endParaRPr lang="zh-CN" altLang="en-US" sz="2400" b="1" dirty="0">
              <a:ln w="0"/>
              <a:solidFill>
                <a:schemeClr val="tx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endParaRPr>
          </a:p>
        </p:txBody>
      </p:sp>
      <p:sp>
        <p:nvSpPr>
          <p:cNvPr id="4" name="标题 13"/>
          <p:cNvSpPr txBox="1">
            <a:spLocks noChangeArrowheads="1"/>
          </p:cNvSpPr>
          <p:nvPr/>
        </p:nvSpPr>
        <p:spPr>
          <a:xfrm>
            <a:off x="373010" y="1345395"/>
            <a:ext cx="4033838" cy="424732"/>
          </a:xfrm>
          <a:prstGeom prst="rect">
            <a:avLst/>
          </a:prstGeom>
          <a:ln>
            <a:noFill/>
            <a:prstDash val="sysDot"/>
            <a:bevel/>
            <a:headEnd/>
            <a:tailEnd/>
          </a:ln>
        </p:spPr>
        <p:txBody>
          <a:bodyPr wrap="square">
            <a:sp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sym typeface="Calibri Light" panose="020F0302020204030204" pitchFamily="34" charset="0"/>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4572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13716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18288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a:lstStyle>
          <a:p>
            <a:pPr algn="ctr" eaLnBrk="1" hangingPunct="1"/>
            <a:r>
              <a:rPr lang="zh-CN" altLang="en-US" sz="2400" dirty="0" smtClean="0">
                <a:solidFill>
                  <a:srgbClr val="00B050"/>
                </a:solidFill>
                <a:latin typeface="微软雅黑" panose="020B0503020204020204" pitchFamily="34" charset="-122"/>
                <a:ea typeface="微软雅黑" panose="020B0503020204020204" pitchFamily="34" charset="-122"/>
              </a:rPr>
              <a:t>太极藿香正气液</a:t>
            </a:r>
          </a:p>
        </p:txBody>
      </p:sp>
      <p:sp>
        <p:nvSpPr>
          <p:cNvPr id="7" name="标题 13"/>
          <p:cNvSpPr txBox="1">
            <a:spLocks noChangeArrowheads="1"/>
          </p:cNvSpPr>
          <p:nvPr/>
        </p:nvSpPr>
        <p:spPr bwMode="auto">
          <a:xfrm>
            <a:off x="4908120" y="1273390"/>
            <a:ext cx="4033837" cy="461665"/>
          </a:xfrm>
          <a:prstGeom prst="rect">
            <a:avLst/>
          </a:prstGeom>
          <a:noFill/>
          <a:ln w="9525">
            <a:noFill/>
            <a:prstDash val="sysDot"/>
            <a:miter lim="800000"/>
            <a:headEnd/>
            <a:tailEnd/>
          </a:ln>
          <a:extLst>
            <a:ext uri="{909E8E84-426E-40DD-AFC4-6F175D3DCCD1}">
              <a14:hiddenFill xmlns:a14="http://schemas.microsoft.com/office/drawing/2010/main" xmlns="">
                <a:solidFill>
                  <a:srgbClr val="FFFFFF"/>
                </a:solidFill>
              </a14:hiddenFill>
            </a:ext>
          </a:extLst>
        </p:spPr>
        <p:txBody>
          <a:bodyPr wrap="square" anchor="ctr">
            <a:spAutoFit/>
          </a:bodyPr>
          <a:lstStyle>
            <a:lvl1pPr>
              <a:lnSpc>
                <a:spcPct val="120000"/>
              </a:lnSpc>
              <a:spcBef>
                <a:spcPct val="20000"/>
              </a:spcBef>
              <a:buFont typeface="Arial" panose="020B0604020202020204" pitchFamily="34" charset="0"/>
              <a:buChar char="•"/>
              <a:defRPr sz="2400">
                <a:solidFill>
                  <a:schemeClr val="bg2"/>
                </a:solidFill>
                <a:latin typeface="黑体" panose="02010609060101010101" pitchFamily="49" charset="-122"/>
                <a:ea typeface="黑体" panose="02010609060101010101" pitchFamily="49" charset="-122"/>
                <a:sym typeface="Arial" panose="020B0604020202020204" pitchFamily="34" charset="0"/>
              </a:defRPr>
            </a:lvl1pPr>
            <a:lvl2pPr marL="742950" indent="-28575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2pPr>
            <a:lvl3pPr marL="11430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3pPr>
            <a:lvl4pPr marL="16002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4pPr>
            <a:lvl5pPr marL="20574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5pPr>
            <a:lvl6pPr marL="25146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6pPr>
            <a:lvl7pPr marL="29718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7pPr>
            <a:lvl8pPr marL="34290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8pPr>
            <a:lvl9pPr marL="38862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9pPr>
          </a:lstStyle>
          <a:p>
            <a:pPr algn="ctr" eaLnBrk="1" hangingPunct="1">
              <a:lnSpc>
                <a:spcPct val="100000"/>
              </a:lnSpc>
              <a:spcBef>
                <a:spcPct val="0"/>
              </a:spcBef>
              <a:buFont typeface="Arial" panose="020B0604020202020204" pitchFamily="34" charset="0"/>
              <a:buNone/>
            </a:pPr>
            <a:r>
              <a:rPr lang="zh-CN" altLang="en-US" dirty="0">
                <a:solidFill>
                  <a:srgbClr val="FF0000"/>
                </a:solidFill>
                <a:latin typeface="微软雅黑" panose="020B0503020204020204" pitchFamily="34" charset="-122"/>
                <a:ea typeface="微软雅黑" panose="020B0503020204020204" pitchFamily="34" charset="-122"/>
              </a:rPr>
              <a:t>藿香正气合剂</a:t>
            </a:r>
          </a:p>
        </p:txBody>
      </p:sp>
      <p:sp>
        <p:nvSpPr>
          <p:cNvPr id="8" name="矩形 7"/>
          <p:cNvSpPr/>
          <p:nvPr/>
        </p:nvSpPr>
        <p:spPr>
          <a:xfrm>
            <a:off x="395710" y="1921435"/>
            <a:ext cx="3862065" cy="3000821"/>
          </a:xfrm>
          <a:prstGeom prst="rect">
            <a:avLst/>
          </a:prstGeom>
        </p:spPr>
        <p:txBody>
          <a:bodyPr wrap="square">
            <a:spAutoFit/>
          </a:bodyPr>
          <a:lstStyle/>
          <a:p>
            <a:pPr eaLnBrk="1" hangingPunct="1">
              <a:lnSpc>
                <a:spcPct val="150000"/>
              </a:lnSpc>
              <a:buFont typeface="Wingdings" panose="05000000000000000000" pitchFamily="2" charset="2"/>
              <a:buChar char="l"/>
            </a:pPr>
            <a:r>
              <a:rPr lang="zh-CN" altLang="zh-CN" dirty="0">
                <a:latin typeface="微软雅黑" panose="020B0503020204020204" pitchFamily="34" charset="-122"/>
                <a:ea typeface="微软雅黑" panose="020B0503020204020204" pitchFamily="34" charset="-122"/>
              </a:rPr>
              <a:t>直接采广藿香挥发油、紫苏叶挥发油，</a:t>
            </a:r>
            <a:r>
              <a:rPr lang="zh-CN" altLang="en-US" dirty="0">
                <a:latin typeface="微软雅黑" panose="020B0503020204020204" pitchFamily="34" charset="-122"/>
                <a:ea typeface="微软雅黑" panose="020B0503020204020204" pitchFamily="34" charset="-122"/>
              </a:rPr>
              <a:t>避免挥发油的损失；</a:t>
            </a:r>
            <a:endParaRPr lang="en-US" altLang="zh-CN" dirty="0">
              <a:latin typeface="微软雅黑" panose="020B0503020204020204" pitchFamily="34" charset="-122"/>
              <a:ea typeface="微软雅黑" panose="020B0503020204020204" pitchFamily="34" charset="-122"/>
            </a:endParaRPr>
          </a:p>
          <a:p>
            <a:pPr algn="just" eaLnBrk="1" hangingPunct="1">
              <a:lnSpc>
                <a:spcPct val="150000"/>
              </a:lnSpc>
              <a:buFont typeface="Wingdings" panose="05000000000000000000" pitchFamily="2" charset="2"/>
              <a:buChar char="l"/>
            </a:pPr>
            <a:r>
              <a:rPr lang="zh-CN" altLang="zh-CN" dirty="0">
                <a:latin typeface="微软雅黑" panose="020B0503020204020204" pitchFamily="34" charset="-122"/>
                <a:ea typeface="微软雅黑" panose="020B0503020204020204" pitchFamily="34" charset="-122"/>
              </a:rPr>
              <a:t>苍术性味辛、苦、 温，归脾胃经，功能燥湿健脾、祛风散寒、明目</a:t>
            </a:r>
            <a:r>
              <a:rPr lang="zh-CN" altLang="en-US" dirty="0">
                <a:latin typeface="微软雅黑" panose="020B0503020204020204" pitchFamily="34" charset="-122"/>
                <a:ea typeface="微软雅黑" panose="020B0503020204020204" pitchFamily="34" charset="-122"/>
              </a:rPr>
              <a:t>，</a:t>
            </a:r>
            <a:r>
              <a:rPr lang="zh-CN" altLang="zh-CN" dirty="0">
                <a:latin typeface="微软雅黑" panose="020B0503020204020204" pitchFamily="34" charset="-122"/>
                <a:ea typeface="微软雅黑" panose="020B0503020204020204" pitchFamily="34" charset="-122"/>
              </a:rPr>
              <a:t>燥性较 大，偏于祛湿，多用于湿困脾阳或湿重的“着痹”</a:t>
            </a:r>
            <a:r>
              <a:rPr lang="zh-CN" altLang="en-US" dirty="0">
                <a:latin typeface="微软雅黑" panose="020B0503020204020204" pitchFamily="34" charset="-122"/>
                <a:ea typeface="微软雅黑" panose="020B0503020204020204" pitchFamily="34" charset="-122"/>
              </a:rPr>
              <a:t>，</a:t>
            </a:r>
            <a:r>
              <a:rPr lang="zh-CN" altLang="zh-CN" dirty="0">
                <a:latin typeface="微软雅黑" panose="020B0503020204020204" pitchFamily="34" charset="-122"/>
                <a:ea typeface="微软雅黑" panose="020B0503020204020204" pitchFamily="34" charset="-122"/>
              </a:rPr>
              <a:t>使用苍术的 藿香正气制剂的祛湿效果更强</a:t>
            </a:r>
            <a:r>
              <a:rPr lang="zh-CN" altLang="en-US" dirty="0">
                <a:latin typeface="微软雅黑" panose="020B0503020204020204" pitchFamily="34" charset="-122"/>
                <a:ea typeface="微软雅黑" panose="020B0503020204020204" pitchFamily="34" charset="-122"/>
              </a:rPr>
              <a:t>；</a:t>
            </a:r>
            <a:endParaRPr lang="en-US" altLang="zh-CN" dirty="0">
              <a:latin typeface="微软雅黑" panose="020B0503020204020204" pitchFamily="34" charset="-122"/>
              <a:ea typeface="微软雅黑" panose="020B0503020204020204" pitchFamily="34" charset="-122"/>
            </a:endParaRPr>
          </a:p>
        </p:txBody>
      </p:sp>
      <p:sp>
        <p:nvSpPr>
          <p:cNvPr id="9" name="矩形 8"/>
          <p:cNvSpPr/>
          <p:nvPr/>
        </p:nvSpPr>
        <p:spPr>
          <a:xfrm>
            <a:off x="4932025" y="1921435"/>
            <a:ext cx="4059052" cy="2951898"/>
          </a:xfrm>
          <a:prstGeom prst="rect">
            <a:avLst/>
          </a:prstGeom>
        </p:spPr>
        <p:txBody>
          <a:bodyPr wrap="square">
            <a:spAutoFit/>
          </a:bodyPr>
          <a:lstStyle/>
          <a:p>
            <a:pPr eaLnBrk="1" hangingPunct="1">
              <a:lnSpc>
                <a:spcPct val="150000"/>
              </a:lnSpc>
              <a:buFont typeface="Wingdings" panose="05000000000000000000" pitchFamily="2" charset="2"/>
              <a:buChar char="l"/>
            </a:pPr>
            <a:r>
              <a:rPr lang="zh-CN" altLang="zh-CN" dirty="0" smtClean="0">
                <a:latin typeface="微软雅黑" panose="020B0503020204020204" pitchFamily="34" charset="-122"/>
                <a:ea typeface="微软雅黑" panose="020B0503020204020204" pitchFamily="34" charset="-122"/>
              </a:rPr>
              <a:t>直接从药材中提取挥发油，挥发油的损失较大</a:t>
            </a:r>
            <a:r>
              <a:rPr lang="zh-CN" altLang="en-US" dirty="0" smtClean="0">
                <a:latin typeface="微软雅黑" panose="020B0503020204020204" pitchFamily="34" charset="-122"/>
                <a:ea typeface="微软雅黑" panose="020B0503020204020204" pitchFamily="34" charset="-122"/>
              </a:rPr>
              <a:t>；</a:t>
            </a:r>
            <a:endParaRPr lang="en-US" altLang="zh-CN" dirty="0" smtClean="0">
              <a:latin typeface="微软雅黑" panose="020B0503020204020204" pitchFamily="34" charset="-122"/>
              <a:ea typeface="微软雅黑" panose="020B0503020204020204" pitchFamily="34" charset="-122"/>
            </a:endParaRPr>
          </a:p>
          <a:p>
            <a:pPr algn="just" eaLnBrk="1" hangingPunct="1">
              <a:lnSpc>
                <a:spcPct val="150000"/>
              </a:lnSpc>
              <a:buFont typeface="Wingdings" panose="05000000000000000000" pitchFamily="2" charset="2"/>
              <a:buChar char="l"/>
            </a:pPr>
            <a:r>
              <a:rPr lang="zh-CN" altLang="zh-CN" dirty="0" smtClean="0">
                <a:latin typeface="微软雅黑" panose="020B0503020204020204" pitchFamily="34" charset="-122"/>
                <a:ea typeface="微软雅黑" panose="020B0503020204020204" pitchFamily="34" charset="-122"/>
              </a:rPr>
              <a:t>白术性味苦、甘、 温，归脾胃经，功能健脾益气、燥湿利水、止汗、安胎</a:t>
            </a:r>
            <a:r>
              <a:rPr lang="zh-CN" altLang="en-US" dirty="0" smtClean="0">
                <a:latin typeface="微软雅黑" panose="020B0503020204020204" pitchFamily="34" charset="-122"/>
                <a:ea typeface="微软雅黑" panose="020B0503020204020204" pitchFamily="34" charset="-122"/>
              </a:rPr>
              <a:t>，</a:t>
            </a:r>
            <a:r>
              <a:rPr lang="zh-CN" altLang="zh-CN" dirty="0" smtClean="0">
                <a:latin typeface="微软雅黑" panose="020B0503020204020204" pitchFamily="34" charset="-122"/>
                <a:ea typeface="微软雅黑" panose="020B0503020204020204" pitchFamily="34" charset="-122"/>
              </a:rPr>
              <a:t>偏于健脾， 多用于脾胃气虚</a:t>
            </a:r>
            <a:r>
              <a:rPr lang="zh-CN" altLang="en-US" dirty="0" smtClean="0">
                <a:latin typeface="微软雅黑" panose="020B0503020204020204" pitchFamily="34" charset="-122"/>
                <a:ea typeface="微软雅黑" panose="020B0503020204020204" pitchFamily="34" charset="-122"/>
              </a:rPr>
              <a:t>，</a:t>
            </a:r>
            <a:r>
              <a:rPr lang="zh-CN" altLang="zh-CN" dirty="0" smtClean="0">
                <a:latin typeface="微软雅黑" panose="020B0503020204020204" pitchFamily="34" charset="-122"/>
                <a:ea typeface="微软雅黑" panose="020B0503020204020204" pitchFamily="34" charset="-122"/>
              </a:rPr>
              <a:t>使用白术的藿香正气</a:t>
            </a:r>
            <a:r>
              <a:rPr lang="zh-CN" altLang="en-US" dirty="0" smtClean="0">
                <a:latin typeface="微软雅黑" panose="020B0503020204020204" pitchFamily="34" charset="-122"/>
                <a:ea typeface="微软雅黑" panose="020B0503020204020204" pitchFamily="34" charset="-122"/>
              </a:rPr>
              <a:t>合</a:t>
            </a:r>
            <a:r>
              <a:rPr lang="zh-CN" altLang="zh-CN" dirty="0" smtClean="0">
                <a:latin typeface="微软雅黑" panose="020B0503020204020204" pitchFamily="34" charset="-122"/>
                <a:ea typeface="微软雅黑" panose="020B0503020204020204" pitchFamily="34" charset="-122"/>
              </a:rPr>
              <a:t>剂的健脾效果更佳</a:t>
            </a:r>
            <a:r>
              <a:rPr lang="zh-CN" altLang="en-US" dirty="0" smtClean="0">
                <a:latin typeface="微软雅黑" panose="020B0503020204020204" pitchFamily="34" charset="-122"/>
                <a:ea typeface="微软雅黑" panose="020B0503020204020204" pitchFamily="34" charset="-122"/>
              </a:rPr>
              <a:t>；</a:t>
            </a:r>
            <a:endParaRPr lang="zh-CN" altLang="zh-CN" dirty="0" smtClean="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xmlns="" val="60607794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圆角矩形 9"/>
          <p:cNvSpPr/>
          <p:nvPr/>
        </p:nvSpPr>
        <p:spPr bwMode="auto">
          <a:xfrm>
            <a:off x="4770137" y="1849430"/>
            <a:ext cx="4167963" cy="3312230"/>
          </a:xfrm>
          <a:prstGeom prst="roundRect">
            <a:avLst>
              <a:gd name="adj" fmla="val 14750"/>
            </a:avLst>
          </a:prstGeom>
          <a:solidFill>
            <a:schemeClr val="bg1">
              <a:lumMod val="95000"/>
            </a:schemeClr>
          </a:solid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11" name="圆角矩形 10"/>
          <p:cNvSpPr/>
          <p:nvPr/>
        </p:nvSpPr>
        <p:spPr bwMode="auto">
          <a:xfrm>
            <a:off x="251700" y="1849430"/>
            <a:ext cx="4167963" cy="3312230"/>
          </a:xfrm>
          <a:prstGeom prst="roundRect">
            <a:avLst>
              <a:gd name="adj" fmla="val 14750"/>
            </a:avLst>
          </a:prstGeom>
          <a:solidFill>
            <a:schemeClr val="bg1">
              <a:lumMod val="95000"/>
            </a:schemeClr>
          </a:solid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2" name="矩形 1"/>
          <p:cNvSpPr/>
          <p:nvPr/>
        </p:nvSpPr>
        <p:spPr>
          <a:xfrm>
            <a:off x="395710" y="121310"/>
            <a:ext cx="2646878" cy="461665"/>
          </a:xfrm>
          <a:prstGeom prst="rect">
            <a:avLst/>
          </a:prstGeom>
        </p:spPr>
        <p:txBody>
          <a:bodyPr wrap="none">
            <a:spAutoFit/>
          </a:bodyPr>
          <a:lstStyle/>
          <a:p>
            <a:r>
              <a:rPr lang="zh-CN" altLang="en-US" sz="2400" b="1" dirty="0" smtClean="0">
                <a:latin typeface="微软雅黑" panose="020B0503020204020204" pitchFamily="34" charset="-122"/>
                <a:ea typeface="微软雅黑" panose="020B0503020204020204" pitchFamily="34" charset="-122"/>
              </a:rPr>
              <a:t>“液”与“合剂”</a:t>
            </a:r>
            <a:endParaRPr lang="zh-CN" altLang="en-US" sz="2400" b="1" dirty="0">
              <a:latin typeface="微软雅黑" panose="020B0503020204020204" pitchFamily="34" charset="-122"/>
              <a:ea typeface="微软雅黑" panose="020B0503020204020204" pitchFamily="34" charset="-122"/>
            </a:endParaRPr>
          </a:p>
        </p:txBody>
      </p:sp>
      <p:sp>
        <p:nvSpPr>
          <p:cNvPr id="8" name="矩形 7"/>
          <p:cNvSpPr/>
          <p:nvPr/>
        </p:nvSpPr>
        <p:spPr>
          <a:xfrm>
            <a:off x="395710" y="1921435"/>
            <a:ext cx="3862065" cy="1705403"/>
          </a:xfrm>
          <a:prstGeom prst="rect">
            <a:avLst/>
          </a:prstGeom>
        </p:spPr>
        <p:txBody>
          <a:bodyPr wrap="square">
            <a:spAutoFit/>
          </a:bodyPr>
          <a:lstStyle/>
          <a:p>
            <a:pPr eaLnBrk="1" hangingPunct="1">
              <a:lnSpc>
                <a:spcPct val="150000"/>
              </a:lnSpc>
              <a:buFont typeface="Wingdings" panose="05000000000000000000" pitchFamily="2" charset="2"/>
              <a:buChar char="l"/>
            </a:pPr>
            <a:r>
              <a:rPr lang="zh-CN" altLang="en-US" dirty="0">
                <a:latin typeface="微软雅黑" panose="020B0503020204020204" pitchFamily="34" charset="-122"/>
                <a:ea typeface="微软雅黑" panose="020B0503020204020204" pitchFamily="34" charset="-122"/>
              </a:rPr>
              <a:t>不含防腐剂；</a:t>
            </a:r>
          </a:p>
          <a:p>
            <a:pPr eaLnBrk="1" hangingPunct="1">
              <a:lnSpc>
                <a:spcPct val="150000"/>
              </a:lnSpc>
              <a:buFont typeface="Wingdings" panose="05000000000000000000" pitchFamily="2" charset="2"/>
              <a:buChar char="l"/>
            </a:pPr>
            <a:r>
              <a:rPr lang="zh-CN" altLang="en-US" dirty="0">
                <a:latin typeface="微软雅黑" panose="020B0503020204020204" pitchFamily="34" charset="-122"/>
                <a:ea typeface="微软雅黑" panose="020B0503020204020204" pitchFamily="34" charset="-122"/>
              </a:rPr>
              <a:t>处方中茯苓用量比例较大，茯苓味甘、淡、性平。利水渗湿，健脾，宁心。具有更强的利水渗湿、健脾作用。</a:t>
            </a:r>
          </a:p>
        </p:txBody>
      </p:sp>
      <p:sp>
        <p:nvSpPr>
          <p:cNvPr id="9" name="矩形 8"/>
          <p:cNvSpPr/>
          <p:nvPr/>
        </p:nvSpPr>
        <p:spPr>
          <a:xfrm>
            <a:off x="4932025" y="1921435"/>
            <a:ext cx="4059052" cy="1289905"/>
          </a:xfrm>
          <a:prstGeom prst="rect">
            <a:avLst/>
          </a:prstGeom>
        </p:spPr>
        <p:txBody>
          <a:bodyPr wrap="square">
            <a:spAutoFit/>
          </a:bodyPr>
          <a:lstStyle/>
          <a:p>
            <a:pPr eaLnBrk="1" hangingPunct="1">
              <a:lnSpc>
                <a:spcPct val="150000"/>
              </a:lnSpc>
              <a:buFont typeface="Wingdings" panose="05000000000000000000" pitchFamily="2" charset="2"/>
              <a:buChar char="l"/>
            </a:pPr>
            <a:r>
              <a:rPr lang="zh-CN" altLang="en-US" dirty="0">
                <a:latin typeface="微软雅黑" panose="020B0503020204020204" pitchFamily="34" charset="-122"/>
                <a:ea typeface="微软雅黑" panose="020B0503020204020204" pitchFamily="34" charset="-122"/>
              </a:rPr>
              <a:t>含有苯甲酸钠防腐剂；</a:t>
            </a:r>
          </a:p>
          <a:p>
            <a:pPr eaLnBrk="1" hangingPunct="1">
              <a:lnSpc>
                <a:spcPct val="150000"/>
              </a:lnSpc>
              <a:buFont typeface="Wingdings" panose="05000000000000000000" pitchFamily="2" charset="2"/>
              <a:buChar char="l"/>
            </a:pPr>
            <a:r>
              <a:rPr lang="zh-CN" altLang="en-US" dirty="0">
                <a:latin typeface="微软雅黑" panose="020B0503020204020204" pitchFamily="34" charset="-122"/>
                <a:ea typeface="微软雅黑" panose="020B0503020204020204" pitchFamily="34" charset="-122"/>
              </a:rPr>
              <a:t>处方中茯苓用量比例较小，故祛湿、健脾效果弱于正气液。</a:t>
            </a:r>
          </a:p>
        </p:txBody>
      </p:sp>
      <p:sp>
        <p:nvSpPr>
          <p:cNvPr id="12" name="圆角矩形 11"/>
          <p:cNvSpPr/>
          <p:nvPr/>
        </p:nvSpPr>
        <p:spPr>
          <a:xfrm>
            <a:off x="3087687" y="584710"/>
            <a:ext cx="2974975" cy="572098"/>
          </a:xfrm>
          <a:prstGeom prst="roundRect">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zh-CN" altLang="en-US" sz="2400" b="1" dirty="0" smtClean="0">
                <a:ln w="0"/>
                <a:solidFill>
                  <a:schemeClr val="tx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rPr>
              <a:t>处方对比</a:t>
            </a:r>
            <a:endParaRPr lang="zh-CN" altLang="en-US" sz="2400" b="1" dirty="0">
              <a:ln w="0"/>
              <a:solidFill>
                <a:schemeClr val="tx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endParaRPr>
          </a:p>
        </p:txBody>
      </p:sp>
      <p:sp>
        <p:nvSpPr>
          <p:cNvPr id="13" name="标题 13"/>
          <p:cNvSpPr txBox="1">
            <a:spLocks noChangeArrowheads="1"/>
          </p:cNvSpPr>
          <p:nvPr/>
        </p:nvSpPr>
        <p:spPr>
          <a:xfrm>
            <a:off x="373010" y="1345395"/>
            <a:ext cx="4033838" cy="424732"/>
          </a:xfrm>
          <a:prstGeom prst="rect">
            <a:avLst/>
          </a:prstGeom>
          <a:ln>
            <a:noFill/>
            <a:prstDash val="sysDot"/>
            <a:bevel/>
            <a:headEnd/>
            <a:tailEnd/>
          </a:ln>
        </p:spPr>
        <p:txBody>
          <a:bodyPr wrap="square">
            <a:sp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sym typeface="Calibri Light" panose="020F0302020204030204" pitchFamily="34" charset="0"/>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4572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13716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18288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a:lstStyle>
          <a:p>
            <a:pPr algn="ctr" eaLnBrk="1" hangingPunct="1"/>
            <a:r>
              <a:rPr lang="zh-CN" altLang="en-US" sz="2400" dirty="0" smtClean="0">
                <a:solidFill>
                  <a:srgbClr val="00B050"/>
                </a:solidFill>
                <a:latin typeface="微软雅黑" panose="020B0503020204020204" pitchFamily="34" charset="-122"/>
                <a:ea typeface="微软雅黑" panose="020B0503020204020204" pitchFamily="34" charset="-122"/>
              </a:rPr>
              <a:t>太极藿香正气液</a:t>
            </a:r>
          </a:p>
        </p:txBody>
      </p:sp>
      <p:sp>
        <p:nvSpPr>
          <p:cNvPr id="14" name="标题 13"/>
          <p:cNvSpPr txBox="1">
            <a:spLocks noChangeArrowheads="1"/>
          </p:cNvSpPr>
          <p:nvPr/>
        </p:nvSpPr>
        <p:spPr bwMode="auto">
          <a:xfrm>
            <a:off x="4908120" y="1315760"/>
            <a:ext cx="4033837" cy="461665"/>
          </a:xfrm>
          <a:prstGeom prst="rect">
            <a:avLst/>
          </a:prstGeom>
          <a:noFill/>
          <a:ln w="9525">
            <a:noFill/>
            <a:prstDash val="sysDot"/>
            <a:miter lim="800000"/>
            <a:headEnd/>
            <a:tailEnd/>
          </a:ln>
          <a:extLst>
            <a:ext uri="{909E8E84-426E-40DD-AFC4-6F175D3DCCD1}">
              <a14:hiddenFill xmlns:a14="http://schemas.microsoft.com/office/drawing/2010/main" xmlns="">
                <a:solidFill>
                  <a:srgbClr val="FFFFFF"/>
                </a:solidFill>
              </a14:hiddenFill>
            </a:ext>
          </a:extLst>
        </p:spPr>
        <p:txBody>
          <a:bodyPr wrap="square" anchor="ctr">
            <a:spAutoFit/>
          </a:bodyPr>
          <a:lstStyle>
            <a:lvl1pPr>
              <a:lnSpc>
                <a:spcPct val="120000"/>
              </a:lnSpc>
              <a:spcBef>
                <a:spcPct val="20000"/>
              </a:spcBef>
              <a:buFont typeface="Arial" panose="020B0604020202020204" pitchFamily="34" charset="0"/>
              <a:buChar char="•"/>
              <a:defRPr sz="2400">
                <a:solidFill>
                  <a:schemeClr val="bg2"/>
                </a:solidFill>
                <a:latin typeface="黑体" panose="02010609060101010101" pitchFamily="49" charset="-122"/>
                <a:ea typeface="黑体" panose="02010609060101010101" pitchFamily="49" charset="-122"/>
                <a:sym typeface="Arial" panose="020B0604020202020204" pitchFamily="34" charset="0"/>
              </a:defRPr>
            </a:lvl1pPr>
            <a:lvl2pPr marL="742950" indent="-28575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2pPr>
            <a:lvl3pPr marL="11430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3pPr>
            <a:lvl4pPr marL="16002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4pPr>
            <a:lvl5pPr marL="20574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5pPr>
            <a:lvl6pPr marL="25146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6pPr>
            <a:lvl7pPr marL="29718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7pPr>
            <a:lvl8pPr marL="34290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8pPr>
            <a:lvl9pPr marL="38862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9pPr>
          </a:lstStyle>
          <a:p>
            <a:pPr algn="ctr" eaLnBrk="1" hangingPunct="1">
              <a:lnSpc>
                <a:spcPct val="100000"/>
              </a:lnSpc>
              <a:spcBef>
                <a:spcPct val="0"/>
              </a:spcBef>
              <a:buFont typeface="Arial" panose="020B0604020202020204" pitchFamily="34" charset="0"/>
              <a:buNone/>
            </a:pPr>
            <a:r>
              <a:rPr lang="zh-CN" altLang="en-US" dirty="0">
                <a:solidFill>
                  <a:srgbClr val="FF0000"/>
                </a:solidFill>
                <a:latin typeface="微软雅黑" panose="020B0503020204020204" pitchFamily="34" charset="-122"/>
                <a:ea typeface="微软雅黑" panose="020B0503020204020204" pitchFamily="34" charset="-122"/>
              </a:rPr>
              <a:t>藿香正气合剂</a:t>
            </a:r>
          </a:p>
        </p:txBody>
      </p:sp>
    </p:spTree>
    <p:extLst>
      <p:ext uri="{BB962C8B-B14F-4D97-AF65-F5344CB8AC3E}">
        <p14:creationId xmlns:p14="http://schemas.microsoft.com/office/powerpoint/2010/main" xmlns="" val="287135189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95710" y="121310"/>
            <a:ext cx="2646878" cy="461665"/>
          </a:xfrm>
          <a:prstGeom prst="rect">
            <a:avLst/>
          </a:prstGeom>
        </p:spPr>
        <p:txBody>
          <a:bodyPr wrap="none">
            <a:spAutoFit/>
          </a:bodyPr>
          <a:lstStyle/>
          <a:p>
            <a:r>
              <a:rPr lang="zh-CN" altLang="en-US" sz="2400" b="1" dirty="0" smtClean="0">
                <a:latin typeface="微软雅黑" panose="020B0503020204020204" pitchFamily="34" charset="-122"/>
                <a:ea typeface="微软雅黑" panose="020B0503020204020204" pitchFamily="34" charset="-122"/>
              </a:rPr>
              <a:t>“液”与“合剂”</a:t>
            </a:r>
            <a:endParaRPr lang="zh-CN" altLang="en-US" sz="2400" b="1" dirty="0">
              <a:latin typeface="微软雅黑" panose="020B0503020204020204" pitchFamily="34" charset="-122"/>
              <a:ea typeface="微软雅黑" panose="020B0503020204020204" pitchFamily="34" charset="-122"/>
            </a:endParaRPr>
          </a:p>
        </p:txBody>
      </p:sp>
      <p:sp>
        <p:nvSpPr>
          <p:cNvPr id="15" name="文本占位符 9"/>
          <p:cNvSpPr>
            <a:spLocks noChangeArrowheads="1"/>
          </p:cNvSpPr>
          <p:nvPr/>
        </p:nvSpPr>
        <p:spPr bwMode="auto">
          <a:xfrm>
            <a:off x="572274" y="4168570"/>
            <a:ext cx="3509963" cy="650875"/>
          </a:xfrm>
          <a:prstGeom prst="rect">
            <a:avLst/>
          </a:prstGeom>
          <a:noFill/>
          <a:ln w="3175">
            <a:noFill/>
            <a:prstDash val="sysDash"/>
            <a:bevel/>
            <a:headEnd/>
            <a:tailEnd/>
          </a:ln>
          <a:extLst>
            <a:ext uri="{909E8E84-426E-40DD-AFC4-6F175D3DCCD1}">
              <a14:hiddenFill xmlns:a14="http://schemas.microsoft.com/office/drawing/2010/main" xmlns="">
                <a:solidFill>
                  <a:srgbClr val="FFFFFF"/>
                </a:solidFill>
              </a14:hiddenFill>
            </a:ext>
          </a:extLst>
        </p:spPr>
        <p:txBody>
          <a:bodyPr lIns="68580" tIns="34290" rIns="68580" bIns="34290" anchor="ctr"/>
          <a:lstStyle>
            <a:lvl1pPr>
              <a:lnSpc>
                <a:spcPct val="120000"/>
              </a:lnSpc>
              <a:spcBef>
                <a:spcPct val="20000"/>
              </a:spcBef>
              <a:buFont typeface="Arial" panose="020B0604020202020204" pitchFamily="34" charset="0"/>
              <a:buChar char="•"/>
              <a:defRPr sz="2400">
                <a:solidFill>
                  <a:schemeClr val="bg2"/>
                </a:solidFill>
                <a:latin typeface="黑体" panose="02010609060101010101" pitchFamily="49" charset="-122"/>
                <a:ea typeface="黑体" panose="02010609060101010101" pitchFamily="49" charset="-122"/>
                <a:sym typeface="Arial" panose="020B0604020202020204" pitchFamily="34" charset="0"/>
              </a:defRPr>
            </a:lvl1pPr>
            <a:lvl2pPr marL="742950" indent="-28575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2pPr>
            <a:lvl3pPr marL="11430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3pPr>
            <a:lvl4pPr marL="16002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4pPr>
            <a:lvl5pPr marL="20574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5pPr>
            <a:lvl6pPr marL="25146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6pPr>
            <a:lvl7pPr marL="29718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7pPr>
            <a:lvl8pPr marL="34290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8pPr>
            <a:lvl9pPr marL="38862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9pPr>
          </a:lstStyle>
          <a:p>
            <a:pPr eaLnBrk="1" hangingPunct="1">
              <a:lnSpc>
                <a:spcPct val="90000"/>
              </a:lnSpc>
              <a:spcBef>
                <a:spcPts val="1000"/>
              </a:spcBef>
              <a:buFont typeface="Arial" panose="020B0604020202020204" pitchFamily="34" charset="0"/>
              <a:buNone/>
              <a:defRPr/>
            </a:pPr>
            <a:r>
              <a:rPr lang="zh-CN" altLang="zh-CN" sz="2000" dirty="0" smtClean="0">
                <a:solidFill>
                  <a:schemeClr val="tx1"/>
                </a:solidFill>
                <a:latin typeface="微软雅黑" panose="020B0503020204020204" pitchFamily="34" charset="-122"/>
                <a:ea typeface="微软雅黑" panose="020B0503020204020204" pitchFamily="34" charset="-122"/>
              </a:rPr>
              <a:t>采取醇沉精制工艺，产品澄明度好，稳定性好</a:t>
            </a:r>
          </a:p>
        </p:txBody>
      </p:sp>
      <p:sp>
        <p:nvSpPr>
          <p:cNvPr id="16" name="矩形 15"/>
          <p:cNvSpPr/>
          <p:nvPr/>
        </p:nvSpPr>
        <p:spPr>
          <a:xfrm>
            <a:off x="577964" y="2325190"/>
            <a:ext cx="3586163" cy="646112"/>
          </a:xfrm>
          <a:prstGeom prst="rect">
            <a:avLst/>
          </a:prstGeom>
          <a:ln>
            <a:noFill/>
            <a:prstDash val="sysDash"/>
          </a:ln>
        </p:spPr>
        <p:txBody>
          <a:bodyPr>
            <a:spAutoFit/>
          </a:bodyPr>
          <a:lstStyle/>
          <a:p>
            <a:pPr algn="just" eaLnBrk="1" hangingPunct="1">
              <a:spcAft>
                <a:spcPts val="0"/>
              </a:spcAft>
              <a:defRPr/>
            </a:pPr>
            <a:r>
              <a:rPr lang="zh-CN" altLang="zh-CN" kern="100" dirty="0">
                <a:latin typeface="微软雅黑" panose="020B0503020204020204" pitchFamily="34" charset="-122"/>
                <a:ea typeface="微软雅黑" panose="020B0503020204020204" pitchFamily="34" charset="-122"/>
                <a:cs typeface="Times New Roman" pitchFamily="18" charset="0"/>
              </a:rPr>
              <a:t>厚朴用</a:t>
            </a:r>
            <a:r>
              <a:rPr lang="en-US" altLang="zh-CN" kern="100" dirty="0">
                <a:latin typeface="微软雅黑" panose="020B0503020204020204" pitchFamily="34" charset="-122"/>
                <a:ea typeface="微软雅黑" panose="020B0503020204020204" pitchFamily="34" charset="-122"/>
                <a:cs typeface="Times New Roman" pitchFamily="18" charset="0"/>
              </a:rPr>
              <a:t>60%</a:t>
            </a:r>
            <a:r>
              <a:rPr lang="zh-CN" altLang="zh-CN" kern="100" dirty="0">
                <a:latin typeface="微软雅黑" panose="020B0503020204020204" pitchFamily="34" charset="-122"/>
                <a:ea typeface="微软雅黑" panose="020B0503020204020204" pitchFamily="34" charset="-122"/>
                <a:cs typeface="Times New Roman" pitchFamily="18" charset="0"/>
              </a:rPr>
              <a:t>乙醇加热回流，有效成分厚朴酚与和厚朴酚含量高；</a:t>
            </a:r>
            <a:endParaRPr lang="zh-CN" altLang="zh-CN" sz="1400" kern="100" dirty="0">
              <a:latin typeface="微软雅黑" panose="020B0503020204020204" pitchFamily="34" charset="-122"/>
              <a:ea typeface="微软雅黑" panose="020B0503020204020204" pitchFamily="34" charset="-122"/>
              <a:cs typeface="Times New Roman" pitchFamily="18" charset="0"/>
            </a:endParaRPr>
          </a:p>
        </p:txBody>
      </p:sp>
      <p:sp>
        <p:nvSpPr>
          <p:cNvPr id="17" name="矩形 16"/>
          <p:cNvSpPr/>
          <p:nvPr/>
        </p:nvSpPr>
        <p:spPr>
          <a:xfrm>
            <a:off x="5170850" y="2346454"/>
            <a:ext cx="3508375" cy="646113"/>
          </a:xfrm>
          <a:prstGeom prst="rect">
            <a:avLst/>
          </a:prstGeom>
          <a:ln>
            <a:noFill/>
            <a:prstDash val="sysDash"/>
          </a:ln>
        </p:spPr>
        <p:txBody>
          <a:bodyPr>
            <a:spAutoFit/>
          </a:bodyPr>
          <a:lstStyle/>
          <a:p>
            <a:pPr algn="just" eaLnBrk="1" hangingPunct="1">
              <a:spcAft>
                <a:spcPts val="0"/>
              </a:spcAft>
              <a:defRPr/>
            </a:pPr>
            <a:r>
              <a:rPr lang="zh-CN" altLang="zh-CN" kern="100" dirty="0">
                <a:latin typeface="微软雅黑" panose="020B0503020204020204" pitchFamily="34" charset="-122"/>
                <a:ea typeface="微软雅黑" panose="020B0503020204020204" pitchFamily="34" charset="-122"/>
                <a:cs typeface="Times New Roman" pitchFamily="18" charset="0"/>
              </a:rPr>
              <a:t>厚朴为水煎煮，有效成分厚朴酚与和厚朴酚含量低</a:t>
            </a:r>
            <a:endParaRPr lang="zh-CN" altLang="zh-CN" sz="1400" kern="100" dirty="0">
              <a:latin typeface="微软雅黑" panose="020B0503020204020204" pitchFamily="34" charset="-122"/>
              <a:ea typeface="微软雅黑" panose="020B0503020204020204" pitchFamily="34" charset="-122"/>
              <a:cs typeface="Times New Roman" pitchFamily="18" charset="0"/>
            </a:endParaRPr>
          </a:p>
        </p:txBody>
      </p:sp>
      <p:sp>
        <p:nvSpPr>
          <p:cNvPr id="18" name="矩形 17"/>
          <p:cNvSpPr/>
          <p:nvPr/>
        </p:nvSpPr>
        <p:spPr>
          <a:xfrm>
            <a:off x="572274" y="3246880"/>
            <a:ext cx="3509963" cy="646112"/>
          </a:xfrm>
          <a:prstGeom prst="rect">
            <a:avLst/>
          </a:prstGeom>
          <a:ln>
            <a:noFill/>
            <a:prstDash val="sysDash"/>
          </a:ln>
        </p:spPr>
        <p:txBody>
          <a:bodyPr>
            <a:spAutoFit/>
          </a:bodyPr>
          <a:lstStyle/>
          <a:p>
            <a:pPr algn="just" eaLnBrk="1" hangingPunct="1">
              <a:spcAft>
                <a:spcPts val="0"/>
              </a:spcAft>
              <a:defRPr/>
            </a:pPr>
            <a:r>
              <a:rPr lang="zh-CN" altLang="zh-CN" kern="100" dirty="0">
                <a:latin typeface="微软雅黑" panose="020B0503020204020204" pitchFamily="34" charset="-122"/>
                <a:ea typeface="微软雅黑" panose="020B0503020204020204" pitchFamily="34" charset="-122"/>
                <a:cs typeface="Times New Roman" pitchFamily="18" charset="0"/>
              </a:rPr>
              <a:t>大腹皮、茯苓单独煎煮，更好地保留了有效成分；</a:t>
            </a:r>
            <a:endParaRPr lang="zh-CN" altLang="zh-CN" sz="1400" kern="100" dirty="0">
              <a:latin typeface="微软雅黑" panose="020B0503020204020204" pitchFamily="34" charset="-122"/>
              <a:ea typeface="微软雅黑" panose="020B0503020204020204" pitchFamily="34" charset="-122"/>
              <a:cs typeface="Times New Roman" pitchFamily="18" charset="0"/>
            </a:endParaRPr>
          </a:p>
        </p:txBody>
      </p:sp>
      <p:sp>
        <p:nvSpPr>
          <p:cNvPr id="19" name="矩形 18"/>
          <p:cNvSpPr/>
          <p:nvPr/>
        </p:nvSpPr>
        <p:spPr>
          <a:xfrm>
            <a:off x="5170850" y="3404327"/>
            <a:ext cx="3508375" cy="369332"/>
          </a:xfrm>
          <a:prstGeom prst="rect">
            <a:avLst/>
          </a:prstGeom>
          <a:ln>
            <a:noFill/>
            <a:prstDash val="sysDash"/>
          </a:ln>
        </p:spPr>
        <p:txBody>
          <a:bodyPr>
            <a:spAutoFit/>
          </a:bodyPr>
          <a:lstStyle/>
          <a:p>
            <a:pPr eaLnBrk="1" hangingPunct="1">
              <a:defRPr/>
            </a:pPr>
            <a:r>
              <a:rPr lang="zh-CN" altLang="zh-CN" kern="100" dirty="0">
                <a:latin typeface="微软雅黑" panose="020B0503020204020204" pitchFamily="34" charset="-122"/>
                <a:ea typeface="微软雅黑" panose="020B0503020204020204" pitchFamily="34" charset="-122"/>
                <a:cs typeface="Times New Roman" pitchFamily="18" charset="0"/>
              </a:rPr>
              <a:t>未进行单独煎煮，未优化工艺</a:t>
            </a:r>
            <a:r>
              <a:rPr lang="en-US" altLang="zh-CN" kern="100" dirty="0">
                <a:latin typeface="微软雅黑" panose="020B0503020204020204" pitchFamily="34" charset="-122"/>
                <a:ea typeface="微软雅黑" panose="020B0503020204020204" pitchFamily="34" charset="-122"/>
                <a:cs typeface="Times New Roman" pitchFamily="18" charset="0"/>
              </a:rPr>
              <a:t>  </a:t>
            </a:r>
          </a:p>
        </p:txBody>
      </p:sp>
      <p:sp>
        <p:nvSpPr>
          <p:cNvPr id="20" name="矩形 19"/>
          <p:cNvSpPr/>
          <p:nvPr/>
        </p:nvSpPr>
        <p:spPr>
          <a:xfrm>
            <a:off x="5170850" y="4185418"/>
            <a:ext cx="3508375" cy="647700"/>
          </a:xfrm>
          <a:prstGeom prst="rect">
            <a:avLst/>
          </a:prstGeom>
          <a:ln>
            <a:noFill/>
            <a:prstDash val="sysDash"/>
          </a:ln>
        </p:spPr>
        <p:txBody>
          <a:bodyPr>
            <a:spAutoFit/>
          </a:bodyPr>
          <a:lstStyle/>
          <a:p>
            <a:pPr algn="just" eaLnBrk="1" hangingPunct="1">
              <a:spcAft>
                <a:spcPts val="0"/>
              </a:spcAft>
              <a:defRPr/>
            </a:pPr>
            <a:r>
              <a:rPr lang="zh-CN" altLang="zh-CN" kern="100" dirty="0">
                <a:latin typeface="微软雅黑" panose="020B0503020204020204" pitchFamily="34" charset="-122"/>
                <a:ea typeface="微软雅黑" panose="020B0503020204020204" pitchFamily="34" charset="-122"/>
                <a:cs typeface="Times New Roman" pitchFamily="18" charset="0"/>
              </a:rPr>
              <a:t>未进行醇沉精制工艺，产品澄明度和稳定性较差</a:t>
            </a:r>
            <a:endParaRPr lang="zh-CN" altLang="zh-CN" sz="1400" kern="100" dirty="0">
              <a:latin typeface="微软雅黑" panose="020B0503020204020204" pitchFamily="34" charset="-122"/>
              <a:ea typeface="微软雅黑" panose="020B0503020204020204" pitchFamily="34" charset="-122"/>
              <a:cs typeface="Times New Roman" pitchFamily="18" charset="0"/>
            </a:endParaRPr>
          </a:p>
        </p:txBody>
      </p:sp>
      <p:sp>
        <p:nvSpPr>
          <p:cNvPr id="24" name="圆角矩形 23"/>
          <p:cNvSpPr/>
          <p:nvPr/>
        </p:nvSpPr>
        <p:spPr>
          <a:xfrm>
            <a:off x="3087687" y="584710"/>
            <a:ext cx="2974975" cy="572098"/>
          </a:xfrm>
          <a:prstGeom prst="roundRect">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zh-CN" altLang="en-US" sz="2400" b="1" dirty="0" smtClean="0">
                <a:ln w="0"/>
                <a:solidFill>
                  <a:schemeClr val="tx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rPr>
              <a:t>工艺对比</a:t>
            </a:r>
            <a:endParaRPr lang="zh-CN" altLang="en-US" sz="2400" b="1" dirty="0">
              <a:ln w="0"/>
              <a:solidFill>
                <a:schemeClr val="tx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endParaRPr>
          </a:p>
        </p:txBody>
      </p:sp>
      <p:sp>
        <p:nvSpPr>
          <p:cNvPr id="25" name="标题 13"/>
          <p:cNvSpPr txBox="1">
            <a:spLocks noChangeArrowheads="1"/>
          </p:cNvSpPr>
          <p:nvPr/>
        </p:nvSpPr>
        <p:spPr>
          <a:xfrm>
            <a:off x="354127" y="1425444"/>
            <a:ext cx="4033838" cy="424732"/>
          </a:xfrm>
          <a:prstGeom prst="rect">
            <a:avLst/>
          </a:prstGeom>
          <a:ln>
            <a:noFill/>
            <a:prstDash val="sysDot"/>
            <a:bevel/>
            <a:headEnd/>
            <a:tailEnd/>
          </a:ln>
        </p:spPr>
        <p:txBody>
          <a:bodyPr wrap="square">
            <a:sp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sym typeface="Calibri Light" panose="020F0302020204030204" pitchFamily="34" charset="0"/>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4572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13716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18288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a:lstStyle>
          <a:p>
            <a:pPr algn="ctr" eaLnBrk="1" hangingPunct="1"/>
            <a:r>
              <a:rPr lang="zh-CN" altLang="en-US" sz="2400" dirty="0" smtClean="0">
                <a:solidFill>
                  <a:srgbClr val="00B050"/>
                </a:solidFill>
                <a:latin typeface="微软雅黑" panose="020B0503020204020204" pitchFamily="34" charset="-122"/>
                <a:ea typeface="微软雅黑" panose="020B0503020204020204" pitchFamily="34" charset="-122"/>
              </a:rPr>
              <a:t>太极藿香正气液</a:t>
            </a:r>
          </a:p>
        </p:txBody>
      </p:sp>
      <p:sp>
        <p:nvSpPr>
          <p:cNvPr id="26" name="标题 13"/>
          <p:cNvSpPr txBox="1">
            <a:spLocks noChangeArrowheads="1"/>
          </p:cNvSpPr>
          <p:nvPr/>
        </p:nvSpPr>
        <p:spPr bwMode="auto">
          <a:xfrm>
            <a:off x="4908120" y="1406978"/>
            <a:ext cx="4033837" cy="461665"/>
          </a:xfrm>
          <a:prstGeom prst="rect">
            <a:avLst/>
          </a:prstGeom>
          <a:noFill/>
          <a:ln w="9525">
            <a:noFill/>
            <a:prstDash val="sysDot"/>
            <a:miter lim="800000"/>
            <a:headEnd/>
            <a:tailEnd/>
          </a:ln>
          <a:extLst>
            <a:ext uri="{909E8E84-426E-40DD-AFC4-6F175D3DCCD1}">
              <a14:hiddenFill xmlns:a14="http://schemas.microsoft.com/office/drawing/2010/main" xmlns="">
                <a:solidFill>
                  <a:srgbClr val="FFFFFF"/>
                </a:solidFill>
              </a14:hiddenFill>
            </a:ext>
          </a:extLst>
        </p:spPr>
        <p:txBody>
          <a:bodyPr wrap="square" anchor="ctr">
            <a:spAutoFit/>
          </a:bodyPr>
          <a:lstStyle>
            <a:lvl1pPr>
              <a:lnSpc>
                <a:spcPct val="120000"/>
              </a:lnSpc>
              <a:spcBef>
                <a:spcPct val="20000"/>
              </a:spcBef>
              <a:buFont typeface="Arial" panose="020B0604020202020204" pitchFamily="34" charset="0"/>
              <a:buChar char="•"/>
              <a:defRPr sz="2400">
                <a:solidFill>
                  <a:schemeClr val="bg2"/>
                </a:solidFill>
                <a:latin typeface="黑体" panose="02010609060101010101" pitchFamily="49" charset="-122"/>
                <a:ea typeface="黑体" panose="02010609060101010101" pitchFamily="49" charset="-122"/>
                <a:sym typeface="Arial" panose="020B0604020202020204" pitchFamily="34" charset="0"/>
              </a:defRPr>
            </a:lvl1pPr>
            <a:lvl2pPr marL="742950" indent="-28575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2pPr>
            <a:lvl3pPr marL="11430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3pPr>
            <a:lvl4pPr marL="16002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4pPr>
            <a:lvl5pPr marL="20574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5pPr>
            <a:lvl6pPr marL="25146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6pPr>
            <a:lvl7pPr marL="29718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7pPr>
            <a:lvl8pPr marL="34290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8pPr>
            <a:lvl9pPr marL="38862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9pPr>
          </a:lstStyle>
          <a:p>
            <a:pPr algn="ctr" eaLnBrk="1" hangingPunct="1">
              <a:lnSpc>
                <a:spcPct val="100000"/>
              </a:lnSpc>
              <a:spcBef>
                <a:spcPct val="0"/>
              </a:spcBef>
              <a:buFont typeface="Arial" panose="020B0604020202020204" pitchFamily="34" charset="0"/>
              <a:buNone/>
            </a:pPr>
            <a:r>
              <a:rPr lang="zh-CN" altLang="en-US" dirty="0">
                <a:solidFill>
                  <a:srgbClr val="FF0000"/>
                </a:solidFill>
                <a:latin typeface="微软雅黑" panose="020B0503020204020204" pitchFamily="34" charset="-122"/>
                <a:ea typeface="微软雅黑" panose="020B0503020204020204" pitchFamily="34" charset="-122"/>
              </a:rPr>
              <a:t>藿香正气合剂</a:t>
            </a:r>
          </a:p>
        </p:txBody>
      </p:sp>
    </p:spTree>
    <p:extLst>
      <p:ext uri="{BB962C8B-B14F-4D97-AF65-F5344CB8AC3E}">
        <p14:creationId xmlns:p14="http://schemas.microsoft.com/office/powerpoint/2010/main" xmlns="" val="343952850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95710" y="121310"/>
            <a:ext cx="2646878" cy="461665"/>
          </a:xfrm>
          <a:prstGeom prst="rect">
            <a:avLst/>
          </a:prstGeom>
        </p:spPr>
        <p:txBody>
          <a:bodyPr wrap="none">
            <a:spAutoFit/>
          </a:bodyPr>
          <a:lstStyle/>
          <a:p>
            <a:r>
              <a:rPr lang="zh-CN" altLang="en-US" sz="2400" b="1" dirty="0" smtClean="0">
                <a:latin typeface="微软雅黑" panose="020B0503020204020204" pitchFamily="34" charset="-122"/>
                <a:ea typeface="微软雅黑" panose="020B0503020204020204" pitchFamily="34" charset="-122"/>
              </a:rPr>
              <a:t>“液”与“合剂”</a:t>
            </a:r>
            <a:endParaRPr lang="zh-CN" altLang="en-US" sz="2400" b="1" dirty="0">
              <a:latin typeface="微软雅黑" panose="020B0503020204020204" pitchFamily="34" charset="-122"/>
              <a:ea typeface="微软雅黑" panose="020B0503020204020204" pitchFamily="34" charset="-122"/>
            </a:endParaRPr>
          </a:p>
        </p:txBody>
      </p:sp>
      <p:grpSp>
        <p:nvGrpSpPr>
          <p:cNvPr id="28" name="Group 3"/>
          <p:cNvGrpSpPr>
            <a:grpSpLocks/>
          </p:cNvGrpSpPr>
          <p:nvPr/>
        </p:nvGrpSpPr>
        <p:grpSpPr bwMode="auto">
          <a:xfrm>
            <a:off x="1043755" y="791238"/>
            <a:ext cx="7200500" cy="1385439"/>
            <a:chOff x="0" y="-949"/>
            <a:chExt cx="8302" cy="2316"/>
          </a:xfrm>
        </p:grpSpPr>
        <p:sp>
          <p:nvSpPr>
            <p:cNvPr id="29" name="Rectangle 4"/>
            <p:cNvSpPr>
              <a:spLocks noChangeArrowheads="1"/>
            </p:cNvSpPr>
            <p:nvPr/>
          </p:nvSpPr>
          <p:spPr bwMode="auto">
            <a:xfrm>
              <a:off x="0" y="-949"/>
              <a:ext cx="747" cy="2316"/>
            </a:xfrm>
            <a:prstGeom prst="rect">
              <a:avLst/>
            </a:prstGeom>
            <a:solidFill>
              <a:srgbClr val="94DE9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lIns="90170" tIns="46990" rIns="90170" bIns="46990" anchor="ctr"/>
            <a:lstStyle>
              <a:lvl1pPr>
                <a:lnSpc>
                  <a:spcPct val="120000"/>
                </a:lnSpc>
                <a:spcBef>
                  <a:spcPct val="20000"/>
                </a:spcBef>
                <a:buFont typeface="Arial" panose="020B0604020202020204" pitchFamily="34" charset="0"/>
                <a:buChar char="•"/>
                <a:defRPr sz="2400">
                  <a:solidFill>
                    <a:schemeClr val="bg2"/>
                  </a:solidFill>
                  <a:latin typeface="黑体" panose="02010609060101010101" pitchFamily="49" charset="-122"/>
                  <a:ea typeface="黑体" panose="02010609060101010101" pitchFamily="49" charset="-122"/>
                  <a:sym typeface="Arial" panose="020B0604020202020204" pitchFamily="34" charset="0"/>
                </a:defRPr>
              </a:lvl1pPr>
              <a:lvl2pPr marL="742950" indent="-28575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2pPr>
              <a:lvl3pPr marL="11430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3pPr>
              <a:lvl4pPr marL="16002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4pPr>
              <a:lvl5pPr marL="20574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5pPr>
              <a:lvl6pPr marL="25146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6pPr>
              <a:lvl7pPr marL="29718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7pPr>
              <a:lvl8pPr marL="34290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8pPr>
              <a:lvl9pPr marL="38862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9pPr>
            </a:lstStyle>
            <a:p>
              <a:pPr>
                <a:lnSpc>
                  <a:spcPct val="100000"/>
                </a:lnSpc>
                <a:spcBef>
                  <a:spcPct val="0"/>
                </a:spcBef>
                <a:buFont typeface="Arial" panose="020B0604020202020204" pitchFamily="34" charset="0"/>
                <a:buNone/>
              </a:pPr>
              <a:r>
                <a:rPr lang="zh-CN" altLang="en-US" sz="2200" b="1" dirty="0">
                  <a:solidFill>
                    <a:srgbClr val="FF0000"/>
                  </a:solidFill>
                  <a:latin typeface="微软雅黑" panose="020B0503020204020204" pitchFamily="34" charset="-122"/>
                  <a:ea typeface="微软雅黑" panose="020B0503020204020204" pitchFamily="34" charset="-122"/>
                </a:rPr>
                <a:t>口服液</a:t>
              </a:r>
            </a:p>
          </p:txBody>
        </p:sp>
        <p:sp>
          <p:nvSpPr>
            <p:cNvPr id="30" name="Rectangle 5"/>
            <p:cNvSpPr>
              <a:spLocks noChangeArrowheads="1"/>
            </p:cNvSpPr>
            <p:nvPr/>
          </p:nvSpPr>
          <p:spPr bwMode="auto">
            <a:xfrm>
              <a:off x="852" y="-949"/>
              <a:ext cx="7450" cy="2159"/>
            </a:xfrm>
            <a:prstGeom prst="rect">
              <a:avLst/>
            </a:prstGeom>
            <a:solidFill>
              <a:srgbClr val="8EE5C7"/>
            </a:solidFill>
            <a:ln w="25400">
              <a:solidFill>
                <a:schemeClr val="bg1"/>
              </a:solidFill>
              <a:miter lim="800000"/>
              <a:headEnd/>
              <a:tailEnd/>
            </a:ln>
          </p:spPr>
          <p:txBody>
            <a:bodyPr lIns="90170" tIns="46990" rIns="90170" bIns="46990" anchor="ctr"/>
            <a:lstStyle>
              <a:lvl1pPr>
                <a:lnSpc>
                  <a:spcPct val="120000"/>
                </a:lnSpc>
                <a:spcBef>
                  <a:spcPct val="20000"/>
                </a:spcBef>
                <a:buFont typeface="Arial" panose="020B0604020202020204" pitchFamily="34" charset="0"/>
                <a:buChar char="•"/>
                <a:defRPr sz="2400">
                  <a:solidFill>
                    <a:schemeClr val="bg2"/>
                  </a:solidFill>
                  <a:latin typeface="黑体" panose="02010609060101010101" pitchFamily="49" charset="-122"/>
                  <a:ea typeface="黑体" panose="02010609060101010101" pitchFamily="49" charset="-122"/>
                  <a:sym typeface="Arial" panose="020B0604020202020204" pitchFamily="34" charset="0"/>
                </a:defRPr>
              </a:lvl1pPr>
              <a:lvl2pPr marL="742950" indent="-28575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2pPr>
              <a:lvl3pPr marL="11430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3pPr>
              <a:lvl4pPr marL="16002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4pPr>
              <a:lvl5pPr marL="20574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5pPr>
              <a:lvl6pPr marL="25146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6pPr>
              <a:lvl7pPr marL="29718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7pPr>
              <a:lvl8pPr marL="34290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8pPr>
              <a:lvl9pPr marL="38862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9pPr>
            </a:lstStyle>
            <a:p>
              <a:pPr>
                <a:lnSpc>
                  <a:spcPct val="100000"/>
                </a:lnSpc>
                <a:spcBef>
                  <a:spcPct val="0"/>
                </a:spcBef>
                <a:buFont typeface="Arial" panose="020B0604020202020204" pitchFamily="34" charset="0"/>
                <a:buNone/>
              </a:pPr>
              <a:r>
                <a:rPr lang="zh-CN" altLang="zh-CN" sz="2200" dirty="0">
                  <a:solidFill>
                    <a:schemeClr val="tx1"/>
                  </a:solidFill>
                  <a:latin typeface="微软雅黑" panose="020B0503020204020204" pitchFamily="34" charset="-122"/>
                  <a:ea typeface="微软雅黑" panose="020B0503020204020204" pitchFamily="34" charset="-122"/>
                </a:rPr>
                <a:t>生物利用度高，吸收较快，服用剂量小，携带方便</a:t>
              </a:r>
              <a:r>
                <a:rPr lang="zh-CN" altLang="en-US" sz="2200" dirty="0">
                  <a:solidFill>
                    <a:schemeClr val="tx1"/>
                  </a:solidFill>
                  <a:latin typeface="微软雅黑" panose="020B0503020204020204" pitchFamily="34" charset="-122"/>
                  <a:ea typeface="微软雅黑" panose="020B0503020204020204" pitchFamily="34" charset="-122"/>
                </a:rPr>
                <a:t>，</a:t>
              </a:r>
              <a:r>
                <a:rPr lang="zh-CN" altLang="zh-CN" sz="2200" dirty="0">
                  <a:solidFill>
                    <a:schemeClr val="tx1"/>
                  </a:solidFill>
                  <a:latin typeface="微软雅黑" panose="020B0503020204020204" pitchFamily="34" charset="-122"/>
                  <a:ea typeface="微软雅黑" panose="020B0503020204020204" pitchFamily="34" charset="-122"/>
                </a:rPr>
                <a:t>吸收了中药注射剂的工艺特点，是将汤剂进一步精制</a:t>
              </a:r>
              <a:endParaRPr lang="zh-CN" altLang="en-US" sz="2200" dirty="0">
                <a:solidFill>
                  <a:schemeClr val="bg1"/>
                </a:solidFill>
                <a:latin typeface="微软雅黑" panose="020B0503020204020204" pitchFamily="34" charset="-122"/>
                <a:ea typeface="微软雅黑" panose="020B0503020204020204" pitchFamily="34" charset="-122"/>
              </a:endParaRPr>
            </a:p>
          </p:txBody>
        </p:sp>
      </p:grpSp>
      <p:grpSp>
        <p:nvGrpSpPr>
          <p:cNvPr id="31" name="Group 6"/>
          <p:cNvGrpSpPr>
            <a:grpSpLocks/>
          </p:cNvGrpSpPr>
          <p:nvPr/>
        </p:nvGrpSpPr>
        <p:grpSpPr bwMode="auto">
          <a:xfrm>
            <a:off x="1043755" y="2385236"/>
            <a:ext cx="7200500" cy="1337666"/>
            <a:chOff x="0" y="-747"/>
            <a:chExt cx="8302" cy="2243"/>
          </a:xfrm>
        </p:grpSpPr>
        <p:sp>
          <p:nvSpPr>
            <p:cNvPr id="32" name="Rectangle 7"/>
            <p:cNvSpPr>
              <a:spLocks noChangeArrowheads="1"/>
            </p:cNvSpPr>
            <p:nvPr/>
          </p:nvSpPr>
          <p:spPr bwMode="auto">
            <a:xfrm>
              <a:off x="0" y="-747"/>
              <a:ext cx="747" cy="2243"/>
            </a:xfrm>
            <a:prstGeom prst="rect">
              <a:avLst/>
            </a:prstGeom>
            <a:solidFill>
              <a:srgbClr val="94DE9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lIns="90170" tIns="46990" rIns="90170" bIns="46990" anchor="ctr"/>
            <a:lstStyle>
              <a:lvl1pPr>
                <a:lnSpc>
                  <a:spcPct val="120000"/>
                </a:lnSpc>
                <a:spcBef>
                  <a:spcPct val="20000"/>
                </a:spcBef>
                <a:buFont typeface="Arial" panose="020B0604020202020204" pitchFamily="34" charset="0"/>
                <a:buChar char="•"/>
                <a:defRPr sz="2400">
                  <a:solidFill>
                    <a:schemeClr val="bg2"/>
                  </a:solidFill>
                  <a:latin typeface="黑体" panose="02010609060101010101" pitchFamily="49" charset="-122"/>
                  <a:ea typeface="黑体" panose="02010609060101010101" pitchFamily="49" charset="-122"/>
                  <a:sym typeface="Arial" panose="020B0604020202020204" pitchFamily="34" charset="0"/>
                </a:defRPr>
              </a:lvl1pPr>
              <a:lvl2pPr marL="742950" indent="-28575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2pPr>
              <a:lvl3pPr marL="11430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3pPr>
              <a:lvl4pPr marL="16002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4pPr>
              <a:lvl5pPr marL="20574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5pPr>
              <a:lvl6pPr marL="25146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6pPr>
              <a:lvl7pPr marL="29718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7pPr>
              <a:lvl8pPr marL="34290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8pPr>
              <a:lvl9pPr marL="38862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9pPr>
            </a:lstStyle>
            <a:p>
              <a:pPr>
                <a:lnSpc>
                  <a:spcPct val="100000"/>
                </a:lnSpc>
                <a:spcBef>
                  <a:spcPct val="0"/>
                </a:spcBef>
                <a:buFont typeface="Arial" panose="020B0604020202020204" pitchFamily="34" charset="0"/>
                <a:buNone/>
              </a:pPr>
              <a:r>
                <a:rPr lang="zh-CN" altLang="en-US" sz="2200" b="1">
                  <a:solidFill>
                    <a:srgbClr val="FF0000"/>
                  </a:solidFill>
                  <a:latin typeface="微软雅黑" panose="020B0503020204020204" pitchFamily="34" charset="-122"/>
                  <a:ea typeface="微软雅黑" panose="020B0503020204020204" pitchFamily="34" charset="-122"/>
                </a:rPr>
                <a:t>合剂</a:t>
              </a:r>
            </a:p>
          </p:txBody>
        </p:sp>
        <p:sp>
          <p:nvSpPr>
            <p:cNvPr id="33" name="Rectangle 8"/>
            <p:cNvSpPr>
              <a:spLocks noChangeArrowheads="1"/>
            </p:cNvSpPr>
            <p:nvPr/>
          </p:nvSpPr>
          <p:spPr bwMode="auto">
            <a:xfrm>
              <a:off x="852" y="-709"/>
              <a:ext cx="7450" cy="2166"/>
            </a:xfrm>
            <a:prstGeom prst="rect">
              <a:avLst/>
            </a:prstGeom>
            <a:solidFill>
              <a:srgbClr val="8EE5C7"/>
            </a:solidFill>
            <a:ln w="25400">
              <a:solidFill>
                <a:schemeClr val="bg1"/>
              </a:solidFill>
              <a:miter lim="800000"/>
              <a:headEnd/>
              <a:tailEnd/>
            </a:ln>
          </p:spPr>
          <p:txBody>
            <a:bodyPr lIns="90170" tIns="46990" rIns="90170" bIns="46990" anchor="ctr"/>
            <a:lstStyle>
              <a:lvl1pPr>
                <a:lnSpc>
                  <a:spcPct val="120000"/>
                </a:lnSpc>
                <a:spcBef>
                  <a:spcPct val="20000"/>
                </a:spcBef>
                <a:buFont typeface="Arial" panose="020B0604020202020204" pitchFamily="34" charset="0"/>
                <a:buChar char="•"/>
                <a:defRPr sz="2400">
                  <a:solidFill>
                    <a:schemeClr val="bg2"/>
                  </a:solidFill>
                  <a:latin typeface="黑体" panose="02010609060101010101" pitchFamily="49" charset="-122"/>
                  <a:ea typeface="黑体" panose="02010609060101010101" pitchFamily="49" charset="-122"/>
                  <a:sym typeface="Arial" panose="020B0604020202020204" pitchFamily="34" charset="0"/>
                </a:defRPr>
              </a:lvl1pPr>
              <a:lvl2pPr marL="742950" indent="-28575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2pPr>
              <a:lvl3pPr marL="11430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3pPr>
              <a:lvl4pPr marL="16002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4pPr>
              <a:lvl5pPr marL="20574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5pPr>
              <a:lvl6pPr marL="25146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6pPr>
              <a:lvl7pPr marL="29718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7pPr>
              <a:lvl8pPr marL="34290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8pPr>
              <a:lvl9pPr marL="38862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9pPr>
            </a:lstStyle>
            <a:p>
              <a:pPr>
                <a:lnSpc>
                  <a:spcPct val="100000"/>
                </a:lnSpc>
                <a:spcBef>
                  <a:spcPct val="0"/>
                </a:spcBef>
                <a:buFont typeface="Arial" panose="020B0604020202020204" pitchFamily="34" charset="0"/>
                <a:buNone/>
              </a:pPr>
              <a:r>
                <a:rPr lang="zh-CN" altLang="zh-CN" sz="2200" dirty="0">
                  <a:solidFill>
                    <a:schemeClr val="tx1"/>
                  </a:solidFill>
                  <a:latin typeface="微软雅黑" panose="020B0503020204020204" pitchFamily="34" charset="-122"/>
                  <a:ea typeface="微软雅黑" panose="020B0503020204020204" pitchFamily="34" charset="-122"/>
                </a:rPr>
                <a:t>生物利用度高，便于服用。缺点：沉淀</a:t>
              </a:r>
              <a:r>
                <a:rPr lang="zh-CN" altLang="en-US" sz="2200" dirty="0">
                  <a:solidFill>
                    <a:schemeClr val="tx1"/>
                  </a:solidFill>
                  <a:latin typeface="微软雅黑" panose="020B0503020204020204" pitchFamily="34" charset="-122"/>
                  <a:ea typeface="微软雅黑" panose="020B0503020204020204" pitchFamily="34" charset="-122"/>
                </a:rPr>
                <a:t>较多</a:t>
              </a:r>
              <a:r>
                <a:rPr lang="zh-CN" altLang="zh-CN" sz="2200" dirty="0">
                  <a:solidFill>
                    <a:schemeClr val="tx1"/>
                  </a:solidFill>
                  <a:latin typeface="微软雅黑" panose="020B0503020204020204" pitchFamily="34" charset="-122"/>
                  <a:ea typeface="微软雅黑" panose="020B0503020204020204" pitchFamily="34" charset="-122"/>
                </a:rPr>
                <a:t>，均一性差，质量不稳定</a:t>
              </a:r>
              <a:r>
                <a:rPr lang="zh-CN" altLang="en-US" sz="2200" dirty="0">
                  <a:solidFill>
                    <a:schemeClr val="tx1"/>
                  </a:solidFill>
                  <a:latin typeface="微软雅黑" panose="020B0503020204020204" pitchFamily="34" charset="-122"/>
                  <a:ea typeface="微软雅黑" panose="020B0503020204020204" pitchFamily="34" charset="-122"/>
                </a:rPr>
                <a:t>，易</a:t>
              </a:r>
              <a:r>
                <a:rPr lang="zh-CN" altLang="zh-CN" sz="2200" dirty="0">
                  <a:solidFill>
                    <a:schemeClr val="tx1"/>
                  </a:solidFill>
                  <a:latin typeface="微软雅黑" panose="020B0503020204020204" pitchFamily="34" charset="-122"/>
                  <a:ea typeface="微软雅黑" panose="020B0503020204020204" pitchFamily="34" charset="-122"/>
                </a:rPr>
                <a:t>变质</a:t>
              </a:r>
              <a:r>
                <a:rPr lang="zh-CN" altLang="en-US" sz="2200" dirty="0">
                  <a:solidFill>
                    <a:schemeClr val="tx1"/>
                  </a:solidFill>
                  <a:latin typeface="微软雅黑" panose="020B0503020204020204" pitchFamily="34" charset="-122"/>
                  <a:ea typeface="微软雅黑" panose="020B0503020204020204" pitchFamily="34" charset="-122"/>
                </a:rPr>
                <a:t>，故合剂里加了苯甲酸钠作为防腐剂。</a:t>
              </a:r>
              <a:endParaRPr lang="zh-CN" altLang="en-US" sz="2200" dirty="0">
                <a:solidFill>
                  <a:schemeClr val="bg1"/>
                </a:solidFill>
                <a:latin typeface="微软雅黑" panose="020B0503020204020204" pitchFamily="34" charset="-122"/>
                <a:ea typeface="微软雅黑" panose="020B0503020204020204" pitchFamily="34" charset="-122"/>
              </a:endParaRPr>
            </a:p>
          </p:txBody>
        </p:sp>
      </p:grpSp>
      <p:sp>
        <p:nvSpPr>
          <p:cNvPr id="34" name="Rectangle 10"/>
          <p:cNvSpPr>
            <a:spLocks noChangeArrowheads="1"/>
          </p:cNvSpPr>
          <p:nvPr/>
        </p:nvSpPr>
        <p:spPr bwMode="auto">
          <a:xfrm>
            <a:off x="733909" y="3832233"/>
            <a:ext cx="7682531" cy="1277273"/>
          </a:xfrm>
          <a:prstGeom prst="rect">
            <a:avLst/>
          </a:prstGeom>
          <a:solidFill>
            <a:srgbClr val="FFFF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bIns="0" anchor="ctr">
            <a:spAutoFit/>
          </a:bodyPr>
          <a:lstStyle>
            <a:lvl1pPr>
              <a:lnSpc>
                <a:spcPct val="120000"/>
              </a:lnSpc>
              <a:spcBef>
                <a:spcPct val="20000"/>
              </a:spcBef>
              <a:buFont typeface="Arial" panose="020B0604020202020204" pitchFamily="34" charset="0"/>
              <a:buChar char="•"/>
              <a:defRPr sz="2400">
                <a:solidFill>
                  <a:schemeClr val="bg2"/>
                </a:solidFill>
                <a:latin typeface="黑体" panose="02010609060101010101" pitchFamily="49" charset="-122"/>
                <a:ea typeface="黑体" panose="02010609060101010101" pitchFamily="49" charset="-122"/>
                <a:sym typeface="Arial" panose="020B0604020202020204" pitchFamily="34" charset="0"/>
              </a:defRPr>
            </a:lvl1pPr>
            <a:lvl2pPr marL="742950" indent="-28575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2pPr>
            <a:lvl3pPr marL="11430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3pPr>
            <a:lvl4pPr marL="16002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4pPr>
            <a:lvl5pPr marL="20574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5pPr>
            <a:lvl6pPr marL="25146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6pPr>
            <a:lvl7pPr marL="29718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7pPr>
            <a:lvl8pPr marL="34290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8pPr>
            <a:lvl9pPr marL="38862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9pPr>
          </a:lstStyle>
          <a:p>
            <a:pPr algn="just">
              <a:lnSpc>
                <a:spcPct val="100000"/>
              </a:lnSpc>
              <a:spcBef>
                <a:spcPct val="0"/>
              </a:spcBef>
              <a:buFont typeface="Arial" panose="020B0604020202020204" pitchFamily="34" charset="0"/>
              <a:buNone/>
            </a:pPr>
            <a:r>
              <a:rPr lang="zh-CN" altLang="en-US" sz="2000" dirty="0">
                <a:solidFill>
                  <a:srgbClr val="FF0000"/>
                </a:solidFill>
                <a:latin typeface="微软雅黑" panose="020B0503020204020204" pitchFamily="34" charset="-122"/>
                <a:ea typeface="微软雅黑" panose="020B0503020204020204" pitchFamily="34" charset="-122"/>
                <a:cs typeface="宋体" panose="02010600030101010101" pitchFamily="2" charset="-122"/>
              </a:rPr>
              <a:t>注：</a:t>
            </a:r>
            <a:r>
              <a:rPr lang="zh-CN" altLang="zh-CN" sz="2000" dirty="0">
                <a:solidFill>
                  <a:srgbClr val="FF0000"/>
                </a:solidFill>
                <a:latin typeface="微软雅黑" panose="020B0503020204020204" pitchFamily="34" charset="-122"/>
                <a:ea typeface="微软雅黑" panose="020B0503020204020204" pitchFamily="34" charset="-122"/>
                <a:cs typeface="宋体" panose="02010600030101010101" pitchFamily="2" charset="-122"/>
              </a:rPr>
              <a:t>苯甲酸钠</a:t>
            </a:r>
            <a:r>
              <a:rPr lang="zh-CN" altLang="zh-CN" sz="2000" dirty="0">
                <a:solidFill>
                  <a:srgbClr val="FF0000"/>
                </a:solidFill>
                <a:latin typeface="微软雅黑" panose="020B0503020204020204" pitchFamily="34" charset="-122"/>
                <a:ea typeface="微软雅黑" panose="020B0503020204020204" pitchFamily="34" charset="-122"/>
                <a:cs typeface="Courier New" panose="02070309020205020404" pitchFamily="49" charset="0"/>
              </a:rPr>
              <a:t>用于内服液体制剂的防腐剂，防止变质发酸、延长保质期，用量过多会对肝脏产生危害，甚至致癌，添加少量对人体并无毒害。但出于对它毒性的顾虑，</a:t>
            </a:r>
            <a:r>
              <a:rPr lang="zh-CN" altLang="zh-CN" sz="2000" dirty="0">
                <a:solidFill>
                  <a:srgbClr val="FF0000"/>
                </a:solidFill>
                <a:latin typeface="微软雅黑" panose="020B0503020204020204" pitchFamily="34" charset="-122"/>
                <a:ea typeface="微软雅黑" panose="020B0503020204020204" pitchFamily="34" charset="-122"/>
                <a:cs typeface="Arial" panose="020B0604020202020204" pitchFamily="34" charset="0"/>
              </a:rPr>
              <a:t>日本已经停止生产苯甲酸钠，并对它的使用作出限制。</a:t>
            </a:r>
            <a:r>
              <a:rPr lang="zh-CN" altLang="zh-CN" sz="2000" dirty="0">
                <a:solidFill>
                  <a:srgbClr val="FF0000"/>
                </a:solidFill>
                <a:latin typeface="微软雅黑" panose="020B0503020204020204" pitchFamily="34" charset="-122"/>
                <a:ea typeface="微软雅黑" panose="020B0503020204020204" pitchFamily="34" charset="-122"/>
              </a:rPr>
              <a:t> </a:t>
            </a:r>
          </a:p>
        </p:txBody>
      </p:sp>
    </p:spTree>
    <p:extLst>
      <p:ext uri="{BB962C8B-B14F-4D97-AF65-F5344CB8AC3E}">
        <p14:creationId xmlns:p14="http://schemas.microsoft.com/office/powerpoint/2010/main" xmlns="" val="317326957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95710" y="121310"/>
            <a:ext cx="2646878" cy="461665"/>
          </a:xfrm>
          <a:prstGeom prst="rect">
            <a:avLst/>
          </a:prstGeom>
        </p:spPr>
        <p:txBody>
          <a:bodyPr wrap="none">
            <a:spAutoFit/>
          </a:bodyPr>
          <a:lstStyle/>
          <a:p>
            <a:r>
              <a:rPr lang="zh-CN" altLang="en-US" sz="2400" b="1" dirty="0" smtClean="0">
                <a:latin typeface="微软雅黑" panose="020B0503020204020204" pitchFamily="34" charset="-122"/>
                <a:ea typeface="微软雅黑" panose="020B0503020204020204" pitchFamily="34" charset="-122"/>
              </a:rPr>
              <a:t>“液”与“合剂”</a:t>
            </a:r>
            <a:endParaRPr lang="zh-CN" altLang="en-US" sz="2400" b="1" dirty="0">
              <a:latin typeface="微软雅黑" panose="020B0503020204020204" pitchFamily="34" charset="-122"/>
              <a:ea typeface="微软雅黑" panose="020B0503020204020204" pitchFamily="34" charset="-122"/>
            </a:endParaRPr>
          </a:p>
        </p:txBody>
      </p:sp>
      <p:sp>
        <p:nvSpPr>
          <p:cNvPr id="10" name="AutoShape 6"/>
          <p:cNvSpPr>
            <a:spLocks noChangeArrowheads="1"/>
          </p:cNvSpPr>
          <p:nvPr/>
        </p:nvSpPr>
        <p:spPr bwMode="auto">
          <a:xfrm rot="5400000">
            <a:off x="1265437" y="3229873"/>
            <a:ext cx="992187" cy="1576388"/>
          </a:xfrm>
          <a:prstGeom prst="triangle">
            <a:avLst>
              <a:gd name="adj" fmla="val 50000"/>
            </a:avLst>
          </a:prstGeom>
          <a:solidFill>
            <a:srgbClr val="EBF09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rot="10800000" anchor="ctr"/>
          <a:lstStyle>
            <a:lvl1pPr>
              <a:lnSpc>
                <a:spcPct val="120000"/>
              </a:lnSpc>
              <a:spcBef>
                <a:spcPct val="20000"/>
              </a:spcBef>
              <a:buFont typeface="Arial" panose="020B0604020202020204" pitchFamily="34" charset="0"/>
              <a:buChar char="•"/>
              <a:defRPr sz="2400">
                <a:solidFill>
                  <a:schemeClr val="bg2"/>
                </a:solidFill>
                <a:latin typeface="黑体" panose="02010609060101010101" pitchFamily="49" charset="-122"/>
                <a:ea typeface="黑体" panose="02010609060101010101" pitchFamily="49" charset="-122"/>
                <a:sym typeface="Arial" panose="020B0604020202020204" pitchFamily="34" charset="0"/>
              </a:defRPr>
            </a:lvl1pPr>
            <a:lvl2pPr marL="742950" indent="-28575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2pPr>
            <a:lvl3pPr marL="11430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3pPr>
            <a:lvl4pPr marL="16002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4pPr>
            <a:lvl5pPr marL="20574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5pPr>
            <a:lvl6pPr marL="25146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6pPr>
            <a:lvl7pPr marL="29718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7pPr>
            <a:lvl8pPr marL="34290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8pPr>
            <a:lvl9pPr marL="38862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9pPr>
          </a:lstStyle>
          <a:p>
            <a:pPr algn="ctr">
              <a:lnSpc>
                <a:spcPct val="100000"/>
              </a:lnSpc>
              <a:spcBef>
                <a:spcPct val="0"/>
              </a:spcBef>
              <a:buFont typeface="Arial" panose="020B0604020202020204" pitchFamily="34" charset="0"/>
              <a:buNone/>
            </a:pPr>
            <a:endParaRPr lang="zh-CN" altLang="en-US" sz="2000" b="1">
              <a:solidFill>
                <a:schemeClr val="tx1"/>
              </a:solidFill>
              <a:latin typeface="微软雅黑" panose="020B0503020204020204" pitchFamily="34" charset="-122"/>
              <a:ea typeface="微软雅黑" panose="020B0503020204020204" pitchFamily="34" charset="-122"/>
            </a:endParaRPr>
          </a:p>
        </p:txBody>
      </p:sp>
      <p:sp>
        <p:nvSpPr>
          <p:cNvPr id="11" name="AutoShape 7"/>
          <p:cNvSpPr>
            <a:spLocks noChangeArrowheads="1"/>
          </p:cNvSpPr>
          <p:nvPr/>
        </p:nvSpPr>
        <p:spPr bwMode="auto">
          <a:xfrm rot="5400000">
            <a:off x="1267025" y="1266135"/>
            <a:ext cx="987425" cy="1577975"/>
          </a:xfrm>
          <a:prstGeom prst="triangle">
            <a:avLst>
              <a:gd name="adj" fmla="val 50000"/>
            </a:avLst>
          </a:prstGeom>
          <a:solidFill>
            <a:srgbClr val="94DE9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rot="10800000" anchor="ctr"/>
          <a:lstStyle>
            <a:lvl1pPr>
              <a:lnSpc>
                <a:spcPct val="120000"/>
              </a:lnSpc>
              <a:spcBef>
                <a:spcPct val="20000"/>
              </a:spcBef>
              <a:buFont typeface="Arial" panose="020B0604020202020204" pitchFamily="34" charset="0"/>
              <a:buChar char="•"/>
              <a:defRPr sz="2400">
                <a:solidFill>
                  <a:schemeClr val="bg2"/>
                </a:solidFill>
                <a:latin typeface="黑体" panose="02010609060101010101" pitchFamily="49" charset="-122"/>
                <a:ea typeface="黑体" panose="02010609060101010101" pitchFamily="49" charset="-122"/>
                <a:sym typeface="Arial" panose="020B0604020202020204" pitchFamily="34" charset="0"/>
              </a:defRPr>
            </a:lvl1pPr>
            <a:lvl2pPr marL="742950" indent="-28575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2pPr>
            <a:lvl3pPr marL="11430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3pPr>
            <a:lvl4pPr marL="16002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4pPr>
            <a:lvl5pPr marL="20574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5pPr>
            <a:lvl6pPr marL="25146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6pPr>
            <a:lvl7pPr marL="29718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7pPr>
            <a:lvl8pPr marL="34290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8pPr>
            <a:lvl9pPr marL="38862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9pPr>
          </a:lstStyle>
          <a:p>
            <a:pPr algn="ctr">
              <a:lnSpc>
                <a:spcPct val="100000"/>
              </a:lnSpc>
              <a:spcBef>
                <a:spcPct val="0"/>
              </a:spcBef>
              <a:buFont typeface="Arial" panose="020B0604020202020204" pitchFamily="34" charset="0"/>
              <a:buNone/>
            </a:pPr>
            <a:endParaRPr lang="zh-CN" altLang="en-US" sz="2000" b="1">
              <a:solidFill>
                <a:schemeClr val="tx1"/>
              </a:solidFill>
              <a:latin typeface="微软雅黑" panose="020B0503020204020204" pitchFamily="34" charset="-122"/>
              <a:ea typeface="微软雅黑" panose="020B0503020204020204" pitchFamily="34" charset="-122"/>
            </a:endParaRPr>
          </a:p>
        </p:txBody>
      </p:sp>
      <p:sp>
        <p:nvSpPr>
          <p:cNvPr id="12" name="文本框 2"/>
          <p:cNvSpPr>
            <a:spLocks noChangeArrowheads="1"/>
          </p:cNvSpPr>
          <p:nvPr/>
        </p:nvSpPr>
        <p:spPr bwMode="auto">
          <a:xfrm>
            <a:off x="3275910" y="3019525"/>
            <a:ext cx="5686425" cy="1963737"/>
          </a:xfrm>
          <a:prstGeom prst="rect">
            <a:avLst/>
          </a:prstGeom>
          <a:solidFill>
            <a:srgbClr val="EBF09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lIns="90170" tIns="46990" rIns="90170" bIns="46990" anchor="ctr"/>
          <a:lstStyle>
            <a:lvl1pPr>
              <a:lnSpc>
                <a:spcPct val="120000"/>
              </a:lnSpc>
              <a:spcBef>
                <a:spcPct val="20000"/>
              </a:spcBef>
              <a:buFont typeface="Arial" panose="020B0604020202020204" pitchFamily="34" charset="0"/>
              <a:buChar char="•"/>
              <a:defRPr sz="2400">
                <a:solidFill>
                  <a:schemeClr val="bg2"/>
                </a:solidFill>
                <a:latin typeface="黑体" panose="02010609060101010101" pitchFamily="49" charset="-122"/>
                <a:ea typeface="黑体" panose="02010609060101010101" pitchFamily="49" charset="-122"/>
                <a:sym typeface="Arial" panose="020B0604020202020204" pitchFamily="34" charset="0"/>
              </a:defRPr>
            </a:lvl1pPr>
            <a:lvl2pPr marL="742950" indent="-28575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2pPr>
            <a:lvl3pPr marL="11430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3pPr>
            <a:lvl4pPr marL="16002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4pPr>
            <a:lvl5pPr marL="20574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5pPr>
            <a:lvl6pPr marL="25146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6pPr>
            <a:lvl7pPr marL="29718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7pPr>
            <a:lvl8pPr marL="34290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8pPr>
            <a:lvl9pPr marL="38862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9pPr>
          </a:lstStyle>
          <a:p>
            <a:pPr algn="just">
              <a:lnSpc>
                <a:spcPct val="100000"/>
              </a:lnSpc>
              <a:spcBef>
                <a:spcPct val="0"/>
              </a:spcBef>
              <a:buFont typeface="Arial" panose="020B0604020202020204" pitchFamily="34" charset="0"/>
              <a:buNone/>
            </a:pPr>
            <a:r>
              <a:rPr lang="en-US" altLang="zh-CN" sz="1800">
                <a:solidFill>
                  <a:schemeClr val="tx1"/>
                </a:solidFill>
                <a:latin typeface="微软雅黑" panose="020B0503020204020204" pitchFamily="34" charset="-122"/>
                <a:ea typeface="微软雅黑" panose="020B0503020204020204" pitchFamily="34" charset="-122"/>
              </a:rPr>
              <a:t>1</a:t>
            </a:r>
            <a:r>
              <a:rPr lang="zh-CN" altLang="en-US" sz="1800">
                <a:solidFill>
                  <a:schemeClr val="tx1"/>
                </a:solidFill>
                <a:latin typeface="微软雅黑" panose="020B0503020204020204" pitchFamily="34" charset="-122"/>
                <a:ea typeface="微软雅黑" panose="020B0503020204020204" pitchFamily="34" charset="-122"/>
              </a:rPr>
              <a:t>、执行标准：部颁标准第七册</a:t>
            </a:r>
            <a:endParaRPr lang="en-US" altLang="zh-CN" sz="1800">
              <a:solidFill>
                <a:schemeClr val="tx1"/>
              </a:solidFill>
              <a:latin typeface="微软雅黑" panose="020B0503020204020204" pitchFamily="34" charset="-122"/>
              <a:ea typeface="微软雅黑" panose="020B0503020204020204" pitchFamily="34" charset="-122"/>
            </a:endParaRPr>
          </a:p>
          <a:p>
            <a:pPr algn="just">
              <a:lnSpc>
                <a:spcPct val="100000"/>
              </a:lnSpc>
              <a:spcBef>
                <a:spcPct val="0"/>
              </a:spcBef>
              <a:buFont typeface="Arial" panose="020B0604020202020204" pitchFamily="34" charset="0"/>
              <a:buNone/>
            </a:pPr>
            <a:endParaRPr lang="en-US" altLang="zh-CN" sz="1800">
              <a:solidFill>
                <a:schemeClr val="tx1"/>
              </a:solidFill>
              <a:latin typeface="微软雅黑" panose="020B0503020204020204" pitchFamily="34" charset="-122"/>
              <a:ea typeface="微软雅黑" panose="020B0503020204020204" pitchFamily="34" charset="-122"/>
            </a:endParaRPr>
          </a:p>
          <a:p>
            <a:pPr algn="just">
              <a:lnSpc>
                <a:spcPct val="100000"/>
              </a:lnSpc>
              <a:spcBef>
                <a:spcPct val="0"/>
              </a:spcBef>
              <a:buFont typeface="Arial" panose="020B0604020202020204" pitchFamily="34" charset="0"/>
              <a:buNone/>
            </a:pPr>
            <a:r>
              <a:rPr lang="en-US" altLang="zh-CN" sz="1800">
                <a:solidFill>
                  <a:schemeClr val="tx1"/>
                </a:solidFill>
                <a:latin typeface="微软雅黑" panose="020B0503020204020204" pitchFamily="34" charset="-122"/>
                <a:ea typeface="微软雅黑" panose="020B0503020204020204" pitchFamily="34" charset="-122"/>
              </a:rPr>
              <a:t>2</a:t>
            </a:r>
            <a:r>
              <a:rPr lang="zh-CN" altLang="zh-CN" sz="1800">
                <a:solidFill>
                  <a:schemeClr val="tx1"/>
                </a:solidFill>
                <a:latin typeface="微软雅黑" panose="020B0503020204020204" pitchFamily="34" charset="-122"/>
                <a:ea typeface="微软雅黑" panose="020B0503020204020204" pitchFamily="34" charset="-122"/>
              </a:rPr>
              <a:t>、质量标准中无鉴别和含量测定项，仅检查相对密度</a:t>
            </a:r>
            <a:r>
              <a:rPr lang="en-US" altLang="zh-CN" sz="1800">
                <a:solidFill>
                  <a:schemeClr val="tx1"/>
                </a:solidFill>
                <a:latin typeface="微软雅黑" panose="020B0503020204020204" pitchFamily="34" charset="-122"/>
                <a:ea typeface="微软雅黑" panose="020B0503020204020204" pitchFamily="34" charset="-122"/>
              </a:rPr>
              <a:t>  </a:t>
            </a:r>
            <a:r>
              <a:rPr lang="zh-CN" altLang="zh-CN" sz="1800">
                <a:solidFill>
                  <a:schemeClr val="tx1"/>
                </a:solidFill>
                <a:latin typeface="微软雅黑" panose="020B0503020204020204" pitchFamily="34" charset="-122"/>
                <a:ea typeface="微软雅黑" panose="020B0503020204020204" pitchFamily="34" charset="-122"/>
              </a:rPr>
              <a:t>应不低于</a:t>
            </a:r>
            <a:r>
              <a:rPr lang="en-US" altLang="zh-CN" sz="1800">
                <a:solidFill>
                  <a:schemeClr val="tx1"/>
                </a:solidFill>
                <a:latin typeface="微软雅黑" panose="020B0503020204020204" pitchFamily="34" charset="-122"/>
                <a:ea typeface="微软雅黑" panose="020B0503020204020204" pitchFamily="34" charset="-122"/>
              </a:rPr>
              <a:t>1.04</a:t>
            </a:r>
            <a:r>
              <a:rPr lang="zh-CN" altLang="zh-CN" sz="1800">
                <a:solidFill>
                  <a:schemeClr val="tx1"/>
                </a:solidFill>
                <a:latin typeface="微软雅黑" panose="020B0503020204020204" pitchFamily="34" charset="-122"/>
                <a:ea typeface="微软雅黑" panose="020B0503020204020204" pitchFamily="34" charset="-122"/>
              </a:rPr>
              <a:t>。</a:t>
            </a:r>
          </a:p>
        </p:txBody>
      </p:sp>
      <p:sp>
        <p:nvSpPr>
          <p:cNvPr id="13" name="文本框 5"/>
          <p:cNvSpPr>
            <a:spLocks noChangeArrowheads="1"/>
          </p:cNvSpPr>
          <p:nvPr/>
        </p:nvSpPr>
        <p:spPr bwMode="auto">
          <a:xfrm>
            <a:off x="3275910" y="1057375"/>
            <a:ext cx="5686425" cy="1962150"/>
          </a:xfrm>
          <a:prstGeom prst="rect">
            <a:avLst/>
          </a:prstGeom>
          <a:solidFill>
            <a:srgbClr val="94DE9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lIns="90170" tIns="46990" rIns="90170" bIns="46990"/>
          <a:lstStyle>
            <a:lvl1pPr>
              <a:lnSpc>
                <a:spcPct val="120000"/>
              </a:lnSpc>
              <a:spcBef>
                <a:spcPct val="20000"/>
              </a:spcBef>
              <a:buFont typeface="Arial" panose="020B0604020202020204" pitchFamily="34" charset="0"/>
              <a:buChar char="•"/>
              <a:defRPr sz="2400">
                <a:solidFill>
                  <a:schemeClr val="bg2"/>
                </a:solidFill>
                <a:latin typeface="黑体" panose="02010609060101010101" pitchFamily="49" charset="-122"/>
                <a:ea typeface="黑体" panose="02010609060101010101" pitchFamily="49" charset="-122"/>
                <a:sym typeface="Arial" panose="020B0604020202020204" pitchFamily="34" charset="0"/>
              </a:defRPr>
            </a:lvl1pPr>
            <a:lvl2pPr marL="742950" indent="-28575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2pPr>
            <a:lvl3pPr marL="11430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3pPr>
            <a:lvl4pPr marL="16002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4pPr>
            <a:lvl5pPr marL="20574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5pPr>
            <a:lvl6pPr marL="25146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6pPr>
            <a:lvl7pPr marL="29718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7pPr>
            <a:lvl8pPr marL="34290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8pPr>
            <a:lvl9pPr marL="38862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9pPr>
          </a:lstStyle>
          <a:p>
            <a:pPr>
              <a:lnSpc>
                <a:spcPct val="150000"/>
              </a:lnSpc>
              <a:spcBef>
                <a:spcPct val="0"/>
              </a:spcBef>
              <a:buFont typeface="Arial" panose="020B0604020202020204" pitchFamily="34" charset="0"/>
              <a:buNone/>
            </a:pPr>
            <a:r>
              <a:rPr lang="en-US" altLang="zh-CN" sz="1800" dirty="0">
                <a:solidFill>
                  <a:schemeClr val="tx1"/>
                </a:solidFill>
                <a:latin typeface="微软雅黑" panose="020B0503020204020204" pitchFamily="34" charset="-122"/>
                <a:ea typeface="微软雅黑" panose="020B0503020204020204" pitchFamily="34" charset="-122"/>
              </a:rPr>
              <a:t>1</a:t>
            </a:r>
            <a:r>
              <a:rPr lang="zh-CN" altLang="en-US" sz="1800" dirty="0">
                <a:solidFill>
                  <a:schemeClr val="tx1"/>
                </a:solidFill>
                <a:latin typeface="微软雅黑" panose="020B0503020204020204" pitchFamily="34" charset="-122"/>
                <a:ea typeface="微软雅黑" panose="020B0503020204020204" pitchFamily="34" charset="-122"/>
              </a:rPr>
              <a:t>、执行标准：</a:t>
            </a:r>
            <a:r>
              <a:rPr lang="en-US" altLang="zh-CN" sz="1800" dirty="0">
                <a:solidFill>
                  <a:schemeClr val="tx1"/>
                </a:solidFill>
                <a:latin typeface="微软雅黑" panose="020B0503020204020204" pitchFamily="34" charset="-122"/>
                <a:ea typeface="微软雅黑" panose="020B0503020204020204" pitchFamily="34" charset="-122"/>
              </a:rPr>
              <a:t>2015</a:t>
            </a:r>
            <a:r>
              <a:rPr lang="zh-CN" altLang="en-US" sz="1800" dirty="0">
                <a:solidFill>
                  <a:schemeClr val="tx1"/>
                </a:solidFill>
                <a:latin typeface="微软雅黑" panose="020B0503020204020204" pitchFamily="34" charset="-122"/>
                <a:ea typeface="微软雅黑" panose="020B0503020204020204" pitchFamily="34" charset="-122"/>
              </a:rPr>
              <a:t>版药典</a:t>
            </a:r>
            <a:endParaRPr lang="en-US" altLang="zh-CN" sz="1800" dirty="0">
              <a:solidFill>
                <a:schemeClr val="tx1"/>
              </a:solidFill>
              <a:latin typeface="微软雅黑" panose="020B0503020204020204" pitchFamily="34" charset="-122"/>
              <a:ea typeface="微软雅黑" panose="020B0503020204020204" pitchFamily="34" charset="-122"/>
            </a:endParaRPr>
          </a:p>
          <a:p>
            <a:pPr>
              <a:lnSpc>
                <a:spcPct val="150000"/>
              </a:lnSpc>
              <a:spcBef>
                <a:spcPct val="0"/>
              </a:spcBef>
              <a:buFont typeface="Arial" panose="020B0604020202020204" pitchFamily="34" charset="0"/>
              <a:buNone/>
            </a:pPr>
            <a:r>
              <a:rPr lang="en-US" altLang="zh-CN" sz="1800" dirty="0">
                <a:solidFill>
                  <a:schemeClr val="tx1"/>
                </a:solidFill>
                <a:latin typeface="微软雅黑" panose="020B0503020204020204" pitchFamily="34" charset="-122"/>
                <a:ea typeface="微软雅黑" panose="020B0503020204020204" pitchFamily="34" charset="-122"/>
              </a:rPr>
              <a:t>2</a:t>
            </a:r>
            <a:r>
              <a:rPr lang="zh-CN" altLang="en-US" sz="1800" dirty="0">
                <a:solidFill>
                  <a:schemeClr val="tx1"/>
                </a:solidFill>
                <a:latin typeface="微软雅黑" panose="020B0503020204020204" pitchFamily="34" charset="-122"/>
                <a:ea typeface="微软雅黑" panose="020B0503020204020204" pitchFamily="34" charset="-122"/>
              </a:rPr>
              <a:t>、</a:t>
            </a:r>
            <a:r>
              <a:rPr lang="zh-CN" altLang="zh-CN" sz="1800" dirty="0">
                <a:solidFill>
                  <a:schemeClr val="tx1"/>
                </a:solidFill>
                <a:latin typeface="微软雅黑" panose="020B0503020204020204" pitchFamily="34" charset="-122"/>
                <a:ea typeface="微软雅黑" panose="020B0503020204020204" pitchFamily="34" charset="-122"/>
              </a:rPr>
              <a:t>在</a:t>
            </a:r>
            <a:r>
              <a:rPr lang="en-US" altLang="zh-CN" sz="1800" dirty="0">
                <a:solidFill>
                  <a:schemeClr val="tx1"/>
                </a:solidFill>
                <a:latin typeface="微软雅黑" panose="020B0503020204020204" pitchFamily="34" charset="-122"/>
                <a:ea typeface="微软雅黑" panose="020B0503020204020204" pitchFamily="34" charset="-122"/>
              </a:rPr>
              <a:t>1995</a:t>
            </a:r>
            <a:r>
              <a:rPr lang="zh-CN" altLang="zh-CN" sz="1800" dirty="0">
                <a:solidFill>
                  <a:schemeClr val="tx1"/>
                </a:solidFill>
                <a:latin typeface="微软雅黑" panose="020B0503020204020204" pitchFamily="34" charset="-122"/>
                <a:ea typeface="微软雅黑" panose="020B0503020204020204" pitchFamily="34" charset="-122"/>
              </a:rPr>
              <a:t>版、</a:t>
            </a:r>
            <a:r>
              <a:rPr lang="en-US" altLang="zh-CN" sz="1800" dirty="0">
                <a:solidFill>
                  <a:schemeClr val="tx1"/>
                </a:solidFill>
                <a:latin typeface="微软雅黑" panose="020B0503020204020204" pitchFamily="34" charset="-122"/>
                <a:ea typeface="微软雅黑" panose="020B0503020204020204" pitchFamily="34" charset="-122"/>
              </a:rPr>
              <a:t>2000</a:t>
            </a:r>
            <a:r>
              <a:rPr lang="zh-CN" altLang="zh-CN" sz="1800" dirty="0">
                <a:solidFill>
                  <a:schemeClr val="tx1"/>
                </a:solidFill>
                <a:latin typeface="微软雅黑" panose="020B0503020204020204" pitchFamily="34" charset="-122"/>
                <a:ea typeface="微软雅黑" panose="020B0503020204020204" pitchFamily="34" charset="-122"/>
              </a:rPr>
              <a:t>版、</a:t>
            </a:r>
            <a:r>
              <a:rPr lang="en-US" altLang="zh-CN" sz="1800" dirty="0">
                <a:solidFill>
                  <a:schemeClr val="tx1"/>
                </a:solidFill>
                <a:latin typeface="微软雅黑" panose="020B0503020204020204" pitchFamily="34" charset="-122"/>
                <a:ea typeface="微软雅黑" panose="020B0503020204020204" pitchFamily="34" charset="-122"/>
              </a:rPr>
              <a:t>2005</a:t>
            </a:r>
            <a:r>
              <a:rPr lang="zh-CN" altLang="zh-CN" sz="1800" dirty="0">
                <a:solidFill>
                  <a:schemeClr val="tx1"/>
                </a:solidFill>
                <a:latin typeface="微软雅黑" panose="020B0503020204020204" pitchFamily="34" charset="-122"/>
                <a:ea typeface="微软雅黑" panose="020B0503020204020204" pitchFamily="34" charset="-122"/>
              </a:rPr>
              <a:t>版</a:t>
            </a:r>
            <a:r>
              <a:rPr lang="zh-CN" altLang="en-US" sz="1800" dirty="0">
                <a:solidFill>
                  <a:schemeClr val="tx1"/>
                </a:solidFill>
                <a:latin typeface="微软雅黑" panose="020B0503020204020204" pitchFamily="34" charset="-122"/>
                <a:ea typeface="微软雅黑" panose="020B0503020204020204" pitchFamily="34" charset="-122"/>
              </a:rPr>
              <a:t>、</a:t>
            </a:r>
            <a:r>
              <a:rPr lang="en-US" altLang="zh-CN" sz="1800" dirty="0">
                <a:solidFill>
                  <a:schemeClr val="tx1"/>
                </a:solidFill>
                <a:latin typeface="微软雅黑" panose="020B0503020204020204" pitchFamily="34" charset="-122"/>
                <a:ea typeface="微软雅黑" panose="020B0503020204020204" pitchFamily="34" charset="-122"/>
              </a:rPr>
              <a:t>2010</a:t>
            </a:r>
            <a:r>
              <a:rPr lang="zh-CN" altLang="zh-CN" sz="1800" dirty="0">
                <a:solidFill>
                  <a:schemeClr val="tx1"/>
                </a:solidFill>
                <a:latin typeface="微软雅黑" panose="020B0503020204020204" pitchFamily="34" charset="-122"/>
                <a:ea typeface="微软雅黑" panose="020B0503020204020204" pitchFamily="34" charset="-122"/>
              </a:rPr>
              <a:t>版药典，</a:t>
            </a:r>
            <a:r>
              <a:rPr lang="zh-CN" altLang="en-US" sz="1800" dirty="0">
                <a:solidFill>
                  <a:schemeClr val="tx1"/>
                </a:solidFill>
                <a:latin typeface="微软雅黑" panose="020B0503020204020204" pitchFamily="34" charset="-122"/>
                <a:ea typeface="微软雅黑" panose="020B0503020204020204" pitchFamily="34" charset="-122"/>
              </a:rPr>
              <a:t>均</a:t>
            </a:r>
            <a:r>
              <a:rPr lang="zh-CN" altLang="zh-CN" sz="1800" dirty="0">
                <a:solidFill>
                  <a:schemeClr val="tx1"/>
                </a:solidFill>
                <a:latin typeface="微软雅黑" panose="020B0503020204020204" pitchFamily="34" charset="-122"/>
                <a:ea typeface="微软雅黑" panose="020B0503020204020204" pitchFamily="34" charset="-122"/>
              </a:rPr>
              <a:t>先后增加处方中药材的鉴别和含量测定，</a:t>
            </a:r>
            <a:r>
              <a:rPr lang="en-US" altLang="zh-CN" sz="1800" dirty="0">
                <a:solidFill>
                  <a:schemeClr val="tx1"/>
                </a:solidFill>
                <a:latin typeface="微软雅黑" panose="020B0503020204020204" pitchFamily="34" charset="-122"/>
                <a:ea typeface="微软雅黑" panose="020B0503020204020204" pitchFamily="34" charset="-122"/>
              </a:rPr>
              <a:t>20</a:t>
            </a:r>
            <a:r>
              <a:rPr lang="zh-CN" altLang="en-US" sz="1800" dirty="0">
                <a:solidFill>
                  <a:schemeClr val="tx1"/>
                </a:solidFill>
                <a:latin typeface="微软雅黑" panose="020B0503020204020204" pitchFamily="34" charset="-122"/>
                <a:ea typeface="微软雅黑" panose="020B0503020204020204" pitchFamily="34" charset="-122"/>
              </a:rPr>
              <a:t>年的国家药典标准，质量控制品质更高。</a:t>
            </a:r>
            <a:endParaRPr lang="en-US" altLang="zh-CN" sz="1800" dirty="0">
              <a:solidFill>
                <a:schemeClr val="tx1"/>
              </a:solidFill>
              <a:latin typeface="微软雅黑" panose="020B0503020204020204" pitchFamily="34" charset="-122"/>
              <a:ea typeface="微软雅黑" panose="020B0503020204020204" pitchFamily="34" charset="-122"/>
            </a:endParaRPr>
          </a:p>
          <a:p>
            <a:pPr>
              <a:lnSpc>
                <a:spcPct val="150000"/>
              </a:lnSpc>
              <a:spcBef>
                <a:spcPct val="0"/>
              </a:spcBef>
              <a:buFont typeface="Arial" panose="020B0604020202020204" pitchFamily="34" charset="0"/>
              <a:buNone/>
            </a:pPr>
            <a:endParaRPr lang="en-US" altLang="zh-CN" sz="1800" dirty="0">
              <a:solidFill>
                <a:schemeClr val="tx1"/>
              </a:solidFill>
              <a:latin typeface="微软雅黑" panose="020B0503020204020204" pitchFamily="34" charset="-122"/>
              <a:ea typeface="微软雅黑" panose="020B0503020204020204" pitchFamily="34" charset="-122"/>
            </a:endParaRPr>
          </a:p>
          <a:p>
            <a:pPr>
              <a:lnSpc>
                <a:spcPct val="150000"/>
              </a:lnSpc>
              <a:spcBef>
                <a:spcPct val="0"/>
              </a:spcBef>
              <a:buFont typeface="Arial" panose="020B0604020202020204" pitchFamily="34" charset="0"/>
              <a:buNone/>
            </a:pPr>
            <a:endParaRPr lang="zh-CN" altLang="en-US" sz="1800" dirty="0">
              <a:solidFill>
                <a:schemeClr val="bg1"/>
              </a:solidFill>
              <a:latin typeface="微软雅黑" panose="020B0503020204020204" pitchFamily="34" charset="-122"/>
              <a:ea typeface="微软雅黑" panose="020B0503020204020204" pitchFamily="34" charset="-122"/>
            </a:endParaRPr>
          </a:p>
        </p:txBody>
      </p:sp>
      <p:sp>
        <p:nvSpPr>
          <p:cNvPr id="14" name="文本框 1"/>
          <p:cNvSpPr txBox="1">
            <a:spLocks noChangeArrowheads="1"/>
          </p:cNvSpPr>
          <p:nvPr/>
        </p:nvSpPr>
        <p:spPr bwMode="auto">
          <a:xfrm>
            <a:off x="971750" y="1877323"/>
            <a:ext cx="1068387"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lnSpc>
                <a:spcPct val="120000"/>
              </a:lnSpc>
              <a:spcBef>
                <a:spcPct val="20000"/>
              </a:spcBef>
              <a:buFont typeface="Arial" panose="020B0604020202020204" pitchFamily="34" charset="0"/>
              <a:buChar char="•"/>
              <a:defRPr sz="2400">
                <a:solidFill>
                  <a:schemeClr val="bg2"/>
                </a:solidFill>
                <a:latin typeface="黑体" panose="02010609060101010101" pitchFamily="49" charset="-122"/>
                <a:ea typeface="黑体" panose="02010609060101010101" pitchFamily="49" charset="-122"/>
                <a:sym typeface="Arial" panose="020B0604020202020204" pitchFamily="34" charset="0"/>
              </a:defRPr>
            </a:lvl1pPr>
            <a:lvl2pPr marL="742950" indent="-28575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2pPr>
            <a:lvl3pPr marL="11430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3pPr>
            <a:lvl4pPr marL="16002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4pPr>
            <a:lvl5pPr marL="20574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5pPr>
            <a:lvl6pPr marL="25146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6pPr>
            <a:lvl7pPr marL="29718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7pPr>
            <a:lvl8pPr marL="34290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8pPr>
            <a:lvl9pPr marL="38862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9pPr>
          </a:lstStyle>
          <a:p>
            <a:pPr eaLnBrk="1" hangingPunct="1">
              <a:lnSpc>
                <a:spcPct val="100000"/>
              </a:lnSpc>
              <a:spcBef>
                <a:spcPct val="0"/>
              </a:spcBef>
              <a:buFont typeface="Arial" panose="020B0604020202020204" pitchFamily="34" charset="0"/>
              <a:buNone/>
            </a:pPr>
            <a:r>
              <a:rPr lang="zh-CN" altLang="en-US" sz="2000" b="1">
                <a:solidFill>
                  <a:schemeClr val="tx1"/>
                </a:solidFill>
                <a:latin typeface="微软雅黑" panose="020B0503020204020204" pitchFamily="34" charset="-122"/>
                <a:ea typeface="微软雅黑" panose="020B0503020204020204" pitchFamily="34" charset="-122"/>
              </a:rPr>
              <a:t>口服液</a:t>
            </a:r>
          </a:p>
        </p:txBody>
      </p:sp>
      <p:sp>
        <p:nvSpPr>
          <p:cNvPr id="15" name="文本框 2"/>
          <p:cNvSpPr txBox="1">
            <a:spLocks noChangeArrowheads="1"/>
          </p:cNvSpPr>
          <p:nvPr/>
        </p:nvSpPr>
        <p:spPr bwMode="auto">
          <a:xfrm>
            <a:off x="1151137" y="3834710"/>
            <a:ext cx="1665288"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lnSpc>
                <a:spcPct val="120000"/>
              </a:lnSpc>
              <a:spcBef>
                <a:spcPct val="20000"/>
              </a:spcBef>
              <a:buFont typeface="Arial" panose="020B0604020202020204" pitchFamily="34" charset="0"/>
              <a:buChar char="•"/>
              <a:defRPr sz="2400">
                <a:solidFill>
                  <a:schemeClr val="bg2"/>
                </a:solidFill>
                <a:latin typeface="黑体" panose="02010609060101010101" pitchFamily="49" charset="-122"/>
                <a:ea typeface="黑体" panose="02010609060101010101" pitchFamily="49" charset="-122"/>
                <a:sym typeface="Arial" panose="020B0604020202020204" pitchFamily="34" charset="0"/>
              </a:defRPr>
            </a:lvl1pPr>
            <a:lvl2pPr marL="742950" indent="-28575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2pPr>
            <a:lvl3pPr marL="11430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3pPr>
            <a:lvl4pPr marL="16002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4pPr>
            <a:lvl5pPr marL="20574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5pPr>
            <a:lvl6pPr marL="25146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6pPr>
            <a:lvl7pPr marL="29718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7pPr>
            <a:lvl8pPr marL="34290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8pPr>
            <a:lvl9pPr marL="38862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9pPr>
          </a:lstStyle>
          <a:p>
            <a:pPr eaLnBrk="1" hangingPunct="1">
              <a:lnSpc>
                <a:spcPct val="100000"/>
              </a:lnSpc>
              <a:spcBef>
                <a:spcPct val="0"/>
              </a:spcBef>
              <a:buFont typeface="Arial" panose="020B0604020202020204" pitchFamily="34" charset="0"/>
              <a:buNone/>
            </a:pPr>
            <a:r>
              <a:rPr lang="zh-CN" altLang="en-US" sz="2000" b="1">
                <a:solidFill>
                  <a:schemeClr val="tx1"/>
                </a:solidFill>
                <a:latin typeface="微软雅黑" panose="020B0503020204020204" pitchFamily="34" charset="-122"/>
                <a:ea typeface="微软雅黑" panose="020B0503020204020204" pitchFamily="34" charset="-122"/>
              </a:rPr>
              <a:t>合 剂</a:t>
            </a:r>
          </a:p>
        </p:txBody>
      </p:sp>
      <p:sp>
        <p:nvSpPr>
          <p:cNvPr id="4" name="矩形 3"/>
          <p:cNvSpPr/>
          <p:nvPr/>
        </p:nvSpPr>
        <p:spPr>
          <a:xfrm>
            <a:off x="3559512" y="352653"/>
            <a:ext cx="2031325"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质量标准对比</a:t>
            </a:r>
          </a:p>
        </p:txBody>
      </p:sp>
    </p:spTree>
    <p:extLst>
      <p:ext uri="{BB962C8B-B14F-4D97-AF65-F5344CB8AC3E}">
        <p14:creationId xmlns:p14="http://schemas.microsoft.com/office/powerpoint/2010/main" xmlns="" val="360776939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95710" y="121310"/>
            <a:ext cx="2646878" cy="461665"/>
          </a:xfrm>
          <a:prstGeom prst="rect">
            <a:avLst/>
          </a:prstGeom>
        </p:spPr>
        <p:txBody>
          <a:bodyPr wrap="none">
            <a:spAutoFit/>
          </a:bodyPr>
          <a:lstStyle/>
          <a:p>
            <a:r>
              <a:rPr lang="zh-CN" altLang="en-US" sz="2400" b="1" dirty="0" smtClean="0">
                <a:latin typeface="微软雅黑" panose="020B0503020204020204" pitchFamily="34" charset="-122"/>
                <a:ea typeface="微软雅黑" panose="020B0503020204020204" pitchFamily="34" charset="-122"/>
              </a:rPr>
              <a:t>“液”与“合剂”</a:t>
            </a:r>
            <a:endParaRPr lang="zh-CN" altLang="en-US" sz="2400" b="1" dirty="0">
              <a:latin typeface="微软雅黑" panose="020B0503020204020204" pitchFamily="34" charset="-122"/>
              <a:ea typeface="微软雅黑" panose="020B0503020204020204" pitchFamily="34" charset="-122"/>
            </a:endParaRPr>
          </a:p>
        </p:txBody>
      </p:sp>
      <p:sp>
        <p:nvSpPr>
          <p:cNvPr id="16" name="Rectangle 3"/>
          <p:cNvSpPr>
            <a:spLocks noChangeArrowheads="1"/>
          </p:cNvSpPr>
          <p:nvPr/>
        </p:nvSpPr>
        <p:spPr bwMode="auto">
          <a:xfrm>
            <a:off x="419845" y="1777424"/>
            <a:ext cx="2646878" cy="542925"/>
          </a:xfrm>
          <a:prstGeom prst="rect">
            <a:avLst/>
          </a:prstGeom>
          <a:noFill/>
          <a:ln>
            <a:noFill/>
          </a:ln>
        </p:spPr>
        <p:txBody>
          <a:bodyPr lIns="90170" tIns="46990" rIns="90170" bIns="46990" anchor="ctr"/>
          <a:lstStyle>
            <a:lvl1pPr>
              <a:lnSpc>
                <a:spcPct val="120000"/>
              </a:lnSpc>
              <a:spcBef>
                <a:spcPct val="20000"/>
              </a:spcBef>
              <a:buFont typeface="Arial" panose="020B0604020202020204" pitchFamily="34" charset="0"/>
              <a:buChar char="•"/>
              <a:defRPr sz="2400">
                <a:solidFill>
                  <a:schemeClr val="bg2"/>
                </a:solidFill>
                <a:latin typeface="黑体" panose="02010609060101010101" pitchFamily="49" charset="-122"/>
                <a:ea typeface="黑体" panose="02010609060101010101" pitchFamily="49" charset="-122"/>
                <a:sym typeface="Arial" panose="020B0604020202020204" pitchFamily="34" charset="0"/>
              </a:defRPr>
            </a:lvl1pPr>
            <a:lvl2pPr marL="742950" indent="-28575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2pPr>
            <a:lvl3pPr marL="11430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3pPr>
            <a:lvl4pPr marL="16002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4pPr>
            <a:lvl5pPr marL="20574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5pPr>
            <a:lvl6pPr marL="25146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6pPr>
            <a:lvl7pPr marL="29718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7pPr>
            <a:lvl8pPr marL="34290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8pPr>
            <a:lvl9pPr marL="38862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9pPr>
          </a:lstStyle>
          <a:p>
            <a:pPr>
              <a:lnSpc>
                <a:spcPct val="100000"/>
              </a:lnSpc>
              <a:spcBef>
                <a:spcPct val="0"/>
              </a:spcBef>
              <a:buFont typeface="Arial" panose="020B0604020202020204" pitchFamily="34" charset="0"/>
              <a:buNone/>
            </a:pPr>
            <a:r>
              <a:rPr lang="zh-CN" altLang="en-US" b="1" dirty="0">
                <a:solidFill>
                  <a:schemeClr val="tx1"/>
                </a:solidFill>
                <a:latin typeface="微软雅黑" panose="020B0503020204020204" pitchFamily="34" charset="-122"/>
                <a:ea typeface="微软雅黑" panose="020B0503020204020204" pitchFamily="34" charset="-122"/>
              </a:rPr>
              <a:t>太极藿香正气液</a:t>
            </a:r>
          </a:p>
        </p:txBody>
      </p:sp>
      <p:sp>
        <p:nvSpPr>
          <p:cNvPr id="17" name="Rectangle 4"/>
          <p:cNvSpPr>
            <a:spLocks noChangeArrowheads="1"/>
          </p:cNvSpPr>
          <p:nvPr/>
        </p:nvSpPr>
        <p:spPr bwMode="auto">
          <a:xfrm>
            <a:off x="4860019" y="1777425"/>
            <a:ext cx="2232155" cy="542925"/>
          </a:xfrm>
          <a:prstGeom prst="rect">
            <a:avLst/>
          </a:prstGeom>
          <a:noFill/>
          <a:ln>
            <a:noFill/>
          </a:ln>
        </p:spPr>
        <p:txBody>
          <a:bodyPr lIns="90170" tIns="46990" rIns="90170" bIns="46990" anchor="ctr"/>
          <a:lstStyle>
            <a:lvl1pPr>
              <a:lnSpc>
                <a:spcPct val="120000"/>
              </a:lnSpc>
              <a:spcBef>
                <a:spcPct val="20000"/>
              </a:spcBef>
              <a:buFont typeface="Arial" panose="020B0604020202020204" pitchFamily="34" charset="0"/>
              <a:buChar char="•"/>
              <a:defRPr sz="2400">
                <a:solidFill>
                  <a:schemeClr val="bg2"/>
                </a:solidFill>
                <a:latin typeface="黑体" panose="02010609060101010101" pitchFamily="49" charset="-122"/>
                <a:ea typeface="黑体" panose="02010609060101010101" pitchFamily="49" charset="-122"/>
                <a:sym typeface="Arial" panose="020B0604020202020204" pitchFamily="34" charset="0"/>
              </a:defRPr>
            </a:lvl1pPr>
            <a:lvl2pPr marL="742950" indent="-28575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2pPr>
            <a:lvl3pPr marL="11430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3pPr>
            <a:lvl4pPr marL="16002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4pPr>
            <a:lvl5pPr marL="20574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5pPr>
            <a:lvl6pPr marL="25146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6pPr>
            <a:lvl7pPr marL="29718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7pPr>
            <a:lvl8pPr marL="34290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8pPr>
            <a:lvl9pPr marL="38862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9pPr>
          </a:lstStyle>
          <a:p>
            <a:pPr>
              <a:lnSpc>
                <a:spcPct val="100000"/>
              </a:lnSpc>
              <a:spcBef>
                <a:spcPct val="0"/>
              </a:spcBef>
              <a:buFont typeface="Arial" panose="020B0604020202020204" pitchFamily="34" charset="0"/>
              <a:buNone/>
            </a:pPr>
            <a:r>
              <a:rPr lang="zh-CN" altLang="en-US" b="1" dirty="0">
                <a:solidFill>
                  <a:schemeClr val="tx1"/>
                </a:solidFill>
                <a:latin typeface="微软雅黑" panose="020B0503020204020204" pitchFamily="34" charset="-122"/>
                <a:ea typeface="微软雅黑" panose="020B0503020204020204" pitchFamily="34" charset="-122"/>
              </a:rPr>
              <a:t>藿香正气合剂</a:t>
            </a:r>
          </a:p>
        </p:txBody>
      </p:sp>
      <p:sp>
        <p:nvSpPr>
          <p:cNvPr id="20" name="Text Box 7"/>
          <p:cNvSpPr>
            <a:spLocks noChangeArrowheads="1"/>
          </p:cNvSpPr>
          <p:nvPr/>
        </p:nvSpPr>
        <p:spPr bwMode="auto">
          <a:xfrm>
            <a:off x="4839381" y="2564825"/>
            <a:ext cx="4124923" cy="1463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bevel/>
              </a14:hiddenLine>
            </a:ext>
          </a:extLst>
        </p:spPr>
        <p:txBody>
          <a:bodyPr/>
          <a:lstStyle/>
          <a:p>
            <a:pPr marL="285750" indent="-285750">
              <a:lnSpc>
                <a:spcPct val="150000"/>
              </a:lnSpc>
              <a:buClr>
                <a:schemeClr val="accent1">
                  <a:lumMod val="50000"/>
                </a:schemeClr>
              </a:buClr>
              <a:buFont typeface="Wingdings" pitchFamily="2" charset="2"/>
              <a:buChar char="l"/>
              <a:defRPr/>
            </a:pPr>
            <a:r>
              <a:rPr lang="zh-CN" altLang="zh-CN" sz="2000" dirty="0">
                <a:latin typeface="微软雅黑" pitchFamily="34" charset="-122"/>
                <a:ea typeface="微软雅黑" pitchFamily="34" charset="-122"/>
              </a:rPr>
              <a:t>口服一次</a:t>
            </a:r>
            <a:r>
              <a:rPr lang="en-US" altLang="zh-CN" sz="2000" dirty="0">
                <a:latin typeface="微软雅黑" pitchFamily="34" charset="-122"/>
                <a:ea typeface="微软雅黑" pitchFamily="34" charset="-122"/>
              </a:rPr>
              <a:t>10</a:t>
            </a:r>
            <a:r>
              <a:rPr lang="zh-CN" altLang="zh-CN" sz="2000" dirty="0">
                <a:latin typeface="微软雅黑" pitchFamily="34" charset="-122"/>
                <a:ea typeface="微软雅黑" pitchFamily="34" charset="-122"/>
              </a:rPr>
              <a:t>～</a:t>
            </a:r>
            <a:r>
              <a:rPr lang="en-US" altLang="zh-CN" sz="2000" dirty="0">
                <a:latin typeface="微软雅黑" pitchFamily="34" charset="-122"/>
                <a:ea typeface="微软雅黑" pitchFamily="34" charset="-122"/>
              </a:rPr>
              <a:t>15ml</a:t>
            </a:r>
            <a:r>
              <a:rPr lang="zh-CN" altLang="zh-CN" sz="2000" dirty="0">
                <a:latin typeface="微软雅黑" pitchFamily="34" charset="-122"/>
                <a:ea typeface="微软雅黑" pitchFamily="34" charset="-122"/>
              </a:rPr>
              <a:t>，一日</a:t>
            </a:r>
            <a:r>
              <a:rPr lang="en-US" altLang="zh-CN" sz="2000" dirty="0">
                <a:latin typeface="微软雅黑" pitchFamily="34" charset="-122"/>
                <a:ea typeface="微软雅黑" pitchFamily="34" charset="-122"/>
              </a:rPr>
              <a:t>3</a:t>
            </a:r>
            <a:r>
              <a:rPr lang="zh-CN" altLang="zh-CN" sz="2000" dirty="0" smtClean="0">
                <a:latin typeface="微软雅黑" pitchFamily="34" charset="-122"/>
                <a:ea typeface="微软雅黑" pitchFamily="34" charset="-122"/>
              </a:rPr>
              <a:t>次</a:t>
            </a:r>
            <a:endParaRPr lang="en-US" altLang="zh-CN" sz="2000" dirty="0">
              <a:solidFill>
                <a:schemeClr val="bg2"/>
              </a:solidFill>
              <a:latin typeface="微软雅黑" pitchFamily="34" charset="-122"/>
              <a:ea typeface="微软雅黑" pitchFamily="34" charset="-122"/>
              <a:sym typeface="Arial" pitchFamily="34" charset="0"/>
            </a:endParaRPr>
          </a:p>
          <a:p>
            <a:pPr marL="285750" indent="-285750">
              <a:lnSpc>
                <a:spcPct val="150000"/>
              </a:lnSpc>
              <a:buClr>
                <a:schemeClr val="accent1">
                  <a:lumMod val="50000"/>
                </a:schemeClr>
              </a:buClr>
              <a:buFont typeface="Wingdings" pitchFamily="2" charset="2"/>
              <a:buChar char="l"/>
              <a:defRPr/>
            </a:pPr>
            <a:r>
              <a:rPr lang="zh-CN" altLang="en-US" sz="2000" b="1" dirty="0">
                <a:solidFill>
                  <a:srgbClr val="FF0000"/>
                </a:solidFill>
                <a:latin typeface="微软雅黑" pitchFamily="34" charset="-122"/>
                <a:ea typeface="微软雅黑" pitchFamily="34" charset="-122"/>
                <a:sym typeface="Arial" pitchFamily="34" charset="0"/>
              </a:rPr>
              <a:t>服用剂量大，服用不便且日服用价格较高</a:t>
            </a:r>
          </a:p>
        </p:txBody>
      </p:sp>
      <p:sp>
        <p:nvSpPr>
          <p:cNvPr id="21" name="Text Box 8"/>
          <p:cNvSpPr>
            <a:spLocks noChangeArrowheads="1"/>
          </p:cNvSpPr>
          <p:nvPr/>
        </p:nvSpPr>
        <p:spPr bwMode="auto">
          <a:xfrm>
            <a:off x="395710" y="2669600"/>
            <a:ext cx="4179465" cy="1463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bevel/>
              </a14:hiddenLine>
            </a:ext>
          </a:extLst>
        </p:spPr>
        <p:txBody>
          <a:bodyPr/>
          <a:lstStyle/>
          <a:p>
            <a:pPr marL="285750" indent="-285750" algn="just">
              <a:lnSpc>
                <a:spcPct val="150000"/>
              </a:lnSpc>
              <a:buClr>
                <a:schemeClr val="accent1">
                  <a:lumMod val="50000"/>
                </a:schemeClr>
              </a:buClr>
              <a:buFont typeface="Wingdings" pitchFamily="2" charset="2"/>
              <a:buChar char="l"/>
              <a:defRPr/>
            </a:pPr>
            <a:r>
              <a:rPr lang="zh-CN" altLang="zh-CN" sz="2000" dirty="0">
                <a:latin typeface="微软雅黑" pitchFamily="34" charset="-122"/>
                <a:ea typeface="微软雅黑" pitchFamily="34" charset="-122"/>
              </a:rPr>
              <a:t>口服一次</a:t>
            </a:r>
            <a:r>
              <a:rPr lang="en-US" altLang="zh-CN" sz="2000" dirty="0">
                <a:latin typeface="微软雅黑" pitchFamily="34" charset="-122"/>
                <a:ea typeface="微软雅黑" pitchFamily="34" charset="-122"/>
              </a:rPr>
              <a:t>5</a:t>
            </a:r>
            <a:r>
              <a:rPr lang="zh-CN" altLang="zh-CN" sz="2000" dirty="0">
                <a:latin typeface="微软雅黑" pitchFamily="34" charset="-122"/>
                <a:ea typeface="微软雅黑" pitchFamily="34" charset="-122"/>
              </a:rPr>
              <a:t>～</a:t>
            </a:r>
            <a:r>
              <a:rPr lang="en-US" altLang="zh-CN" sz="2000" dirty="0">
                <a:latin typeface="微软雅黑" pitchFamily="34" charset="-122"/>
                <a:ea typeface="微软雅黑" pitchFamily="34" charset="-122"/>
              </a:rPr>
              <a:t>10ml</a:t>
            </a:r>
            <a:r>
              <a:rPr lang="zh-CN" altLang="zh-CN" sz="2000" dirty="0">
                <a:latin typeface="微软雅黑" pitchFamily="34" charset="-122"/>
                <a:ea typeface="微软雅黑" pitchFamily="34" charset="-122"/>
              </a:rPr>
              <a:t>，一日</a:t>
            </a:r>
            <a:r>
              <a:rPr lang="en-US" altLang="zh-CN" sz="2000" dirty="0">
                <a:latin typeface="微软雅黑" pitchFamily="34" charset="-122"/>
                <a:ea typeface="微软雅黑" pitchFamily="34" charset="-122"/>
              </a:rPr>
              <a:t>2</a:t>
            </a:r>
            <a:r>
              <a:rPr lang="zh-CN" altLang="zh-CN" sz="2000" dirty="0">
                <a:latin typeface="微软雅黑" pitchFamily="34" charset="-122"/>
                <a:ea typeface="微软雅黑" pitchFamily="34" charset="-122"/>
              </a:rPr>
              <a:t>次</a:t>
            </a:r>
            <a:r>
              <a:rPr lang="zh-CN" altLang="en-US" sz="2000" dirty="0" smtClean="0">
                <a:latin typeface="微软雅黑" pitchFamily="34" charset="-122"/>
                <a:ea typeface="微软雅黑" pitchFamily="34" charset="-122"/>
              </a:rPr>
              <a:t>；</a:t>
            </a:r>
            <a:endParaRPr lang="en-US" altLang="zh-CN" sz="2000" dirty="0">
              <a:latin typeface="微软雅黑" pitchFamily="34" charset="-122"/>
              <a:ea typeface="微软雅黑" pitchFamily="34" charset="-122"/>
            </a:endParaRPr>
          </a:p>
          <a:p>
            <a:pPr marL="285750" indent="-285750" algn="just">
              <a:lnSpc>
                <a:spcPct val="150000"/>
              </a:lnSpc>
              <a:buClr>
                <a:schemeClr val="accent1">
                  <a:lumMod val="50000"/>
                </a:schemeClr>
              </a:buClr>
              <a:buFont typeface="Wingdings" pitchFamily="2" charset="2"/>
              <a:buChar char="l"/>
              <a:defRPr/>
            </a:pPr>
            <a:r>
              <a:rPr lang="zh-CN" altLang="en-US" sz="2000" b="1" dirty="0">
                <a:solidFill>
                  <a:srgbClr val="FF0000"/>
                </a:solidFill>
                <a:latin typeface="微软雅黑" pitchFamily="34" charset="-122"/>
                <a:ea typeface="微软雅黑" pitchFamily="34" charset="-122"/>
              </a:rPr>
              <a:t>服用</a:t>
            </a:r>
            <a:r>
              <a:rPr lang="zh-CN" altLang="zh-CN" sz="2000" b="1" dirty="0">
                <a:solidFill>
                  <a:srgbClr val="FF0000"/>
                </a:solidFill>
                <a:latin typeface="微软雅黑" pitchFamily="34" charset="-122"/>
                <a:ea typeface="微软雅黑" pitchFamily="34" charset="-122"/>
              </a:rPr>
              <a:t>剂量小，服用方便</a:t>
            </a:r>
            <a:endParaRPr lang="zh-CN" altLang="en-US" sz="2000" dirty="0">
              <a:solidFill>
                <a:schemeClr val="bg2"/>
              </a:solidFill>
              <a:latin typeface="微软雅黑" pitchFamily="34" charset="-122"/>
              <a:ea typeface="微软雅黑" pitchFamily="34" charset="-122"/>
              <a:sym typeface="Arial" pitchFamily="34" charset="0"/>
            </a:endParaRPr>
          </a:p>
        </p:txBody>
      </p:sp>
    </p:spTree>
    <p:extLst>
      <p:ext uri="{BB962C8B-B14F-4D97-AF65-F5344CB8AC3E}">
        <p14:creationId xmlns:p14="http://schemas.microsoft.com/office/powerpoint/2010/main" xmlns="" val="208752277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95710" y="121310"/>
            <a:ext cx="2646878" cy="461665"/>
          </a:xfrm>
          <a:prstGeom prst="rect">
            <a:avLst/>
          </a:prstGeom>
        </p:spPr>
        <p:txBody>
          <a:bodyPr wrap="none">
            <a:spAutoFit/>
          </a:bodyPr>
          <a:lstStyle/>
          <a:p>
            <a:r>
              <a:rPr lang="zh-CN" altLang="en-US" sz="2400" b="1" dirty="0" smtClean="0">
                <a:latin typeface="微软雅黑" panose="020B0503020204020204" pitchFamily="34" charset="-122"/>
                <a:ea typeface="微软雅黑" panose="020B0503020204020204" pitchFamily="34" charset="-122"/>
              </a:rPr>
              <a:t>“液”与“合剂”</a:t>
            </a:r>
            <a:endParaRPr lang="zh-CN" altLang="en-US" sz="2400" b="1" dirty="0">
              <a:latin typeface="微软雅黑" panose="020B0503020204020204" pitchFamily="34" charset="-122"/>
              <a:ea typeface="微软雅黑" panose="020B0503020204020204" pitchFamily="34" charset="-122"/>
            </a:endParaRPr>
          </a:p>
        </p:txBody>
      </p:sp>
      <p:sp>
        <p:nvSpPr>
          <p:cNvPr id="7" name="椭圆 8"/>
          <p:cNvSpPr>
            <a:spLocks noChangeArrowheads="1"/>
          </p:cNvSpPr>
          <p:nvPr/>
        </p:nvSpPr>
        <p:spPr bwMode="auto">
          <a:xfrm>
            <a:off x="539720" y="2080308"/>
            <a:ext cx="628650" cy="628650"/>
          </a:xfrm>
          <a:prstGeom prst="ellipse">
            <a:avLst/>
          </a:prstGeom>
          <a:solidFill>
            <a:srgbClr val="AEABAB"/>
          </a:solidFill>
          <a:ln>
            <a:noFill/>
          </a:ln>
          <a:extLst>
            <a:ext uri="{91240B29-F687-4F45-9708-019B960494DF}">
              <a14:hiddenLine xmlns:a14="http://schemas.microsoft.com/office/drawing/2010/main" xmlns="" w="12700">
                <a:solidFill>
                  <a:srgbClr val="000000"/>
                </a:solidFill>
                <a:round/>
                <a:headEnd/>
                <a:tailEnd/>
              </a14:hiddenLine>
            </a:ext>
          </a:extLst>
        </p:spPr>
        <p:txBody>
          <a:bodyPr anchor="ctr"/>
          <a:lstStyle>
            <a:lvl1pPr>
              <a:lnSpc>
                <a:spcPct val="120000"/>
              </a:lnSpc>
              <a:spcBef>
                <a:spcPct val="20000"/>
              </a:spcBef>
              <a:buFont typeface="Arial" panose="020B0604020202020204" pitchFamily="34" charset="0"/>
              <a:buChar char="•"/>
              <a:defRPr sz="2400">
                <a:solidFill>
                  <a:schemeClr val="bg2"/>
                </a:solidFill>
                <a:latin typeface="黑体" panose="02010609060101010101" pitchFamily="49" charset="-122"/>
                <a:ea typeface="黑体" panose="02010609060101010101" pitchFamily="49" charset="-122"/>
                <a:sym typeface="Arial" panose="020B0604020202020204" pitchFamily="34" charset="0"/>
              </a:defRPr>
            </a:lvl1pPr>
            <a:lvl2pPr marL="742950" indent="-28575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2pPr>
            <a:lvl3pPr marL="11430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3pPr>
            <a:lvl4pPr marL="16002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4pPr>
            <a:lvl5pPr marL="20574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5pPr>
            <a:lvl6pPr marL="25146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6pPr>
            <a:lvl7pPr marL="29718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7pPr>
            <a:lvl8pPr marL="34290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8pPr>
            <a:lvl9pPr marL="38862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9pPr>
          </a:lstStyle>
          <a:p>
            <a:pPr algn="ctr" eaLnBrk="1" hangingPunct="1">
              <a:lnSpc>
                <a:spcPct val="100000"/>
              </a:lnSpc>
              <a:spcBef>
                <a:spcPct val="0"/>
              </a:spcBef>
              <a:buFont typeface="Arial" panose="020B0604020202020204" pitchFamily="34" charset="0"/>
              <a:buNone/>
            </a:pPr>
            <a:r>
              <a:rPr lang="en-US" altLang="zh-CN" sz="2600">
                <a:latin typeface="Calibri" panose="020F0502020204030204" pitchFamily="34" charset="0"/>
                <a:ea typeface="宋体" panose="02010600030101010101" pitchFamily="2" charset="-122"/>
                <a:sym typeface="Calibri" panose="020F0502020204030204" pitchFamily="34" charset="0"/>
              </a:rPr>
              <a:t>1</a:t>
            </a:r>
          </a:p>
        </p:txBody>
      </p:sp>
      <p:sp>
        <p:nvSpPr>
          <p:cNvPr id="8" name="椭圆 9"/>
          <p:cNvSpPr>
            <a:spLocks noChangeArrowheads="1"/>
          </p:cNvSpPr>
          <p:nvPr/>
        </p:nvSpPr>
        <p:spPr bwMode="auto">
          <a:xfrm>
            <a:off x="539720" y="3010583"/>
            <a:ext cx="628650" cy="628650"/>
          </a:xfrm>
          <a:prstGeom prst="ellipse">
            <a:avLst/>
          </a:prstGeom>
          <a:solidFill>
            <a:srgbClr val="AEABAB"/>
          </a:solidFill>
          <a:ln>
            <a:noFill/>
          </a:ln>
          <a:extLst>
            <a:ext uri="{91240B29-F687-4F45-9708-019B960494DF}">
              <a14:hiddenLine xmlns:a14="http://schemas.microsoft.com/office/drawing/2010/main" xmlns="" w="12700">
                <a:solidFill>
                  <a:srgbClr val="000000"/>
                </a:solidFill>
                <a:round/>
                <a:headEnd/>
                <a:tailEnd/>
              </a14:hiddenLine>
            </a:ext>
          </a:extLst>
        </p:spPr>
        <p:txBody>
          <a:bodyPr anchor="ctr"/>
          <a:lstStyle>
            <a:lvl1pPr>
              <a:lnSpc>
                <a:spcPct val="120000"/>
              </a:lnSpc>
              <a:spcBef>
                <a:spcPct val="20000"/>
              </a:spcBef>
              <a:buFont typeface="Arial" panose="020B0604020202020204" pitchFamily="34" charset="0"/>
              <a:buChar char="•"/>
              <a:defRPr sz="2400">
                <a:solidFill>
                  <a:schemeClr val="bg2"/>
                </a:solidFill>
                <a:latin typeface="黑体" panose="02010609060101010101" pitchFamily="49" charset="-122"/>
                <a:ea typeface="黑体" panose="02010609060101010101" pitchFamily="49" charset="-122"/>
                <a:sym typeface="Arial" panose="020B0604020202020204" pitchFamily="34" charset="0"/>
              </a:defRPr>
            </a:lvl1pPr>
            <a:lvl2pPr marL="742950" indent="-28575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2pPr>
            <a:lvl3pPr marL="11430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3pPr>
            <a:lvl4pPr marL="16002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4pPr>
            <a:lvl5pPr marL="20574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5pPr>
            <a:lvl6pPr marL="25146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6pPr>
            <a:lvl7pPr marL="29718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7pPr>
            <a:lvl8pPr marL="34290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8pPr>
            <a:lvl9pPr marL="38862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9pPr>
          </a:lstStyle>
          <a:p>
            <a:pPr algn="ctr" eaLnBrk="1" hangingPunct="1">
              <a:lnSpc>
                <a:spcPct val="100000"/>
              </a:lnSpc>
              <a:spcBef>
                <a:spcPct val="0"/>
              </a:spcBef>
              <a:buFont typeface="Arial" panose="020B0604020202020204" pitchFamily="34" charset="0"/>
              <a:buNone/>
            </a:pPr>
            <a:r>
              <a:rPr lang="en-US" altLang="zh-CN" sz="2600">
                <a:latin typeface="Calibri" panose="020F0502020204030204" pitchFamily="34" charset="0"/>
                <a:ea typeface="宋体" panose="02010600030101010101" pitchFamily="2" charset="-122"/>
                <a:sym typeface="Calibri" panose="020F0502020204030204" pitchFamily="34" charset="0"/>
              </a:rPr>
              <a:t>2</a:t>
            </a:r>
          </a:p>
        </p:txBody>
      </p:sp>
      <p:sp>
        <p:nvSpPr>
          <p:cNvPr id="9" name="椭圆 10"/>
          <p:cNvSpPr>
            <a:spLocks noChangeArrowheads="1"/>
          </p:cNvSpPr>
          <p:nvPr/>
        </p:nvSpPr>
        <p:spPr bwMode="auto">
          <a:xfrm>
            <a:off x="539720" y="3961496"/>
            <a:ext cx="628650" cy="628650"/>
          </a:xfrm>
          <a:prstGeom prst="ellipse">
            <a:avLst/>
          </a:prstGeom>
          <a:solidFill>
            <a:srgbClr val="AEABAB"/>
          </a:solidFill>
          <a:ln>
            <a:noFill/>
          </a:ln>
          <a:extLst>
            <a:ext uri="{91240B29-F687-4F45-9708-019B960494DF}">
              <a14:hiddenLine xmlns:a14="http://schemas.microsoft.com/office/drawing/2010/main" xmlns="" w="12700">
                <a:solidFill>
                  <a:srgbClr val="000000"/>
                </a:solidFill>
                <a:round/>
                <a:headEnd/>
                <a:tailEnd/>
              </a14:hiddenLine>
            </a:ext>
          </a:extLst>
        </p:spPr>
        <p:txBody>
          <a:bodyPr anchor="ctr"/>
          <a:lstStyle>
            <a:lvl1pPr>
              <a:lnSpc>
                <a:spcPct val="120000"/>
              </a:lnSpc>
              <a:spcBef>
                <a:spcPct val="20000"/>
              </a:spcBef>
              <a:buFont typeface="Arial" panose="020B0604020202020204" pitchFamily="34" charset="0"/>
              <a:buChar char="•"/>
              <a:defRPr sz="2400">
                <a:solidFill>
                  <a:schemeClr val="bg2"/>
                </a:solidFill>
                <a:latin typeface="黑体" panose="02010609060101010101" pitchFamily="49" charset="-122"/>
                <a:ea typeface="黑体" panose="02010609060101010101" pitchFamily="49" charset="-122"/>
                <a:sym typeface="Arial" panose="020B0604020202020204" pitchFamily="34" charset="0"/>
              </a:defRPr>
            </a:lvl1pPr>
            <a:lvl2pPr marL="742950" indent="-28575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2pPr>
            <a:lvl3pPr marL="11430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3pPr>
            <a:lvl4pPr marL="16002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4pPr>
            <a:lvl5pPr marL="20574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5pPr>
            <a:lvl6pPr marL="25146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6pPr>
            <a:lvl7pPr marL="29718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7pPr>
            <a:lvl8pPr marL="34290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8pPr>
            <a:lvl9pPr marL="38862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9pPr>
          </a:lstStyle>
          <a:p>
            <a:pPr algn="ctr" eaLnBrk="1" hangingPunct="1">
              <a:lnSpc>
                <a:spcPct val="100000"/>
              </a:lnSpc>
              <a:spcBef>
                <a:spcPct val="0"/>
              </a:spcBef>
              <a:buFont typeface="Arial" panose="020B0604020202020204" pitchFamily="34" charset="0"/>
              <a:buNone/>
            </a:pPr>
            <a:r>
              <a:rPr lang="en-US" altLang="zh-CN" sz="2600">
                <a:latin typeface="Calibri" panose="020F0502020204030204" pitchFamily="34" charset="0"/>
                <a:ea typeface="宋体" panose="02010600030101010101" pitchFamily="2" charset="-122"/>
                <a:sym typeface="Calibri" panose="020F0502020204030204" pitchFamily="34" charset="0"/>
              </a:rPr>
              <a:t>3</a:t>
            </a:r>
          </a:p>
        </p:txBody>
      </p:sp>
      <p:sp>
        <p:nvSpPr>
          <p:cNvPr id="13" name="TextBox 1"/>
          <p:cNvSpPr txBox="1"/>
          <p:nvPr/>
        </p:nvSpPr>
        <p:spPr>
          <a:xfrm>
            <a:off x="1049875" y="1071744"/>
            <a:ext cx="4498975" cy="523875"/>
          </a:xfrm>
          <a:prstGeom prst="rect">
            <a:avLst/>
          </a:prstGeom>
          <a:noFill/>
          <a:effectLst/>
        </p:spPr>
        <p:style>
          <a:lnRef idx="0">
            <a:schemeClr val="accent2"/>
          </a:lnRef>
          <a:fillRef idx="3">
            <a:schemeClr val="accent2"/>
          </a:fillRef>
          <a:effectRef idx="3">
            <a:schemeClr val="accent2"/>
          </a:effectRef>
          <a:fontRef idx="minor">
            <a:schemeClr val="lt1"/>
          </a:fontRef>
        </p:style>
        <p:txBody>
          <a:bodyPr>
            <a:spAutoFit/>
          </a:bodyPr>
          <a:lstStyle/>
          <a:p>
            <a:pPr>
              <a:defRPr/>
            </a:pPr>
            <a:r>
              <a:rPr lang="zh-CN" altLang="en-US" sz="2800" b="1" dirty="0">
                <a:solidFill>
                  <a:schemeClr val="tx1"/>
                </a:solidFill>
                <a:latin typeface="微软雅黑" panose="020B0503020204020204" pitchFamily="34" charset="-122"/>
                <a:ea typeface="微软雅黑" panose="020B0503020204020204" pitchFamily="34" charset="-122"/>
              </a:rPr>
              <a:t>藿香正气合剂夏季储存条件</a:t>
            </a:r>
          </a:p>
        </p:txBody>
      </p:sp>
      <p:sp>
        <p:nvSpPr>
          <p:cNvPr id="14" name="矩形 13"/>
          <p:cNvSpPr/>
          <p:nvPr/>
        </p:nvSpPr>
        <p:spPr>
          <a:xfrm>
            <a:off x="1331775" y="2080308"/>
            <a:ext cx="7173915" cy="707886"/>
          </a:xfrm>
          <a:prstGeom prst="rect">
            <a:avLst/>
          </a:prstGeom>
        </p:spPr>
        <p:txBody>
          <a:bodyPr wrap="square">
            <a:spAutoFit/>
          </a:bodyPr>
          <a:lstStyle/>
          <a:p>
            <a:pPr>
              <a:defRPr/>
            </a:pPr>
            <a:r>
              <a:rPr lang="zh-CN" altLang="zh-CN" sz="2000" dirty="0">
                <a:solidFill>
                  <a:schemeClr val="tx1">
                    <a:lumMod val="95000"/>
                    <a:lumOff val="5000"/>
                  </a:schemeClr>
                </a:solidFill>
                <a:latin typeface="微软雅黑" pitchFamily="34" charset="-122"/>
                <a:ea typeface="微软雅黑" pitchFamily="34" charset="-122"/>
              </a:rPr>
              <a:t>藿香正气合剂按药品标准要求应在不超过</a:t>
            </a:r>
            <a:r>
              <a:rPr lang="en-US" altLang="zh-CN" sz="2000" dirty="0">
                <a:solidFill>
                  <a:schemeClr val="tx1">
                    <a:lumMod val="95000"/>
                    <a:lumOff val="5000"/>
                  </a:schemeClr>
                </a:solidFill>
                <a:latin typeface="微软雅黑" pitchFamily="34" charset="-122"/>
                <a:ea typeface="微软雅黑" pitchFamily="34" charset="-122"/>
              </a:rPr>
              <a:t>20</a:t>
            </a:r>
            <a:r>
              <a:rPr lang="zh-CN" altLang="zh-CN" sz="2000" dirty="0">
                <a:solidFill>
                  <a:schemeClr val="tx1">
                    <a:lumMod val="95000"/>
                    <a:lumOff val="5000"/>
                  </a:schemeClr>
                </a:solidFill>
                <a:latin typeface="微软雅黑" pitchFamily="34" charset="-122"/>
                <a:ea typeface="微软雅黑" pitchFamily="34" charset="-122"/>
              </a:rPr>
              <a:t>℃的条件下贮藏</a:t>
            </a:r>
            <a:r>
              <a:rPr lang="zh-CN" altLang="en-US" sz="2000" dirty="0">
                <a:solidFill>
                  <a:schemeClr val="tx1">
                    <a:lumMod val="95000"/>
                    <a:lumOff val="5000"/>
                  </a:schemeClr>
                </a:solidFill>
                <a:latin typeface="微软雅黑" pitchFamily="34" charset="-122"/>
                <a:ea typeface="微软雅黑" pitchFamily="34" charset="-122"/>
              </a:rPr>
              <a:t>，药店应置于</a:t>
            </a:r>
            <a:r>
              <a:rPr lang="zh-CN" altLang="en-US" sz="2000" dirty="0" smtClean="0">
                <a:solidFill>
                  <a:schemeClr val="tx1">
                    <a:lumMod val="95000"/>
                    <a:lumOff val="5000"/>
                  </a:schemeClr>
                </a:solidFill>
                <a:latin typeface="微软雅黑" pitchFamily="34" charset="-122"/>
                <a:ea typeface="微软雅黑" pitchFamily="34" charset="-122"/>
              </a:rPr>
              <a:t>阴凉</a:t>
            </a:r>
            <a:r>
              <a:rPr lang="zh-CN" altLang="en-US" sz="2000" dirty="0" smtClean="0">
                <a:solidFill>
                  <a:schemeClr val="tx1">
                    <a:lumMod val="95000"/>
                    <a:lumOff val="5000"/>
                  </a:schemeClr>
                </a:solidFill>
                <a:latin typeface="微软雅黑" pitchFamily="34" charset="-122"/>
                <a:ea typeface="微软雅黑" pitchFamily="34" charset="-122"/>
              </a:rPr>
              <a:t>柜</a:t>
            </a:r>
            <a:r>
              <a:rPr lang="zh-CN" altLang="en-US" sz="2000" dirty="0" smtClean="0">
                <a:solidFill>
                  <a:schemeClr val="tx1">
                    <a:lumMod val="95000"/>
                    <a:lumOff val="5000"/>
                  </a:schemeClr>
                </a:solidFill>
                <a:latin typeface="微软雅黑" pitchFamily="34" charset="-122"/>
                <a:ea typeface="微软雅黑" pitchFamily="34" charset="-122"/>
              </a:rPr>
              <a:t>储藏</a:t>
            </a:r>
            <a:r>
              <a:rPr lang="zh-CN" altLang="en-US" sz="2000" dirty="0">
                <a:solidFill>
                  <a:schemeClr val="tx1">
                    <a:lumMod val="95000"/>
                    <a:lumOff val="5000"/>
                  </a:schemeClr>
                </a:solidFill>
                <a:latin typeface="微软雅黑" pitchFamily="34" charset="-122"/>
                <a:ea typeface="微软雅黑" pitchFamily="34" charset="-122"/>
              </a:rPr>
              <a:t>销售。</a:t>
            </a:r>
          </a:p>
        </p:txBody>
      </p:sp>
      <p:sp>
        <p:nvSpPr>
          <p:cNvPr id="15" name="矩形 3"/>
          <p:cNvSpPr>
            <a:spLocks noChangeArrowheads="1"/>
          </p:cNvSpPr>
          <p:nvPr/>
        </p:nvSpPr>
        <p:spPr bwMode="auto">
          <a:xfrm>
            <a:off x="1331775" y="3075754"/>
            <a:ext cx="7056490" cy="7078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lnSpc>
                <a:spcPct val="120000"/>
              </a:lnSpc>
              <a:spcBef>
                <a:spcPct val="20000"/>
              </a:spcBef>
              <a:buFont typeface="Arial" panose="020B0604020202020204" pitchFamily="34" charset="0"/>
              <a:buChar char="•"/>
              <a:defRPr sz="2400">
                <a:solidFill>
                  <a:schemeClr val="bg2"/>
                </a:solidFill>
                <a:latin typeface="黑体" panose="02010609060101010101" pitchFamily="49" charset="-122"/>
                <a:ea typeface="黑体" panose="02010609060101010101" pitchFamily="49" charset="-122"/>
                <a:sym typeface="Arial" panose="020B0604020202020204" pitchFamily="34" charset="0"/>
              </a:defRPr>
            </a:lvl1pPr>
            <a:lvl2pPr marL="742950" indent="-28575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2pPr>
            <a:lvl3pPr marL="11430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3pPr>
            <a:lvl4pPr marL="16002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4pPr>
            <a:lvl5pPr marL="20574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5pPr>
            <a:lvl6pPr marL="25146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6pPr>
            <a:lvl7pPr marL="29718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7pPr>
            <a:lvl8pPr marL="34290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8pPr>
            <a:lvl9pPr marL="38862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9pPr>
          </a:lstStyle>
          <a:p>
            <a:pPr>
              <a:lnSpc>
                <a:spcPct val="100000"/>
              </a:lnSpc>
              <a:spcBef>
                <a:spcPct val="0"/>
              </a:spcBef>
              <a:buFont typeface="Arial" panose="020B0604020202020204" pitchFamily="34" charset="0"/>
              <a:buNone/>
            </a:pPr>
            <a:r>
              <a:rPr lang="zh-CN" altLang="zh-CN" sz="2000" dirty="0">
                <a:solidFill>
                  <a:schemeClr val="tx1"/>
                </a:solidFill>
                <a:latin typeface="微软雅黑" panose="020B0503020204020204" pitchFamily="34" charset="-122"/>
                <a:ea typeface="微软雅黑" panose="020B0503020204020204" pitchFamily="34" charset="-122"/>
              </a:rPr>
              <a:t>夏季高温炎热，绝大多数贮藏环境温度超过</a:t>
            </a:r>
            <a:r>
              <a:rPr lang="en-US" altLang="zh-CN" sz="2000" dirty="0">
                <a:solidFill>
                  <a:schemeClr val="tx1"/>
                </a:solidFill>
                <a:latin typeface="微软雅黑" panose="020B0503020204020204" pitchFamily="34" charset="-122"/>
                <a:ea typeface="微软雅黑" panose="020B0503020204020204" pitchFamily="34" charset="-122"/>
              </a:rPr>
              <a:t>20</a:t>
            </a:r>
            <a:r>
              <a:rPr lang="zh-CN" altLang="zh-CN" sz="2000" dirty="0">
                <a:solidFill>
                  <a:schemeClr val="tx1"/>
                </a:solidFill>
                <a:latin typeface="微软雅黑" panose="020B0503020204020204" pitchFamily="34" charset="-122"/>
                <a:ea typeface="微软雅黑" panose="020B0503020204020204" pitchFamily="34" charset="-122"/>
              </a:rPr>
              <a:t>℃，无法满足霍香正气合剂的贮藏要求</a:t>
            </a:r>
            <a:r>
              <a:rPr lang="zh-CN" altLang="en-US" sz="2000" dirty="0">
                <a:solidFill>
                  <a:schemeClr val="tx1"/>
                </a:solidFill>
                <a:latin typeface="微软雅黑" panose="020B0503020204020204" pitchFamily="34" charset="-122"/>
                <a:ea typeface="微软雅黑" panose="020B0503020204020204" pitchFamily="34" charset="-122"/>
              </a:rPr>
              <a:t>。</a:t>
            </a:r>
            <a:endParaRPr lang="zh-CN" altLang="zh-CN" sz="2000" dirty="0">
              <a:solidFill>
                <a:schemeClr val="tx1"/>
              </a:solidFill>
              <a:latin typeface="微软雅黑" panose="020B0503020204020204" pitchFamily="34" charset="-122"/>
              <a:ea typeface="微软雅黑" panose="020B0503020204020204" pitchFamily="34" charset="-122"/>
            </a:endParaRPr>
          </a:p>
        </p:txBody>
      </p:sp>
      <p:sp>
        <p:nvSpPr>
          <p:cNvPr id="18" name="矩形 4"/>
          <p:cNvSpPr>
            <a:spLocks noChangeArrowheads="1"/>
          </p:cNvSpPr>
          <p:nvPr/>
        </p:nvSpPr>
        <p:spPr bwMode="auto">
          <a:xfrm>
            <a:off x="1331775" y="4071200"/>
            <a:ext cx="7462385" cy="7078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lnSpc>
                <a:spcPct val="120000"/>
              </a:lnSpc>
              <a:spcBef>
                <a:spcPct val="20000"/>
              </a:spcBef>
              <a:buFont typeface="Arial" panose="020B0604020202020204" pitchFamily="34" charset="0"/>
              <a:buChar char="•"/>
              <a:defRPr sz="2400">
                <a:solidFill>
                  <a:schemeClr val="bg2"/>
                </a:solidFill>
                <a:latin typeface="黑体" panose="02010609060101010101" pitchFamily="49" charset="-122"/>
                <a:ea typeface="黑体" panose="02010609060101010101" pitchFamily="49" charset="-122"/>
                <a:sym typeface="Arial" panose="020B0604020202020204" pitchFamily="34" charset="0"/>
              </a:defRPr>
            </a:lvl1pPr>
            <a:lvl2pPr marL="742950" indent="-28575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2pPr>
            <a:lvl3pPr marL="11430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3pPr>
            <a:lvl4pPr marL="16002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4pPr>
            <a:lvl5pPr marL="20574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5pPr>
            <a:lvl6pPr marL="25146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6pPr>
            <a:lvl7pPr marL="29718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7pPr>
            <a:lvl8pPr marL="34290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8pPr>
            <a:lvl9pPr marL="38862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9pPr>
          </a:lstStyle>
          <a:p>
            <a:pPr>
              <a:lnSpc>
                <a:spcPct val="100000"/>
              </a:lnSpc>
              <a:spcBef>
                <a:spcPct val="0"/>
              </a:spcBef>
              <a:buFont typeface="Arial" panose="020B0604020202020204" pitchFamily="34" charset="0"/>
              <a:buNone/>
            </a:pPr>
            <a:r>
              <a:rPr lang="zh-CN" altLang="zh-CN" sz="2000" dirty="0">
                <a:solidFill>
                  <a:schemeClr val="tx1"/>
                </a:solidFill>
                <a:latin typeface="微软雅黑" panose="020B0503020204020204" pitchFamily="34" charset="-122"/>
                <a:ea typeface="微软雅黑" panose="020B0503020204020204" pitchFamily="34" charset="-122"/>
              </a:rPr>
              <a:t>藿香正气合剂不按照药品标准</a:t>
            </a:r>
            <a:r>
              <a:rPr lang="zh-CN" altLang="en-US" sz="2000" dirty="0">
                <a:solidFill>
                  <a:schemeClr val="tx1"/>
                </a:solidFill>
                <a:latin typeface="微软雅黑" panose="020B0503020204020204" pitchFamily="34" charset="-122"/>
                <a:ea typeface="微软雅黑" panose="020B0503020204020204" pitchFamily="34" charset="-122"/>
              </a:rPr>
              <a:t>中储藏</a:t>
            </a:r>
            <a:r>
              <a:rPr lang="zh-CN" altLang="zh-CN" sz="2000" dirty="0">
                <a:solidFill>
                  <a:schemeClr val="tx1"/>
                </a:solidFill>
                <a:latin typeface="微软雅黑" panose="020B0503020204020204" pitchFamily="34" charset="-122"/>
                <a:ea typeface="微软雅黑" panose="020B0503020204020204" pitchFamily="34" charset="-122"/>
              </a:rPr>
              <a:t>执行，存在质量安全</a:t>
            </a:r>
            <a:r>
              <a:rPr lang="zh-CN" altLang="zh-CN" sz="2000" dirty="0" smtClean="0">
                <a:solidFill>
                  <a:schemeClr val="tx1"/>
                </a:solidFill>
                <a:latin typeface="微软雅黑" panose="020B0503020204020204" pitchFamily="34" charset="-122"/>
                <a:ea typeface="微软雅黑" panose="020B0503020204020204" pitchFamily="34" charset="-122"/>
              </a:rPr>
              <a:t>隐患</a:t>
            </a:r>
            <a:r>
              <a:rPr lang="zh-CN" altLang="en-US" sz="2000" dirty="0" smtClean="0">
                <a:solidFill>
                  <a:schemeClr val="tx1"/>
                </a:solidFill>
                <a:latin typeface="微软雅黑" panose="020B0503020204020204" pitchFamily="34" charset="-122"/>
                <a:ea typeface="微软雅黑" panose="020B0503020204020204" pitchFamily="34" charset="-122"/>
              </a:rPr>
              <a:t>和违规经营风险。</a:t>
            </a:r>
            <a:endParaRPr lang="zh-CN" altLang="zh-CN" sz="2000" dirty="0">
              <a:solidFill>
                <a:schemeClr val="tx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xmlns="" val="193842596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95710" y="121310"/>
            <a:ext cx="2646878" cy="461665"/>
          </a:xfrm>
          <a:prstGeom prst="rect">
            <a:avLst/>
          </a:prstGeom>
        </p:spPr>
        <p:txBody>
          <a:bodyPr wrap="none">
            <a:spAutoFit/>
          </a:bodyPr>
          <a:lstStyle/>
          <a:p>
            <a:r>
              <a:rPr lang="zh-CN" altLang="en-US" sz="2400" b="1" dirty="0" smtClean="0">
                <a:latin typeface="微软雅黑" panose="020B0503020204020204" pitchFamily="34" charset="-122"/>
                <a:ea typeface="微软雅黑" panose="020B0503020204020204" pitchFamily="34" charset="-122"/>
              </a:rPr>
              <a:t>“液”与“滴丸”</a:t>
            </a:r>
            <a:endParaRPr lang="zh-CN" altLang="en-US" sz="2400" b="1" dirty="0">
              <a:latin typeface="微软雅黑" panose="020B0503020204020204" pitchFamily="34" charset="-122"/>
              <a:ea typeface="微软雅黑" panose="020B0503020204020204" pitchFamily="34" charset="-122"/>
            </a:endParaRPr>
          </a:p>
        </p:txBody>
      </p:sp>
      <p:sp>
        <p:nvSpPr>
          <p:cNvPr id="10" name="圆角矩形 9"/>
          <p:cNvSpPr/>
          <p:nvPr/>
        </p:nvSpPr>
        <p:spPr bwMode="auto">
          <a:xfrm>
            <a:off x="4722037" y="1417400"/>
            <a:ext cx="4167963" cy="2608405"/>
          </a:xfrm>
          <a:prstGeom prst="roundRect">
            <a:avLst>
              <a:gd name="adj" fmla="val 14750"/>
            </a:avLst>
          </a:prstGeom>
          <a:solidFill>
            <a:schemeClr val="bg1">
              <a:lumMod val="95000"/>
            </a:schemeClr>
          </a:solid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11" name="圆角矩形 10"/>
          <p:cNvSpPr/>
          <p:nvPr/>
        </p:nvSpPr>
        <p:spPr bwMode="auto">
          <a:xfrm>
            <a:off x="203600" y="1417400"/>
            <a:ext cx="4167963" cy="2808195"/>
          </a:xfrm>
          <a:prstGeom prst="roundRect">
            <a:avLst>
              <a:gd name="adj" fmla="val 14750"/>
            </a:avLst>
          </a:prstGeom>
          <a:solidFill>
            <a:schemeClr val="bg1">
              <a:lumMod val="95000"/>
            </a:schemeClr>
          </a:solid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16" name="标题 13"/>
          <p:cNvSpPr txBox="1">
            <a:spLocks noChangeArrowheads="1"/>
          </p:cNvSpPr>
          <p:nvPr/>
        </p:nvSpPr>
        <p:spPr>
          <a:xfrm>
            <a:off x="324910" y="913365"/>
            <a:ext cx="4033838" cy="424732"/>
          </a:xfrm>
          <a:prstGeom prst="rect">
            <a:avLst/>
          </a:prstGeom>
          <a:ln>
            <a:noFill/>
            <a:prstDash val="sysDot"/>
            <a:bevel/>
            <a:headEnd/>
            <a:tailEnd/>
          </a:ln>
        </p:spPr>
        <p:txBody>
          <a:bodyPr wrap="square">
            <a:sp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sym typeface="Calibri Light" panose="020F0302020204030204" pitchFamily="34" charset="0"/>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4572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13716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18288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a:lstStyle>
          <a:p>
            <a:pPr algn="ctr" eaLnBrk="1" hangingPunct="1"/>
            <a:r>
              <a:rPr lang="zh-CN" altLang="en-US" sz="2400" dirty="0" smtClean="0">
                <a:solidFill>
                  <a:srgbClr val="00B050"/>
                </a:solidFill>
                <a:latin typeface="微软雅黑" panose="020B0503020204020204" pitchFamily="34" charset="-122"/>
                <a:ea typeface="微软雅黑" panose="020B0503020204020204" pitchFamily="34" charset="-122"/>
              </a:rPr>
              <a:t>太极藿香正气液</a:t>
            </a:r>
          </a:p>
        </p:txBody>
      </p:sp>
      <p:sp>
        <p:nvSpPr>
          <p:cNvPr id="17" name="标题 13"/>
          <p:cNvSpPr txBox="1">
            <a:spLocks noChangeArrowheads="1"/>
          </p:cNvSpPr>
          <p:nvPr/>
        </p:nvSpPr>
        <p:spPr bwMode="auto">
          <a:xfrm>
            <a:off x="4860020" y="841360"/>
            <a:ext cx="4033837" cy="461665"/>
          </a:xfrm>
          <a:prstGeom prst="rect">
            <a:avLst/>
          </a:prstGeom>
          <a:noFill/>
          <a:ln w="9525">
            <a:noFill/>
            <a:prstDash val="sysDot"/>
            <a:miter lim="800000"/>
            <a:headEnd/>
            <a:tailEnd/>
          </a:ln>
          <a:extLst>
            <a:ext uri="{909E8E84-426E-40DD-AFC4-6F175D3DCCD1}">
              <a14:hiddenFill xmlns:a14="http://schemas.microsoft.com/office/drawing/2010/main" xmlns="">
                <a:solidFill>
                  <a:srgbClr val="FFFFFF"/>
                </a:solidFill>
              </a14:hiddenFill>
            </a:ext>
          </a:extLst>
        </p:spPr>
        <p:txBody>
          <a:bodyPr wrap="square" anchor="ctr">
            <a:spAutoFit/>
          </a:bodyPr>
          <a:lstStyle>
            <a:lvl1pPr>
              <a:lnSpc>
                <a:spcPct val="120000"/>
              </a:lnSpc>
              <a:spcBef>
                <a:spcPct val="20000"/>
              </a:spcBef>
              <a:buFont typeface="Arial" panose="020B0604020202020204" pitchFamily="34" charset="0"/>
              <a:buChar char="•"/>
              <a:defRPr sz="2400">
                <a:solidFill>
                  <a:schemeClr val="bg2"/>
                </a:solidFill>
                <a:latin typeface="黑体" panose="02010609060101010101" pitchFamily="49" charset="-122"/>
                <a:ea typeface="黑体" panose="02010609060101010101" pitchFamily="49" charset="-122"/>
                <a:sym typeface="Arial" panose="020B0604020202020204" pitchFamily="34" charset="0"/>
              </a:defRPr>
            </a:lvl1pPr>
            <a:lvl2pPr marL="742950" indent="-28575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2pPr>
            <a:lvl3pPr marL="11430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3pPr>
            <a:lvl4pPr marL="16002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4pPr>
            <a:lvl5pPr marL="20574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5pPr>
            <a:lvl6pPr marL="25146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6pPr>
            <a:lvl7pPr marL="29718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7pPr>
            <a:lvl8pPr marL="34290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8pPr>
            <a:lvl9pPr marL="38862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9pPr>
          </a:lstStyle>
          <a:p>
            <a:pPr algn="ctr" eaLnBrk="1" hangingPunct="1">
              <a:lnSpc>
                <a:spcPct val="100000"/>
              </a:lnSpc>
              <a:spcBef>
                <a:spcPct val="0"/>
              </a:spcBef>
              <a:buFont typeface="Arial" panose="020B0604020202020204" pitchFamily="34" charset="0"/>
              <a:buNone/>
            </a:pPr>
            <a:r>
              <a:rPr lang="zh-CN" altLang="en-US" dirty="0" smtClean="0">
                <a:solidFill>
                  <a:srgbClr val="FF0000"/>
                </a:solidFill>
                <a:latin typeface="微软雅黑" panose="020B0503020204020204" pitchFamily="34" charset="-122"/>
                <a:ea typeface="微软雅黑" panose="020B0503020204020204" pitchFamily="34" charset="-122"/>
              </a:rPr>
              <a:t>藿香正气滴丸</a:t>
            </a:r>
            <a:endParaRPr lang="zh-CN" altLang="en-US" dirty="0">
              <a:solidFill>
                <a:srgbClr val="FF0000"/>
              </a:solidFill>
              <a:latin typeface="微软雅黑" panose="020B0503020204020204" pitchFamily="34" charset="-122"/>
              <a:ea typeface="微软雅黑" panose="020B0503020204020204" pitchFamily="34" charset="-122"/>
            </a:endParaRPr>
          </a:p>
        </p:txBody>
      </p:sp>
      <p:sp>
        <p:nvSpPr>
          <p:cNvPr id="19" name="矩形 18"/>
          <p:cNvSpPr/>
          <p:nvPr/>
        </p:nvSpPr>
        <p:spPr>
          <a:xfrm>
            <a:off x="347610" y="1489405"/>
            <a:ext cx="3862065" cy="2536400"/>
          </a:xfrm>
          <a:prstGeom prst="rect">
            <a:avLst/>
          </a:prstGeom>
        </p:spPr>
        <p:txBody>
          <a:bodyPr wrap="square">
            <a:spAutoFit/>
          </a:bodyPr>
          <a:lstStyle/>
          <a:p>
            <a:pPr eaLnBrk="1" hangingPunct="1">
              <a:lnSpc>
                <a:spcPct val="150000"/>
              </a:lnSpc>
              <a:buFont typeface="Wingdings" panose="05000000000000000000" pitchFamily="2" charset="2"/>
              <a:buChar char="l"/>
            </a:pPr>
            <a:r>
              <a:rPr lang="zh-CN" altLang="en-US" dirty="0">
                <a:latin typeface="微软雅黑" panose="020B0503020204020204" pitchFamily="34" charset="-122"/>
                <a:ea typeface="微软雅黑" panose="020B0503020204020204" pitchFamily="34" charset="-122"/>
              </a:rPr>
              <a:t>纯中药，不含酒精，老人小孩均可放心服用，安全</a:t>
            </a:r>
          </a:p>
          <a:p>
            <a:pPr eaLnBrk="1" hangingPunct="1">
              <a:lnSpc>
                <a:spcPct val="150000"/>
              </a:lnSpc>
              <a:buFont typeface="Wingdings" panose="05000000000000000000" pitchFamily="2" charset="2"/>
              <a:buChar char="l"/>
            </a:pPr>
            <a:r>
              <a:rPr lang="zh-CN" altLang="en-US" dirty="0">
                <a:latin typeface="微软雅黑" panose="020B0503020204020204" pitchFamily="34" charset="-122"/>
                <a:ea typeface="微软雅黑" panose="020B0503020204020204" pitchFamily="34" charset="-122"/>
              </a:rPr>
              <a:t>直接吸管口服，快捷方便</a:t>
            </a:r>
          </a:p>
          <a:p>
            <a:pPr eaLnBrk="1" hangingPunct="1">
              <a:lnSpc>
                <a:spcPct val="150000"/>
              </a:lnSpc>
              <a:buFont typeface="Wingdings" panose="05000000000000000000" pitchFamily="2" charset="2"/>
              <a:buChar char="l"/>
            </a:pPr>
            <a:r>
              <a:rPr lang="zh-CN" altLang="en-US" dirty="0">
                <a:latin typeface="微软雅黑" panose="020B0503020204020204" pitchFamily="34" charset="-122"/>
                <a:ea typeface="微软雅黑" panose="020B0503020204020204" pitchFamily="34" charset="-122"/>
              </a:rPr>
              <a:t>日服用价格：</a:t>
            </a:r>
            <a:r>
              <a:rPr lang="en-US" altLang="zh-CN" dirty="0">
                <a:latin typeface="微软雅黑" panose="020B0503020204020204" pitchFamily="34" charset="-122"/>
                <a:ea typeface="微软雅黑" panose="020B0503020204020204" pitchFamily="34" charset="-122"/>
              </a:rPr>
              <a:t>2-4</a:t>
            </a:r>
            <a:r>
              <a:rPr lang="zh-CN" altLang="en-US" dirty="0">
                <a:latin typeface="微软雅黑" panose="020B0503020204020204" pitchFamily="34" charset="-122"/>
                <a:ea typeface="微软雅黑" panose="020B0503020204020204" pitchFamily="34" charset="-122"/>
              </a:rPr>
              <a:t>元</a:t>
            </a:r>
          </a:p>
          <a:p>
            <a:pPr eaLnBrk="1" hangingPunct="1">
              <a:lnSpc>
                <a:spcPct val="150000"/>
              </a:lnSpc>
              <a:buFont typeface="Wingdings" panose="05000000000000000000" pitchFamily="2" charset="2"/>
              <a:buChar char="l"/>
            </a:pPr>
            <a:r>
              <a:rPr lang="zh-CN" altLang="en-US" dirty="0">
                <a:latin typeface="微软雅黑" panose="020B0503020204020204" pitchFamily="34" charset="-122"/>
                <a:ea typeface="微软雅黑" panose="020B0503020204020204" pitchFamily="34" charset="-122"/>
              </a:rPr>
              <a:t>（按说明书规定服用量），性价</a:t>
            </a:r>
            <a:r>
              <a:rPr lang="zh-CN" altLang="en-US" dirty="0" smtClean="0">
                <a:latin typeface="微软雅黑" panose="020B0503020204020204" pitchFamily="34" charset="-122"/>
                <a:ea typeface="微软雅黑" panose="020B0503020204020204" pitchFamily="34" charset="-122"/>
              </a:rPr>
              <a:t>比高</a:t>
            </a:r>
            <a:endParaRPr lang="zh-CN" altLang="en-US" dirty="0">
              <a:latin typeface="微软雅黑" panose="020B0503020204020204" pitchFamily="34" charset="-122"/>
              <a:ea typeface="微软雅黑" panose="020B0503020204020204" pitchFamily="34" charset="-122"/>
            </a:endParaRPr>
          </a:p>
        </p:txBody>
      </p:sp>
      <p:sp>
        <p:nvSpPr>
          <p:cNvPr id="20" name="矩形 19"/>
          <p:cNvSpPr/>
          <p:nvPr/>
        </p:nvSpPr>
        <p:spPr>
          <a:xfrm>
            <a:off x="4883925" y="1489405"/>
            <a:ext cx="4059052" cy="2169825"/>
          </a:xfrm>
          <a:prstGeom prst="rect">
            <a:avLst/>
          </a:prstGeom>
        </p:spPr>
        <p:txBody>
          <a:bodyPr wrap="square">
            <a:spAutoFit/>
          </a:bodyPr>
          <a:lstStyle/>
          <a:p>
            <a:pPr eaLnBrk="1" hangingPunct="1">
              <a:lnSpc>
                <a:spcPct val="150000"/>
              </a:lnSpc>
              <a:buFont typeface="Wingdings" panose="05000000000000000000" pitchFamily="2" charset="2"/>
              <a:buChar char="l"/>
            </a:pPr>
            <a:r>
              <a:rPr lang="zh-CN" altLang="en-US" dirty="0" smtClean="0">
                <a:latin typeface="微软雅黑" panose="020B0503020204020204" pitchFamily="34" charset="-122"/>
                <a:ea typeface="微软雅黑" panose="020B0503020204020204" pitchFamily="34" charset="-122"/>
              </a:rPr>
              <a:t>服用不便，需</a:t>
            </a:r>
            <a:r>
              <a:rPr lang="zh-CN" altLang="en-US" dirty="0">
                <a:latin typeface="微软雅黑" panose="020B0503020204020204" pitchFamily="34" charset="-122"/>
                <a:ea typeface="微软雅黑" panose="020B0503020204020204" pitchFamily="34" charset="-122"/>
              </a:rPr>
              <a:t>吞咽。（服用细小颗粒药物，儿童最好在成年人监护下使用，否则有一定安全上的 风险）</a:t>
            </a:r>
          </a:p>
          <a:p>
            <a:pPr eaLnBrk="1" hangingPunct="1">
              <a:lnSpc>
                <a:spcPct val="150000"/>
              </a:lnSpc>
              <a:buFont typeface="Wingdings" panose="05000000000000000000" pitchFamily="2" charset="2"/>
              <a:buChar char="l"/>
            </a:pPr>
            <a:r>
              <a:rPr lang="zh-CN" altLang="en-US" dirty="0">
                <a:latin typeface="微软雅黑" panose="020B0503020204020204" pitchFamily="34" charset="-122"/>
                <a:ea typeface="微软雅黑" panose="020B0503020204020204" pitchFamily="34" charset="-122"/>
              </a:rPr>
              <a:t>日服用价格：</a:t>
            </a:r>
            <a:r>
              <a:rPr lang="en-US" altLang="zh-CN" dirty="0">
                <a:latin typeface="微软雅黑" panose="020B0503020204020204" pitchFamily="34" charset="-122"/>
                <a:ea typeface="微软雅黑" panose="020B0503020204020204" pitchFamily="34" charset="-122"/>
              </a:rPr>
              <a:t>2.77-5.5</a:t>
            </a:r>
            <a:r>
              <a:rPr lang="zh-CN" altLang="en-US" dirty="0">
                <a:latin typeface="微软雅黑" panose="020B0503020204020204" pitchFamily="34" charset="-122"/>
                <a:ea typeface="微软雅黑" panose="020B0503020204020204" pitchFamily="34" charset="-122"/>
              </a:rPr>
              <a:t>元（按说明书规定服用量） 偏</a:t>
            </a:r>
            <a:r>
              <a:rPr lang="zh-CN" altLang="en-US" dirty="0" smtClean="0">
                <a:latin typeface="微软雅黑" panose="020B0503020204020204" pitchFamily="34" charset="-122"/>
                <a:ea typeface="微软雅黑" panose="020B0503020204020204" pitchFamily="34" charset="-122"/>
              </a:rPr>
              <a:t>贵</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xmlns="" val="257730140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95710" y="121310"/>
            <a:ext cx="2646878" cy="461665"/>
          </a:xfrm>
          <a:prstGeom prst="rect">
            <a:avLst/>
          </a:prstGeom>
        </p:spPr>
        <p:txBody>
          <a:bodyPr wrap="none">
            <a:spAutoFit/>
          </a:bodyPr>
          <a:lstStyle/>
          <a:p>
            <a:r>
              <a:rPr lang="zh-CN" altLang="en-US" sz="2400" b="1" dirty="0" smtClean="0">
                <a:latin typeface="微软雅黑" panose="020B0503020204020204" pitchFamily="34" charset="-122"/>
                <a:ea typeface="微软雅黑" panose="020B0503020204020204" pitchFamily="34" charset="-122"/>
              </a:rPr>
              <a:t>“液”与“滴丸”</a:t>
            </a:r>
            <a:endParaRPr lang="zh-CN" altLang="en-US" sz="2400" b="1" dirty="0">
              <a:latin typeface="微软雅黑" panose="020B0503020204020204" pitchFamily="34" charset="-122"/>
              <a:ea typeface="微软雅黑" panose="020B0503020204020204" pitchFamily="34" charset="-122"/>
            </a:endParaRPr>
          </a:p>
        </p:txBody>
      </p:sp>
      <p:pic>
        <p:nvPicPr>
          <p:cNvPr id="9" name="图片 11" descr="269_O5.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403780" y="1319888"/>
            <a:ext cx="1475220" cy="1476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2" name="TextBox 12"/>
          <p:cNvSpPr txBox="1">
            <a:spLocks noChangeArrowheads="1"/>
          </p:cNvSpPr>
          <p:nvPr/>
        </p:nvSpPr>
        <p:spPr bwMode="auto">
          <a:xfrm>
            <a:off x="3347915" y="1210185"/>
            <a:ext cx="5988050" cy="1755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Trebuchet MS" panose="020B0603020202020204" pitchFamily="34" charset="0"/>
                <a:ea typeface="宋体" panose="02010600030101010101" pitchFamily="2" charset="-122"/>
              </a:defRPr>
            </a:lvl1pPr>
            <a:lvl2pPr marL="742950" indent="-285750" eaLnBrk="0" hangingPunct="0">
              <a:defRPr>
                <a:solidFill>
                  <a:schemeClr val="tx1"/>
                </a:solidFill>
                <a:latin typeface="Trebuchet MS" panose="020B0603020202020204" pitchFamily="34" charset="0"/>
                <a:ea typeface="宋体" panose="02010600030101010101" pitchFamily="2" charset="-122"/>
              </a:defRPr>
            </a:lvl2pPr>
            <a:lvl3pPr marL="1143000" indent="-228600" eaLnBrk="0" hangingPunct="0">
              <a:defRPr>
                <a:solidFill>
                  <a:schemeClr val="tx1"/>
                </a:solidFill>
                <a:latin typeface="Trebuchet MS" panose="020B0603020202020204" pitchFamily="34" charset="0"/>
                <a:ea typeface="宋体" panose="02010600030101010101" pitchFamily="2" charset="-122"/>
              </a:defRPr>
            </a:lvl3pPr>
            <a:lvl4pPr marL="1600200" indent="-228600" eaLnBrk="0" hangingPunct="0">
              <a:defRPr>
                <a:solidFill>
                  <a:schemeClr val="tx1"/>
                </a:solidFill>
                <a:latin typeface="Trebuchet MS" panose="020B0603020202020204" pitchFamily="34" charset="0"/>
                <a:ea typeface="宋体" panose="02010600030101010101" pitchFamily="2" charset="-122"/>
              </a:defRPr>
            </a:lvl4pPr>
            <a:lvl5pPr marL="2057400" indent="-228600" eaLnBrk="0" hangingPunct="0">
              <a:defRPr>
                <a:solidFill>
                  <a:schemeClr val="tx1"/>
                </a:solidFill>
                <a:latin typeface="Trebuchet MS" panose="020B0603020202020204" pitchFamily="34" charset="0"/>
                <a:ea typeface="宋体" panose="02010600030101010101" pitchFamily="2" charset="-122"/>
              </a:defRPr>
            </a:lvl5pPr>
            <a:lvl6pPr marL="2514600" indent="-228600" defTabSz="457200" eaLnBrk="0" fontAlgn="base" hangingPunct="0">
              <a:spcBef>
                <a:spcPct val="0"/>
              </a:spcBef>
              <a:spcAft>
                <a:spcPct val="0"/>
              </a:spcAft>
              <a:buFont typeface="Arial" panose="020B0604020202020204" pitchFamily="34" charset="0"/>
              <a:defRPr>
                <a:solidFill>
                  <a:schemeClr val="tx1"/>
                </a:solidFill>
                <a:latin typeface="Trebuchet MS" panose="020B0603020202020204" pitchFamily="34" charset="0"/>
                <a:ea typeface="宋体" panose="02010600030101010101" pitchFamily="2" charset="-122"/>
              </a:defRPr>
            </a:lvl6pPr>
            <a:lvl7pPr marL="2971800" indent="-228600" defTabSz="457200" eaLnBrk="0" fontAlgn="base" hangingPunct="0">
              <a:spcBef>
                <a:spcPct val="0"/>
              </a:spcBef>
              <a:spcAft>
                <a:spcPct val="0"/>
              </a:spcAft>
              <a:buFont typeface="Arial" panose="020B0604020202020204" pitchFamily="34" charset="0"/>
              <a:defRPr>
                <a:solidFill>
                  <a:schemeClr val="tx1"/>
                </a:solidFill>
                <a:latin typeface="Trebuchet MS" panose="020B0603020202020204" pitchFamily="34" charset="0"/>
                <a:ea typeface="宋体" panose="02010600030101010101" pitchFamily="2" charset="-122"/>
              </a:defRPr>
            </a:lvl7pPr>
            <a:lvl8pPr marL="3429000" indent="-228600" defTabSz="457200" eaLnBrk="0" fontAlgn="base" hangingPunct="0">
              <a:spcBef>
                <a:spcPct val="0"/>
              </a:spcBef>
              <a:spcAft>
                <a:spcPct val="0"/>
              </a:spcAft>
              <a:buFont typeface="Arial" panose="020B0604020202020204" pitchFamily="34" charset="0"/>
              <a:defRPr>
                <a:solidFill>
                  <a:schemeClr val="tx1"/>
                </a:solidFill>
                <a:latin typeface="Trebuchet MS" panose="020B0603020202020204" pitchFamily="34" charset="0"/>
                <a:ea typeface="宋体" panose="02010600030101010101" pitchFamily="2" charset="-122"/>
              </a:defRPr>
            </a:lvl8pPr>
            <a:lvl9pPr marL="3886200" indent="-228600" defTabSz="457200" eaLnBrk="0" fontAlgn="base" hangingPunct="0">
              <a:spcBef>
                <a:spcPct val="0"/>
              </a:spcBef>
              <a:spcAft>
                <a:spcPct val="0"/>
              </a:spcAft>
              <a:buFont typeface="Arial" panose="020B0604020202020204" pitchFamily="34" charset="0"/>
              <a:defRPr>
                <a:solidFill>
                  <a:schemeClr val="tx1"/>
                </a:solidFill>
                <a:latin typeface="Trebuchet MS" panose="020B0603020202020204" pitchFamily="34" charset="0"/>
                <a:ea typeface="宋体" panose="02010600030101010101" pitchFamily="2" charset="-122"/>
              </a:defRPr>
            </a:lvl9pPr>
          </a:lstStyle>
          <a:p>
            <a:pPr eaLnBrk="1" hangingPunct="1">
              <a:lnSpc>
                <a:spcPct val="150000"/>
              </a:lnSpc>
              <a:buClr>
                <a:schemeClr val="accent2"/>
              </a:buClr>
              <a:buFont typeface="Wingdings" panose="05000000000000000000" pitchFamily="2" charset="2"/>
              <a:buChar char="ü"/>
            </a:pPr>
            <a:r>
              <a:rPr lang="zh-CN" altLang="en-US" dirty="0">
                <a:latin typeface="微软雅黑" panose="020B0503020204020204" pitchFamily="34" charset="-122"/>
                <a:ea typeface="微软雅黑" panose="020B0503020204020204" pitchFamily="34" charset="-122"/>
              </a:rPr>
              <a:t>“密封”（见说明书）</a:t>
            </a:r>
            <a:endParaRPr lang="en-US" altLang="zh-CN" dirty="0">
              <a:latin typeface="微软雅黑" panose="020B0503020204020204" pitchFamily="34" charset="-122"/>
              <a:ea typeface="微软雅黑" panose="020B0503020204020204" pitchFamily="34" charset="-122"/>
            </a:endParaRPr>
          </a:p>
          <a:p>
            <a:pPr eaLnBrk="1" hangingPunct="1">
              <a:lnSpc>
                <a:spcPct val="150000"/>
              </a:lnSpc>
              <a:buClr>
                <a:schemeClr val="accent2"/>
              </a:buClr>
              <a:buFont typeface="Wingdings" panose="05000000000000000000" pitchFamily="2" charset="2"/>
              <a:buChar char="ü"/>
            </a:pPr>
            <a:r>
              <a:rPr lang="zh-CN" altLang="en-US" dirty="0">
                <a:latin typeface="微软雅黑" panose="020B0503020204020204" pitchFamily="34" charset="-122"/>
                <a:ea typeface="微软雅黑" panose="020B0503020204020204" pitchFamily="34" charset="-122"/>
              </a:rPr>
              <a:t>为低硼硅玻璃管制瓶</a:t>
            </a:r>
            <a:r>
              <a:rPr lang="en-US" altLang="zh-CN" dirty="0">
                <a:latin typeface="微软雅黑" panose="020B0503020204020204" pitchFamily="34" charset="-122"/>
                <a:ea typeface="微软雅黑" panose="020B0503020204020204" pitchFamily="34" charset="-122"/>
              </a:rPr>
              <a:t>+</a:t>
            </a:r>
            <a:r>
              <a:rPr lang="zh-CN" altLang="en-US" dirty="0">
                <a:latin typeface="微软雅黑" panose="020B0503020204020204" pitchFamily="34" charset="-122"/>
                <a:ea typeface="微软雅黑" panose="020B0503020204020204" pitchFamily="34" charset="-122"/>
              </a:rPr>
              <a:t>铝盖包装，隔离性密闭性好</a:t>
            </a:r>
            <a:endParaRPr lang="en-US" altLang="zh-CN" dirty="0">
              <a:latin typeface="微软雅黑" panose="020B0503020204020204" pitchFamily="34" charset="-122"/>
              <a:ea typeface="微软雅黑" panose="020B0503020204020204" pitchFamily="34" charset="-122"/>
            </a:endParaRPr>
          </a:p>
          <a:p>
            <a:pPr eaLnBrk="1" hangingPunct="1">
              <a:lnSpc>
                <a:spcPct val="150000"/>
              </a:lnSpc>
              <a:buClr>
                <a:schemeClr val="accent2"/>
              </a:buClr>
              <a:buFont typeface="Wingdings" panose="05000000000000000000" pitchFamily="2" charset="2"/>
              <a:buChar char="ü"/>
            </a:pPr>
            <a:r>
              <a:rPr lang="zh-CN" altLang="en-US" dirty="0">
                <a:latin typeface="微软雅黑" panose="020B0503020204020204" pitchFamily="34" charset="-122"/>
                <a:ea typeface="微软雅黑" panose="020B0503020204020204" pitchFamily="34" charset="-122"/>
              </a:rPr>
              <a:t>无特殊的贮藏条件限制</a:t>
            </a:r>
            <a:endParaRPr lang="en-US" altLang="zh-CN" dirty="0">
              <a:latin typeface="微软雅黑" panose="020B0503020204020204" pitchFamily="34" charset="-122"/>
              <a:ea typeface="微软雅黑" panose="020B0503020204020204" pitchFamily="34" charset="-122"/>
            </a:endParaRPr>
          </a:p>
          <a:p>
            <a:pPr eaLnBrk="1" hangingPunct="1">
              <a:lnSpc>
                <a:spcPct val="150000"/>
              </a:lnSpc>
              <a:buClr>
                <a:schemeClr val="accent2"/>
              </a:buClr>
              <a:buFont typeface="Wingdings" panose="05000000000000000000" pitchFamily="2" charset="2"/>
              <a:buChar char="ü"/>
            </a:pPr>
            <a:r>
              <a:rPr lang="zh-CN" altLang="en-US" dirty="0">
                <a:latin typeface="微软雅黑" panose="020B0503020204020204" pitchFamily="34" charset="-122"/>
                <a:ea typeface="微软雅黑" panose="020B0503020204020204" pitchFamily="34" charset="-122"/>
              </a:rPr>
              <a:t>便于实物陈列和展示</a:t>
            </a:r>
          </a:p>
        </p:txBody>
      </p:sp>
      <p:sp>
        <p:nvSpPr>
          <p:cNvPr id="13" name="标题 13"/>
          <p:cNvSpPr txBox="1">
            <a:spLocks noChangeArrowheads="1"/>
          </p:cNvSpPr>
          <p:nvPr/>
        </p:nvSpPr>
        <p:spPr>
          <a:xfrm>
            <a:off x="324910" y="769355"/>
            <a:ext cx="4033838" cy="424732"/>
          </a:xfrm>
          <a:prstGeom prst="rect">
            <a:avLst/>
          </a:prstGeom>
          <a:ln>
            <a:noFill/>
            <a:prstDash val="sysDot"/>
            <a:bevel/>
            <a:headEnd/>
            <a:tailEnd/>
          </a:ln>
        </p:spPr>
        <p:txBody>
          <a:bodyPr wrap="square">
            <a:sp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sym typeface="Calibri Light" panose="020F0302020204030204" pitchFamily="34" charset="0"/>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4572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13716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18288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a:lstStyle>
          <a:p>
            <a:pPr algn="ctr" eaLnBrk="1" hangingPunct="1"/>
            <a:r>
              <a:rPr lang="zh-CN" altLang="en-US" sz="2400" dirty="0" smtClean="0">
                <a:solidFill>
                  <a:srgbClr val="00B050"/>
                </a:solidFill>
                <a:latin typeface="微软雅黑" panose="020B0503020204020204" pitchFamily="34" charset="-122"/>
                <a:ea typeface="微软雅黑" panose="020B0503020204020204" pitchFamily="34" charset="-122"/>
              </a:rPr>
              <a:t>太极藿香正气液</a:t>
            </a:r>
          </a:p>
        </p:txBody>
      </p:sp>
      <p:sp>
        <p:nvSpPr>
          <p:cNvPr id="14" name="TextBox 13"/>
          <p:cNvSpPr txBox="1">
            <a:spLocks noChangeArrowheads="1"/>
          </p:cNvSpPr>
          <p:nvPr/>
        </p:nvSpPr>
        <p:spPr bwMode="auto">
          <a:xfrm>
            <a:off x="3347915" y="3349180"/>
            <a:ext cx="5757862" cy="175432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Trebuchet MS" panose="020B0603020202020204" pitchFamily="34" charset="0"/>
                <a:ea typeface="宋体" panose="02010600030101010101" pitchFamily="2" charset="-122"/>
              </a:defRPr>
            </a:lvl1pPr>
            <a:lvl2pPr marL="742950" indent="-285750" eaLnBrk="0" hangingPunct="0">
              <a:defRPr>
                <a:solidFill>
                  <a:schemeClr val="tx1"/>
                </a:solidFill>
                <a:latin typeface="Trebuchet MS" panose="020B0603020202020204" pitchFamily="34" charset="0"/>
                <a:ea typeface="宋体" panose="02010600030101010101" pitchFamily="2" charset="-122"/>
              </a:defRPr>
            </a:lvl2pPr>
            <a:lvl3pPr marL="1143000" indent="-228600" eaLnBrk="0" hangingPunct="0">
              <a:defRPr>
                <a:solidFill>
                  <a:schemeClr val="tx1"/>
                </a:solidFill>
                <a:latin typeface="Trebuchet MS" panose="020B0603020202020204" pitchFamily="34" charset="0"/>
                <a:ea typeface="宋体" panose="02010600030101010101" pitchFamily="2" charset="-122"/>
              </a:defRPr>
            </a:lvl3pPr>
            <a:lvl4pPr marL="1600200" indent="-228600" eaLnBrk="0" hangingPunct="0">
              <a:defRPr>
                <a:solidFill>
                  <a:schemeClr val="tx1"/>
                </a:solidFill>
                <a:latin typeface="Trebuchet MS" panose="020B0603020202020204" pitchFamily="34" charset="0"/>
                <a:ea typeface="宋体" panose="02010600030101010101" pitchFamily="2" charset="-122"/>
              </a:defRPr>
            </a:lvl4pPr>
            <a:lvl5pPr marL="2057400" indent="-228600" eaLnBrk="0" hangingPunct="0">
              <a:defRPr>
                <a:solidFill>
                  <a:schemeClr val="tx1"/>
                </a:solidFill>
                <a:latin typeface="Trebuchet MS" panose="020B0603020202020204" pitchFamily="34" charset="0"/>
                <a:ea typeface="宋体" panose="02010600030101010101" pitchFamily="2" charset="-122"/>
              </a:defRPr>
            </a:lvl5pPr>
            <a:lvl6pPr marL="2514600" indent="-228600" defTabSz="457200" eaLnBrk="0" fontAlgn="base" hangingPunct="0">
              <a:spcBef>
                <a:spcPct val="0"/>
              </a:spcBef>
              <a:spcAft>
                <a:spcPct val="0"/>
              </a:spcAft>
              <a:buFont typeface="Arial" panose="020B0604020202020204" pitchFamily="34" charset="0"/>
              <a:defRPr>
                <a:solidFill>
                  <a:schemeClr val="tx1"/>
                </a:solidFill>
                <a:latin typeface="Trebuchet MS" panose="020B0603020202020204" pitchFamily="34" charset="0"/>
                <a:ea typeface="宋体" panose="02010600030101010101" pitchFamily="2" charset="-122"/>
              </a:defRPr>
            </a:lvl6pPr>
            <a:lvl7pPr marL="2971800" indent="-228600" defTabSz="457200" eaLnBrk="0" fontAlgn="base" hangingPunct="0">
              <a:spcBef>
                <a:spcPct val="0"/>
              </a:spcBef>
              <a:spcAft>
                <a:spcPct val="0"/>
              </a:spcAft>
              <a:buFont typeface="Arial" panose="020B0604020202020204" pitchFamily="34" charset="0"/>
              <a:defRPr>
                <a:solidFill>
                  <a:schemeClr val="tx1"/>
                </a:solidFill>
                <a:latin typeface="Trebuchet MS" panose="020B0603020202020204" pitchFamily="34" charset="0"/>
                <a:ea typeface="宋体" panose="02010600030101010101" pitchFamily="2" charset="-122"/>
              </a:defRPr>
            </a:lvl7pPr>
            <a:lvl8pPr marL="3429000" indent="-228600" defTabSz="457200" eaLnBrk="0" fontAlgn="base" hangingPunct="0">
              <a:spcBef>
                <a:spcPct val="0"/>
              </a:spcBef>
              <a:spcAft>
                <a:spcPct val="0"/>
              </a:spcAft>
              <a:buFont typeface="Arial" panose="020B0604020202020204" pitchFamily="34" charset="0"/>
              <a:defRPr>
                <a:solidFill>
                  <a:schemeClr val="tx1"/>
                </a:solidFill>
                <a:latin typeface="Trebuchet MS" panose="020B0603020202020204" pitchFamily="34" charset="0"/>
                <a:ea typeface="宋体" panose="02010600030101010101" pitchFamily="2" charset="-122"/>
              </a:defRPr>
            </a:lvl8pPr>
            <a:lvl9pPr marL="3886200" indent="-228600" defTabSz="457200" eaLnBrk="0" fontAlgn="base" hangingPunct="0">
              <a:spcBef>
                <a:spcPct val="0"/>
              </a:spcBef>
              <a:spcAft>
                <a:spcPct val="0"/>
              </a:spcAft>
              <a:buFont typeface="Arial" panose="020B0604020202020204" pitchFamily="34" charset="0"/>
              <a:defRPr>
                <a:solidFill>
                  <a:schemeClr val="tx1"/>
                </a:solidFill>
                <a:latin typeface="Trebuchet MS" panose="020B0603020202020204" pitchFamily="34" charset="0"/>
                <a:ea typeface="宋体" panose="02010600030101010101" pitchFamily="2" charset="-122"/>
              </a:defRPr>
            </a:lvl9pPr>
          </a:lstStyle>
          <a:p>
            <a:pPr eaLnBrk="1" hangingPunct="1">
              <a:lnSpc>
                <a:spcPct val="150000"/>
              </a:lnSpc>
              <a:buClr>
                <a:srgbClr val="C42F1A"/>
              </a:buClr>
              <a:buFont typeface="Wingdings" panose="05000000000000000000" pitchFamily="2" charset="2"/>
              <a:buChar char="n"/>
            </a:pPr>
            <a:r>
              <a:rPr lang="zh-CN" altLang="en-US" dirty="0">
                <a:latin typeface="微软雅黑" panose="020B0503020204020204" pitchFamily="34" charset="-122"/>
                <a:ea typeface="微软雅黑" panose="020B0503020204020204" pitchFamily="34" charset="-122"/>
              </a:rPr>
              <a:t>密封，置阴凉（</a:t>
            </a:r>
            <a:r>
              <a:rPr lang="zh-CN" altLang="en-US" dirty="0">
                <a:solidFill>
                  <a:srgbClr val="FF0000"/>
                </a:solidFill>
                <a:latin typeface="微软雅黑" panose="020B0503020204020204" pitchFamily="34" charset="-122"/>
                <a:ea typeface="微软雅黑" panose="020B0503020204020204" pitchFamily="34" charset="-122"/>
              </a:rPr>
              <a:t>不超过</a:t>
            </a:r>
            <a:r>
              <a:rPr lang="en-US" altLang="zh-CN" dirty="0">
                <a:solidFill>
                  <a:srgbClr val="FF0000"/>
                </a:solidFill>
                <a:latin typeface="微软雅黑" panose="020B0503020204020204" pitchFamily="34" charset="-122"/>
                <a:ea typeface="微软雅黑" panose="020B0503020204020204" pitchFamily="34" charset="-122"/>
              </a:rPr>
              <a:t>20 ℃ </a:t>
            </a:r>
            <a:r>
              <a:rPr lang="zh-CN" altLang="en-US" dirty="0">
                <a:latin typeface="微软雅黑" panose="020B0503020204020204" pitchFamily="34" charset="-122"/>
                <a:ea typeface="微软雅黑" panose="020B0503020204020204" pitchFamily="34" charset="-122"/>
              </a:rPr>
              <a:t>）干燥处”（见说明书</a:t>
            </a:r>
            <a:r>
              <a:rPr lang="zh-CN" altLang="en-US" dirty="0" smtClean="0">
                <a:latin typeface="微软雅黑" panose="020B0503020204020204" pitchFamily="34" charset="-122"/>
                <a:ea typeface="微软雅黑" panose="020B0503020204020204" pitchFamily="34" charset="-122"/>
              </a:rPr>
              <a:t>）</a:t>
            </a:r>
            <a:endParaRPr lang="en-US" altLang="zh-CN" dirty="0">
              <a:latin typeface="微软雅黑" panose="020B0503020204020204" pitchFamily="34" charset="-122"/>
              <a:ea typeface="微软雅黑" panose="020B0503020204020204" pitchFamily="34" charset="-122"/>
            </a:endParaRPr>
          </a:p>
          <a:p>
            <a:pPr eaLnBrk="1" hangingPunct="1">
              <a:lnSpc>
                <a:spcPct val="150000"/>
              </a:lnSpc>
              <a:buClr>
                <a:srgbClr val="C42F1A"/>
              </a:buClr>
              <a:buFont typeface="Wingdings" panose="05000000000000000000" pitchFamily="2" charset="2"/>
              <a:buChar char="n"/>
            </a:pPr>
            <a:r>
              <a:rPr lang="zh-CN" altLang="en-US" dirty="0">
                <a:ea typeface="微软雅黑" panose="020B0503020204020204" pitchFamily="34" charset="-122"/>
              </a:rPr>
              <a:t>根据国家最新版</a:t>
            </a:r>
            <a:r>
              <a:rPr lang="en-US" altLang="zh-CN" dirty="0">
                <a:ea typeface="微软雅黑" panose="020B0503020204020204" pitchFamily="34" charset="-122"/>
              </a:rPr>
              <a:t>GSP</a:t>
            </a:r>
            <a:r>
              <a:rPr lang="zh-CN" altLang="en-US" dirty="0">
                <a:ea typeface="微软雅黑" panose="020B0503020204020204" pitchFamily="34" charset="-122"/>
              </a:rPr>
              <a:t>达标要求，须</a:t>
            </a:r>
            <a:r>
              <a:rPr lang="zh-CN" altLang="en-US" dirty="0" smtClean="0">
                <a:ea typeface="微软雅黑" panose="020B0503020204020204" pitchFamily="34" charset="-122"/>
              </a:rPr>
              <a:t>在</a:t>
            </a:r>
            <a:r>
              <a:rPr lang="zh-CN" altLang="en-US" dirty="0">
                <a:ea typeface="微软雅黑" panose="020B0503020204020204" pitchFamily="34" charset="-122"/>
              </a:rPr>
              <a:t>阴凉</a:t>
            </a:r>
            <a:r>
              <a:rPr lang="zh-CN" altLang="en-US" dirty="0" smtClean="0">
                <a:ea typeface="微软雅黑" panose="020B0503020204020204" pitchFamily="34" charset="-122"/>
              </a:rPr>
              <a:t>柜</a:t>
            </a:r>
            <a:r>
              <a:rPr lang="zh-CN" altLang="en-US" dirty="0">
                <a:ea typeface="微软雅黑" panose="020B0503020204020204" pitchFamily="34" charset="-122"/>
              </a:rPr>
              <a:t>中方能保证药效（增加了终端成本</a:t>
            </a:r>
            <a:r>
              <a:rPr lang="zh-CN" altLang="en-US" dirty="0" smtClean="0">
                <a:ea typeface="微软雅黑" panose="020B0503020204020204" pitchFamily="34" charset="-122"/>
              </a:rPr>
              <a:t>）</a:t>
            </a:r>
            <a:endParaRPr lang="en-US" altLang="zh-CN" dirty="0">
              <a:ea typeface="微软雅黑" panose="020B0503020204020204" pitchFamily="34" charset="-122"/>
            </a:endParaRPr>
          </a:p>
          <a:p>
            <a:pPr eaLnBrk="1" hangingPunct="1">
              <a:lnSpc>
                <a:spcPct val="150000"/>
              </a:lnSpc>
              <a:buClr>
                <a:srgbClr val="C42F1A"/>
              </a:buClr>
              <a:buFont typeface="Wingdings" panose="05000000000000000000" pitchFamily="2" charset="2"/>
              <a:buChar char="n"/>
            </a:pPr>
            <a:r>
              <a:rPr lang="zh-CN" altLang="en-US" dirty="0">
                <a:ea typeface="微软雅黑" panose="020B0503020204020204" pitchFamily="34" charset="-122"/>
              </a:rPr>
              <a:t>不便进行实物陈列和展示</a:t>
            </a:r>
            <a:endParaRPr lang="zh-CN" altLang="en-US" dirty="0"/>
          </a:p>
        </p:txBody>
      </p:sp>
      <p:pic>
        <p:nvPicPr>
          <p:cNvPr id="15" name="Picture 16" descr="C:\Users\Oscar.J\Desktop\太极 微文\822847439563526286.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384965" y="3433540"/>
            <a:ext cx="1657623" cy="152302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8" name="标题 13"/>
          <p:cNvSpPr txBox="1">
            <a:spLocks noChangeArrowheads="1"/>
          </p:cNvSpPr>
          <p:nvPr/>
        </p:nvSpPr>
        <p:spPr bwMode="auto">
          <a:xfrm>
            <a:off x="196857" y="2940273"/>
            <a:ext cx="4033837" cy="461665"/>
          </a:xfrm>
          <a:prstGeom prst="rect">
            <a:avLst/>
          </a:prstGeom>
          <a:noFill/>
          <a:ln w="9525">
            <a:noFill/>
            <a:prstDash val="sysDot"/>
            <a:miter lim="800000"/>
            <a:headEnd/>
            <a:tailEnd/>
          </a:ln>
          <a:extLst>
            <a:ext uri="{909E8E84-426E-40DD-AFC4-6F175D3DCCD1}">
              <a14:hiddenFill xmlns:a14="http://schemas.microsoft.com/office/drawing/2010/main" xmlns="">
                <a:solidFill>
                  <a:srgbClr val="FFFFFF"/>
                </a:solidFill>
              </a14:hiddenFill>
            </a:ext>
          </a:extLst>
        </p:spPr>
        <p:txBody>
          <a:bodyPr wrap="square" anchor="ctr">
            <a:spAutoFit/>
          </a:bodyPr>
          <a:lstStyle>
            <a:lvl1pPr>
              <a:lnSpc>
                <a:spcPct val="120000"/>
              </a:lnSpc>
              <a:spcBef>
                <a:spcPct val="20000"/>
              </a:spcBef>
              <a:buFont typeface="Arial" panose="020B0604020202020204" pitchFamily="34" charset="0"/>
              <a:buChar char="•"/>
              <a:defRPr sz="2400">
                <a:solidFill>
                  <a:schemeClr val="bg2"/>
                </a:solidFill>
                <a:latin typeface="黑体" panose="02010609060101010101" pitchFamily="49" charset="-122"/>
                <a:ea typeface="黑体" panose="02010609060101010101" pitchFamily="49" charset="-122"/>
                <a:sym typeface="Arial" panose="020B0604020202020204" pitchFamily="34" charset="0"/>
              </a:defRPr>
            </a:lvl1pPr>
            <a:lvl2pPr marL="742950" indent="-28575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2pPr>
            <a:lvl3pPr marL="11430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3pPr>
            <a:lvl4pPr marL="16002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4pPr>
            <a:lvl5pPr marL="20574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5pPr>
            <a:lvl6pPr marL="25146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6pPr>
            <a:lvl7pPr marL="29718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7pPr>
            <a:lvl8pPr marL="34290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8pPr>
            <a:lvl9pPr marL="38862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9pPr>
          </a:lstStyle>
          <a:p>
            <a:pPr algn="ctr" eaLnBrk="1" hangingPunct="1">
              <a:lnSpc>
                <a:spcPct val="100000"/>
              </a:lnSpc>
              <a:spcBef>
                <a:spcPct val="0"/>
              </a:spcBef>
              <a:buFont typeface="Arial" panose="020B0604020202020204" pitchFamily="34" charset="0"/>
              <a:buNone/>
            </a:pPr>
            <a:r>
              <a:rPr lang="zh-CN" altLang="en-US" dirty="0" smtClean="0">
                <a:solidFill>
                  <a:srgbClr val="FF0000"/>
                </a:solidFill>
                <a:latin typeface="微软雅黑" panose="020B0503020204020204" pitchFamily="34" charset="-122"/>
                <a:ea typeface="微软雅黑" panose="020B0503020204020204" pitchFamily="34" charset="-122"/>
              </a:rPr>
              <a:t>藿香正气滴丸</a:t>
            </a:r>
            <a:endParaRPr lang="zh-CN" altLang="en-US" dirty="0">
              <a:solidFill>
                <a:srgbClr val="FF0000"/>
              </a:solidFill>
              <a:latin typeface="微软雅黑" panose="020B0503020204020204" pitchFamily="34" charset="-122"/>
              <a:ea typeface="微软雅黑" panose="020B0503020204020204" pitchFamily="34" charset="-122"/>
            </a:endParaRPr>
          </a:p>
        </p:txBody>
      </p:sp>
      <p:sp>
        <p:nvSpPr>
          <p:cNvPr id="4" name="文本框 3"/>
          <p:cNvSpPr txBox="1"/>
          <p:nvPr/>
        </p:nvSpPr>
        <p:spPr>
          <a:xfrm>
            <a:off x="249835" y="2031951"/>
            <a:ext cx="615553" cy="1528624"/>
          </a:xfrm>
          <a:prstGeom prst="rect">
            <a:avLst/>
          </a:prstGeom>
          <a:noFill/>
        </p:spPr>
        <p:txBody>
          <a:bodyPr vert="eaVert" wrap="none" rtlCol="0">
            <a:spAutoFit/>
          </a:bodyPr>
          <a:lstStyle/>
          <a:p>
            <a:r>
              <a:rPr lang="zh-CN" altLang="en-US" sz="2800" b="1" dirty="0" smtClean="0">
                <a:latin typeface="微软雅黑" panose="020B0503020204020204" pitchFamily="34" charset="-122"/>
                <a:ea typeface="微软雅黑" panose="020B0503020204020204" pitchFamily="34" charset="-122"/>
              </a:rPr>
              <a:t>储存条件</a:t>
            </a:r>
          </a:p>
        </p:txBody>
      </p:sp>
    </p:spTree>
    <p:extLst>
      <p:ext uri="{BB962C8B-B14F-4D97-AF65-F5344CB8AC3E}">
        <p14:creationId xmlns:p14="http://schemas.microsoft.com/office/powerpoint/2010/main" xmlns="" val="7274711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95710" y="121310"/>
            <a:ext cx="2031325"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功能主治解读</a:t>
            </a:r>
          </a:p>
        </p:txBody>
      </p:sp>
      <p:sp>
        <p:nvSpPr>
          <p:cNvPr id="5" name="矩形 4"/>
          <p:cNvSpPr/>
          <p:nvPr/>
        </p:nvSpPr>
        <p:spPr>
          <a:xfrm>
            <a:off x="794912" y="1841702"/>
            <a:ext cx="7560525" cy="1754326"/>
          </a:xfrm>
          <a:prstGeom prst="rect">
            <a:avLst/>
          </a:prstGeom>
        </p:spPr>
        <p:txBody>
          <a:bodyPr wrap="square">
            <a:spAutoFit/>
          </a:bodyPr>
          <a:lstStyle/>
          <a:p>
            <a:pPr>
              <a:lnSpc>
                <a:spcPct val="150000"/>
              </a:lnSpc>
            </a:pPr>
            <a:r>
              <a:rPr lang="zh-CN" altLang="en-US" sz="2400" dirty="0">
                <a:latin typeface="微软雅黑" panose="020B0503020204020204" pitchFamily="34" charset="-122"/>
                <a:ea typeface="微软雅黑" panose="020B0503020204020204" pitchFamily="34" charset="-122"/>
              </a:rPr>
              <a:t>湿分</a:t>
            </a:r>
            <a:r>
              <a:rPr lang="zh-CN" altLang="en-US" sz="2400" dirty="0" smtClean="0">
                <a:latin typeface="微软雅黑" panose="020B0503020204020204" pitchFamily="34" charset="-122"/>
                <a:ea typeface="微软雅黑" panose="020B0503020204020204" pitchFamily="34" charset="-122"/>
              </a:rPr>
              <a:t>内外，外</a:t>
            </a:r>
            <a:r>
              <a:rPr lang="zh-CN" altLang="en-US" sz="2400" dirty="0">
                <a:latin typeface="微软雅黑" panose="020B0503020204020204" pitchFamily="34" charset="-122"/>
                <a:ea typeface="微软雅黑" panose="020B0503020204020204" pitchFamily="34" charset="-122"/>
              </a:rPr>
              <a:t>湿所致每见头胀身重、周身疼痛、面目浮肿；内湿所致则胸脘痞闷、呕恶泄泻、淋浊带下、足肿等。藿香正气液对上述诸症均有较好疗效。</a:t>
            </a:r>
          </a:p>
        </p:txBody>
      </p:sp>
      <p:sp>
        <p:nvSpPr>
          <p:cNvPr id="2" name="矩形 1"/>
          <p:cNvSpPr/>
          <p:nvPr/>
        </p:nvSpPr>
        <p:spPr>
          <a:xfrm>
            <a:off x="794912" y="981506"/>
            <a:ext cx="800219" cy="461665"/>
          </a:xfrm>
          <a:prstGeom prst="rect">
            <a:avLst/>
          </a:prstGeom>
        </p:spPr>
        <p:txBody>
          <a:bodyPr wrap="none">
            <a:spAutoFit/>
          </a:bodyPr>
          <a:lstStyle/>
          <a:p>
            <a:r>
              <a:rPr lang="zh-CN" altLang="en-US" sz="2400" b="1" dirty="0" smtClean="0">
                <a:latin typeface="微软雅黑" panose="020B0503020204020204" pitchFamily="34" charset="-122"/>
                <a:ea typeface="微软雅黑" panose="020B0503020204020204" pitchFamily="34" charset="-122"/>
              </a:rPr>
              <a:t>祛湿</a:t>
            </a:r>
            <a:endParaRPr lang="zh-CN" altLang="en-US" sz="2400" b="1" dirty="0"/>
          </a:p>
        </p:txBody>
      </p:sp>
    </p:spTree>
    <p:extLst>
      <p:ext uri="{BB962C8B-B14F-4D97-AF65-F5344CB8AC3E}">
        <p14:creationId xmlns:p14="http://schemas.microsoft.com/office/powerpoint/2010/main" xmlns="" val="219409204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95710" y="121310"/>
            <a:ext cx="2646878" cy="461665"/>
          </a:xfrm>
          <a:prstGeom prst="rect">
            <a:avLst/>
          </a:prstGeom>
        </p:spPr>
        <p:txBody>
          <a:bodyPr wrap="none">
            <a:spAutoFit/>
          </a:bodyPr>
          <a:lstStyle/>
          <a:p>
            <a:r>
              <a:rPr lang="zh-CN" altLang="en-US" sz="2400" b="1" dirty="0" smtClean="0">
                <a:latin typeface="微软雅黑" panose="020B0503020204020204" pitchFamily="34" charset="-122"/>
                <a:ea typeface="微软雅黑" panose="020B0503020204020204" pitchFamily="34" charset="-122"/>
              </a:rPr>
              <a:t>“液”与“滴丸”</a:t>
            </a:r>
            <a:endParaRPr lang="zh-CN" altLang="en-US" sz="2400" b="1" dirty="0">
              <a:latin typeface="微软雅黑" panose="020B0503020204020204" pitchFamily="34" charset="-122"/>
              <a:ea typeface="微软雅黑" panose="020B0503020204020204" pitchFamily="34" charset="-122"/>
            </a:endParaRPr>
          </a:p>
        </p:txBody>
      </p:sp>
      <p:sp>
        <p:nvSpPr>
          <p:cNvPr id="22" name="文本框 21"/>
          <p:cNvSpPr txBox="1"/>
          <p:nvPr/>
        </p:nvSpPr>
        <p:spPr>
          <a:xfrm>
            <a:off x="249835" y="2031951"/>
            <a:ext cx="615553" cy="1528624"/>
          </a:xfrm>
          <a:prstGeom prst="rect">
            <a:avLst/>
          </a:prstGeom>
          <a:noFill/>
        </p:spPr>
        <p:txBody>
          <a:bodyPr vert="eaVert" wrap="none" rtlCol="0">
            <a:spAutoFit/>
          </a:bodyPr>
          <a:lstStyle/>
          <a:p>
            <a:r>
              <a:rPr lang="zh-CN" altLang="en-US" sz="2800" b="1" dirty="0" smtClean="0">
                <a:latin typeface="微软雅黑" panose="020B0503020204020204" pitchFamily="34" charset="-122"/>
                <a:ea typeface="微软雅黑" panose="020B0503020204020204" pitchFamily="34" charset="-122"/>
              </a:rPr>
              <a:t>外用功效</a:t>
            </a:r>
          </a:p>
        </p:txBody>
      </p:sp>
      <p:sp>
        <p:nvSpPr>
          <p:cNvPr id="23" name="标题 13"/>
          <p:cNvSpPr txBox="1">
            <a:spLocks noChangeArrowheads="1"/>
          </p:cNvSpPr>
          <p:nvPr/>
        </p:nvSpPr>
        <p:spPr>
          <a:xfrm>
            <a:off x="283165" y="882731"/>
            <a:ext cx="4033838" cy="424732"/>
          </a:xfrm>
          <a:prstGeom prst="rect">
            <a:avLst/>
          </a:prstGeom>
          <a:ln>
            <a:noFill/>
            <a:prstDash val="sysDot"/>
            <a:bevel/>
            <a:headEnd/>
            <a:tailEnd/>
          </a:ln>
        </p:spPr>
        <p:txBody>
          <a:bodyPr wrap="square">
            <a:sp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sym typeface="Calibri Light" panose="020F0302020204030204" pitchFamily="34" charset="0"/>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4572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13716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18288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a:lstStyle>
          <a:p>
            <a:pPr algn="ctr" eaLnBrk="1" hangingPunct="1"/>
            <a:r>
              <a:rPr lang="zh-CN" altLang="en-US" sz="2400" dirty="0" smtClean="0">
                <a:solidFill>
                  <a:srgbClr val="00B050"/>
                </a:solidFill>
                <a:latin typeface="微软雅黑" panose="020B0503020204020204" pitchFamily="34" charset="-122"/>
                <a:ea typeface="微软雅黑" panose="020B0503020204020204" pitchFamily="34" charset="-122"/>
              </a:rPr>
              <a:t>太极藿香正气液</a:t>
            </a:r>
          </a:p>
        </p:txBody>
      </p:sp>
      <p:sp>
        <p:nvSpPr>
          <p:cNvPr id="3" name="矩形 2"/>
          <p:cNvSpPr/>
          <p:nvPr/>
        </p:nvSpPr>
        <p:spPr>
          <a:xfrm>
            <a:off x="1403780" y="1440189"/>
            <a:ext cx="7740220" cy="1920526"/>
          </a:xfrm>
          <a:prstGeom prst="rect">
            <a:avLst/>
          </a:prstGeom>
        </p:spPr>
        <p:txBody>
          <a:bodyPr wrap="square">
            <a:spAutoFit/>
          </a:bodyPr>
          <a:lstStyle/>
          <a:p>
            <a:pPr>
              <a:lnSpc>
                <a:spcPct val="110000"/>
              </a:lnSpc>
              <a:defRPr/>
            </a:pPr>
            <a:r>
              <a:rPr lang="zh-CN" altLang="en-US" b="1" dirty="0" smtClean="0">
                <a:latin typeface="微软雅黑" pitchFamily="34" charset="-122"/>
                <a:ea typeface="微软雅黑" pitchFamily="34" charset="-122"/>
                <a:sym typeface="Wingdings" panose="05000000000000000000" pitchFamily="2" charset="2"/>
              </a:rPr>
              <a:t></a:t>
            </a:r>
            <a:r>
              <a:rPr lang="zh-CN" altLang="en-US" b="1" dirty="0" smtClean="0">
                <a:latin typeface="微软雅黑" pitchFamily="34" charset="-122"/>
                <a:ea typeface="微软雅黑" pitchFamily="34" charset="-122"/>
              </a:rPr>
              <a:t>可</a:t>
            </a:r>
            <a:r>
              <a:rPr lang="zh-CN" altLang="en-US" b="1" dirty="0">
                <a:latin typeface="微软雅黑" pitchFamily="34" charset="-122"/>
                <a:ea typeface="微软雅黑" pitchFamily="34" charset="-122"/>
              </a:rPr>
              <a:t>外用</a:t>
            </a:r>
            <a:r>
              <a:rPr lang="zh-CN" altLang="en-US" dirty="0">
                <a:latin typeface="微软雅黑" pitchFamily="34" charset="-122"/>
                <a:ea typeface="微软雅黑" pitchFamily="34" charset="-122"/>
              </a:rPr>
              <a:t>，已有大量临床案例及文献证明，疗效确切。</a:t>
            </a:r>
            <a:endParaRPr lang="en-US" altLang="zh-CN" dirty="0">
              <a:latin typeface="微软雅黑" pitchFamily="34" charset="-122"/>
              <a:ea typeface="微软雅黑" pitchFamily="34" charset="-122"/>
            </a:endParaRPr>
          </a:p>
          <a:p>
            <a:pPr>
              <a:lnSpc>
                <a:spcPct val="110000"/>
              </a:lnSpc>
              <a:defRPr/>
            </a:pPr>
            <a:r>
              <a:rPr lang="zh-CN" altLang="en-US" b="1" dirty="0" smtClean="0">
                <a:latin typeface="微软雅黑" pitchFamily="34" charset="-122"/>
                <a:ea typeface="微软雅黑" pitchFamily="34" charset="-122"/>
                <a:sym typeface="Wingdings" panose="05000000000000000000" pitchFamily="2" charset="2"/>
              </a:rPr>
              <a:t></a:t>
            </a:r>
            <a:r>
              <a:rPr lang="zh-CN" altLang="en-US" b="1" dirty="0" smtClean="0">
                <a:latin typeface="微软雅黑" pitchFamily="34" charset="-122"/>
                <a:ea typeface="微软雅黑" pitchFamily="34" charset="-122"/>
              </a:rPr>
              <a:t>外用</a:t>
            </a:r>
            <a:r>
              <a:rPr lang="zh-CN" altLang="en-US" b="1" dirty="0">
                <a:latin typeface="微软雅黑" pitchFamily="34" charset="-122"/>
                <a:ea typeface="微软雅黑" pitchFamily="34" charset="-122"/>
              </a:rPr>
              <a:t>功能多</a:t>
            </a:r>
            <a:endParaRPr lang="en-US" altLang="zh-CN" b="1" dirty="0">
              <a:latin typeface="微软雅黑" pitchFamily="34" charset="-122"/>
              <a:ea typeface="微软雅黑" pitchFamily="34" charset="-122"/>
            </a:endParaRPr>
          </a:p>
          <a:p>
            <a:pPr>
              <a:lnSpc>
                <a:spcPct val="110000"/>
              </a:lnSpc>
              <a:buFont typeface="Wingdings 3" panose="05040102010807070707" pitchFamily="18" charset="2"/>
              <a:buNone/>
              <a:defRPr/>
            </a:pPr>
            <a:r>
              <a:rPr lang="en-US" altLang="zh-CN" b="1" dirty="0">
                <a:latin typeface="微软雅黑" pitchFamily="34" charset="-122"/>
                <a:ea typeface="微软雅黑" pitchFamily="34" charset="-122"/>
              </a:rPr>
              <a:t>     </a:t>
            </a:r>
            <a:r>
              <a:rPr lang="zh-CN" altLang="en-US" dirty="0">
                <a:latin typeface="微软雅黑" pitchFamily="34" charset="-122"/>
                <a:ea typeface="微软雅黑" pitchFamily="34" charset="-122"/>
              </a:rPr>
              <a:t>可按比例稀释后涂抹或泡澡，用于治疗（小儿）</a:t>
            </a:r>
            <a:r>
              <a:rPr lang="zh-CN" altLang="en-US" u="heavy" dirty="0">
                <a:uFill>
                  <a:solidFill>
                    <a:srgbClr val="FF0000"/>
                  </a:solidFill>
                </a:uFill>
                <a:latin typeface="微软雅黑" pitchFamily="34" charset="-122"/>
                <a:ea typeface="微软雅黑" pitchFamily="34" charset="-122"/>
              </a:rPr>
              <a:t>痱子，湿疹，汗疹，蚊虫叮咬，体癣（头癣、手足癣、灰指甲等），白癜风，毛囊炎和疖痈，外阴瘙痒，外痔，肛门湿疹</a:t>
            </a:r>
            <a:endParaRPr lang="en-US" altLang="zh-CN" u="heavy" dirty="0">
              <a:uFill>
                <a:solidFill>
                  <a:srgbClr val="FF0000"/>
                </a:solidFill>
              </a:uFill>
              <a:latin typeface="微软雅黑" pitchFamily="34" charset="-122"/>
              <a:ea typeface="微软雅黑" pitchFamily="34" charset="-122"/>
            </a:endParaRPr>
          </a:p>
          <a:p>
            <a:pPr>
              <a:lnSpc>
                <a:spcPct val="110000"/>
              </a:lnSpc>
              <a:defRPr/>
            </a:pPr>
            <a:r>
              <a:rPr lang="zh-CN" altLang="en-US" dirty="0" smtClean="0">
                <a:latin typeface="微软雅黑" pitchFamily="34" charset="-122"/>
                <a:ea typeface="微软雅黑" pitchFamily="34" charset="-122"/>
              </a:rPr>
              <a:t>     可</a:t>
            </a:r>
            <a:r>
              <a:rPr lang="zh-CN" altLang="en-US" dirty="0">
                <a:latin typeface="微软雅黑" pitchFamily="34" charset="-122"/>
                <a:ea typeface="微软雅黑" pitchFamily="34" charset="-122"/>
              </a:rPr>
              <a:t>肚脐给药用于治疗</a:t>
            </a:r>
            <a:r>
              <a:rPr lang="zh-CN" altLang="en-US" u="heavy" dirty="0">
                <a:uFill>
                  <a:solidFill>
                    <a:srgbClr val="FF0000"/>
                  </a:solidFill>
                </a:uFill>
                <a:latin typeface="微软雅黑" pitchFamily="34" charset="-122"/>
                <a:ea typeface="微软雅黑" pitchFamily="34" charset="-122"/>
              </a:rPr>
              <a:t>婴幼儿腹泻、晕车晕船、水土不服</a:t>
            </a:r>
          </a:p>
        </p:txBody>
      </p:sp>
      <p:sp>
        <p:nvSpPr>
          <p:cNvPr id="25" name="标题 13"/>
          <p:cNvSpPr txBox="1">
            <a:spLocks noChangeArrowheads="1"/>
          </p:cNvSpPr>
          <p:nvPr/>
        </p:nvSpPr>
        <p:spPr bwMode="auto">
          <a:xfrm>
            <a:off x="193623" y="3560575"/>
            <a:ext cx="4033837" cy="461665"/>
          </a:xfrm>
          <a:prstGeom prst="rect">
            <a:avLst/>
          </a:prstGeom>
          <a:noFill/>
          <a:ln w="9525">
            <a:noFill/>
            <a:prstDash val="sysDot"/>
            <a:miter lim="800000"/>
            <a:headEnd/>
            <a:tailEnd/>
          </a:ln>
          <a:extLst>
            <a:ext uri="{909E8E84-426E-40DD-AFC4-6F175D3DCCD1}">
              <a14:hiddenFill xmlns:a14="http://schemas.microsoft.com/office/drawing/2010/main" xmlns="">
                <a:solidFill>
                  <a:srgbClr val="FFFFFF"/>
                </a:solidFill>
              </a14:hiddenFill>
            </a:ext>
          </a:extLst>
        </p:spPr>
        <p:txBody>
          <a:bodyPr wrap="square" anchor="ctr">
            <a:spAutoFit/>
          </a:bodyPr>
          <a:lstStyle>
            <a:lvl1pPr>
              <a:lnSpc>
                <a:spcPct val="120000"/>
              </a:lnSpc>
              <a:spcBef>
                <a:spcPct val="20000"/>
              </a:spcBef>
              <a:buFont typeface="Arial" panose="020B0604020202020204" pitchFamily="34" charset="0"/>
              <a:buChar char="•"/>
              <a:defRPr sz="2400">
                <a:solidFill>
                  <a:schemeClr val="bg2"/>
                </a:solidFill>
                <a:latin typeface="黑体" panose="02010609060101010101" pitchFamily="49" charset="-122"/>
                <a:ea typeface="黑体" panose="02010609060101010101" pitchFamily="49" charset="-122"/>
                <a:sym typeface="Arial" panose="020B0604020202020204" pitchFamily="34" charset="0"/>
              </a:defRPr>
            </a:lvl1pPr>
            <a:lvl2pPr marL="742950" indent="-28575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2pPr>
            <a:lvl3pPr marL="11430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3pPr>
            <a:lvl4pPr marL="16002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4pPr>
            <a:lvl5pPr marL="20574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5pPr>
            <a:lvl6pPr marL="25146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6pPr>
            <a:lvl7pPr marL="29718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7pPr>
            <a:lvl8pPr marL="34290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8pPr>
            <a:lvl9pPr marL="38862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9pPr>
          </a:lstStyle>
          <a:p>
            <a:pPr algn="ctr" eaLnBrk="1" hangingPunct="1">
              <a:lnSpc>
                <a:spcPct val="100000"/>
              </a:lnSpc>
              <a:spcBef>
                <a:spcPct val="0"/>
              </a:spcBef>
              <a:buFont typeface="Arial" panose="020B0604020202020204" pitchFamily="34" charset="0"/>
              <a:buNone/>
            </a:pPr>
            <a:r>
              <a:rPr lang="zh-CN" altLang="en-US" dirty="0" smtClean="0">
                <a:solidFill>
                  <a:srgbClr val="FF0000"/>
                </a:solidFill>
                <a:latin typeface="微软雅黑" panose="020B0503020204020204" pitchFamily="34" charset="-122"/>
                <a:ea typeface="微软雅黑" panose="020B0503020204020204" pitchFamily="34" charset="-122"/>
              </a:rPr>
              <a:t>藿香正气滴丸</a:t>
            </a:r>
            <a:endParaRPr lang="zh-CN" altLang="en-US" dirty="0">
              <a:solidFill>
                <a:srgbClr val="FF0000"/>
              </a:solidFill>
              <a:latin typeface="微软雅黑" panose="020B0503020204020204" pitchFamily="34" charset="-122"/>
              <a:ea typeface="微软雅黑" panose="020B0503020204020204" pitchFamily="34" charset="-122"/>
            </a:endParaRPr>
          </a:p>
        </p:txBody>
      </p:sp>
      <p:sp>
        <p:nvSpPr>
          <p:cNvPr id="4" name="矩形 3"/>
          <p:cNvSpPr/>
          <p:nvPr/>
        </p:nvSpPr>
        <p:spPr>
          <a:xfrm>
            <a:off x="1403780" y="4222100"/>
            <a:ext cx="2262158" cy="369332"/>
          </a:xfrm>
          <a:prstGeom prst="rect">
            <a:avLst/>
          </a:prstGeom>
        </p:spPr>
        <p:txBody>
          <a:bodyPr wrap="none">
            <a:spAutoFit/>
          </a:bodyPr>
          <a:lstStyle/>
          <a:p>
            <a:r>
              <a:rPr lang="zh-CN" altLang="en-US" b="1" dirty="0">
                <a:latin typeface="微软雅黑" panose="020B0503020204020204" pitchFamily="34" charset="-122"/>
                <a:ea typeface="微软雅黑" panose="020B0503020204020204" pitchFamily="34" charset="-122"/>
              </a:rPr>
              <a:t>仅供口服，不能外用</a:t>
            </a:r>
          </a:p>
        </p:txBody>
      </p:sp>
      <p:pic>
        <p:nvPicPr>
          <p:cNvPr id="26" name="Picture 11"/>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070380" y="3763444"/>
            <a:ext cx="1204211" cy="112589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7" name="图片 9" descr="101342271119131.pn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4070150" y="136518"/>
            <a:ext cx="1203740" cy="120374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33663211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95710" y="121310"/>
            <a:ext cx="2646878" cy="461665"/>
          </a:xfrm>
          <a:prstGeom prst="rect">
            <a:avLst/>
          </a:prstGeom>
        </p:spPr>
        <p:txBody>
          <a:bodyPr wrap="none">
            <a:spAutoFit/>
          </a:bodyPr>
          <a:lstStyle/>
          <a:p>
            <a:r>
              <a:rPr lang="zh-CN" altLang="en-US" sz="2400" b="1" dirty="0" smtClean="0">
                <a:latin typeface="微软雅黑" panose="020B0503020204020204" pitchFamily="34" charset="-122"/>
                <a:ea typeface="微软雅黑" panose="020B0503020204020204" pitchFamily="34" charset="-122"/>
              </a:rPr>
              <a:t>“液”与</a:t>
            </a:r>
            <a:r>
              <a:rPr lang="zh-CN" altLang="en-US" sz="2400" b="1" dirty="0" smtClean="0">
                <a:latin typeface="微软雅黑" panose="020B0503020204020204" pitchFamily="34" charset="-122"/>
                <a:ea typeface="微软雅黑" panose="020B0503020204020204" pitchFamily="34" charset="-122"/>
              </a:rPr>
              <a:t>“胶囊”</a:t>
            </a:r>
            <a:endParaRPr lang="zh-CN" altLang="en-US" sz="2400" b="1" dirty="0">
              <a:latin typeface="微软雅黑" panose="020B0503020204020204" pitchFamily="34" charset="-122"/>
              <a:ea typeface="微软雅黑" panose="020B0503020204020204" pitchFamily="34" charset="-122"/>
            </a:endParaRPr>
          </a:p>
        </p:txBody>
      </p:sp>
      <p:sp>
        <p:nvSpPr>
          <p:cNvPr id="10" name="标题 13"/>
          <p:cNvSpPr txBox="1">
            <a:spLocks noChangeArrowheads="1"/>
          </p:cNvSpPr>
          <p:nvPr/>
        </p:nvSpPr>
        <p:spPr>
          <a:xfrm>
            <a:off x="285720" y="1857368"/>
            <a:ext cx="4033838" cy="424732"/>
          </a:xfrm>
          <a:prstGeom prst="rect">
            <a:avLst/>
          </a:prstGeom>
          <a:ln>
            <a:noFill/>
            <a:prstDash val="sysDot"/>
            <a:bevel/>
            <a:headEnd/>
            <a:tailEnd/>
          </a:ln>
        </p:spPr>
        <p:txBody>
          <a:bodyPr wrap="square">
            <a:sp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sym typeface="Calibri Light" panose="020F0302020204030204" pitchFamily="34" charset="0"/>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4572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13716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18288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a:lstStyle>
          <a:p>
            <a:pPr algn="ctr" eaLnBrk="1" hangingPunct="1"/>
            <a:r>
              <a:rPr lang="zh-CN" altLang="en-US" sz="2400" dirty="0" smtClean="0">
                <a:solidFill>
                  <a:srgbClr val="00B050"/>
                </a:solidFill>
                <a:latin typeface="微软雅黑" panose="020B0503020204020204" pitchFamily="34" charset="-122"/>
                <a:ea typeface="微软雅黑" panose="020B0503020204020204" pitchFamily="34" charset="-122"/>
              </a:rPr>
              <a:t>太极藿香正气液</a:t>
            </a:r>
          </a:p>
        </p:txBody>
      </p:sp>
      <p:sp>
        <p:nvSpPr>
          <p:cNvPr id="11" name="标题 13"/>
          <p:cNvSpPr txBox="1">
            <a:spLocks noChangeArrowheads="1"/>
          </p:cNvSpPr>
          <p:nvPr/>
        </p:nvSpPr>
        <p:spPr bwMode="auto">
          <a:xfrm>
            <a:off x="4500562" y="1785930"/>
            <a:ext cx="4033837" cy="461665"/>
          </a:xfrm>
          <a:prstGeom prst="rect">
            <a:avLst/>
          </a:prstGeom>
          <a:noFill/>
          <a:ln w="9525">
            <a:noFill/>
            <a:prstDash val="sysDot"/>
            <a:miter lim="800000"/>
            <a:headEnd/>
            <a:tailEnd/>
          </a:ln>
          <a:extLst>
            <a:ext uri="{909E8E84-426E-40DD-AFC4-6F175D3DCCD1}">
              <a14:hiddenFill xmlns:a14="http://schemas.microsoft.com/office/drawing/2010/main" xmlns="">
                <a:solidFill>
                  <a:srgbClr val="FFFFFF"/>
                </a:solidFill>
              </a14:hiddenFill>
            </a:ext>
          </a:extLst>
        </p:spPr>
        <p:txBody>
          <a:bodyPr wrap="square" anchor="ctr">
            <a:spAutoFit/>
          </a:bodyPr>
          <a:lstStyle>
            <a:lvl1pPr>
              <a:lnSpc>
                <a:spcPct val="120000"/>
              </a:lnSpc>
              <a:spcBef>
                <a:spcPct val="20000"/>
              </a:spcBef>
              <a:buFont typeface="Arial" panose="020B0604020202020204" pitchFamily="34" charset="0"/>
              <a:buChar char="•"/>
              <a:defRPr sz="2400">
                <a:solidFill>
                  <a:schemeClr val="bg2"/>
                </a:solidFill>
                <a:latin typeface="黑体" panose="02010609060101010101" pitchFamily="49" charset="-122"/>
                <a:ea typeface="黑体" panose="02010609060101010101" pitchFamily="49" charset="-122"/>
                <a:sym typeface="Arial" panose="020B0604020202020204" pitchFamily="34" charset="0"/>
              </a:defRPr>
            </a:lvl1pPr>
            <a:lvl2pPr marL="742950" indent="-28575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2pPr>
            <a:lvl3pPr marL="11430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3pPr>
            <a:lvl4pPr marL="16002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4pPr>
            <a:lvl5pPr marL="20574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5pPr>
            <a:lvl6pPr marL="25146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6pPr>
            <a:lvl7pPr marL="29718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7pPr>
            <a:lvl8pPr marL="34290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8pPr>
            <a:lvl9pPr marL="38862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9pPr>
          </a:lstStyle>
          <a:p>
            <a:pPr algn="ctr" eaLnBrk="1" hangingPunct="1">
              <a:lnSpc>
                <a:spcPct val="100000"/>
              </a:lnSpc>
              <a:spcBef>
                <a:spcPct val="0"/>
              </a:spcBef>
              <a:buFont typeface="Arial" panose="020B0604020202020204" pitchFamily="34" charset="0"/>
              <a:buNone/>
            </a:pPr>
            <a:r>
              <a:rPr lang="zh-CN" altLang="en-US" dirty="0" smtClean="0">
                <a:solidFill>
                  <a:srgbClr val="FF0000"/>
                </a:solidFill>
                <a:latin typeface="微软雅黑" panose="020B0503020204020204" pitchFamily="34" charset="-122"/>
                <a:ea typeface="微软雅黑" panose="020B0503020204020204" pitchFamily="34" charset="-122"/>
              </a:rPr>
              <a:t>藿香</a:t>
            </a:r>
            <a:r>
              <a:rPr lang="zh-CN" altLang="en-US" dirty="0" smtClean="0">
                <a:solidFill>
                  <a:srgbClr val="FF0000"/>
                </a:solidFill>
                <a:latin typeface="微软雅黑" panose="020B0503020204020204" pitchFamily="34" charset="-122"/>
                <a:ea typeface="微软雅黑" panose="020B0503020204020204" pitchFamily="34" charset="-122"/>
              </a:rPr>
              <a:t>正气胶囊</a:t>
            </a:r>
            <a:endParaRPr lang="zh-CN" altLang="en-US" dirty="0">
              <a:solidFill>
                <a:srgbClr val="FF0000"/>
              </a:solidFill>
              <a:latin typeface="微软雅黑" panose="020B0503020204020204" pitchFamily="34" charset="-122"/>
              <a:ea typeface="微软雅黑" panose="020B0503020204020204" pitchFamily="34" charset="-122"/>
            </a:endParaRPr>
          </a:p>
        </p:txBody>
      </p:sp>
      <p:sp>
        <p:nvSpPr>
          <p:cNvPr id="12" name="矩形 11"/>
          <p:cNvSpPr/>
          <p:nvPr/>
        </p:nvSpPr>
        <p:spPr>
          <a:xfrm>
            <a:off x="3714744" y="1038513"/>
            <a:ext cx="1415772" cy="461665"/>
          </a:xfrm>
          <a:prstGeom prst="rect">
            <a:avLst/>
          </a:prstGeom>
        </p:spPr>
        <p:txBody>
          <a:bodyPr wrap="none">
            <a:spAutoFit/>
          </a:bodyPr>
          <a:lstStyle/>
          <a:p>
            <a:r>
              <a:rPr lang="zh-CN" altLang="en-US" sz="2400" b="1" dirty="0" smtClean="0">
                <a:latin typeface="微软雅黑" pitchFamily="34" charset="-122"/>
                <a:ea typeface="微软雅黑" pitchFamily="34" charset="-122"/>
              </a:rPr>
              <a:t>执行标准</a:t>
            </a:r>
            <a:endParaRPr lang="zh-CN" altLang="en-US" sz="2400" b="1" dirty="0">
              <a:latin typeface="微软雅黑" pitchFamily="34" charset="-122"/>
              <a:ea typeface="微软雅黑" pitchFamily="34" charset="-122"/>
            </a:endParaRPr>
          </a:p>
        </p:txBody>
      </p:sp>
      <p:sp>
        <p:nvSpPr>
          <p:cNvPr id="13" name="矩形 12"/>
          <p:cNvSpPr/>
          <p:nvPr/>
        </p:nvSpPr>
        <p:spPr>
          <a:xfrm>
            <a:off x="1357290" y="2643186"/>
            <a:ext cx="1864613" cy="461665"/>
          </a:xfrm>
          <a:prstGeom prst="rect">
            <a:avLst/>
          </a:prstGeom>
        </p:spPr>
        <p:txBody>
          <a:bodyPr wrap="none">
            <a:spAutoFit/>
          </a:bodyPr>
          <a:lstStyle/>
          <a:p>
            <a:r>
              <a:rPr lang="en-US" altLang="zh-CN" sz="2400" b="1" dirty="0" smtClean="0">
                <a:latin typeface="微软雅黑" pitchFamily="34" charset="-122"/>
                <a:ea typeface="微软雅黑" pitchFamily="34" charset="-122"/>
              </a:rPr>
              <a:t>2015</a:t>
            </a:r>
            <a:r>
              <a:rPr lang="zh-CN" altLang="en-US" sz="2400" b="1" dirty="0" smtClean="0">
                <a:latin typeface="微软雅黑" pitchFamily="34" charset="-122"/>
                <a:ea typeface="微软雅黑" pitchFamily="34" charset="-122"/>
              </a:rPr>
              <a:t>版药典</a:t>
            </a:r>
          </a:p>
        </p:txBody>
      </p:sp>
      <p:sp>
        <p:nvSpPr>
          <p:cNvPr id="15" name="矩形 14"/>
          <p:cNvSpPr/>
          <p:nvPr/>
        </p:nvSpPr>
        <p:spPr>
          <a:xfrm>
            <a:off x="5000628" y="2669445"/>
            <a:ext cx="3429024" cy="830997"/>
          </a:xfrm>
          <a:prstGeom prst="rect">
            <a:avLst/>
          </a:prstGeom>
        </p:spPr>
        <p:txBody>
          <a:bodyPr wrap="square">
            <a:spAutoFit/>
          </a:bodyPr>
          <a:lstStyle/>
          <a:p>
            <a:r>
              <a:rPr lang="zh-CN" altLang="en-US" sz="2400" b="1" dirty="0" smtClean="0">
                <a:latin typeface="微软雅黑" pitchFamily="34" charset="-122"/>
                <a:ea typeface="微软雅黑" pitchFamily="34" charset="-122"/>
              </a:rPr>
              <a:t>卫生部药品标准中药成方制剂第十一册</a:t>
            </a:r>
          </a:p>
        </p:txBody>
      </p:sp>
    </p:spTree>
    <p:extLst>
      <p:ext uri="{BB962C8B-B14F-4D97-AF65-F5344CB8AC3E}">
        <p14:creationId xmlns:p14="http://schemas.microsoft.com/office/powerpoint/2010/main" xmlns="" val="233663211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95710" y="121310"/>
            <a:ext cx="2646878" cy="461665"/>
          </a:xfrm>
          <a:prstGeom prst="rect">
            <a:avLst/>
          </a:prstGeom>
        </p:spPr>
        <p:txBody>
          <a:bodyPr wrap="none">
            <a:spAutoFit/>
          </a:bodyPr>
          <a:lstStyle/>
          <a:p>
            <a:r>
              <a:rPr lang="zh-CN" altLang="en-US" sz="2400" b="1" dirty="0" smtClean="0">
                <a:latin typeface="微软雅黑" panose="020B0503020204020204" pitchFamily="34" charset="-122"/>
                <a:ea typeface="微软雅黑" panose="020B0503020204020204" pitchFamily="34" charset="-122"/>
              </a:rPr>
              <a:t>“液”与</a:t>
            </a:r>
            <a:r>
              <a:rPr lang="zh-CN" altLang="en-US" sz="2400" b="1" dirty="0" smtClean="0">
                <a:latin typeface="微软雅黑" panose="020B0503020204020204" pitchFamily="34" charset="-122"/>
                <a:ea typeface="微软雅黑" panose="020B0503020204020204" pitchFamily="34" charset="-122"/>
              </a:rPr>
              <a:t>“胶囊”</a:t>
            </a:r>
            <a:endParaRPr lang="zh-CN" altLang="en-US" sz="2400" b="1" dirty="0">
              <a:latin typeface="微软雅黑" panose="020B0503020204020204" pitchFamily="34" charset="-122"/>
              <a:ea typeface="微软雅黑" panose="020B0503020204020204" pitchFamily="34" charset="-122"/>
            </a:endParaRPr>
          </a:p>
        </p:txBody>
      </p:sp>
      <p:sp>
        <p:nvSpPr>
          <p:cNvPr id="10" name="标题 13"/>
          <p:cNvSpPr txBox="1">
            <a:spLocks noChangeArrowheads="1"/>
          </p:cNvSpPr>
          <p:nvPr/>
        </p:nvSpPr>
        <p:spPr>
          <a:xfrm>
            <a:off x="285720" y="1357302"/>
            <a:ext cx="4033838" cy="424732"/>
          </a:xfrm>
          <a:prstGeom prst="rect">
            <a:avLst/>
          </a:prstGeom>
          <a:ln>
            <a:noFill/>
            <a:prstDash val="sysDot"/>
            <a:bevel/>
            <a:headEnd/>
            <a:tailEnd/>
          </a:ln>
        </p:spPr>
        <p:txBody>
          <a:bodyPr wrap="square">
            <a:sp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sym typeface="Calibri Light" panose="020F0302020204030204" pitchFamily="34" charset="0"/>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4572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13716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18288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a:lstStyle>
          <a:p>
            <a:pPr algn="ctr" eaLnBrk="1" hangingPunct="1"/>
            <a:r>
              <a:rPr lang="zh-CN" altLang="en-US" sz="2400" dirty="0" smtClean="0">
                <a:solidFill>
                  <a:srgbClr val="00B050"/>
                </a:solidFill>
                <a:latin typeface="微软雅黑" panose="020B0503020204020204" pitchFamily="34" charset="-122"/>
                <a:ea typeface="微软雅黑" panose="020B0503020204020204" pitchFamily="34" charset="-122"/>
              </a:rPr>
              <a:t>太极藿香正气液</a:t>
            </a:r>
          </a:p>
        </p:txBody>
      </p:sp>
      <p:sp>
        <p:nvSpPr>
          <p:cNvPr id="11" name="标题 13"/>
          <p:cNvSpPr txBox="1">
            <a:spLocks noChangeArrowheads="1"/>
          </p:cNvSpPr>
          <p:nvPr/>
        </p:nvSpPr>
        <p:spPr bwMode="auto">
          <a:xfrm>
            <a:off x="4500562" y="1357302"/>
            <a:ext cx="4033837" cy="461665"/>
          </a:xfrm>
          <a:prstGeom prst="rect">
            <a:avLst/>
          </a:prstGeom>
          <a:noFill/>
          <a:ln w="9525">
            <a:noFill/>
            <a:prstDash val="sysDot"/>
            <a:miter lim="800000"/>
            <a:headEnd/>
            <a:tailEnd/>
          </a:ln>
          <a:extLst>
            <a:ext uri="{909E8E84-426E-40DD-AFC4-6F175D3DCCD1}">
              <a14:hiddenFill xmlns:a14="http://schemas.microsoft.com/office/drawing/2010/main" xmlns="">
                <a:solidFill>
                  <a:srgbClr val="FFFFFF"/>
                </a:solidFill>
              </a14:hiddenFill>
            </a:ext>
          </a:extLst>
        </p:spPr>
        <p:txBody>
          <a:bodyPr wrap="square" anchor="ctr">
            <a:spAutoFit/>
          </a:bodyPr>
          <a:lstStyle>
            <a:lvl1pPr>
              <a:lnSpc>
                <a:spcPct val="120000"/>
              </a:lnSpc>
              <a:spcBef>
                <a:spcPct val="20000"/>
              </a:spcBef>
              <a:buFont typeface="Arial" panose="020B0604020202020204" pitchFamily="34" charset="0"/>
              <a:buChar char="•"/>
              <a:defRPr sz="2400">
                <a:solidFill>
                  <a:schemeClr val="bg2"/>
                </a:solidFill>
                <a:latin typeface="黑体" panose="02010609060101010101" pitchFamily="49" charset="-122"/>
                <a:ea typeface="黑体" panose="02010609060101010101" pitchFamily="49" charset="-122"/>
                <a:sym typeface="Arial" panose="020B0604020202020204" pitchFamily="34" charset="0"/>
              </a:defRPr>
            </a:lvl1pPr>
            <a:lvl2pPr marL="742950" indent="-28575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2pPr>
            <a:lvl3pPr marL="11430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3pPr>
            <a:lvl4pPr marL="16002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4pPr>
            <a:lvl5pPr marL="20574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5pPr>
            <a:lvl6pPr marL="25146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6pPr>
            <a:lvl7pPr marL="29718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7pPr>
            <a:lvl8pPr marL="34290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8pPr>
            <a:lvl9pPr marL="38862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9pPr>
          </a:lstStyle>
          <a:p>
            <a:pPr algn="ctr" eaLnBrk="1" hangingPunct="1">
              <a:lnSpc>
                <a:spcPct val="100000"/>
              </a:lnSpc>
              <a:spcBef>
                <a:spcPct val="0"/>
              </a:spcBef>
              <a:buFont typeface="Arial" panose="020B0604020202020204" pitchFamily="34" charset="0"/>
              <a:buNone/>
            </a:pPr>
            <a:r>
              <a:rPr lang="zh-CN" altLang="en-US" dirty="0" smtClean="0">
                <a:solidFill>
                  <a:srgbClr val="FF0000"/>
                </a:solidFill>
                <a:latin typeface="微软雅黑" panose="020B0503020204020204" pitchFamily="34" charset="-122"/>
                <a:ea typeface="微软雅黑" panose="020B0503020204020204" pitchFamily="34" charset="-122"/>
              </a:rPr>
              <a:t>藿香</a:t>
            </a:r>
            <a:r>
              <a:rPr lang="zh-CN" altLang="en-US" dirty="0" smtClean="0">
                <a:solidFill>
                  <a:srgbClr val="FF0000"/>
                </a:solidFill>
                <a:latin typeface="微软雅黑" panose="020B0503020204020204" pitchFamily="34" charset="-122"/>
                <a:ea typeface="微软雅黑" panose="020B0503020204020204" pitchFamily="34" charset="-122"/>
              </a:rPr>
              <a:t>正气胶囊</a:t>
            </a:r>
            <a:endParaRPr lang="zh-CN" altLang="en-US" dirty="0">
              <a:solidFill>
                <a:srgbClr val="FF0000"/>
              </a:solidFill>
              <a:latin typeface="微软雅黑" panose="020B0503020204020204" pitchFamily="34" charset="-122"/>
              <a:ea typeface="微软雅黑" panose="020B0503020204020204" pitchFamily="34" charset="-122"/>
            </a:endParaRPr>
          </a:p>
        </p:txBody>
      </p:sp>
      <p:sp>
        <p:nvSpPr>
          <p:cNvPr id="12" name="矩形 11"/>
          <p:cNvSpPr/>
          <p:nvPr/>
        </p:nvSpPr>
        <p:spPr>
          <a:xfrm>
            <a:off x="3714744" y="785798"/>
            <a:ext cx="1415772" cy="461665"/>
          </a:xfrm>
          <a:prstGeom prst="rect">
            <a:avLst/>
          </a:prstGeom>
        </p:spPr>
        <p:txBody>
          <a:bodyPr wrap="none">
            <a:spAutoFit/>
          </a:bodyPr>
          <a:lstStyle/>
          <a:p>
            <a:r>
              <a:rPr lang="zh-CN" altLang="en-US" sz="2400" b="1" dirty="0" smtClean="0">
                <a:latin typeface="微软雅黑" pitchFamily="34" charset="-122"/>
                <a:ea typeface="微软雅黑" pitchFamily="34" charset="-122"/>
              </a:rPr>
              <a:t>处方对比</a:t>
            </a:r>
            <a:endParaRPr lang="zh-CN" altLang="en-US" sz="2400" b="1" dirty="0">
              <a:latin typeface="微软雅黑" pitchFamily="34" charset="-122"/>
              <a:ea typeface="微软雅黑" pitchFamily="34" charset="-122"/>
            </a:endParaRPr>
          </a:p>
        </p:txBody>
      </p:sp>
      <p:sp>
        <p:nvSpPr>
          <p:cNvPr id="13" name="矩形 12"/>
          <p:cNvSpPr/>
          <p:nvPr/>
        </p:nvSpPr>
        <p:spPr>
          <a:xfrm>
            <a:off x="500034" y="2143120"/>
            <a:ext cx="3571900" cy="1015663"/>
          </a:xfrm>
          <a:prstGeom prst="rect">
            <a:avLst/>
          </a:prstGeom>
        </p:spPr>
        <p:txBody>
          <a:bodyPr wrap="square">
            <a:spAutoFit/>
          </a:bodyPr>
          <a:lstStyle/>
          <a:p>
            <a:r>
              <a:rPr lang="zh-CN" altLang="en-US" sz="2000" b="1" dirty="0" smtClean="0">
                <a:latin typeface="微软雅黑" pitchFamily="34" charset="-122"/>
                <a:ea typeface="微软雅黑" pitchFamily="34" charset="-122"/>
              </a:rPr>
              <a:t>苍术味辛、苦，性温，能够燥湿健脾、驱散风寒，还能明目</a:t>
            </a:r>
            <a:r>
              <a:rPr lang="en-US" altLang="zh-CN" sz="2000" b="1" dirty="0" smtClean="0">
                <a:latin typeface="微软雅黑" pitchFamily="34" charset="-122"/>
                <a:ea typeface="微软雅黑" pitchFamily="34" charset="-122"/>
              </a:rPr>
              <a:t>,</a:t>
            </a:r>
            <a:r>
              <a:rPr lang="zh-CN" altLang="en-US" sz="2000" b="1" dirty="0" smtClean="0">
                <a:latin typeface="微软雅黑" pitchFamily="34" charset="-122"/>
                <a:ea typeface="微软雅黑" pitchFamily="34" charset="-122"/>
              </a:rPr>
              <a:t>苍术燥性较大，偏于燥湿。</a:t>
            </a:r>
          </a:p>
        </p:txBody>
      </p:sp>
      <p:sp>
        <p:nvSpPr>
          <p:cNvPr id="15" name="矩形 14"/>
          <p:cNvSpPr/>
          <p:nvPr/>
        </p:nvSpPr>
        <p:spPr>
          <a:xfrm>
            <a:off x="4929190" y="2357434"/>
            <a:ext cx="3929090" cy="707886"/>
          </a:xfrm>
          <a:prstGeom prst="rect">
            <a:avLst/>
          </a:prstGeom>
        </p:spPr>
        <p:txBody>
          <a:bodyPr wrap="square">
            <a:spAutoFit/>
          </a:bodyPr>
          <a:lstStyle/>
          <a:p>
            <a:r>
              <a:rPr lang="zh-CN" altLang="en-US" sz="2000" b="1" dirty="0" smtClean="0">
                <a:latin typeface="微软雅黑" pitchFamily="34" charset="-122"/>
                <a:ea typeface="微软雅黑" pitchFamily="34" charset="-122"/>
              </a:rPr>
              <a:t>白术味甘、性温</a:t>
            </a:r>
            <a:r>
              <a:rPr lang="zh-CN" altLang="en-US" sz="2000" b="1" dirty="0" smtClean="0">
                <a:latin typeface="微软雅黑" pitchFamily="34" charset="-122"/>
                <a:ea typeface="微软雅黑" pitchFamily="34" charset="-122"/>
              </a:rPr>
              <a:t>。主要作用为健</a:t>
            </a:r>
            <a:r>
              <a:rPr lang="zh-CN" altLang="en-US" sz="2000" b="1" dirty="0" smtClean="0">
                <a:latin typeface="微软雅黑" pitchFamily="34" charset="-122"/>
                <a:ea typeface="微软雅黑" pitchFamily="34" charset="-122"/>
              </a:rPr>
              <a:t>脾益气，燥湿利</a:t>
            </a:r>
            <a:r>
              <a:rPr lang="zh-CN" altLang="en-US" sz="2000" b="1" dirty="0" smtClean="0">
                <a:latin typeface="微软雅黑" pitchFamily="34" charset="-122"/>
                <a:ea typeface="微软雅黑" pitchFamily="34" charset="-122"/>
              </a:rPr>
              <a:t>水。</a:t>
            </a:r>
            <a:endParaRPr lang="zh-CN" altLang="en-US" sz="2000" b="1" dirty="0" smtClean="0">
              <a:latin typeface="微软雅黑" pitchFamily="34" charset="-122"/>
              <a:ea typeface="微软雅黑" pitchFamily="34" charset="-122"/>
            </a:endParaRPr>
          </a:p>
        </p:txBody>
      </p:sp>
      <p:sp>
        <p:nvSpPr>
          <p:cNvPr id="8" name="矩形 7"/>
          <p:cNvSpPr/>
          <p:nvPr/>
        </p:nvSpPr>
        <p:spPr>
          <a:xfrm>
            <a:off x="750067" y="3571880"/>
            <a:ext cx="7643866" cy="1015663"/>
          </a:xfrm>
          <a:prstGeom prst="rect">
            <a:avLst/>
          </a:prstGeom>
        </p:spPr>
        <p:txBody>
          <a:bodyPr wrap="square">
            <a:spAutoFit/>
          </a:bodyPr>
          <a:lstStyle/>
          <a:p>
            <a:r>
              <a:rPr lang="zh-CN" altLang="en-US" sz="2000" b="1" dirty="0" smtClean="0">
                <a:latin typeface="微软雅黑" pitchFamily="34" charset="-122"/>
                <a:ea typeface="微软雅黑" pitchFamily="34" charset="-122"/>
              </a:rPr>
              <a:t>     白术</a:t>
            </a:r>
            <a:r>
              <a:rPr lang="zh-CN" altLang="en-US" sz="2000" b="1" dirty="0" smtClean="0">
                <a:latin typeface="微软雅黑" pitchFamily="34" charset="-122"/>
                <a:ea typeface="微软雅黑" pitchFamily="34" charset="-122"/>
              </a:rPr>
              <a:t>多用于脾虚困湿而偏于虚证者，而苍术适用于湿浊内阻而偏于实证者。因此使用苍术的藿香正气制剂的祛湿效果更强，而使用白术的的藿香正气制剂的健脾效果更</a:t>
            </a:r>
            <a:r>
              <a:rPr lang="zh-CN" altLang="en-US" sz="2000" b="1" dirty="0" smtClean="0">
                <a:latin typeface="微软雅黑" pitchFamily="34" charset="-122"/>
                <a:ea typeface="微软雅黑" pitchFamily="34" charset="-122"/>
              </a:rPr>
              <a:t>佳。</a:t>
            </a:r>
            <a:endParaRPr lang="zh-CN" altLang="en-US" sz="2000" b="1" dirty="0" smtClean="0">
              <a:latin typeface="微软雅黑" pitchFamily="34" charset="-122"/>
              <a:ea typeface="微软雅黑" pitchFamily="34" charset="-122"/>
            </a:endParaRPr>
          </a:p>
        </p:txBody>
      </p:sp>
    </p:spTree>
    <p:extLst>
      <p:ext uri="{BB962C8B-B14F-4D97-AF65-F5344CB8AC3E}">
        <p14:creationId xmlns:p14="http://schemas.microsoft.com/office/powerpoint/2010/main" xmlns="" val="233663211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95710" y="121310"/>
            <a:ext cx="2646878" cy="461665"/>
          </a:xfrm>
          <a:prstGeom prst="rect">
            <a:avLst/>
          </a:prstGeom>
        </p:spPr>
        <p:txBody>
          <a:bodyPr wrap="none">
            <a:spAutoFit/>
          </a:bodyPr>
          <a:lstStyle/>
          <a:p>
            <a:r>
              <a:rPr lang="zh-CN" altLang="en-US" sz="2400" b="1" dirty="0" smtClean="0">
                <a:latin typeface="微软雅黑" panose="020B0503020204020204" pitchFamily="34" charset="-122"/>
                <a:ea typeface="微软雅黑" panose="020B0503020204020204" pitchFamily="34" charset="-122"/>
              </a:rPr>
              <a:t>“液”与</a:t>
            </a:r>
            <a:r>
              <a:rPr lang="zh-CN" altLang="en-US" sz="2400" b="1" dirty="0" smtClean="0">
                <a:latin typeface="微软雅黑" panose="020B0503020204020204" pitchFamily="34" charset="-122"/>
                <a:ea typeface="微软雅黑" panose="020B0503020204020204" pitchFamily="34" charset="-122"/>
              </a:rPr>
              <a:t>“胶囊”</a:t>
            </a:r>
            <a:endParaRPr lang="zh-CN" altLang="en-US" sz="2400" b="1" dirty="0">
              <a:latin typeface="微软雅黑" panose="020B0503020204020204" pitchFamily="34" charset="-122"/>
              <a:ea typeface="微软雅黑" panose="020B0503020204020204" pitchFamily="34" charset="-122"/>
            </a:endParaRPr>
          </a:p>
        </p:txBody>
      </p:sp>
      <p:sp>
        <p:nvSpPr>
          <p:cNvPr id="10" name="标题 13"/>
          <p:cNvSpPr txBox="1">
            <a:spLocks noChangeArrowheads="1"/>
          </p:cNvSpPr>
          <p:nvPr/>
        </p:nvSpPr>
        <p:spPr>
          <a:xfrm>
            <a:off x="285720" y="1357302"/>
            <a:ext cx="4033838" cy="424732"/>
          </a:xfrm>
          <a:prstGeom prst="rect">
            <a:avLst/>
          </a:prstGeom>
          <a:ln>
            <a:noFill/>
            <a:prstDash val="sysDot"/>
            <a:bevel/>
            <a:headEnd/>
            <a:tailEnd/>
          </a:ln>
        </p:spPr>
        <p:txBody>
          <a:bodyPr wrap="square">
            <a:sp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sym typeface="Calibri Light" panose="020F0302020204030204" pitchFamily="34" charset="0"/>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4572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13716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18288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a:lstStyle>
          <a:p>
            <a:pPr algn="ctr" eaLnBrk="1" hangingPunct="1"/>
            <a:r>
              <a:rPr lang="zh-CN" altLang="en-US" sz="2400" dirty="0" smtClean="0">
                <a:solidFill>
                  <a:srgbClr val="00B050"/>
                </a:solidFill>
                <a:latin typeface="微软雅黑" panose="020B0503020204020204" pitchFamily="34" charset="-122"/>
                <a:ea typeface="微软雅黑" panose="020B0503020204020204" pitchFamily="34" charset="-122"/>
              </a:rPr>
              <a:t>太极藿香正气液</a:t>
            </a:r>
          </a:p>
        </p:txBody>
      </p:sp>
      <p:sp>
        <p:nvSpPr>
          <p:cNvPr id="11" name="标题 13"/>
          <p:cNvSpPr txBox="1">
            <a:spLocks noChangeArrowheads="1"/>
          </p:cNvSpPr>
          <p:nvPr/>
        </p:nvSpPr>
        <p:spPr bwMode="auto">
          <a:xfrm>
            <a:off x="4500562" y="1357302"/>
            <a:ext cx="4033837" cy="461665"/>
          </a:xfrm>
          <a:prstGeom prst="rect">
            <a:avLst/>
          </a:prstGeom>
          <a:noFill/>
          <a:ln w="9525">
            <a:noFill/>
            <a:prstDash val="sysDot"/>
            <a:miter lim="800000"/>
            <a:headEnd/>
            <a:tailEnd/>
          </a:ln>
          <a:extLst>
            <a:ext uri="{909E8E84-426E-40DD-AFC4-6F175D3DCCD1}">
              <a14:hiddenFill xmlns:a14="http://schemas.microsoft.com/office/drawing/2010/main" xmlns="">
                <a:solidFill>
                  <a:srgbClr val="FFFFFF"/>
                </a:solidFill>
              </a14:hiddenFill>
            </a:ext>
          </a:extLst>
        </p:spPr>
        <p:txBody>
          <a:bodyPr wrap="square" anchor="ctr">
            <a:spAutoFit/>
          </a:bodyPr>
          <a:lstStyle>
            <a:lvl1pPr>
              <a:lnSpc>
                <a:spcPct val="120000"/>
              </a:lnSpc>
              <a:spcBef>
                <a:spcPct val="20000"/>
              </a:spcBef>
              <a:buFont typeface="Arial" panose="020B0604020202020204" pitchFamily="34" charset="0"/>
              <a:buChar char="•"/>
              <a:defRPr sz="2400">
                <a:solidFill>
                  <a:schemeClr val="bg2"/>
                </a:solidFill>
                <a:latin typeface="黑体" panose="02010609060101010101" pitchFamily="49" charset="-122"/>
                <a:ea typeface="黑体" panose="02010609060101010101" pitchFamily="49" charset="-122"/>
                <a:sym typeface="Arial" panose="020B0604020202020204" pitchFamily="34" charset="0"/>
              </a:defRPr>
            </a:lvl1pPr>
            <a:lvl2pPr marL="742950" indent="-28575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2pPr>
            <a:lvl3pPr marL="11430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3pPr>
            <a:lvl4pPr marL="16002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4pPr>
            <a:lvl5pPr marL="20574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5pPr>
            <a:lvl6pPr marL="25146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6pPr>
            <a:lvl7pPr marL="29718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7pPr>
            <a:lvl8pPr marL="34290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8pPr>
            <a:lvl9pPr marL="38862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9pPr>
          </a:lstStyle>
          <a:p>
            <a:pPr algn="ctr" eaLnBrk="1" hangingPunct="1">
              <a:lnSpc>
                <a:spcPct val="100000"/>
              </a:lnSpc>
              <a:spcBef>
                <a:spcPct val="0"/>
              </a:spcBef>
              <a:buFont typeface="Arial" panose="020B0604020202020204" pitchFamily="34" charset="0"/>
              <a:buNone/>
            </a:pPr>
            <a:r>
              <a:rPr lang="zh-CN" altLang="en-US" dirty="0" smtClean="0">
                <a:solidFill>
                  <a:srgbClr val="FF0000"/>
                </a:solidFill>
                <a:latin typeface="微软雅黑" panose="020B0503020204020204" pitchFamily="34" charset="-122"/>
                <a:ea typeface="微软雅黑" panose="020B0503020204020204" pitchFamily="34" charset="-122"/>
              </a:rPr>
              <a:t>藿香</a:t>
            </a:r>
            <a:r>
              <a:rPr lang="zh-CN" altLang="en-US" dirty="0" smtClean="0">
                <a:solidFill>
                  <a:srgbClr val="FF0000"/>
                </a:solidFill>
                <a:latin typeface="微软雅黑" panose="020B0503020204020204" pitchFamily="34" charset="-122"/>
                <a:ea typeface="微软雅黑" panose="020B0503020204020204" pitchFamily="34" charset="-122"/>
              </a:rPr>
              <a:t>正气胶囊</a:t>
            </a:r>
            <a:endParaRPr lang="zh-CN" altLang="en-US" dirty="0">
              <a:solidFill>
                <a:srgbClr val="FF0000"/>
              </a:solidFill>
              <a:latin typeface="微软雅黑" panose="020B0503020204020204" pitchFamily="34" charset="-122"/>
              <a:ea typeface="微软雅黑" panose="020B0503020204020204" pitchFamily="34" charset="-122"/>
            </a:endParaRPr>
          </a:p>
        </p:txBody>
      </p:sp>
      <p:sp>
        <p:nvSpPr>
          <p:cNvPr id="12" name="矩形 11"/>
          <p:cNvSpPr/>
          <p:nvPr/>
        </p:nvSpPr>
        <p:spPr>
          <a:xfrm>
            <a:off x="3714744" y="785798"/>
            <a:ext cx="1415772" cy="461665"/>
          </a:xfrm>
          <a:prstGeom prst="rect">
            <a:avLst/>
          </a:prstGeom>
        </p:spPr>
        <p:txBody>
          <a:bodyPr wrap="none">
            <a:spAutoFit/>
          </a:bodyPr>
          <a:lstStyle/>
          <a:p>
            <a:r>
              <a:rPr lang="zh-CN" altLang="en-US" sz="2400" b="1" dirty="0" smtClean="0">
                <a:latin typeface="微软雅黑" pitchFamily="34" charset="-122"/>
                <a:ea typeface="微软雅黑" pitchFamily="34" charset="-122"/>
              </a:rPr>
              <a:t>处方对比</a:t>
            </a:r>
            <a:endParaRPr lang="zh-CN" altLang="en-US" sz="2400" b="1" dirty="0">
              <a:latin typeface="微软雅黑" pitchFamily="34" charset="-122"/>
              <a:ea typeface="微软雅黑" pitchFamily="34" charset="-122"/>
            </a:endParaRPr>
          </a:p>
        </p:txBody>
      </p:sp>
      <p:sp>
        <p:nvSpPr>
          <p:cNvPr id="13" name="矩形 12"/>
          <p:cNvSpPr/>
          <p:nvPr/>
        </p:nvSpPr>
        <p:spPr>
          <a:xfrm>
            <a:off x="500034" y="2143120"/>
            <a:ext cx="7929618" cy="2400657"/>
          </a:xfrm>
          <a:prstGeom prst="rect">
            <a:avLst/>
          </a:prstGeom>
        </p:spPr>
        <p:txBody>
          <a:bodyPr wrap="square">
            <a:spAutoFit/>
          </a:bodyPr>
          <a:lstStyle/>
          <a:p>
            <a:pPr>
              <a:lnSpc>
                <a:spcPct val="150000"/>
              </a:lnSpc>
            </a:pPr>
            <a:r>
              <a:rPr lang="zh-CN" altLang="en-US" sz="2000" b="1" dirty="0" smtClean="0">
                <a:latin typeface="微软雅黑" pitchFamily="34" charset="-122"/>
                <a:ea typeface="微软雅黑" pitchFamily="34" charset="-122"/>
              </a:rPr>
              <a:t>     藿香</a:t>
            </a:r>
            <a:r>
              <a:rPr lang="zh-CN" altLang="en-US" sz="2000" b="1" dirty="0" smtClean="0">
                <a:latin typeface="微软雅黑" pitchFamily="34" charset="-122"/>
                <a:ea typeface="微软雅黑" pitchFamily="34" charset="-122"/>
              </a:rPr>
              <a:t>正气口服液在原方的基础上调整药材配伍量，并去除了桔梗这一味药的使用。桔梗在古方中作为佐药，作宣肺利膈的功效。太极集团经过大量的临床研究</a:t>
            </a:r>
            <a:r>
              <a:rPr lang="zh-CN" altLang="en-US" sz="2000" b="1" dirty="0" smtClean="0">
                <a:latin typeface="微软雅黑" pitchFamily="34" charset="-122"/>
                <a:ea typeface="微软雅黑" pitchFamily="34" charset="-122"/>
              </a:rPr>
              <a:t>得出，去除</a:t>
            </a:r>
            <a:r>
              <a:rPr lang="zh-CN" altLang="en-US" sz="2000" b="1" dirty="0" smtClean="0">
                <a:latin typeface="微软雅黑" pitchFamily="34" charset="-122"/>
                <a:ea typeface="微软雅黑" pitchFamily="34" charset="-122"/>
              </a:rPr>
              <a:t>桔梗这一味药，疗效更快一些。自古方剂配伍以精为准，对症用药，因此精简药方不仅能够集中药效还能节约成本。</a:t>
            </a:r>
          </a:p>
        </p:txBody>
      </p:sp>
    </p:spTree>
    <p:extLst>
      <p:ext uri="{BB962C8B-B14F-4D97-AF65-F5344CB8AC3E}">
        <p14:creationId xmlns:p14="http://schemas.microsoft.com/office/powerpoint/2010/main" xmlns="" val="233663211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95710" y="121310"/>
            <a:ext cx="2646878" cy="461665"/>
          </a:xfrm>
          <a:prstGeom prst="rect">
            <a:avLst/>
          </a:prstGeom>
        </p:spPr>
        <p:txBody>
          <a:bodyPr wrap="none">
            <a:spAutoFit/>
          </a:bodyPr>
          <a:lstStyle/>
          <a:p>
            <a:r>
              <a:rPr lang="zh-CN" altLang="en-US" sz="2400" b="1" dirty="0" smtClean="0">
                <a:latin typeface="微软雅黑" panose="020B0503020204020204" pitchFamily="34" charset="-122"/>
                <a:ea typeface="微软雅黑" panose="020B0503020204020204" pitchFamily="34" charset="-122"/>
              </a:rPr>
              <a:t>“液”与</a:t>
            </a:r>
            <a:r>
              <a:rPr lang="zh-CN" altLang="en-US" sz="2400" b="1" dirty="0" smtClean="0">
                <a:latin typeface="微软雅黑" panose="020B0503020204020204" pitchFamily="34" charset="-122"/>
                <a:ea typeface="微软雅黑" panose="020B0503020204020204" pitchFamily="34" charset="-122"/>
              </a:rPr>
              <a:t>“胶囊”</a:t>
            </a:r>
            <a:endParaRPr lang="zh-CN" altLang="en-US" sz="2400" b="1" dirty="0">
              <a:latin typeface="微软雅黑" panose="020B0503020204020204" pitchFamily="34" charset="-122"/>
              <a:ea typeface="微软雅黑" panose="020B0503020204020204" pitchFamily="34" charset="-122"/>
            </a:endParaRPr>
          </a:p>
        </p:txBody>
      </p:sp>
      <p:sp>
        <p:nvSpPr>
          <p:cNvPr id="10" name="标题 13"/>
          <p:cNvSpPr txBox="1">
            <a:spLocks noChangeArrowheads="1"/>
          </p:cNvSpPr>
          <p:nvPr/>
        </p:nvSpPr>
        <p:spPr>
          <a:xfrm>
            <a:off x="285720" y="1357302"/>
            <a:ext cx="4033838" cy="424732"/>
          </a:xfrm>
          <a:prstGeom prst="rect">
            <a:avLst/>
          </a:prstGeom>
          <a:ln>
            <a:noFill/>
            <a:prstDash val="sysDot"/>
            <a:bevel/>
            <a:headEnd/>
            <a:tailEnd/>
          </a:ln>
        </p:spPr>
        <p:txBody>
          <a:bodyPr wrap="square">
            <a:sp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sym typeface="Calibri Light" panose="020F0302020204030204" pitchFamily="34" charset="0"/>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4572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13716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18288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a:lstStyle>
          <a:p>
            <a:pPr algn="ctr" eaLnBrk="1" hangingPunct="1"/>
            <a:r>
              <a:rPr lang="zh-CN" altLang="en-US" sz="2400" dirty="0" smtClean="0">
                <a:solidFill>
                  <a:srgbClr val="00B050"/>
                </a:solidFill>
                <a:latin typeface="微软雅黑" panose="020B0503020204020204" pitchFamily="34" charset="-122"/>
                <a:ea typeface="微软雅黑" panose="020B0503020204020204" pitchFamily="34" charset="-122"/>
              </a:rPr>
              <a:t>太极藿香正气液</a:t>
            </a:r>
          </a:p>
        </p:txBody>
      </p:sp>
      <p:sp>
        <p:nvSpPr>
          <p:cNvPr id="11" name="标题 13"/>
          <p:cNvSpPr txBox="1">
            <a:spLocks noChangeArrowheads="1"/>
          </p:cNvSpPr>
          <p:nvPr/>
        </p:nvSpPr>
        <p:spPr bwMode="auto">
          <a:xfrm>
            <a:off x="4500562" y="1357302"/>
            <a:ext cx="4033837" cy="461665"/>
          </a:xfrm>
          <a:prstGeom prst="rect">
            <a:avLst/>
          </a:prstGeom>
          <a:noFill/>
          <a:ln w="9525">
            <a:noFill/>
            <a:prstDash val="sysDot"/>
            <a:miter lim="800000"/>
            <a:headEnd/>
            <a:tailEnd/>
          </a:ln>
          <a:extLst>
            <a:ext uri="{909E8E84-426E-40DD-AFC4-6F175D3DCCD1}">
              <a14:hiddenFill xmlns:a14="http://schemas.microsoft.com/office/drawing/2010/main" xmlns="">
                <a:solidFill>
                  <a:srgbClr val="FFFFFF"/>
                </a:solidFill>
              </a14:hiddenFill>
            </a:ext>
          </a:extLst>
        </p:spPr>
        <p:txBody>
          <a:bodyPr wrap="square" anchor="ctr">
            <a:spAutoFit/>
          </a:bodyPr>
          <a:lstStyle>
            <a:lvl1pPr>
              <a:lnSpc>
                <a:spcPct val="120000"/>
              </a:lnSpc>
              <a:spcBef>
                <a:spcPct val="20000"/>
              </a:spcBef>
              <a:buFont typeface="Arial" panose="020B0604020202020204" pitchFamily="34" charset="0"/>
              <a:buChar char="•"/>
              <a:defRPr sz="2400">
                <a:solidFill>
                  <a:schemeClr val="bg2"/>
                </a:solidFill>
                <a:latin typeface="黑体" panose="02010609060101010101" pitchFamily="49" charset="-122"/>
                <a:ea typeface="黑体" panose="02010609060101010101" pitchFamily="49" charset="-122"/>
                <a:sym typeface="Arial" panose="020B0604020202020204" pitchFamily="34" charset="0"/>
              </a:defRPr>
            </a:lvl1pPr>
            <a:lvl2pPr marL="742950" indent="-28575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2pPr>
            <a:lvl3pPr marL="11430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3pPr>
            <a:lvl4pPr marL="16002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4pPr>
            <a:lvl5pPr marL="20574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5pPr>
            <a:lvl6pPr marL="25146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6pPr>
            <a:lvl7pPr marL="29718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7pPr>
            <a:lvl8pPr marL="34290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8pPr>
            <a:lvl9pPr marL="38862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9pPr>
          </a:lstStyle>
          <a:p>
            <a:pPr algn="ctr" eaLnBrk="1" hangingPunct="1">
              <a:lnSpc>
                <a:spcPct val="100000"/>
              </a:lnSpc>
              <a:spcBef>
                <a:spcPct val="0"/>
              </a:spcBef>
              <a:buFont typeface="Arial" panose="020B0604020202020204" pitchFamily="34" charset="0"/>
              <a:buNone/>
            </a:pPr>
            <a:r>
              <a:rPr lang="zh-CN" altLang="en-US" dirty="0" smtClean="0">
                <a:solidFill>
                  <a:srgbClr val="FF0000"/>
                </a:solidFill>
                <a:latin typeface="微软雅黑" panose="020B0503020204020204" pitchFamily="34" charset="-122"/>
                <a:ea typeface="微软雅黑" panose="020B0503020204020204" pitchFamily="34" charset="-122"/>
              </a:rPr>
              <a:t>藿香</a:t>
            </a:r>
            <a:r>
              <a:rPr lang="zh-CN" altLang="en-US" dirty="0" smtClean="0">
                <a:solidFill>
                  <a:srgbClr val="FF0000"/>
                </a:solidFill>
                <a:latin typeface="微软雅黑" panose="020B0503020204020204" pitchFamily="34" charset="-122"/>
                <a:ea typeface="微软雅黑" panose="020B0503020204020204" pitchFamily="34" charset="-122"/>
              </a:rPr>
              <a:t>正气胶囊</a:t>
            </a:r>
            <a:endParaRPr lang="zh-CN" altLang="en-US" dirty="0">
              <a:solidFill>
                <a:srgbClr val="FF0000"/>
              </a:solidFill>
              <a:latin typeface="微软雅黑" panose="020B0503020204020204" pitchFamily="34" charset="-122"/>
              <a:ea typeface="微软雅黑" panose="020B0503020204020204" pitchFamily="34" charset="-122"/>
            </a:endParaRPr>
          </a:p>
        </p:txBody>
      </p:sp>
      <p:sp>
        <p:nvSpPr>
          <p:cNvPr id="12" name="矩形 11"/>
          <p:cNvSpPr/>
          <p:nvPr/>
        </p:nvSpPr>
        <p:spPr>
          <a:xfrm>
            <a:off x="3714744" y="785798"/>
            <a:ext cx="1415772" cy="461665"/>
          </a:xfrm>
          <a:prstGeom prst="rect">
            <a:avLst/>
          </a:prstGeom>
        </p:spPr>
        <p:txBody>
          <a:bodyPr wrap="none">
            <a:spAutoFit/>
          </a:bodyPr>
          <a:lstStyle/>
          <a:p>
            <a:r>
              <a:rPr lang="zh-CN" altLang="en-US" sz="2400" b="1" dirty="0" smtClean="0">
                <a:latin typeface="微软雅黑" pitchFamily="34" charset="-122"/>
                <a:ea typeface="微软雅黑" pitchFamily="34" charset="-122"/>
              </a:rPr>
              <a:t>制备工艺</a:t>
            </a:r>
            <a:endParaRPr lang="zh-CN" altLang="en-US" sz="2400" b="1" dirty="0">
              <a:latin typeface="微软雅黑" pitchFamily="34" charset="-122"/>
              <a:ea typeface="微软雅黑" pitchFamily="34" charset="-122"/>
            </a:endParaRPr>
          </a:p>
        </p:txBody>
      </p:sp>
      <p:sp>
        <p:nvSpPr>
          <p:cNvPr id="7" name="矩形 6"/>
          <p:cNvSpPr/>
          <p:nvPr/>
        </p:nvSpPr>
        <p:spPr>
          <a:xfrm>
            <a:off x="357158" y="2214558"/>
            <a:ext cx="3857652" cy="2585323"/>
          </a:xfrm>
          <a:prstGeom prst="rect">
            <a:avLst/>
          </a:prstGeom>
        </p:spPr>
        <p:txBody>
          <a:bodyPr wrap="square">
            <a:spAutoFit/>
          </a:bodyPr>
          <a:lstStyle/>
          <a:p>
            <a:r>
              <a:rPr lang="en-US" altLang="zh-CN" b="1" dirty="0" smtClean="0">
                <a:latin typeface="微软雅黑" pitchFamily="34" charset="-122"/>
                <a:ea typeface="微软雅黑" pitchFamily="34" charset="-122"/>
              </a:rPr>
              <a:t>1</a:t>
            </a:r>
            <a:r>
              <a:rPr lang="zh-CN" altLang="en-US" b="1" dirty="0" smtClean="0">
                <a:latin typeface="微软雅黑" pitchFamily="34" charset="-122"/>
                <a:ea typeface="微软雅黑" pitchFamily="34" charset="-122"/>
              </a:rPr>
              <a:t>、厚朴用</a:t>
            </a:r>
            <a:r>
              <a:rPr lang="en-US" altLang="zh-CN" b="1" dirty="0" smtClean="0">
                <a:latin typeface="微软雅黑" pitchFamily="34" charset="-122"/>
                <a:ea typeface="微软雅黑" pitchFamily="34" charset="-122"/>
              </a:rPr>
              <a:t>60%</a:t>
            </a:r>
            <a:r>
              <a:rPr lang="zh-CN" altLang="en-US" b="1" dirty="0" smtClean="0">
                <a:latin typeface="微软雅黑" pitchFamily="34" charset="-122"/>
                <a:ea typeface="微软雅黑" pitchFamily="34" charset="-122"/>
              </a:rPr>
              <a:t>乙醇加热回流，有效成分厚朴酚与和厚朴酚含量高；</a:t>
            </a:r>
          </a:p>
          <a:p>
            <a:r>
              <a:rPr lang="en-US" altLang="zh-CN" b="1" dirty="0" smtClean="0">
                <a:latin typeface="微软雅黑" pitchFamily="34" charset="-122"/>
                <a:ea typeface="微软雅黑" pitchFamily="34" charset="-122"/>
              </a:rPr>
              <a:t>2</a:t>
            </a:r>
            <a:r>
              <a:rPr lang="zh-CN" altLang="en-US" b="1" dirty="0" smtClean="0">
                <a:latin typeface="微软雅黑" pitchFamily="34" charset="-122"/>
                <a:ea typeface="微软雅黑" pitchFamily="34" charset="-122"/>
              </a:rPr>
              <a:t>、大腹皮、茯苓单独煎煮，更好地保留了有效成分；</a:t>
            </a:r>
          </a:p>
          <a:p>
            <a:r>
              <a:rPr lang="en-US" altLang="zh-CN" b="1" dirty="0" smtClean="0">
                <a:latin typeface="微软雅黑" pitchFamily="34" charset="-122"/>
                <a:ea typeface="微软雅黑" pitchFamily="34" charset="-122"/>
              </a:rPr>
              <a:t>3</a:t>
            </a:r>
            <a:r>
              <a:rPr lang="zh-CN" altLang="en-US" b="1" dirty="0" smtClean="0">
                <a:latin typeface="微软雅黑" pitchFamily="34" charset="-122"/>
                <a:ea typeface="微软雅黑" pitchFamily="34" charset="-122"/>
              </a:rPr>
              <a:t>、采取醇沉精制工艺，产品澄明度好，稳定性好</a:t>
            </a:r>
          </a:p>
          <a:p>
            <a:r>
              <a:rPr lang="en-US" altLang="zh-CN" b="1" dirty="0" smtClean="0">
                <a:latin typeface="微软雅黑" pitchFamily="34" charset="-122"/>
                <a:ea typeface="微软雅黑" pitchFamily="34" charset="-122"/>
              </a:rPr>
              <a:t>4</a:t>
            </a:r>
            <a:r>
              <a:rPr lang="zh-CN" altLang="en-US" b="1" dirty="0" smtClean="0">
                <a:latin typeface="微软雅黑" pitchFamily="34" charset="-122"/>
                <a:ea typeface="微软雅黑" pitchFamily="34" charset="-122"/>
              </a:rPr>
              <a:t>、直接使用广藿香油和紫苏叶油，避免挥发油的损失</a:t>
            </a:r>
          </a:p>
          <a:p>
            <a:r>
              <a:rPr lang="en-US" altLang="zh-CN" b="1" dirty="0" smtClean="0">
                <a:latin typeface="微软雅黑" pitchFamily="34" charset="-122"/>
                <a:ea typeface="微软雅黑" pitchFamily="34" charset="-122"/>
              </a:rPr>
              <a:t>5</a:t>
            </a:r>
            <a:r>
              <a:rPr lang="zh-CN" altLang="en-US" b="1" dirty="0" smtClean="0">
                <a:latin typeface="微软雅黑" pitchFamily="34" charset="-122"/>
                <a:ea typeface="微软雅黑" pitchFamily="34" charset="-122"/>
              </a:rPr>
              <a:t>、不含防腐剂</a:t>
            </a:r>
          </a:p>
        </p:txBody>
      </p:sp>
      <p:sp>
        <p:nvSpPr>
          <p:cNvPr id="8" name="矩形 7"/>
          <p:cNvSpPr/>
          <p:nvPr/>
        </p:nvSpPr>
        <p:spPr>
          <a:xfrm>
            <a:off x="4786314" y="2143120"/>
            <a:ext cx="4071966" cy="2951898"/>
          </a:xfrm>
          <a:prstGeom prst="rect">
            <a:avLst/>
          </a:prstGeom>
        </p:spPr>
        <p:txBody>
          <a:bodyPr wrap="square">
            <a:spAutoFit/>
          </a:bodyPr>
          <a:lstStyle/>
          <a:p>
            <a:pPr>
              <a:lnSpc>
                <a:spcPct val="150000"/>
              </a:lnSpc>
            </a:pPr>
            <a:r>
              <a:rPr lang="en-US" altLang="zh-CN" b="1" dirty="0" smtClean="0">
                <a:latin typeface="微软雅黑" pitchFamily="34" charset="-122"/>
                <a:ea typeface="微软雅黑" pitchFamily="34" charset="-122"/>
              </a:rPr>
              <a:t>1</a:t>
            </a:r>
            <a:r>
              <a:rPr lang="zh-CN" altLang="en-US" b="1" dirty="0" smtClean="0">
                <a:latin typeface="微软雅黑" pitchFamily="34" charset="-122"/>
                <a:ea typeface="微软雅黑" pitchFamily="34" charset="-122"/>
              </a:rPr>
              <a:t>、广藿香、紫苏叶、陈皮、生姜提取挥发油后，再与茯苓、大腹皮、桔梗、甘草、大枣加水煎煮二次</a:t>
            </a:r>
            <a:r>
              <a:rPr lang="en-US" altLang="zh-CN" b="1" dirty="0" smtClean="0">
                <a:latin typeface="微软雅黑" pitchFamily="34" charset="-122"/>
                <a:ea typeface="微软雅黑" pitchFamily="34" charset="-122"/>
              </a:rPr>
              <a:t>,</a:t>
            </a:r>
            <a:r>
              <a:rPr lang="zh-CN" altLang="en-US" b="1" dirty="0" smtClean="0">
                <a:latin typeface="微软雅黑" pitchFamily="34" charset="-122"/>
                <a:ea typeface="微软雅黑" pitchFamily="34" charset="-122"/>
              </a:rPr>
              <a:t>每次</a:t>
            </a:r>
            <a:r>
              <a:rPr lang="en-US" altLang="zh-CN" b="1" dirty="0" smtClean="0">
                <a:latin typeface="微软雅黑" pitchFamily="34" charset="-122"/>
                <a:ea typeface="微软雅黑" pitchFamily="34" charset="-122"/>
              </a:rPr>
              <a:t>2</a:t>
            </a:r>
            <a:r>
              <a:rPr lang="zh-CN" altLang="en-US" b="1" dirty="0" smtClean="0">
                <a:latin typeface="微软雅黑" pitchFamily="34" charset="-122"/>
                <a:ea typeface="微软雅黑" pitchFamily="34" charset="-122"/>
              </a:rPr>
              <a:t>小时</a:t>
            </a:r>
            <a:r>
              <a:rPr lang="en-US" altLang="zh-CN" b="1" dirty="0" smtClean="0">
                <a:latin typeface="微软雅黑" pitchFamily="34" charset="-122"/>
                <a:ea typeface="微软雅黑" pitchFamily="34" charset="-122"/>
              </a:rPr>
              <a:t>,</a:t>
            </a:r>
            <a:r>
              <a:rPr lang="zh-CN" altLang="en-US" b="1" dirty="0" smtClean="0">
                <a:latin typeface="微软雅黑" pitchFamily="34" charset="-122"/>
                <a:ea typeface="微软雅黑" pitchFamily="34" charset="-122"/>
              </a:rPr>
              <a:t>滤过</a:t>
            </a:r>
            <a:r>
              <a:rPr lang="en-US" altLang="zh-CN" b="1" dirty="0" smtClean="0">
                <a:latin typeface="微软雅黑" pitchFamily="34" charset="-122"/>
                <a:ea typeface="微软雅黑" pitchFamily="34" charset="-122"/>
              </a:rPr>
              <a:t>,</a:t>
            </a:r>
            <a:r>
              <a:rPr lang="zh-CN" altLang="en-US" b="1" dirty="0" smtClean="0">
                <a:latin typeface="微软雅黑" pitchFamily="34" charset="-122"/>
                <a:ea typeface="微软雅黑" pitchFamily="34" charset="-122"/>
              </a:rPr>
              <a:t>合并滤液；</a:t>
            </a:r>
          </a:p>
          <a:p>
            <a:pPr>
              <a:lnSpc>
                <a:spcPct val="150000"/>
              </a:lnSpc>
            </a:pPr>
            <a:r>
              <a:rPr lang="en-US" altLang="zh-CN" b="1" dirty="0" smtClean="0">
                <a:latin typeface="微软雅黑" pitchFamily="34" charset="-122"/>
                <a:ea typeface="微软雅黑" pitchFamily="34" charset="-122"/>
              </a:rPr>
              <a:t>2</a:t>
            </a:r>
            <a:r>
              <a:rPr lang="zh-CN" altLang="en-US" b="1" dirty="0" smtClean="0">
                <a:latin typeface="微软雅黑" pitchFamily="34" charset="-122"/>
                <a:ea typeface="微软雅黑" pitchFamily="34" charset="-122"/>
              </a:rPr>
              <a:t>、白芷、白术、厚朴渗漉法提取。</a:t>
            </a:r>
          </a:p>
          <a:p>
            <a:pPr>
              <a:lnSpc>
                <a:spcPct val="150000"/>
              </a:lnSpc>
            </a:pPr>
            <a:r>
              <a:rPr lang="en-US" altLang="zh-CN" b="1" dirty="0" smtClean="0">
                <a:latin typeface="微软雅黑" pitchFamily="34" charset="-122"/>
                <a:ea typeface="微软雅黑" pitchFamily="34" charset="-122"/>
              </a:rPr>
              <a:t>3</a:t>
            </a:r>
            <a:r>
              <a:rPr lang="zh-CN" altLang="en-US" b="1" dirty="0" smtClean="0">
                <a:latin typeface="微软雅黑" pitchFamily="34" charset="-122"/>
                <a:ea typeface="微软雅黑" pitchFamily="34" charset="-122"/>
              </a:rPr>
              <a:t>、药液干燥成颗粒，直接喷加广藿香等挥发油。 </a:t>
            </a:r>
          </a:p>
        </p:txBody>
      </p:sp>
    </p:spTree>
    <p:extLst>
      <p:ext uri="{BB962C8B-B14F-4D97-AF65-F5344CB8AC3E}">
        <p14:creationId xmlns:p14="http://schemas.microsoft.com/office/powerpoint/2010/main" xmlns="" val="233663211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95710" y="121310"/>
            <a:ext cx="2646878" cy="461665"/>
          </a:xfrm>
          <a:prstGeom prst="rect">
            <a:avLst/>
          </a:prstGeom>
        </p:spPr>
        <p:txBody>
          <a:bodyPr wrap="none">
            <a:spAutoFit/>
          </a:bodyPr>
          <a:lstStyle/>
          <a:p>
            <a:r>
              <a:rPr lang="zh-CN" altLang="en-US" sz="2400" b="1" dirty="0" smtClean="0">
                <a:latin typeface="微软雅黑" panose="020B0503020204020204" pitchFamily="34" charset="-122"/>
                <a:ea typeface="微软雅黑" panose="020B0503020204020204" pitchFamily="34" charset="-122"/>
              </a:rPr>
              <a:t>“液”与</a:t>
            </a:r>
            <a:r>
              <a:rPr lang="zh-CN" altLang="en-US" sz="2400" b="1" dirty="0" smtClean="0">
                <a:latin typeface="微软雅黑" panose="020B0503020204020204" pitchFamily="34" charset="-122"/>
                <a:ea typeface="微软雅黑" panose="020B0503020204020204" pitchFamily="34" charset="-122"/>
              </a:rPr>
              <a:t>“胶囊”</a:t>
            </a:r>
            <a:endParaRPr lang="zh-CN" altLang="en-US" sz="2400" b="1" dirty="0">
              <a:latin typeface="微软雅黑" panose="020B0503020204020204" pitchFamily="34" charset="-122"/>
              <a:ea typeface="微软雅黑" panose="020B0503020204020204" pitchFamily="34" charset="-122"/>
            </a:endParaRPr>
          </a:p>
        </p:txBody>
      </p:sp>
      <p:sp>
        <p:nvSpPr>
          <p:cNvPr id="11" name="标题 13"/>
          <p:cNvSpPr txBox="1">
            <a:spLocks noChangeArrowheads="1"/>
          </p:cNvSpPr>
          <p:nvPr/>
        </p:nvSpPr>
        <p:spPr bwMode="auto">
          <a:xfrm>
            <a:off x="2357422" y="1571616"/>
            <a:ext cx="4033837" cy="461665"/>
          </a:xfrm>
          <a:prstGeom prst="rect">
            <a:avLst/>
          </a:prstGeom>
          <a:noFill/>
          <a:ln w="9525">
            <a:noFill/>
            <a:prstDash val="sysDot"/>
            <a:miter lim="800000"/>
            <a:headEnd/>
            <a:tailEnd/>
          </a:ln>
          <a:extLst>
            <a:ext uri="{909E8E84-426E-40DD-AFC4-6F175D3DCCD1}">
              <a14:hiddenFill xmlns:a14="http://schemas.microsoft.com/office/drawing/2010/main" xmlns="">
                <a:solidFill>
                  <a:srgbClr val="FFFFFF"/>
                </a:solidFill>
              </a14:hiddenFill>
            </a:ext>
          </a:extLst>
        </p:spPr>
        <p:txBody>
          <a:bodyPr wrap="square" anchor="ctr">
            <a:spAutoFit/>
          </a:bodyPr>
          <a:lstStyle>
            <a:lvl1pPr>
              <a:lnSpc>
                <a:spcPct val="120000"/>
              </a:lnSpc>
              <a:spcBef>
                <a:spcPct val="20000"/>
              </a:spcBef>
              <a:buFont typeface="Arial" panose="020B0604020202020204" pitchFamily="34" charset="0"/>
              <a:buChar char="•"/>
              <a:defRPr sz="2400">
                <a:solidFill>
                  <a:schemeClr val="bg2"/>
                </a:solidFill>
                <a:latin typeface="黑体" panose="02010609060101010101" pitchFamily="49" charset="-122"/>
                <a:ea typeface="黑体" panose="02010609060101010101" pitchFamily="49" charset="-122"/>
                <a:sym typeface="Arial" panose="020B0604020202020204" pitchFamily="34" charset="0"/>
              </a:defRPr>
            </a:lvl1pPr>
            <a:lvl2pPr marL="742950" indent="-28575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2pPr>
            <a:lvl3pPr marL="11430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3pPr>
            <a:lvl4pPr marL="16002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4pPr>
            <a:lvl5pPr marL="20574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5pPr>
            <a:lvl6pPr marL="25146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6pPr>
            <a:lvl7pPr marL="29718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7pPr>
            <a:lvl8pPr marL="34290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8pPr>
            <a:lvl9pPr marL="38862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9pPr>
          </a:lstStyle>
          <a:p>
            <a:pPr algn="ctr" eaLnBrk="1" hangingPunct="1">
              <a:lnSpc>
                <a:spcPct val="100000"/>
              </a:lnSpc>
              <a:spcBef>
                <a:spcPct val="0"/>
              </a:spcBef>
              <a:buFont typeface="Arial" panose="020B0604020202020204" pitchFamily="34" charset="0"/>
              <a:buNone/>
            </a:pPr>
            <a:r>
              <a:rPr lang="zh-CN" altLang="en-US" dirty="0" smtClean="0">
                <a:solidFill>
                  <a:srgbClr val="00B050"/>
                </a:solidFill>
                <a:latin typeface="微软雅黑" panose="020B0503020204020204" pitchFamily="34" charset="-122"/>
                <a:ea typeface="微软雅黑" panose="020B0503020204020204" pitchFamily="34" charset="-122"/>
              </a:rPr>
              <a:t>藿香</a:t>
            </a:r>
            <a:r>
              <a:rPr lang="zh-CN" altLang="en-US" dirty="0" smtClean="0">
                <a:solidFill>
                  <a:srgbClr val="00B050"/>
                </a:solidFill>
                <a:latin typeface="微软雅黑" panose="020B0503020204020204" pitchFamily="34" charset="-122"/>
                <a:ea typeface="微软雅黑" panose="020B0503020204020204" pitchFamily="34" charset="-122"/>
              </a:rPr>
              <a:t>正气胶囊</a:t>
            </a:r>
            <a:endParaRPr lang="zh-CN" altLang="en-US" dirty="0">
              <a:solidFill>
                <a:srgbClr val="00B050"/>
              </a:solidFill>
              <a:latin typeface="微软雅黑" panose="020B0503020204020204" pitchFamily="34" charset="-122"/>
              <a:ea typeface="微软雅黑" panose="020B0503020204020204" pitchFamily="34" charset="-122"/>
            </a:endParaRPr>
          </a:p>
        </p:txBody>
      </p:sp>
      <p:sp>
        <p:nvSpPr>
          <p:cNvPr id="12" name="矩形 11"/>
          <p:cNvSpPr/>
          <p:nvPr/>
        </p:nvSpPr>
        <p:spPr>
          <a:xfrm>
            <a:off x="3714744" y="785798"/>
            <a:ext cx="1415772" cy="461665"/>
          </a:xfrm>
          <a:prstGeom prst="rect">
            <a:avLst/>
          </a:prstGeom>
        </p:spPr>
        <p:txBody>
          <a:bodyPr wrap="none">
            <a:spAutoFit/>
          </a:bodyPr>
          <a:lstStyle/>
          <a:p>
            <a:r>
              <a:rPr lang="zh-CN" altLang="en-US" sz="2400" b="1" dirty="0" smtClean="0">
                <a:latin typeface="微软雅黑" pitchFamily="34" charset="-122"/>
                <a:ea typeface="微软雅黑" pitchFamily="34" charset="-122"/>
              </a:rPr>
              <a:t>制备工艺</a:t>
            </a:r>
            <a:endParaRPr lang="zh-CN" altLang="en-US" sz="2400" b="1" dirty="0">
              <a:latin typeface="微软雅黑" pitchFamily="34" charset="-122"/>
              <a:ea typeface="微软雅黑" pitchFamily="34" charset="-122"/>
            </a:endParaRPr>
          </a:p>
        </p:txBody>
      </p:sp>
      <p:sp>
        <p:nvSpPr>
          <p:cNvPr id="7" name="矩形 6"/>
          <p:cNvSpPr/>
          <p:nvPr/>
        </p:nvSpPr>
        <p:spPr>
          <a:xfrm>
            <a:off x="785786" y="2214558"/>
            <a:ext cx="7715304" cy="2169825"/>
          </a:xfrm>
          <a:prstGeom prst="rect">
            <a:avLst/>
          </a:prstGeom>
        </p:spPr>
        <p:txBody>
          <a:bodyPr wrap="square">
            <a:spAutoFit/>
          </a:bodyPr>
          <a:lstStyle/>
          <a:p>
            <a:pPr>
              <a:lnSpc>
                <a:spcPct val="150000"/>
              </a:lnSpc>
            </a:pPr>
            <a:r>
              <a:rPr lang="zh-CN" altLang="en-US" b="1" dirty="0" smtClean="0">
                <a:latin typeface="微软雅黑" pitchFamily="34" charset="-122"/>
                <a:ea typeface="微软雅黑" pitchFamily="34" charset="-122"/>
              </a:rPr>
              <a:t>差异分析：</a:t>
            </a:r>
            <a:endParaRPr lang="en-US" altLang="zh-CN" b="1" dirty="0" smtClean="0">
              <a:latin typeface="微软雅黑" pitchFamily="34" charset="-122"/>
              <a:ea typeface="微软雅黑" pitchFamily="34" charset="-122"/>
            </a:endParaRPr>
          </a:p>
          <a:p>
            <a:pPr>
              <a:lnSpc>
                <a:spcPct val="150000"/>
              </a:lnSpc>
            </a:pPr>
            <a:r>
              <a:rPr lang="en-US" altLang="zh-CN" b="1" dirty="0" smtClean="0">
                <a:latin typeface="微软雅黑" pitchFamily="34" charset="-122"/>
                <a:ea typeface="微软雅黑" pitchFamily="34" charset="-122"/>
              </a:rPr>
              <a:t>1</a:t>
            </a:r>
            <a:r>
              <a:rPr lang="zh-CN" altLang="en-US" b="1" dirty="0" smtClean="0">
                <a:latin typeface="微软雅黑" pitchFamily="34" charset="-122"/>
                <a:ea typeface="微软雅黑" pitchFamily="34" charset="-122"/>
              </a:rPr>
              <a:t>、制备工艺老化，生产标准不严谨。</a:t>
            </a:r>
          </a:p>
          <a:p>
            <a:pPr>
              <a:lnSpc>
                <a:spcPct val="150000"/>
              </a:lnSpc>
            </a:pPr>
            <a:r>
              <a:rPr lang="en-US" altLang="zh-CN" b="1" dirty="0" smtClean="0">
                <a:latin typeface="微软雅黑" pitchFamily="34" charset="-122"/>
                <a:ea typeface="微软雅黑" pitchFamily="34" charset="-122"/>
              </a:rPr>
              <a:t>2</a:t>
            </a:r>
            <a:r>
              <a:rPr lang="zh-CN" altLang="en-US" b="1" dirty="0" smtClean="0">
                <a:latin typeface="微软雅黑" pitchFamily="34" charset="-122"/>
                <a:ea typeface="微软雅黑" pitchFamily="34" charset="-122"/>
              </a:rPr>
              <a:t>、未进行单独煎煮，未优化工艺</a:t>
            </a:r>
          </a:p>
          <a:p>
            <a:pPr>
              <a:lnSpc>
                <a:spcPct val="150000"/>
              </a:lnSpc>
            </a:pPr>
            <a:r>
              <a:rPr lang="en-US" altLang="zh-CN" b="1" dirty="0" smtClean="0">
                <a:latin typeface="微软雅黑" pitchFamily="34" charset="-122"/>
                <a:ea typeface="微软雅黑" pitchFamily="34" charset="-122"/>
              </a:rPr>
              <a:t>3</a:t>
            </a:r>
            <a:r>
              <a:rPr lang="zh-CN" altLang="en-US" b="1" dirty="0" smtClean="0">
                <a:latin typeface="微软雅黑" pitchFamily="34" charset="-122"/>
                <a:ea typeface="微软雅黑" pitchFamily="34" charset="-122"/>
              </a:rPr>
              <a:t>、直接从药材中提取挥发油，挥发油的损失较大</a:t>
            </a:r>
          </a:p>
          <a:p>
            <a:pPr>
              <a:lnSpc>
                <a:spcPct val="150000"/>
              </a:lnSpc>
            </a:pPr>
            <a:r>
              <a:rPr lang="en-US" altLang="zh-CN" b="1" dirty="0" smtClean="0">
                <a:latin typeface="微软雅黑" pitchFamily="34" charset="-122"/>
                <a:ea typeface="微软雅黑" pitchFamily="34" charset="-122"/>
              </a:rPr>
              <a:t>4</a:t>
            </a:r>
            <a:r>
              <a:rPr lang="zh-CN" altLang="en-US" b="1" dirty="0" smtClean="0">
                <a:latin typeface="微软雅黑" pitchFamily="34" charset="-122"/>
                <a:ea typeface="微软雅黑" pitchFamily="34" charset="-122"/>
              </a:rPr>
              <a:t>、生产厂家众多，制备条件参差不齐。</a:t>
            </a:r>
          </a:p>
        </p:txBody>
      </p:sp>
    </p:spTree>
    <p:extLst>
      <p:ext uri="{BB962C8B-B14F-4D97-AF65-F5344CB8AC3E}">
        <p14:creationId xmlns:p14="http://schemas.microsoft.com/office/powerpoint/2010/main" xmlns="" val="233663211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95710" y="121310"/>
            <a:ext cx="2646878" cy="461665"/>
          </a:xfrm>
          <a:prstGeom prst="rect">
            <a:avLst/>
          </a:prstGeom>
        </p:spPr>
        <p:txBody>
          <a:bodyPr wrap="none">
            <a:spAutoFit/>
          </a:bodyPr>
          <a:lstStyle/>
          <a:p>
            <a:r>
              <a:rPr lang="zh-CN" altLang="en-US" sz="2400" b="1" dirty="0" smtClean="0">
                <a:latin typeface="微软雅黑" panose="020B0503020204020204" pitchFamily="34" charset="-122"/>
                <a:ea typeface="微软雅黑" panose="020B0503020204020204" pitchFamily="34" charset="-122"/>
              </a:rPr>
              <a:t>“液”与</a:t>
            </a:r>
            <a:r>
              <a:rPr lang="zh-CN" altLang="en-US" sz="2400" b="1" dirty="0" smtClean="0">
                <a:latin typeface="微软雅黑" panose="020B0503020204020204" pitchFamily="34" charset="-122"/>
                <a:ea typeface="微软雅黑" panose="020B0503020204020204" pitchFamily="34" charset="-122"/>
              </a:rPr>
              <a:t>“胶囊”</a:t>
            </a:r>
            <a:endParaRPr lang="zh-CN" altLang="en-US" sz="2400" b="1" dirty="0">
              <a:latin typeface="微软雅黑" panose="020B0503020204020204" pitchFamily="34" charset="-122"/>
              <a:ea typeface="微软雅黑" panose="020B0503020204020204" pitchFamily="34" charset="-122"/>
            </a:endParaRPr>
          </a:p>
        </p:txBody>
      </p:sp>
      <p:sp>
        <p:nvSpPr>
          <p:cNvPr id="10" name="标题 13"/>
          <p:cNvSpPr txBox="1">
            <a:spLocks noChangeArrowheads="1"/>
          </p:cNvSpPr>
          <p:nvPr/>
        </p:nvSpPr>
        <p:spPr>
          <a:xfrm>
            <a:off x="285720" y="1500178"/>
            <a:ext cx="4033838" cy="424732"/>
          </a:xfrm>
          <a:prstGeom prst="rect">
            <a:avLst/>
          </a:prstGeom>
          <a:ln>
            <a:noFill/>
            <a:prstDash val="sysDot"/>
            <a:bevel/>
            <a:headEnd/>
            <a:tailEnd/>
          </a:ln>
        </p:spPr>
        <p:txBody>
          <a:bodyPr wrap="square">
            <a:sp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sym typeface="Calibri Light" panose="020F0302020204030204" pitchFamily="34" charset="0"/>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4572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13716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18288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a:lstStyle>
          <a:p>
            <a:pPr algn="ctr" eaLnBrk="1" hangingPunct="1"/>
            <a:r>
              <a:rPr lang="zh-CN" altLang="en-US" sz="2400" dirty="0" smtClean="0">
                <a:solidFill>
                  <a:srgbClr val="FF0000"/>
                </a:solidFill>
                <a:latin typeface="微软雅黑" panose="020B0503020204020204" pitchFamily="34" charset="-122"/>
                <a:ea typeface="微软雅黑" panose="020B0503020204020204" pitchFamily="34" charset="-122"/>
              </a:rPr>
              <a:t>太极藿香正气液</a:t>
            </a:r>
          </a:p>
        </p:txBody>
      </p:sp>
      <p:sp>
        <p:nvSpPr>
          <p:cNvPr id="12" name="矩形 11"/>
          <p:cNvSpPr/>
          <p:nvPr/>
        </p:nvSpPr>
        <p:spPr>
          <a:xfrm>
            <a:off x="3714744" y="785798"/>
            <a:ext cx="1415772" cy="461665"/>
          </a:xfrm>
          <a:prstGeom prst="rect">
            <a:avLst/>
          </a:prstGeom>
        </p:spPr>
        <p:txBody>
          <a:bodyPr wrap="none">
            <a:spAutoFit/>
          </a:bodyPr>
          <a:lstStyle/>
          <a:p>
            <a:r>
              <a:rPr lang="zh-CN" altLang="en-US" sz="2400" b="1" dirty="0" smtClean="0">
                <a:latin typeface="微软雅黑" pitchFamily="34" charset="-122"/>
                <a:ea typeface="微软雅黑" pitchFamily="34" charset="-122"/>
              </a:rPr>
              <a:t>质量控制</a:t>
            </a:r>
            <a:endParaRPr lang="zh-CN" altLang="en-US" sz="2400" b="1" dirty="0">
              <a:latin typeface="微软雅黑" pitchFamily="34" charset="-122"/>
              <a:ea typeface="微软雅黑" pitchFamily="34" charset="-122"/>
            </a:endParaRPr>
          </a:p>
        </p:txBody>
      </p:sp>
      <p:sp>
        <p:nvSpPr>
          <p:cNvPr id="9" name="矩形 8"/>
          <p:cNvSpPr/>
          <p:nvPr/>
        </p:nvSpPr>
        <p:spPr>
          <a:xfrm>
            <a:off x="500034" y="2214558"/>
            <a:ext cx="8215370" cy="2169825"/>
          </a:xfrm>
          <a:prstGeom prst="rect">
            <a:avLst/>
          </a:prstGeom>
        </p:spPr>
        <p:txBody>
          <a:bodyPr wrap="square">
            <a:spAutoFit/>
          </a:bodyPr>
          <a:lstStyle/>
          <a:p>
            <a:pPr>
              <a:lnSpc>
                <a:spcPct val="150000"/>
              </a:lnSpc>
            </a:pPr>
            <a:r>
              <a:rPr lang="zh-CN" altLang="en-US" b="1" dirty="0" smtClean="0">
                <a:latin typeface="微软雅黑" pitchFamily="34" charset="-122"/>
                <a:ea typeface="微软雅黑" pitchFamily="34" charset="-122"/>
              </a:rPr>
              <a:t>为了更好地控制药品质量，在</a:t>
            </a:r>
            <a:r>
              <a:rPr lang="en-US" altLang="zh-CN" b="1" dirty="0" smtClean="0">
                <a:latin typeface="微软雅黑" pitchFamily="34" charset="-122"/>
                <a:ea typeface="微软雅黑" pitchFamily="34" charset="-122"/>
              </a:rPr>
              <a:t>1995</a:t>
            </a:r>
            <a:r>
              <a:rPr lang="zh-CN" altLang="en-US" b="1" dirty="0" smtClean="0">
                <a:latin typeface="微软雅黑" pitchFamily="34" charset="-122"/>
                <a:ea typeface="微软雅黑" pitchFamily="34" charset="-122"/>
              </a:rPr>
              <a:t>版、</a:t>
            </a:r>
            <a:r>
              <a:rPr lang="en-US" altLang="zh-CN" b="1" dirty="0" smtClean="0">
                <a:latin typeface="微软雅黑" pitchFamily="34" charset="-122"/>
                <a:ea typeface="微软雅黑" pitchFamily="34" charset="-122"/>
              </a:rPr>
              <a:t>2000</a:t>
            </a:r>
            <a:r>
              <a:rPr lang="zh-CN" altLang="en-US" b="1" dirty="0" smtClean="0">
                <a:latin typeface="微软雅黑" pitchFamily="34" charset="-122"/>
                <a:ea typeface="微软雅黑" pitchFamily="34" charset="-122"/>
              </a:rPr>
              <a:t>版、</a:t>
            </a:r>
            <a:r>
              <a:rPr lang="en-US" altLang="zh-CN" b="1" dirty="0" smtClean="0">
                <a:latin typeface="微软雅黑" pitchFamily="34" charset="-122"/>
                <a:ea typeface="微软雅黑" pitchFamily="34" charset="-122"/>
              </a:rPr>
              <a:t>2005</a:t>
            </a:r>
            <a:r>
              <a:rPr lang="zh-CN" altLang="en-US" b="1" dirty="0" smtClean="0">
                <a:latin typeface="微软雅黑" pitchFamily="34" charset="-122"/>
                <a:ea typeface="微软雅黑" pitchFamily="34" charset="-122"/>
              </a:rPr>
              <a:t>版、</a:t>
            </a:r>
            <a:r>
              <a:rPr lang="en-US" altLang="zh-CN" b="1" dirty="0" smtClean="0">
                <a:latin typeface="微软雅黑" pitchFamily="34" charset="-122"/>
                <a:ea typeface="微软雅黑" pitchFamily="34" charset="-122"/>
              </a:rPr>
              <a:t>2010</a:t>
            </a:r>
            <a:r>
              <a:rPr lang="zh-CN" altLang="en-US" b="1" dirty="0" smtClean="0">
                <a:latin typeface="微软雅黑" pitchFamily="34" charset="-122"/>
                <a:ea typeface="微软雅黑" pitchFamily="34" charset="-122"/>
              </a:rPr>
              <a:t>版药典，先后增加处方中药材的鉴别和含量测定，以提高药品质量标准，现质量标准中进行了以下鉴别：</a:t>
            </a:r>
          </a:p>
          <a:p>
            <a:pPr>
              <a:lnSpc>
                <a:spcPct val="150000"/>
              </a:lnSpc>
            </a:pPr>
            <a:r>
              <a:rPr lang="zh-CN" altLang="en-US" b="1" dirty="0" smtClean="0">
                <a:latin typeface="微软雅黑" pitchFamily="34" charset="-122"/>
                <a:ea typeface="微软雅黑" pitchFamily="34" charset="-122"/>
              </a:rPr>
              <a:t>广藿香油中百秋李醇薄层</a:t>
            </a:r>
            <a:r>
              <a:rPr lang="zh-CN" altLang="en-US" b="1" dirty="0" smtClean="0">
                <a:latin typeface="微软雅黑" pitchFamily="34" charset="-122"/>
                <a:ea typeface="微软雅黑" pitchFamily="34" charset="-122"/>
              </a:rPr>
              <a:t>鉴别、白芷</a:t>
            </a:r>
            <a:r>
              <a:rPr lang="zh-CN" altLang="en-US" b="1" dirty="0" smtClean="0">
                <a:latin typeface="微软雅黑" pitchFamily="34" charset="-122"/>
                <a:ea typeface="微软雅黑" pitchFamily="34" charset="-122"/>
              </a:rPr>
              <a:t>中的欧前胡素薄层</a:t>
            </a:r>
            <a:r>
              <a:rPr lang="zh-CN" altLang="en-US" b="1" dirty="0" smtClean="0">
                <a:latin typeface="微软雅黑" pitchFamily="34" charset="-122"/>
                <a:ea typeface="微软雅黑" pitchFamily="34" charset="-122"/>
              </a:rPr>
              <a:t>鉴别、苍术</a:t>
            </a:r>
            <a:r>
              <a:rPr lang="zh-CN" altLang="en-US" b="1" dirty="0" smtClean="0">
                <a:latin typeface="微软雅黑" pitchFamily="34" charset="-122"/>
                <a:ea typeface="微软雅黑" pitchFamily="34" charset="-122"/>
              </a:rPr>
              <a:t>药材薄层</a:t>
            </a:r>
            <a:r>
              <a:rPr lang="zh-CN" altLang="en-US" b="1" dirty="0" smtClean="0">
                <a:latin typeface="微软雅黑" pitchFamily="34" charset="-122"/>
                <a:ea typeface="微软雅黑" pitchFamily="34" charset="-122"/>
              </a:rPr>
              <a:t>鉴别、甘草</a:t>
            </a:r>
            <a:r>
              <a:rPr lang="zh-CN" altLang="en-US" b="1" dirty="0" smtClean="0">
                <a:latin typeface="微软雅黑" pitchFamily="34" charset="-122"/>
                <a:ea typeface="微软雅黑" pitchFamily="34" charset="-122"/>
              </a:rPr>
              <a:t>药材薄层</a:t>
            </a:r>
            <a:r>
              <a:rPr lang="zh-CN" altLang="en-US" b="1" dirty="0" smtClean="0">
                <a:latin typeface="微软雅黑" pitchFamily="34" charset="-122"/>
                <a:ea typeface="微软雅黑" pitchFamily="34" charset="-122"/>
              </a:rPr>
              <a:t>鉴别、采用</a:t>
            </a:r>
            <a:r>
              <a:rPr lang="zh-CN" altLang="en-US" b="1" dirty="0" smtClean="0">
                <a:latin typeface="微软雅黑" pitchFamily="34" charset="-122"/>
                <a:ea typeface="微软雅黑" pitchFamily="34" charset="-122"/>
              </a:rPr>
              <a:t>气相色谱法鉴别紫苏叶油中的紫苏烯、紫苏</a:t>
            </a:r>
            <a:r>
              <a:rPr lang="zh-CN" altLang="en-US" b="1" dirty="0" smtClean="0">
                <a:latin typeface="微软雅黑" pitchFamily="34" charset="-122"/>
                <a:ea typeface="微软雅黑" pitchFamily="34" charset="-122"/>
              </a:rPr>
              <a:t>醛</a:t>
            </a:r>
            <a:endParaRPr lang="zh-CN" altLang="en-US" b="1" dirty="0" smtClean="0">
              <a:latin typeface="微软雅黑" pitchFamily="34" charset="-122"/>
              <a:ea typeface="微软雅黑" pitchFamily="34" charset="-122"/>
            </a:endParaRPr>
          </a:p>
        </p:txBody>
      </p:sp>
    </p:spTree>
    <p:extLst>
      <p:ext uri="{BB962C8B-B14F-4D97-AF65-F5344CB8AC3E}">
        <p14:creationId xmlns:p14="http://schemas.microsoft.com/office/powerpoint/2010/main" xmlns="" val="233663211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95710" y="121310"/>
            <a:ext cx="2646878" cy="461665"/>
          </a:xfrm>
          <a:prstGeom prst="rect">
            <a:avLst/>
          </a:prstGeom>
        </p:spPr>
        <p:txBody>
          <a:bodyPr wrap="none">
            <a:spAutoFit/>
          </a:bodyPr>
          <a:lstStyle/>
          <a:p>
            <a:r>
              <a:rPr lang="zh-CN" altLang="en-US" sz="2400" b="1" dirty="0" smtClean="0">
                <a:latin typeface="微软雅黑" panose="020B0503020204020204" pitchFamily="34" charset="-122"/>
                <a:ea typeface="微软雅黑" panose="020B0503020204020204" pitchFamily="34" charset="-122"/>
              </a:rPr>
              <a:t>“液”与</a:t>
            </a:r>
            <a:r>
              <a:rPr lang="zh-CN" altLang="en-US" sz="2400" b="1" dirty="0" smtClean="0">
                <a:latin typeface="微软雅黑" panose="020B0503020204020204" pitchFamily="34" charset="-122"/>
                <a:ea typeface="微软雅黑" panose="020B0503020204020204" pitchFamily="34" charset="-122"/>
              </a:rPr>
              <a:t>“胶囊”</a:t>
            </a:r>
            <a:endParaRPr lang="zh-CN" altLang="en-US" sz="2400" b="1" dirty="0">
              <a:latin typeface="微软雅黑" panose="020B0503020204020204" pitchFamily="34" charset="-122"/>
              <a:ea typeface="微软雅黑" panose="020B0503020204020204" pitchFamily="34" charset="-122"/>
            </a:endParaRPr>
          </a:p>
        </p:txBody>
      </p:sp>
      <p:sp>
        <p:nvSpPr>
          <p:cNvPr id="10" name="标题 13"/>
          <p:cNvSpPr txBox="1">
            <a:spLocks noChangeArrowheads="1"/>
          </p:cNvSpPr>
          <p:nvPr/>
        </p:nvSpPr>
        <p:spPr>
          <a:xfrm>
            <a:off x="285720" y="1357302"/>
            <a:ext cx="4033838" cy="424732"/>
          </a:xfrm>
          <a:prstGeom prst="rect">
            <a:avLst/>
          </a:prstGeom>
          <a:ln>
            <a:noFill/>
            <a:prstDash val="sysDot"/>
            <a:bevel/>
            <a:headEnd/>
            <a:tailEnd/>
          </a:ln>
        </p:spPr>
        <p:txBody>
          <a:bodyPr wrap="square">
            <a:sp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sym typeface="Calibri Light" panose="020F0302020204030204" pitchFamily="34" charset="0"/>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5pPr>
            <a:lvl6pPr marL="4572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6pPr>
            <a:lvl7pPr marL="9144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7pPr>
            <a:lvl8pPr marL="13716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8pPr>
            <a:lvl9pPr marL="1828800" algn="l" rtl="0" eaLnBrk="0" fontAlgn="base" hangingPunct="0">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sym typeface="Calibri Light" panose="020F0302020204030204" pitchFamily="34" charset="0"/>
              </a:defRPr>
            </a:lvl9pPr>
          </a:lstStyle>
          <a:p>
            <a:pPr algn="ctr" eaLnBrk="1" hangingPunct="1"/>
            <a:r>
              <a:rPr lang="zh-CN" altLang="en-US" sz="2400" dirty="0" smtClean="0">
                <a:solidFill>
                  <a:srgbClr val="FF0000"/>
                </a:solidFill>
                <a:latin typeface="微软雅黑" panose="020B0503020204020204" pitchFamily="34" charset="-122"/>
                <a:ea typeface="微软雅黑" panose="020B0503020204020204" pitchFamily="34" charset="-122"/>
              </a:rPr>
              <a:t>太极藿香正气液</a:t>
            </a:r>
          </a:p>
        </p:txBody>
      </p:sp>
      <p:sp>
        <p:nvSpPr>
          <p:cNvPr id="12" name="矩形 11"/>
          <p:cNvSpPr/>
          <p:nvPr/>
        </p:nvSpPr>
        <p:spPr>
          <a:xfrm>
            <a:off x="3714744" y="785798"/>
            <a:ext cx="1415772" cy="461665"/>
          </a:xfrm>
          <a:prstGeom prst="rect">
            <a:avLst/>
          </a:prstGeom>
        </p:spPr>
        <p:txBody>
          <a:bodyPr wrap="none">
            <a:spAutoFit/>
          </a:bodyPr>
          <a:lstStyle/>
          <a:p>
            <a:r>
              <a:rPr lang="zh-CN" altLang="en-US" sz="2400" b="1" dirty="0" smtClean="0">
                <a:latin typeface="微软雅黑" pitchFamily="34" charset="-122"/>
                <a:ea typeface="微软雅黑" pitchFamily="34" charset="-122"/>
              </a:rPr>
              <a:t>质量控制</a:t>
            </a:r>
            <a:endParaRPr lang="zh-CN" altLang="en-US" sz="2400" b="1" dirty="0">
              <a:latin typeface="微软雅黑" pitchFamily="34" charset="-122"/>
              <a:ea typeface="微软雅黑" pitchFamily="34" charset="-122"/>
            </a:endParaRPr>
          </a:p>
        </p:txBody>
      </p:sp>
      <p:sp>
        <p:nvSpPr>
          <p:cNvPr id="9" name="矩形 8"/>
          <p:cNvSpPr/>
          <p:nvPr/>
        </p:nvSpPr>
        <p:spPr>
          <a:xfrm>
            <a:off x="500034" y="2071682"/>
            <a:ext cx="8215370" cy="2585323"/>
          </a:xfrm>
          <a:prstGeom prst="rect">
            <a:avLst/>
          </a:prstGeom>
        </p:spPr>
        <p:txBody>
          <a:bodyPr wrap="square">
            <a:spAutoFit/>
          </a:bodyPr>
          <a:lstStyle/>
          <a:p>
            <a:pPr>
              <a:lnSpc>
                <a:spcPct val="150000"/>
              </a:lnSpc>
            </a:pPr>
            <a:r>
              <a:rPr lang="zh-CN" altLang="en-US" b="1" dirty="0" smtClean="0">
                <a:latin typeface="微软雅黑" pitchFamily="34" charset="-122"/>
                <a:ea typeface="微软雅黑" pitchFamily="34" charset="-122"/>
              </a:rPr>
              <a:t>由</a:t>
            </a:r>
            <a:r>
              <a:rPr lang="zh-CN" altLang="en-US" b="1" dirty="0" smtClean="0">
                <a:latin typeface="微软雅黑" pitchFamily="34" charset="-122"/>
                <a:ea typeface="微软雅黑" pitchFamily="34" charset="-122"/>
              </a:rPr>
              <a:t>我公司制定紫苏叶油的标准，对紫苏叶油质量进行控制，填补紫苏叶油无国家标准的空白，保证紫苏叶油的质量。</a:t>
            </a:r>
          </a:p>
          <a:p>
            <a:pPr>
              <a:lnSpc>
                <a:spcPct val="150000"/>
              </a:lnSpc>
            </a:pPr>
            <a:r>
              <a:rPr lang="zh-CN" altLang="en-US" b="1" dirty="0" smtClean="0">
                <a:latin typeface="微软雅黑" pitchFamily="34" charset="-122"/>
                <a:ea typeface="微软雅黑" pitchFamily="34" charset="-122"/>
              </a:rPr>
              <a:t>含量测定：</a:t>
            </a:r>
          </a:p>
          <a:p>
            <a:pPr>
              <a:lnSpc>
                <a:spcPct val="150000"/>
              </a:lnSpc>
            </a:pPr>
            <a:r>
              <a:rPr lang="en-US" altLang="zh-CN" b="1" dirty="0" smtClean="0">
                <a:latin typeface="微软雅黑" pitchFamily="34" charset="-122"/>
                <a:ea typeface="微软雅黑" pitchFamily="34" charset="-122"/>
              </a:rPr>
              <a:t>1</a:t>
            </a:r>
            <a:r>
              <a:rPr lang="zh-CN" altLang="en-US" b="1" dirty="0" smtClean="0">
                <a:latin typeface="微软雅黑" pitchFamily="34" charset="-122"/>
                <a:ea typeface="微软雅黑" pitchFamily="34" charset="-122"/>
              </a:rPr>
              <a:t>、厚朴的含量测定</a:t>
            </a:r>
          </a:p>
          <a:p>
            <a:pPr>
              <a:lnSpc>
                <a:spcPct val="150000"/>
              </a:lnSpc>
            </a:pPr>
            <a:r>
              <a:rPr lang="en-US" altLang="zh-CN" b="1" dirty="0" smtClean="0">
                <a:latin typeface="微软雅黑" pitchFamily="34" charset="-122"/>
                <a:ea typeface="微软雅黑" pitchFamily="34" charset="-122"/>
              </a:rPr>
              <a:t>2</a:t>
            </a:r>
            <a:r>
              <a:rPr lang="zh-CN" altLang="en-US" b="1" dirty="0" smtClean="0">
                <a:latin typeface="微软雅黑" pitchFamily="34" charset="-122"/>
                <a:ea typeface="微软雅黑" pitchFamily="34" charset="-122"/>
              </a:rPr>
              <a:t>、陈皮的含量测定</a:t>
            </a:r>
          </a:p>
          <a:p>
            <a:pPr>
              <a:lnSpc>
                <a:spcPct val="150000"/>
              </a:lnSpc>
            </a:pPr>
            <a:r>
              <a:rPr lang="zh-CN" altLang="en-US" b="1" dirty="0" smtClean="0">
                <a:latin typeface="微软雅黑" pitchFamily="34" charset="-122"/>
                <a:ea typeface="微软雅黑" pitchFamily="34" charset="-122"/>
              </a:rPr>
              <a:t>产品为澄明液体，质量稳定</a:t>
            </a:r>
          </a:p>
        </p:txBody>
      </p:sp>
    </p:spTree>
    <p:extLst>
      <p:ext uri="{BB962C8B-B14F-4D97-AF65-F5344CB8AC3E}">
        <p14:creationId xmlns:p14="http://schemas.microsoft.com/office/powerpoint/2010/main" xmlns="" val="233663211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95710" y="121310"/>
            <a:ext cx="2646878" cy="461665"/>
          </a:xfrm>
          <a:prstGeom prst="rect">
            <a:avLst/>
          </a:prstGeom>
        </p:spPr>
        <p:txBody>
          <a:bodyPr wrap="none">
            <a:spAutoFit/>
          </a:bodyPr>
          <a:lstStyle/>
          <a:p>
            <a:r>
              <a:rPr lang="zh-CN" altLang="en-US" sz="2400" b="1" dirty="0" smtClean="0">
                <a:latin typeface="微软雅黑" panose="020B0503020204020204" pitchFamily="34" charset="-122"/>
                <a:ea typeface="微软雅黑" panose="020B0503020204020204" pitchFamily="34" charset="-122"/>
              </a:rPr>
              <a:t>“液”与</a:t>
            </a:r>
            <a:r>
              <a:rPr lang="zh-CN" altLang="en-US" sz="2400" b="1" dirty="0" smtClean="0">
                <a:latin typeface="微软雅黑" panose="020B0503020204020204" pitchFamily="34" charset="-122"/>
                <a:ea typeface="微软雅黑" panose="020B0503020204020204" pitchFamily="34" charset="-122"/>
              </a:rPr>
              <a:t>“胶囊”</a:t>
            </a:r>
            <a:endParaRPr lang="zh-CN" altLang="en-US" sz="2400" b="1" dirty="0">
              <a:latin typeface="微软雅黑" panose="020B0503020204020204" pitchFamily="34" charset="-122"/>
              <a:ea typeface="微软雅黑" panose="020B0503020204020204" pitchFamily="34" charset="-122"/>
            </a:endParaRPr>
          </a:p>
        </p:txBody>
      </p:sp>
      <p:sp>
        <p:nvSpPr>
          <p:cNvPr id="11" name="标题 13"/>
          <p:cNvSpPr txBox="1">
            <a:spLocks noChangeArrowheads="1"/>
          </p:cNvSpPr>
          <p:nvPr/>
        </p:nvSpPr>
        <p:spPr bwMode="auto">
          <a:xfrm>
            <a:off x="500034" y="1785930"/>
            <a:ext cx="3462365" cy="461665"/>
          </a:xfrm>
          <a:prstGeom prst="rect">
            <a:avLst/>
          </a:prstGeom>
          <a:noFill/>
          <a:ln w="9525">
            <a:noFill/>
            <a:prstDash val="sysDot"/>
            <a:miter lim="800000"/>
            <a:headEnd/>
            <a:tailEnd/>
          </a:ln>
          <a:extLst>
            <a:ext uri="{909E8E84-426E-40DD-AFC4-6F175D3DCCD1}">
              <a14:hiddenFill xmlns:a14="http://schemas.microsoft.com/office/drawing/2010/main" xmlns="">
                <a:solidFill>
                  <a:srgbClr val="FFFFFF"/>
                </a:solidFill>
              </a14:hiddenFill>
            </a:ext>
          </a:extLst>
        </p:spPr>
        <p:txBody>
          <a:bodyPr wrap="square" anchor="ctr">
            <a:spAutoFit/>
          </a:bodyPr>
          <a:lstStyle>
            <a:lvl1pPr>
              <a:lnSpc>
                <a:spcPct val="120000"/>
              </a:lnSpc>
              <a:spcBef>
                <a:spcPct val="20000"/>
              </a:spcBef>
              <a:buFont typeface="Arial" panose="020B0604020202020204" pitchFamily="34" charset="0"/>
              <a:buChar char="•"/>
              <a:defRPr sz="2400">
                <a:solidFill>
                  <a:schemeClr val="bg2"/>
                </a:solidFill>
                <a:latin typeface="黑体" panose="02010609060101010101" pitchFamily="49" charset="-122"/>
                <a:ea typeface="黑体" panose="02010609060101010101" pitchFamily="49" charset="-122"/>
                <a:sym typeface="Arial" panose="020B0604020202020204" pitchFamily="34" charset="0"/>
              </a:defRPr>
            </a:lvl1pPr>
            <a:lvl2pPr marL="742950" indent="-28575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2pPr>
            <a:lvl3pPr marL="11430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3pPr>
            <a:lvl4pPr marL="16002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4pPr>
            <a:lvl5pPr marL="2057400" indent="-228600">
              <a:lnSpc>
                <a:spcPct val="120000"/>
              </a:lnSpc>
              <a:spcBef>
                <a:spcPct val="20000"/>
              </a:spcBef>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5pPr>
            <a:lvl6pPr marL="25146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6pPr>
            <a:lvl7pPr marL="29718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7pPr>
            <a:lvl8pPr marL="34290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8pPr>
            <a:lvl9pPr marL="3886200" indent="-228600" eaLnBrk="0" fontAlgn="base" hangingPunct="0">
              <a:lnSpc>
                <a:spcPct val="120000"/>
              </a:lnSpc>
              <a:spcBef>
                <a:spcPct val="20000"/>
              </a:spcBef>
              <a:spcAft>
                <a:spcPct val="0"/>
              </a:spcAft>
              <a:buFont typeface="Arial" panose="020B0604020202020204" pitchFamily="34" charset="0"/>
              <a:buChar char="•"/>
              <a:defRPr sz="2000">
                <a:solidFill>
                  <a:schemeClr val="bg2"/>
                </a:solidFill>
                <a:latin typeface="黑体" panose="02010609060101010101" pitchFamily="49" charset="-122"/>
                <a:ea typeface="黑体" panose="02010609060101010101" pitchFamily="49" charset="-122"/>
                <a:sym typeface="Arial" panose="020B0604020202020204" pitchFamily="34" charset="0"/>
              </a:defRPr>
            </a:lvl9pPr>
          </a:lstStyle>
          <a:p>
            <a:pPr algn="ctr" eaLnBrk="1" hangingPunct="1">
              <a:lnSpc>
                <a:spcPct val="100000"/>
              </a:lnSpc>
              <a:spcBef>
                <a:spcPct val="0"/>
              </a:spcBef>
              <a:buFont typeface="Arial" panose="020B0604020202020204" pitchFamily="34" charset="0"/>
              <a:buNone/>
            </a:pPr>
            <a:r>
              <a:rPr lang="zh-CN" altLang="en-US" dirty="0" smtClean="0">
                <a:solidFill>
                  <a:srgbClr val="00B050"/>
                </a:solidFill>
                <a:latin typeface="微软雅黑" panose="020B0503020204020204" pitchFamily="34" charset="-122"/>
                <a:ea typeface="微软雅黑" panose="020B0503020204020204" pitchFamily="34" charset="-122"/>
              </a:rPr>
              <a:t>藿香</a:t>
            </a:r>
            <a:r>
              <a:rPr lang="zh-CN" altLang="en-US" dirty="0" smtClean="0">
                <a:solidFill>
                  <a:srgbClr val="00B050"/>
                </a:solidFill>
                <a:latin typeface="微软雅黑" panose="020B0503020204020204" pitchFamily="34" charset="-122"/>
                <a:ea typeface="微软雅黑" panose="020B0503020204020204" pitchFamily="34" charset="-122"/>
              </a:rPr>
              <a:t>正气胶囊</a:t>
            </a:r>
            <a:endParaRPr lang="zh-CN" altLang="en-US" dirty="0">
              <a:solidFill>
                <a:srgbClr val="00B050"/>
              </a:solidFill>
              <a:latin typeface="微软雅黑" panose="020B0503020204020204" pitchFamily="34" charset="-122"/>
              <a:ea typeface="微软雅黑" panose="020B0503020204020204" pitchFamily="34" charset="-122"/>
            </a:endParaRPr>
          </a:p>
        </p:txBody>
      </p:sp>
      <p:sp>
        <p:nvSpPr>
          <p:cNvPr id="12" name="矩形 11"/>
          <p:cNvSpPr/>
          <p:nvPr/>
        </p:nvSpPr>
        <p:spPr>
          <a:xfrm>
            <a:off x="3714744" y="785798"/>
            <a:ext cx="1415772" cy="461665"/>
          </a:xfrm>
          <a:prstGeom prst="rect">
            <a:avLst/>
          </a:prstGeom>
        </p:spPr>
        <p:txBody>
          <a:bodyPr wrap="none">
            <a:spAutoFit/>
          </a:bodyPr>
          <a:lstStyle/>
          <a:p>
            <a:r>
              <a:rPr lang="zh-CN" altLang="en-US" sz="2400" b="1" dirty="0" smtClean="0">
                <a:latin typeface="微软雅黑" pitchFamily="34" charset="-122"/>
                <a:ea typeface="微软雅黑" pitchFamily="34" charset="-122"/>
              </a:rPr>
              <a:t>质量控制</a:t>
            </a:r>
            <a:endParaRPr lang="zh-CN" altLang="en-US" sz="2400" b="1" dirty="0">
              <a:latin typeface="微软雅黑" pitchFamily="34" charset="-122"/>
              <a:ea typeface="微软雅黑" pitchFamily="34" charset="-122"/>
            </a:endParaRPr>
          </a:p>
        </p:txBody>
      </p:sp>
      <p:sp>
        <p:nvSpPr>
          <p:cNvPr id="8" name="矩形 7"/>
          <p:cNvSpPr/>
          <p:nvPr/>
        </p:nvSpPr>
        <p:spPr>
          <a:xfrm>
            <a:off x="714348" y="2786062"/>
            <a:ext cx="8001056" cy="458908"/>
          </a:xfrm>
          <a:prstGeom prst="rect">
            <a:avLst/>
          </a:prstGeom>
        </p:spPr>
        <p:txBody>
          <a:bodyPr wrap="square">
            <a:spAutoFit/>
          </a:bodyPr>
          <a:lstStyle/>
          <a:p>
            <a:pPr>
              <a:lnSpc>
                <a:spcPct val="150000"/>
              </a:lnSpc>
            </a:pPr>
            <a:r>
              <a:rPr lang="zh-CN" altLang="en-US" b="1" dirty="0" smtClean="0">
                <a:latin typeface="微软雅黑" pitchFamily="34" charset="-122"/>
                <a:ea typeface="微软雅黑" pitchFamily="34" charset="-122"/>
              </a:rPr>
              <a:t>质量标准中无鉴别和含量测定项，仅检查符合胶囊剂下面有关的各项规定。 </a:t>
            </a:r>
          </a:p>
        </p:txBody>
      </p:sp>
    </p:spTree>
    <p:extLst>
      <p:ext uri="{BB962C8B-B14F-4D97-AF65-F5344CB8AC3E}">
        <p14:creationId xmlns:p14="http://schemas.microsoft.com/office/powerpoint/2010/main" xmlns="" val="2336632110"/>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2123830" y="2354033"/>
            <a:ext cx="4896340" cy="864060"/>
            <a:chOff x="2053221" y="3965404"/>
            <a:chExt cx="4896340" cy="864060"/>
          </a:xfrm>
        </p:grpSpPr>
        <p:sp>
          <p:nvSpPr>
            <p:cNvPr id="3" name="圆角矩形 2"/>
            <p:cNvSpPr/>
            <p:nvPr/>
          </p:nvSpPr>
          <p:spPr bwMode="auto">
            <a:xfrm>
              <a:off x="2053221" y="3965404"/>
              <a:ext cx="4896340" cy="864060"/>
            </a:xfrm>
            <a:prstGeom prst="roundRect">
              <a:avLst/>
            </a:prstGeom>
            <a:solidFill>
              <a:schemeClr val="bg1">
                <a:lumMod val="95000"/>
              </a:schemeClr>
            </a:solidFill>
            <a:ln w="1905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2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4" name="文本框 3"/>
            <p:cNvSpPr txBox="1"/>
            <p:nvPr/>
          </p:nvSpPr>
          <p:spPr>
            <a:xfrm>
              <a:off x="3152304" y="4135824"/>
              <a:ext cx="2698175" cy="523220"/>
            </a:xfrm>
            <a:prstGeom prst="rect">
              <a:avLst/>
            </a:prstGeom>
            <a:noFill/>
          </p:spPr>
          <p:txBody>
            <a:bodyPr wrap="none" rtlCol="0">
              <a:spAutoFit/>
            </a:bodyPr>
            <a:lstStyle/>
            <a:p>
              <a:r>
                <a:rPr lang="zh-CN" altLang="en-US" sz="2800" b="1" dirty="0" smtClean="0">
                  <a:latin typeface="微软雅黑" panose="020B0503020204020204" pitchFamily="34" charset="-122"/>
                  <a:ea typeface="微软雅黑" panose="020B0503020204020204" pitchFamily="34" charset="-122"/>
                </a:rPr>
                <a:t>产品核心竞争力</a:t>
              </a:r>
            </a:p>
          </p:txBody>
        </p:sp>
      </p:grpSp>
    </p:spTree>
    <p:extLst>
      <p:ext uri="{BB962C8B-B14F-4D97-AF65-F5344CB8AC3E}">
        <p14:creationId xmlns:p14="http://schemas.microsoft.com/office/powerpoint/2010/main" xmlns="" val="1745878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95710" y="121310"/>
            <a:ext cx="2031325"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功能主治解读</a:t>
            </a:r>
          </a:p>
        </p:txBody>
      </p:sp>
      <p:sp>
        <p:nvSpPr>
          <p:cNvPr id="5" name="矩形 4"/>
          <p:cNvSpPr/>
          <p:nvPr/>
        </p:nvSpPr>
        <p:spPr>
          <a:xfrm>
            <a:off x="794912" y="2194723"/>
            <a:ext cx="7560525" cy="1200329"/>
          </a:xfrm>
          <a:prstGeom prst="rect">
            <a:avLst/>
          </a:prstGeom>
        </p:spPr>
        <p:txBody>
          <a:bodyPr wrap="square">
            <a:spAutoFit/>
          </a:bodyPr>
          <a:lstStyle/>
          <a:p>
            <a:pPr>
              <a:lnSpc>
                <a:spcPct val="150000"/>
              </a:lnSpc>
            </a:pPr>
            <a:r>
              <a:rPr lang="zh-CN" altLang="en-US" sz="2400" dirty="0" smtClean="0">
                <a:latin typeface="微软雅黑" panose="020B0503020204020204" pitchFamily="34" charset="-122"/>
                <a:ea typeface="微软雅黑" panose="020B0503020204020204" pitchFamily="34" charset="-122"/>
              </a:rPr>
              <a:t>对</a:t>
            </a:r>
            <a:r>
              <a:rPr lang="zh-CN" altLang="en-US" sz="2400" dirty="0">
                <a:latin typeface="微软雅黑" panose="020B0503020204020204" pitchFamily="34" charset="-122"/>
                <a:ea typeface="微软雅黑" panose="020B0503020204020204" pitchFamily="34" charset="-122"/>
              </a:rPr>
              <a:t>中焦气滞之</a:t>
            </a:r>
            <a:r>
              <a:rPr lang="zh-CN" altLang="en-US" sz="2400" dirty="0" smtClean="0">
                <a:latin typeface="微软雅黑" panose="020B0503020204020204" pitchFamily="34" charset="-122"/>
                <a:ea typeface="微软雅黑" panose="020B0503020204020204" pitchFamily="34" charset="-122"/>
              </a:rPr>
              <a:t>症，藿香</a:t>
            </a:r>
            <a:r>
              <a:rPr lang="zh-CN" altLang="en-US" sz="2400" dirty="0">
                <a:latin typeface="微软雅黑" panose="020B0503020204020204" pitchFamily="34" charset="-122"/>
                <a:ea typeface="微软雅黑" panose="020B0503020204020204" pitchFamily="34" charset="-122"/>
              </a:rPr>
              <a:t>正气液有独到的</a:t>
            </a:r>
            <a:r>
              <a:rPr lang="zh-CN" altLang="en-US" sz="2400" dirty="0" smtClean="0">
                <a:latin typeface="微软雅黑" panose="020B0503020204020204" pitchFamily="34" charset="-122"/>
                <a:ea typeface="微软雅黑" panose="020B0503020204020204" pitchFamily="34" charset="-122"/>
              </a:rPr>
              <a:t>治疗作用，如</a:t>
            </a:r>
            <a:r>
              <a:rPr lang="zh-CN" altLang="en-US" sz="2400" dirty="0">
                <a:latin typeface="微软雅黑" panose="020B0503020204020204" pitchFamily="34" charset="-122"/>
                <a:ea typeface="微软雅黑" panose="020B0503020204020204" pitchFamily="34" charset="-122"/>
              </a:rPr>
              <a:t>手术后肠胀气、肠易激综合症</a:t>
            </a:r>
            <a:r>
              <a:rPr lang="zh-CN" altLang="en-US" sz="2400" dirty="0" smtClean="0">
                <a:latin typeface="微软雅黑" panose="020B0503020204020204" pitchFamily="34" charset="-122"/>
                <a:ea typeface="微软雅黑" panose="020B0503020204020204" pitchFamily="34" charset="-122"/>
              </a:rPr>
              <a:t>等，均</a:t>
            </a:r>
            <a:r>
              <a:rPr lang="zh-CN" altLang="en-US" sz="2400" dirty="0">
                <a:latin typeface="微软雅黑" panose="020B0503020204020204" pitchFamily="34" charset="-122"/>
                <a:ea typeface="微软雅黑" panose="020B0503020204020204" pitchFamily="34" charset="-122"/>
              </a:rPr>
              <a:t>有较好疗效。</a:t>
            </a:r>
          </a:p>
        </p:txBody>
      </p:sp>
      <p:sp>
        <p:nvSpPr>
          <p:cNvPr id="2" name="矩形 1"/>
          <p:cNvSpPr/>
          <p:nvPr/>
        </p:nvSpPr>
        <p:spPr>
          <a:xfrm>
            <a:off x="794912" y="981506"/>
            <a:ext cx="800219" cy="461665"/>
          </a:xfrm>
          <a:prstGeom prst="rect">
            <a:avLst/>
          </a:prstGeom>
        </p:spPr>
        <p:txBody>
          <a:bodyPr wrap="none">
            <a:spAutoFit/>
          </a:bodyPr>
          <a:lstStyle/>
          <a:p>
            <a:r>
              <a:rPr lang="zh-CN" altLang="en-US" sz="2400" b="1" dirty="0" smtClean="0">
                <a:latin typeface="微软雅黑" panose="020B0503020204020204" pitchFamily="34" charset="-122"/>
                <a:ea typeface="微软雅黑" panose="020B0503020204020204" pitchFamily="34" charset="-122"/>
              </a:rPr>
              <a:t>理气</a:t>
            </a:r>
            <a:endParaRPr lang="zh-CN" altLang="en-US" sz="2400" b="1" dirty="0"/>
          </a:p>
        </p:txBody>
      </p:sp>
    </p:spTree>
    <p:extLst>
      <p:ext uri="{BB962C8B-B14F-4D97-AF65-F5344CB8AC3E}">
        <p14:creationId xmlns:p14="http://schemas.microsoft.com/office/powerpoint/2010/main" xmlns="" val="200541139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圆角矩形 6"/>
          <p:cNvSpPr/>
          <p:nvPr/>
        </p:nvSpPr>
        <p:spPr bwMode="auto">
          <a:xfrm>
            <a:off x="611725" y="1751569"/>
            <a:ext cx="8136565" cy="2647812"/>
          </a:xfrm>
          <a:prstGeom prst="roundRect">
            <a:avLst>
              <a:gd name="adj" fmla="val 12154"/>
            </a:avLst>
          </a:prstGeom>
          <a:solidFill>
            <a:schemeClr val="bg1">
              <a:lumMod val="95000"/>
            </a:schemeClr>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3" name="矩形 2"/>
          <p:cNvSpPr/>
          <p:nvPr/>
        </p:nvSpPr>
        <p:spPr>
          <a:xfrm>
            <a:off x="395710" y="121310"/>
            <a:ext cx="2339102"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产品核心竞争力</a:t>
            </a:r>
          </a:p>
        </p:txBody>
      </p:sp>
      <p:sp>
        <p:nvSpPr>
          <p:cNvPr id="2" name="矩形 1"/>
          <p:cNvSpPr/>
          <p:nvPr/>
        </p:nvSpPr>
        <p:spPr>
          <a:xfrm>
            <a:off x="794912" y="981506"/>
            <a:ext cx="2031325" cy="461665"/>
          </a:xfrm>
          <a:prstGeom prst="rect">
            <a:avLst/>
          </a:prstGeom>
        </p:spPr>
        <p:txBody>
          <a:bodyPr wrap="none">
            <a:spAutoFit/>
          </a:bodyPr>
          <a:lstStyle/>
          <a:p>
            <a:r>
              <a:rPr lang="zh-CN" altLang="en-US" sz="2400" b="1" dirty="0" smtClean="0">
                <a:latin typeface="微软雅黑" panose="020B0503020204020204" pitchFamily="34" charset="-122"/>
                <a:ea typeface="微软雅黑" panose="020B0503020204020204" pitchFamily="34" charset="-122"/>
              </a:rPr>
              <a:t>最</a:t>
            </a:r>
            <a:r>
              <a:rPr lang="zh-CN" altLang="en-US" sz="2400" b="1" dirty="0">
                <a:latin typeface="微软雅黑" panose="020B0503020204020204" pitchFamily="34" charset="-122"/>
                <a:ea typeface="微软雅黑" panose="020B0503020204020204" pitchFamily="34" charset="-122"/>
              </a:rPr>
              <a:t>先进的技术</a:t>
            </a:r>
          </a:p>
        </p:txBody>
      </p:sp>
      <p:sp>
        <p:nvSpPr>
          <p:cNvPr id="5" name="文本框 4"/>
          <p:cNvSpPr txBox="1"/>
          <p:nvPr/>
        </p:nvSpPr>
        <p:spPr>
          <a:xfrm>
            <a:off x="863742" y="1953950"/>
            <a:ext cx="7632529" cy="2308324"/>
          </a:xfrm>
          <a:prstGeom prst="rect">
            <a:avLst/>
          </a:prstGeom>
          <a:noFill/>
        </p:spPr>
        <p:txBody>
          <a:bodyPr wrap="square" rtlCol="0">
            <a:spAutoFit/>
          </a:bodyPr>
          <a:lstStyle/>
          <a:p>
            <a:pPr lvl="0">
              <a:lnSpc>
                <a:spcPct val="150000"/>
              </a:lnSpc>
            </a:pPr>
            <a:r>
              <a:rPr lang="zh-CN" altLang="en-US" sz="2400" dirty="0" smtClean="0">
                <a:latin typeface="微软雅黑" panose="020B0503020204020204" pitchFamily="34" charset="-122"/>
                <a:ea typeface="微软雅黑" panose="020B0503020204020204" pitchFamily="34" charset="-122"/>
              </a:rPr>
              <a:t>     历经</a:t>
            </a:r>
            <a:r>
              <a:rPr lang="zh-CN" altLang="en-US" sz="2400" dirty="0">
                <a:latin typeface="微软雅黑" panose="020B0503020204020204" pitchFamily="34" charset="-122"/>
                <a:ea typeface="微软雅黑" panose="020B0503020204020204" pitchFamily="34" charset="-122"/>
              </a:rPr>
              <a:t>十年技术攻关解决了脂溶性成份与水和谐共存的核心技术，采用先进的药材粉末动态提取技术、隔膜分离技术、水溶灭菌、全自动罐装等技术，独创的工艺曾荣获“中国专利发明创造金奖”。</a:t>
            </a:r>
            <a:endParaRPr lang="zh-CN" altLang="zh-CN"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xmlns="" val="3931909849"/>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95710" y="121310"/>
            <a:ext cx="2031325"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最先进的技术</a:t>
            </a:r>
          </a:p>
        </p:txBody>
      </p:sp>
      <p:sp>
        <p:nvSpPr>
          <p:cNvPr id="13" name="矩形 12"/>
          <p:cNvSpPr/>
          <p:nvPr/>
        </p:nvSpPr>
        <p:spPr>
          <a:xfrm>
            <a:off x="285996" y="995872"/>
            <a:ext cx="2761212" cy="1250022"/>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buFontTx/>
              <a:buNone/>
              <a:defRPr/>
            </a:pPr>
            <a:r>
              <a:rPr lang="zh-CN" altLang="en-US" sz="2400" b="1" dirty="0">
                <a:solidFill>
                  <a:srgbClr val="FFFF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制备工艺专利</a:t>
            </a:r>
            <a:endParaRPr lang="en-US" altLang="zh-CN" sz="1600" b="1" dirty="0">
              <a:solidFill>
                <a:schemeClr val="tx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algn="ctr">
              <a:buFontTx/>
              <a:buNone/>
              <a:defRPr/>
            </a:pPr>
            <a:r>
              <a:rPr lang="en-US" altLang="zh-CN" sz="1600" b="1" dirty="0">
                <a:solidFill>
                  <a:schemeClr val="tx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1600" b="1" dirty="0">
                <a:solidFill>
                  <a:schemeClr val="tx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藿香正气口服液的制备方法</a:t>
            </a:r>
            <a:r>
              <a:rPr lang="en-US" altLang="zh-CN" sz="1600" b="1" dirty="0">
                <a:solidFill>
                  <a:schemeClr val="tx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a:p>
            <a:pPr algn="ctr">
              <a:buFontTx/>
              <a:buNone/>
              <a:defRPr/>
            </a:pPr>
            <a:r>
              <a:rPr lang="zh-CN" altLang="en-US" sz="1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微软雅黑" panose="020B0503020204020204" pitchFamily="34" charset="-122"/>
                <a:ea typeface="微软雅黑" panose="020B0503020204020204" pitchFamily="34" charset="-122"/>
              </a:rPr>
              <a:t>专利号</a:t>
            </a:r>
            <a:r>
              <a:rPr lang="en-US" altLang="zh-CN" sz="1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微软雅黑" panose="020B0503020204020204" pitchFamily="34" charset="-122"/>
                <a:ea typeface="微软雅黑" panose="020B0503020204020204" pitchFamily="34" charset="-122"/>
              </a:rPr>
              <a:t>: 201110248338.5</a:t>
            </a:r>
            <a:endParaRPr lang="zh-CN" altLang="en-US" sz="1600" dirty="0">
              <a:ln w="10160">
                <a:solidFill>
                  <a:schemeClr val="bg1"/>
                </a:solidFill>
                <a:prstDash val="solid"/>
              </a:ln>
              <a:solidFill>
                <a:srgbClr val="FFFFFF"/>
              </a:solidFill>
              <a:effectLst>
                <a:outerShdw blurRad="38100" dist="32000" dir="5400000" algn="tl">
                  <a:srgbClr val="000000">
                    <a:alpha val="30000"/>
                  </a:srgbClr>
                </a:outerShdw>
              </a:effectLst>
              <a:latin typeface="微软雅黑" panose="020B0503020204020204" pitchFamily="34" charset="-122"/>
              <a:ea typeface="微软雅黑" panose="020B0503020204020204" pitchFamily="34" charset="-122"/>
            </a:endParaRPr>
          </a:p>
        </p:txBody>
      </p:sp>
      <p:sp>
        <p:nvSpPr>
          <p:cNvPr id="14" name="矩形 13"/>
          <p:cNvSpPr/>
          <p:nvPr/>
        </p:nvSpPr>
        <p:spPr>
          <a:xfrm>
            <a:off x="280577" y="2321242"/>
            <a:ext cx="2766631" cy="1370216"/>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buFontTx/>
              <a:buNone/>
              <a:defRPr/>
            </a:pPr>
            <a:r>
              <a:rPr lang="zh-CN" altLang="en-US" sz="2400" b="1" dirty="0">
                <a:solidFill>
                  <a:srgbClr val="FFFF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紫苏叶油专利</a:t>
            </a:r>
            <a:endParaRPr lang="en-US" altLang="zh-CN" sz="2400" b="1" dirty="0">
              <a:solidFill>
                <a:srgbClr val="FFFF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algn="ctr">
              <a:buFontTx/>
              <a:buNone/>
              <a:defRPr/>
            </a:pPr>
            <a:r>
              <a:rPr lang="en-US" altLang="zh-CN" sz="1600" b="1" dirty="0">
                <a:solidFill>
                  <a:schemeClr val="tx1"/>
                </a:solidFill>
                <a:latin typeface="微软雅黑" panose="020B0503020204020204" pitchFamily="34" charset="-122"/>
                <a:ea typeface="微软雅黑" panose="020B0503020204020204" pitchFamily="34" charset="-122"/>
              </a:rPr>
              <a:t>《</a:t>
            </a:r>
            <a:r>
              <a:rPr lang="zh-CN" altLang="en-US" sz="1600" b="1" dirty="0">
                <a:solidFill>
                  <a:schemeClr val="tx1"/>
                </a:solidFill>
                <a:latin typeface="微软雅黑" panose="020B0503020204020204" pitchFamily="34" charset="-122"/>
                <a:ea typeface="微软雅黑" panose="020B0503020204020204" pitchFamily="34" charset="-122"/>
              </a:rPr>
              <a:t>紫苏叶油的鉴别方法和测</a:t>
            </a:r>
            <a:endParaRPr lang="en-US" altLang="zh-CN" sz="1600" b="1" dirty="0">
              <a:solidFill>
                <a:srgbClr val="FFFF00"/>
              </a:solidFill>
              <a:latin typeface="微软雅黑" panose="020B0503020204020204" pitchFamily="34" charset="-122"/>
              <a:ea typeface="微软雅黑" panose="020B0503020204020204" pitchFamily="34" charset="-122"/>
            </a:endParaRPr>
          </a:p>
          <a:p>
            <a:pPr algn="ctr">
              <a:buFontTx/>
              <a:buNone/>
              <a:defRPr/>
            </a:pPr>
            <a:r>
              <a:rPr lang="zh-CN" altLang="en-US" sz="1600" b="1" dirty="0">
                <a:solidFill>
                  <a:schemeClr val="tx1"/>
                </a:solidFill>
                <a:latin typeface="微软雅黑" panose="020B0503020204020204" pitchFamily="34" charset="-122"/>
                <a:ea typeface="微软雅黑" panose="020B0503020204020204" pitchFamily="34" charset="-122"/>
              </a:rPr>
              <a:t>定方法</a:t>
            </a:r>
            <a:r>
              <a:rPr lang="en-US" altLang="zh-CN" sz="1600" b="1" dirty="0">
                <a:solidFill>
                  <a:schemeClr val="tx1"/>
                </a:solidFill>
                <a:latin typeface="微软雅黑" panose="020B0503020204020204" pitchFamily="34" charset="-122"/>
                <a:ea typeface="微软雅黑" panose="020B0503020204020204" pitchFamily="34" charset="-122"/>
              </a:rPr>
              <a:t>》</a:t>
            </a:r>
          </a:p>
          <a:p>
            <a:pPr algn="ctr">
              <a:buFontTx/>
              <a:buNone/>
              <a:defRPr/>
            </a:pPr>
            <a:r>
              <a:rPr lang="zh-CN" altLang="en-US" sz="1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微软雅黑" panose="020B0503020204020204" pitchFamily="34" charset="-122"/>
                <a:ea typeface="微软雅黑" panose="020B0503020204020204" pitchFamily="34" charset="-122"/>
              </a:rPr>
              <a:t>专利号：</a:t>
            </a:r>
            <a:r>
              <a:rPr lang="en-US" altLang="zh-CN" sz="1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微软雅黑" panose="020B0503020204020204" pitchFamily="34" charset="-122"/>
                <a:ea typeface="微软雅黑" panose="020B0503020204020204" pitchFamily="34" charset="-122"/>
              </a:rPr>
              <a:t>200910104599.2</a:t>
            </a:r>
            <a:endParaRPr lang="zh-CN" altLang="en-US" sz="1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微软雅黑" panose="020B0503020204020204" pitchFamily="34" charset="-122"/>
              <a:ea typeface="微软雅黑" panose="020B0503020204020204" pitchFamily="34" charset="-122"/>
            </a:endParaRPr>
          </a:p>
        </p:txBody>
      </p:sp>
      <p:sp>
        <p:nvSpPr>
          <p:cNvPr id="15" name="矩形 14"/>
          <p:cNvSpPr/>
          <p:nvPr/>
        </p:nvSpPr>
        <p:spPr>
          <a:xfrm>
            <a:off x="5805747" y="285091"/>
            <a:ext cx="2954214" cy="1448972"/>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buFontTx/>
              <a:buNone/>
              <a:defRPr/>
            </a:pPr>
            <a:r>
              <a:rPr lang="zh-CN" altLang="en-US" sz="2400" b="1" dirty="0">
                <a:solidFill>
                  <a:srgbClr val="FFFF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紫苏烯专利（</a:t>
            </a:r>
            <a:r>
              <a:rPr lang="en-US" altLang="zh-CN" sz="2400" b="1" dirty="0">
                <a:solidFill>
                  <a:srgbClr val="FFFF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1</a:t>
            </a:r>
            <a:r>
              <a:rPr lang="zh-CN" altLang="en-US" sz="2400" b="1" dirty="0">
                <a:solidFill>
                  <a:srgbClr val="FFFF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endParaRPr lang="en-US" altLang="zh-CN" sz="2400" b="1" dirty="0">
              <a:solidFill>
                <a:srgbClr val="FFFF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algn="ctr">
              <a:buFontTx/>
              <a:buNone/>
              <a:defRPr/>
            </a:pPr>
            <a:r>
              <a:rPr lang="en-US" altLang="zh-CN" sz="1600" b="1" dirty="0">
                <a:solidFill>
                  <a:schemeClr val="tx1"/>
                </a:solidFill>
                <a:latin typeface="微软雅黑" panose="020B0503020204020204" pitchFamily="34" charset="-122"/>
                <a:ea typeface="微软雅黑" panose="020B0503020204020204" pitchFamily="34" charset="-122"/>
              </a:rPr>
              <a:t>《</a:t>
            </a:r>
            <a:r>
              <a:rPr lang="zh-CN" altLang="en-US" sz="1600" b="1" dirty="0">
                <a:solidFill>
                  <a:schemeClr val="tx1"/>
                </a:solidFill>
                <a:latin typeface="微软雅黑" panose="020B0503020204020204" pitchFamily="34" charset="-122"/>
                <a:ea typeface="微软雅黑" panose="020B0503020204020204" pitchFamily="34" charset="-122"/>
              </a:rPr>
              <a:t>紫苏烯在制备抗炎药物中的用途</a:t>
            </a:r>
            <a:r>
              <a:rPr lang="en-US" altLang="zh-CN" sz="1600" b="1" dirty="0">
                <a:solidFill>
                  <a:schemeClr val="tx1"/>
                </a:solidFill>
                <a:latin typeface="微软雅黑" panose="020B0503020204020204" pitchFamily="34" charset="-122"/>
                <a:ea typeface="微软雅黑" panose="020B0503020204020204" pitchFamily="34" charset="-122"/>
              </a:rPr>
              <a:t>》</a:t>
            </a:r>
            <a:endParaRPr lang="zh-CN" altLang="en-US" sz="1600" b="1" dirty="0">
              <a:solidFill>
                <a:schemeClr val="tx1"/>
              </a:solidFill>
              <a:latin typeface="微软雅黑" panose="020B0503020204020204" pitchFamily="34" charset="-122"/>
              <a:ea typeface="微软雅黑" panose="020B0503020204020204" pitchFamily="34" charset="-122"/>
            </a:endParaRPr>
          </a:p>
          <a:p>
            <a:pPr algn="ctr">
              <a:buFontTx/>
              <a:buNone/>
              <a:defRPr/>
            </a:pPr>
            <a:r>
              <a:rPr lang="zh-CN" altLang="en-US" sz="1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微软雅黑" panose="020B0503020204020204" pitchFamily="34" charset="-122"/>
                <a:ea typeface="微软雅黑" panose="020B0503020204020204" pitchFamily="34" charset="-122"/>
              </a:rPr>
              <a:t>专利号：</a:t>
            </a:r>
            <a:r>
              <a:rPr lang="en-US" altLang="zh-CN" sz="1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微软雅黑" panose="020B0503020204020204" pitchFamily="34" charset="-122"/>
                <a:ea typeface="微软雅黑" panose="020B0503020204020204" pitchFamily="34" charset="-122"/>
              </a:rPr>
              <a:t>200910104602</a:t>
            </a:r>
            <a:endParaRPr lang="zh-CN" altLang="en-US" sz="1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微软雅黑" panose="020B0503020204020204" pitchFamily="34" charset="-122"/>
              <a:ea typeface="微软雅黑" panose="020B0503020204020204" pitchFamily="34" charset="-122"/>
            </a:endParaRPr>
          </a:p>
        </p:txBody>
      </p:sp>
      <p:sp>
        <p:nvSpPr>
          <p:cNvPr id="16" name="矩形 15"/>
          <p:cNvSpPr/>
          <p:nvPr/>
        </p:nvSpPr>
        <p:spPr>
          <a:xfrm>
            <a:off x="282734" y="3755082"/>
            <a:ext cx="2764474" cy="1382238"/>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buFontTx/>
              <a:buNone/>
              <a:defRPr/>
            </a:pPr>
            <a:r>
              <a:rPr lang="zh-CN" altLang="en-US" sz="2400" b="1" dirty="0">
                <a:solidFill>
                  <a:srgbClr val="FFFF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紫苏醛专利</a:t>
            </a:r>
            <a:endParaRPr lang="en-US" altLang="zh-CN" sz="2400" b="1" dirty="0">
              <a:solidFill>
                <a:schemeClr val="tx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algn="ctr">
              <a:buFontTx/>
              <a:buNone/>
              <a:defRPr/>
            </a:pPr>
            <a:r>
              <a:rPr lang="en-US" altLang="zh-CN" sz="1600" b="1" dirty="0">
                <a:solidFill>
                  <a:schemeClr val="tx1"/>
                </a:solidFill>
                <a:latin typeface="微软雅黑" panose="020B0503020204020204" pitchFamily="34" charset="-122"/>
                <a:ea typeface="微软雅黑" panose="020B0503020204020204" pitchFamily="34" charset="-122"/>
              </a:rPr>
              <a:t>《</a:t>
            </a:r>
            <a:r>
              <a:rPr lang="zh-CN" altLang="en-US" sz="1600" b="1" dirty="0">
                <a:solidFill>
                  <a:schemeClr val="tx1"/>
                </a:solidFill>
                <a:latin typeface="微软雅黑" panose="020B0503020204020204" pitchFamily="34" charset="-122"/>
                <a:ea typeface="微软雅黑" panose="020B0503020204020204" pitchFamily="34" charset="-122"/>
              </a:rPr>
              <a:t>藿香正气制剂中紫苏烯和紫苏醛的鉴别方法和含量测定方法</a:t>
            </a:r>
            <a:r>
              <a:rPr lang="en-US" altLang="zh-CN" sz="1600" b="1" dirty="0">
                <a:solidFill>
                  <a:schemeClr val="tx1"/>
                </a:solidFill>
                <a:latin typeface="微软雅黑" panose="020B0503020204020204" pitchFamily="34" charset="-122"/>
                <a:ea typeface="微软雅黑" panose="020B0503020204020204" pitchFamily="34" charset="-122"/>
              </a:rPr>
              <a:t>》</a:t>
            </a:r>
            <a:endParaRPr lang="zh-CN" altLang="en-US" sz="1600" b="1" dirty="0">
              <a:solidFill>
                <a:schemeClr val="tx1"/>
              </a:solidFill>
              <a:latin typeface="微软雅黑" panose="020B0503020204020204" pitchFamily="34" charset="-122"/>
              <a:ea typeface="微软雅黑" panose="020B0503020204020204" pitchFamily="34" charset="-122"/>
            </a:endParaRPr>
          </a:p>
          <a:p>
            <a:pPr algn="ctr">
              <a:buFontTx/>
              <a:buNone/>
              <a:defRPr/>
            </a:pPr>
            <a:r>
              <a:rPr lang="zh-CN" altLang="en-US" sz="1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微软雅黑" panose="020B0503020204020204" pitchFamily="34" charset="-122"/>
                <a:ea typeface="微软雅黑" panose="020B0503020204020204" pitchFamily="34" charset="-122"/>
              </a:rPr>
              <a:t>专利号：</a:t>
            </a:r>
            <a:r>
              <a:rPr lang="en-US" altLang="zh-CN" sz="1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微软雅黑" panose="020B0503020204020204" pitchFamily="34" charset="-122"/>
                <a:ea typeface="微软雅黑" panose="020B0503020204020204" pitchFamily="34" charset="-122"/>
              </a:rPr>
              <a:t>200910104600.1</a:t>
            </a:r>
            <a:endParaRPr lang="zh-CN" altLang="en-US" sz="1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微软雅黑" panose="020B0503020204020204" pitchFamily="34" charset="-122"/>
              <a:ea typeface="微软雅黑" panose="020B0503020204020204" pitchFamily="34" charset="-122"/>
            </a:endParaRPr>
          </a:p>
        </p:txBody>
      </p:sp>
      <p:sp>
        <p:nvSpPr>
          <p:cNvPr id="17" name="矩形 16"/>
          <p:cNvSpPr/>
          <p:nvPr/>
        </p:nvSpPr>
        <p:spPr>
          <a:xfrm>
            <a:off x="5805874" y="1936540"/>
            <a:ext cx="2968282" cy="1408654"/>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buFontTx/>
              <a:buNone/>
              <a:defRPr/>
            </a:pPr>
            <a:r>
              <a:rPr lang="zh-CN" altLang="en-US" sz="2400" b="1" dirty="0">
                <a:solidFill>
                  <a:srgbClr val="FFFF00"/>
                </a:solidFill>
                <a:latin typeface="微软雅黑" panose="020B0503020204020204" pitchFamily="34" charset="-122"/>
                <a:ea typeface="微软雅黑" panose="020B0503020204020204" pitchFamily="34" charset="-122"/>
              </a:rPr>
              <a:t> </a:t>
            </a:r>
            <a:r>
              <a:rPr lang="zh-CN" altLang="en-US" sz="2400" b="1" dirty="0">
                <a:solidFill>
                  <a:srgbClr val="FFFF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紫苏烯专利（</a:t>
            </a:r>
            <a:r>
              <a:rPr lang="en-US" altLang="zh-CN" sz="2400" b="1" dirty="0">
                <a:solidFill>
                  <a:srgbClr val="FFFF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2</a:t>
            </a:r>
            <a:r>
              <a:rPr lang="zh-CN" altLang="en-US" sz="2400" b="1" dirty="0">
                <a:solidFill>
                  <a:srgbClr val="FFFF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endParaRPr lang="en-US" altLang="zh-CN" sz="2400" b="1" dirty="0">
              <a:solidFill>
                <a:schemeClr val="tx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algn="ctr">
              <a:buFontTx/>
              <a:buNone/>
              <a:defRPr/>
            </a:pPr>
            <a:r>
              <a:rPr lang="en-US" altLang="zh-CN" sz="1600" b="1" dirty="0">
                <a:solidFill>
                  <a:schemeClr val="tx1"/>
                </a:solidFill>
                <a:latin typeface="微软雅黑" panose="020B0503020204020204" pitchFamily="34" charset="-122"/>
                <a:ea typeface="微软雅黑" panose="020B0503020204020204" pitchFamily="34" charset="-122"/>
              </a:rPr>
              <a:t>《</a:t>
            </a:r>
            <a:r>
              <a:rPr lang="zh-CN" altLang="en-US" sz="1600" b="1" dirty="0">
                <a:solidFill>
                  <a:schemeClr val="tx1"/>
                </a:solidFill>
                <a:latin typeface="微软雅黑" panose="020B0503020204020204" pitchFamily="34" charset="-122"/>
                <a:ea typeface="微软雅黑" panose="020B0503020204020204" pitchFamily="34" charset="-122"/>
              </a:rPr>
              <a:t>紫苏烯在制备促进肠蠕动作用药物中的用途及组合物</a:t>
            </a:r>
            <a:r>
              <a:rPr lang="en-US" altLang="zh-CN" sz="1600" b="1" dirty="0">
                <a:solidFill>
                  <a:schemeClr val="tx1"/>
                </a:solidFill>
                <a:latin typeface="微软雅黑" panose="020B0503020204020204" pitchFamily="34" charset="-122"/>
                <a:ea typeface="微软雅黑" panose="020B0503020204020204" pitchFamily="34" charset="-122"/>
              </a:rPr>
              <a:t>》</a:t>
            </a:r>
            <a:endParaRPr lang="zh-CN" altLang="en-US" sz="1600" b="1" dirty="0">
              <a:solidFill>
                <a:schemeClr val="tx1"/>
              </a:solidFill>
              <a:latin typeface="微软雅黑" panose="020B0503020204020204" pitchFamily="34" charset="-122"/>
              <a:ea typeface="微软雅黑" panose="020B0503020204020204" pitchFamily="34" charset="-122"/>
            </a:endParaRPr>
          </a:p>
          <a:p>
            <a:pPr algn="ctr">
              <a:buFontTx/>
              <a:buNone/>
              <a:defRPr/>
            </a:pPr>
            <a:r>
              <a:rPr lang="zh-CN" altLang="en-US" sz="1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微软雅黑" panose="020B0503020204020204" pitchFamily="34" charset="-122"/>
                <a:ea typeface="微软雅黑" panose="020B0503020204020204" pitchFamily="34" charset="-122"/>
              </a:rPr>
              <a:t>专利号：</a:t>
            </a:r>
            <a:r>
              <a:rPr lang="en-US" altLang="zh-CN" sz="1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微软雅黑" panose="020B0503020204020204" pitchFamily="34" charset="-122"/>
                <a:ea typeface="微软雅黑" panose="020B0503020204020204" pitchFamily="34" charset="-122"/>
              </a:rPr>
              <a:t>200910104601.6</a:t>
            </a:r>
            <a:endParaRPr lang="zh-CN" altLang="en-US" sz="1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微软雅黑" panose="020B0503020204020204" pitchFamily="34" charset="-122"/>
              <a:ea typeface="微软雅黑" panose="020B0503020204020204" pitchFamily="34" charset="-122"/>
            </a:endParaRPr>
          </a:p>
        </p:txBody>
      </p:sp>
      <p:sp>
        <p:nvSpPr>
          <p:cNvPr id="18" name="矩形 17"/>
          <p:cNvSpPr/>
          <p:nvPr/>
        </p:nvSpPr>
        <p:spPr>
          <a:xfrm>
            <a:off x="5833103" y="3547671"/>
            <a:ext cx="2941054" cy="1589649"/>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lgn="ctr">
              <a:buFontTx/>
              <a:buNone/>
              <a:defRPr/>
            </a:pPr>
            <a:r>
              <a:rPr lang="zh-CN" altLang="en-US" sz="2400" b="1" dirty="0">
                <a:solidFill>
                  <a:srgbClr val="FFFF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紫苏烯专利（</a:t>
            </a:r>
            <a:r>
              <a:rPr lang="en-US" altLang="zh-CN" sz="2400" b="1" dirty="0">
                <a:solidFill>
                  <a:srgbClr val="FFFF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3</a:t>
            </a:r>
            <a:r>
              <a:rPr lang="zh-CN" altLang="en-US" sz="2400" b="1" dirty="0">
                <a:solidFill>
                  <a:srgbClr val="FFFF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endParaRPr lang="en-US" altLang="zh-CN" sz="2400" b="1" dirty="0">
              <a:solidFill>
                <a:schemeClr val="tx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algn="ctr">
              <a:buFontTx/>
              <a:buNone/>
              <a:defRPr/>
            </a:pPr>
            <a:r>
              <a:rPr lang="en-US" altLang="zh-CN" sz="1600" b="1" dirty="0">
                <a:solidFill>
                  <a:schemeClr val="tx1"/>
                </a:solidFill>
                <a:latin typeface="微软雅黑" panose="020B0503020204020204" pitchFamily="34" charset="-122"/>
                <a:ea typeface="微软雅黑" panose="020B0503020204020204" pitchFamily="34" charset="-122"/>
              </a:rPr>
              <a:t>《</a:t>
            </a:r>
            <a:r>
              <a:rPr lang="zh-CN" altLang="en-US" sz="1600" b="1" dirty="0">
                <a:solidFill>
                  <a:schemeClr val="tx1"/>
                </a:solidFill>
                <a:latin typeface="微软雅黑" panose="020B0503020204020204" pitchFamily="34" charset="-122"/>
                <a:ea typeface="微软雅黑" panose="020B0503020204020204" pitchFamily="34" charset="-122"/>
              </a:rPr>
              <a:t>紫苏烯在制备抗菌药物中的用途</a:t>
            </a:r>
            <a:r>
              <a:rPr lang="en-US" altLang="zh-CN" sz="1600" b="1" dirty="0">
                <a:solidFill>
                  <a:schemeClr val="tx1"/>
                </a:solidFill>
                <a:latin typeface="微软雅黑" panose="020B0503020204020204" pitchFamily="34" charset="-122"/>
                <a:ea typeface="微软雅黑" panose="020B0503020204020204" pitchFamily="34" charset="-122"/>
              </a:rPr>
              <a:t>》</a:t>
            </a:r>
            <a:endParaRPr lang="zh-CN" altLang="en-US" sz="1600" b="1" dirty="0">
              <a:solidFill>
                <a:schemeClr val="tx1"/>
              </a:solidFill>
              <a:latin typeface="微软雅黑" panose="020B0503020204020204" pitchFamily="34" charset="-122"/>
              <a:ea typeface="微软雅黑" panose="020B0503020204020204" pitchFamily="34" charset="-122"/>
            </a:endParaRPr>
          </a:p>
          <a:p>
            <a:pPr algn="ctr">
              <a:buFontTx/>
              <a:buNone/>
              <a:defRPr/>
            </a:pPr>
            <a:r>
              <a:rPr lang="zh-CN" altLang="en-US" sz="1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微软雅黑" panose="020B0503020204020204" pitchFamily="34" charset="-122"/>
                <a:ea typeface="微软雅黑" panose="020B0503020204020204" pitchFamily="34" charset="-122"/>
              </a:rPr>
              <a:t>专利号：</a:t>
            </a:r>
            <a:r>
              <a:rPr lang="en-US" altLang="zh-CN" sz="1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微软雅黑" panose="020B0503020204020204" pitchFamily="34" charset="-122"/>
                <a:ea typeface="微软雅黑" panose="020B0503020204020204" pitchFamily="34" charset="-122"/>
              </a:rPr>
              <a:t>200910104603.5</a:t>
            </a:r>
            <a:endParaRPr lang="zh-CN" altLang="en-US" sz="1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微软雅黑" panose="020B0503020204020204" pitchFamily="34" charset="-122"/>
              <a:ea typeface="微软雅黑" panose="020B0503020204020204" pitchFamily="34" charset="-122"/>
            </a:endParaRPr>
          </a:p>
        </p:txBody>
      </p:sp>
      <p:sp>
        <p:nvSpPr>
          <p:cNvPr id="21" name="文本框 20"/>
          <p:cNvSpPr txBox="1"/>
          <p:nvPr/>
        </p:nvSpPr>
        <p:spPr>
          <a:xfrm>
            <a:off x="4267398" y="1640446"/>
            <a:ext cx="615553" cy="2449246"/>
          </a:xfrm>
          <a:prstGeom prst="rect">
            <a:avLst/>
          </a:prstGeom>
          <a:noFill/>
        </p:spPr>
        <p:txBody>
          <a:bodyPr vert="eaVert" wrap="square" rtlCol="0">
            <a:spAutoFit/>
          </a:bodyPr>
          <a:lstStyle/>
          <a:p>
            <a:r>
              <a:rPr lang="zh-CN" altLang="en-US" sz="2800" b="1" dirty="0">
                <a:solidFill>
                  <a:srgbClr val="FF0000"/>
                </a:solidFill>
                <a:latin typeface="微软雅黑" panose="020B0503020204020204" pitchFamily="34" charset="-122"/>
                <a:ea typeface="微软雅黑" panose="020B0503020204020204" pitchFamily="34" charset="-122"/>
              </a:rPr>
              <a:t>六大发明</a:t>
            </a:r>
            <a:r>
              <a:rPr lang="zh-CN" altLang="en-US" sz="2800" b="1" dirty="0" smtClean="0">
                <a:solidFill>
                  <a:srgbClr val="FF0000"/>
                </a:solidFill>
                <a:latin typeface="微软雅黑" panose="020B0503020204020204" pitchFamily="34" charset="-122"/>
                <a:ea typeface="微软雅黑" panose="020B0503020204020204" pitchFamily="34" charset="-122"/>
              </a:rPr>
              <a:t>专利</a:t>
            </a:r>
            <a:endParaRPr lang="zh-CN" altLang="en-US" sz="2800" b="1" dirty="0">
              <a:solidFill>
                <a:srgbClr val="FF000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xmlns="" val="667143274"/>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圆角矩形 6"/>
          <p:cNvSpPr/>
          <p:nvPr/>
        </p:nvSpPr>
        <p:spPr bwMode="auto">
          <a:xfrm>
            <a:off x="611725" y="1751569"/>
            <a:ext cx="8136565" cy="2258011"/>
          </a:xfrm>
          <a:prstGeom prst="roundRect">
            <a:avLst>
              <a:gd name="adj" fmla="val 12154"/>
            </a:avLst>
          </a:prstGeom>
          <a:solidFill>
            <a:schemeClr val="bg1">
              <a:lumMod val="95000"/>
            </a:schemeClr>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3" name="矩形 2"/>
          <p:cNvSpPr/>
          <p:nvPr/>
        </p:nvSpPr>
        <p:spPr>
          <a:xfrm>
            <a:off x="395710" y="121310"/>
            <a:ext cx="2339102"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产品核心竞争力</a:t>
            </a:r>
          </a:p>
        </p:txBody>
      </p:sp>
      <p:sp>
        <p:nvSpPr>
          <p:cNvPr id="2" name="矩形 1"/>
          <p:cNvSpPr/>
          <p:nvPr/>
        </p:nvSpPr>
        <p:spPr>
          <a:xfrm>
            <a:off x="794912" y="981506"/>
            <a:ext cx="2031325"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最上乘的药材</a:t>
            </a:r>
          </a:p>
        </p:txBody>
      </p:sp>
      <p:sp>
        <p:nvSpPr>
          <p:cNvPr id="5" name="文本框 4"/>
          <p:cNvSpPr txBox="1"/>
          <p:nvPr/>
        </p:nvSpPr>
        <p:spPr>
          <a:xfrm>
            <a:off x="863743" y="2036048"/>
            <a:ext cx="7632529" cy="1689052"/>
          </a:xfrm>
          <a:prstGeom prst="rect">
            <a:avLst/>
          </a:prstGeom>
          <a:noFill/>
        </p:spPr>
        <p:txBody>
          <a:bodyPr wrap="square" rtlCol="0">
            <a:spAutoFit/>
          </a:bodyPr>
          <a:lstStyle/>
          <a:p>
            <a:pPr lvl="0">
              <a:lnSpc>
                <a:spcPct val="150000"/>
              </a:lnSpc>
            </a:pPr>
            <a:r>
              <a:rPr lang="zh-CN" altLang="en-US" sz="2400" dirty="0" smtClean="0">
                <a:latin typeface="微软雅黑" panose="020B0503020204020204" pitchFamily="34" charset="-122"/>
                <a:ea typeface="微软雅黑" panose="020B0503020204020204" pitchFamily="34" charset="-122"/>
              </a:rPr>
              <a:t>     原</a:t>
            </a:r>
            <a:r>
              <a:rPr lang="zh-CN" altLang="en-US" sz="2400" dirty="0">
                <a:latin typeface="微软雅黑" panose="020B0503020204020204" pitchFamily="34" charset="-122"/>
                <a:ea typeface="微软雅黑" panose="020B0503020204020204" pitchFamily="34" charset="-122"/>
              </a:rPr>
              <a:t>药材的质量决定了药品的疗效，我司采购的中药材严格按照药典相关规定选材，都是通过加工挑选整理后的上等药材，品质优良。</a:t>
            </a:r>
            <a:endParaRPr lang="zh-CN" altLang="zh-CN" sz="24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xmlns="" val="1233636024"/>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圆角矩形 6"/>
          <p:cNvSpPr/>
          <p:nvPr/>
        </p:nvSpPr>
        <p:spPr bwMode="auto">
          <a:xfrm>
            <a:off x="611725" y="1751569"/>
            <a:ext cx="8136565" cy="3050066"/>
          </a:xfrm>
          <a:prstGeom prst="roundRect">
            <a:avLst>
              <a:gd name="adj" fmla="val 12154"/>
            </a:avLst>
          </a:prstGeom>
          <a:solidFill>
            <a:schemeClr val="bg1">
              <a:lumMod val="95000"/>
            </a:schemeClr>
          </a:solidFill>
          <a:ln w="2857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endPara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endParaRPr>
          </a:p>
        </p:txBody>
      </p:sp>
      <p:sp>
        <p:nvSpPr>
          <p:cNvPr id="3" name="矩形 2"/>
          <p:cNvSpPr/>
          <p:nvPr/>
        </p:nvSpPr>
        <p:spPr>
          <a:xfrm>
            <a:off x="395710" y="121310"/>
            <a:ext cx="2339102"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产品核心竞争力</a:t>
            </a:r>
          </a:p>
        </p:txBody>
      </p:sp>
      <p:sp>
        <p:nvSpPr>
          <p:cNvPr id="2" name="矩形 1"/>
          <p:cNvSpPr/>
          <p:nvPr/>
        </p:nvSpPr>
        <p:spPr>
          <a:xfrm>
            <a:off x="794912" y="981506"/>
            <a:ext cx="2031325"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最严苛的标准</a:t>
            </a:r>
          </a:p>
        </p:txBody>
      </p:sp>
      <p:sp>
        <p:nvSpPr>
          <p:cNvPr id="5" name="文本框 4"/>
          <p:cNvSpPr txBox="1"/>
          <p:nvPr/>
        </p:nvSpPr>
        <p:spPr>
          <a:xfrm>
            <a:off x="863742" y="1841702"/>
            <a:ext cx="7632529" cy="2807948"/>
          </a:xfrm>
          <a:prstGeom prst="rect">
            <a:avLst/>
          </a:prstGeom>
          <a:noFill/>
        </p:spPr>
        <p:txBody>
          <a:bodyPr wrap="square" rtlCol="0">
            <a:spAutoFit/>
          </a:bodyPr>
          <a:lstStyle/>
          <a:p>
            <a:pPr lvl="0">
              <a:lnSpc>
                <a:spcPct val="150000"/>
              </a:lnSpc>
            </a:pPr>
            <a:r>
              <a:rPr lang="zh-CN" altLang="en-US" sz="2000" dirty="0">
                <a:latin typeface="微软雅黑" panose="020B0503020204020204" pitchFamily="34" charset="-122"/>
                <a:ea typeface="微软雅黑" panose="020B0503020204020204" pitchFamily="34" charset="-122"/>
              </a:rPr>
              <a:t>入选</a:t>
            </a:r>
            <a:r>
              <a:rPr lang="en-US" altLang="zh-CN" sz="2000" dirty="0">
                <a:latin typeface="微软雅黑" panose="020B0503020204020204" pitchFamily="34" charset="-122"/>
                <a:ea typeface="微软雅黑" panose="020B0503020204020204" pitchFamily="34" charset="-122"/>
              </a:rPr>
              <a:t>1995</a:t>
            </a:r>
            <a:r>
              <a:rPr lang="zh-CN" altLang="en-US" sz="2000" dirty="0">
                <a:latin typeface="微软雅黑" panose="020B0503020204020204" pitchFamily="34" charset="-122"/>
                <a:ea typeface="微软雅黑" panose="020B0503020204020204" pitchFamily="34" charset="-122"/>
              </a:rPr>
              <a:t>版、</a:t>
            </a:r>
            <a:r>
              <a:rPr lang="en-US" altLang="zh-CN" sz="2000" dirty="0">
                <a:latin typeface="微软雅黑" panose="020B0503020204020204" pitchFamily="34" charset="-122"/>
                <a:ea typeface="微软雅黑" panose="020B0503020204020204" pitchFamily="34" charset="-122"/>
              </a:rPr>
              <a:t>2000</a:t>
            </a:r>
            <a:r>
              <a:rPr lang="zh-CN" altLang="en-US" sz="2000" dirty="0">
                <a:latin typeface="微软雅黑" panose="020B0503020204020204" pitchFamily="34" charset="-122"/>
                <a:ea typeface="微软雅黑" panose="020B0503020204020204" pitchFamily="34" charset="-122"/>
              </a:rPr>
              <a:t>版、</a:t>
            </a:r>
            <a:r>
              <a:rPr lang="en-US" altLang="zh-CN" sz="2000" dirty="0">
                <a:latin typeface="微软雅黑" panose="020B0503020204020204" pitchFamily="34" charset="-122"/>
                <a:ea typeface="微软雅黑" panose="020B0503020204020204" pitchFamily="34" charset="-122"/>
              </a:rPr>
              <a:t>2005</a:t>
            </a:r>
            <a:r>
              <a:rPr lang="zh-CN" altLang="en-US" sz="2000" dirty="0">
                <a:latin typeface="微软雅黑" panose="020B0503020204020204" pitchFamily="34" charset="-122"/>
                <a:ea typeface="微软雅黑" panose="020B0503020204020204" pitchFamily="34" charset="-122"/>
              </a:rPr>
              <a:t>版、</a:t>
            </a:r>
            <a:r>
              <a:rPr lang="en-US" altLang="zh-CN" sz="2000" dirty="0">
                <a:latin typeface="微软雅黑" panose="020B0503020204020204" pitchFamily="34" charset="-122"/>
                <a:ea typeface="微软雅黑" panose="020B0503020204020204" pitchFamily="34" charset="-122"/>
              </a:rPr>
              <a:t>2010</a:t>
            </a:r>
            <a:r>
              <a:rPr lang="zh-CN" altLang="en-US" sz="2000" dirty="0">
                <a:latin typeface="微软雅黑" panose="020B0503020204020204" pitchFamily="34" charset="-122"/>
                <a:ea typeface="微软雅黑" panose="020B0503020204020204" pitchFamily="34" charset="-122"/>
              </a:rPr>
              <a:t>版、</a:t>
            </a:r>
            <a:r>
              <a:rPr lang="en-US" altLang="zh-CN" sz="2000" dirty="0">
                <a:latin typeface="微软雅黑" panose="020B0503020204020204" pitchFamily="34" charset="-122"/>
                <a:ea typeface="微软雅黑" panose="020B0503020204020204" pitchFamily="34" charset="-122"/>
              </a:rPr>
              <a:t>2015</a:t>
            </a:r>
            <a:r>
              <a:rPr lang="zh-CN" altLang="en-US" sz="2000" dirty="0">
                <a:latin typeface="微软雅黑" panose="020B0503020204020204" pitchFamily="34" charset="-122"/>
                <a:ea typeface="微软雅黑" panose="020B0503020204020204" pitchFamily="34" charset="-122"/>
              </a:rPr>
              <a:t>版</a:t>
            </a:r>
            <a:r>
              <a:rPr lang="en-US" altLang="zh-CN" sz="2000" dirty="0">
                <a:latin typeface="微软雅黑" panose="020B0503020204020204" pitchFamily="34" charset="-122"/>
                <a:ea typeface="微软雅黑" panose="020B0503020204020204" pitchFamily="34" charset="-122"/>
              </a:rPr>
              <a:t>《</a:t>
            </a:r>
            <a:r>
              <a:rPr lang="zh-CN" altLang="en-US" sz="2000" dirty="0">
                <a:latin typeface="微软雅黑" panose="020B0503020204020204" pitchFamily="34" charset="-122"/>
                <a:ea typeface="微软雅黑" panose="020B0503020204020204" pitchFamily="34" charset="-122"/>
              </a:rPr>
              <a:t>中国药典</a:t>
            </a:r>
            <a:r>
              <a:rPr lang="en-US" altLang="zh-CN" sz="2000" dirty="0">
                <a:latin typeface="微软雅黑" panose="020B0503020204020204" pitchFamily="34" charset="-122"/>
                <a:ea typeface="微软雅黑" panose="020B0503020204020204" pitchFamily="34" charset="-122"/>
              </a:rPr>
              <a:t>》</a:t>
            </a:r>
            <a:r>
              <a:rPr lang="zh-CN" altLang="en-US" sz="2000" dirty="0">
                <a:latin typeface="微软雅黑" panose="020B0503020204020204" pitchFamily="34" charset="-122"/>
                <a:ea typeface="微软雅黑" panose="020B0503020204020204" pitchFamily="34" charset="-122"/>
              </a:rPr>
              <a:t>，唯一一个连续五次入选</a:t>
            </a:r>
            <a:r>
              <a:rPr lang="en-US" altLang="zh-CN" sz="2000" dirty="0">
                <a:latin typeface="微软雅黑" panose="020B0503020204020204" pitchFamily="34" charset="-122"/>
                <a:ea typeface="微软雅黑" panose="020B0503020204020204" pitchFamily="34" charset="-122"/>
              </a:rPr>
              <a:t>《</a:t>
            </a:r>
            <a:r>
              <a:rPr lang="zh-CN" altLang="en-US" sz="2000" dirty="0">
                <a:latin typeface="微软雅黑" panose="020B0503020204020204" pitchFamily="34" charset="-122"/>
                <a:ea typeface="微软雅黑" panose="020B0503020204020204" pitchFamily="34" charset="-122"/>
              </a:rPr>
              <a:t>中国药典</a:t>
            </a:r>
            <a:r>
              <a:rPr lang="en-US" altLang="zh-CN" sz="2000" dirty="0">
                <a:latin typeface="微软雅黑" panose="020B0503020204020204" pitchFamily="34" charset="-122"/>
                <a:ea typeface="微软雅黑" panose="020B0503020204020204" pitchFamily="34" charset="-122"/>
              </a:rPr>
              <a:t>》</a:t>
            </a:r>
            <a:r>
              <a:rPr lang="zh-CN" altLang="en-US" sz="2000" dirty="0">
                <a:latin typeface="微软雅黑" panose="020B0503020204020204" pitchFamily="34" charset="-122"/>
                <a:ea typeface="微软雅黑" panose="020B0503020204020204" pitchFamily="34" charset="-122"/>
              </a:rPr>
              <a:t>并由生产企业参与制订质量标准的中成药品种，我司实际内控质量标准更甚于药典要求。太极藿香正气口服液的整个质检流程由</a:t>
            </a:r>
            <a:r>
              <a:rPr lang="en-US" altLang="zh-CN" sz="2000" dirty="0">
                <a:latin typeface="微软雅黑" panose="020B0503020204020204" pitchFamily="34" charset="-122"/>
                <a:ea typeface="微软雅黑" panose="020B0503020204020204" pitchFamily="34" charset="-122"/>
              </a:rPr>
              <a:t>30</a:t>
            </a:r>
            <a:r>
              <a:rPr lang="zh-CN" altLang="en-US" sz="2000" dirty="0">
                <a:latin typeface="微软雅黑" panose="020B0503020204020204" pitchFamily="34" charset="-122"/>
                <a:ea typeface="微软雅黑" panose="020B0503020204020204" pitchFamily="34" charset="-122"/>
              </a:rPr>
              <a:t>多名质检人员经过</a:t>
            </a:r>
            <a:r>
              <a:rPr lang="en-US" altLang="zh-CN" sz="2000" dirty="0">
                <a:latin typeface="微软雅黑" panose="020B0503020204020204" pitchFamily="34" charset="-122"/>
                <a:ea typeface="微软雅黑" panose="020B0503020204020204" pitchFamily="34" charset="-122"/>
              </a:rPr>
              <a:t>100</a:t>
            </a:r>
            <a:r>
              <a:rPr lang="zh-CN" altLang="en-US" sz="2000" dirty="0">
                <a:latin typeface="微软雅黑" panose="020B0503020204020204" pitchFamily="34" charset="-122"/>
                <a:ea typeface="微软雅黑" panose="020B0503020204020204" pitchFamily="34" charset="-122"/>
              </a:rPr>
              <a:t>多道工序历经</a:t>
            </a:r>
            <a:r>
              <a:rPr lang="en-US" altLang="zh-CN" sz="2000" dirty="0">
                <a:latin typeface="微软雅黑" panose="020B0503020204020204" pitchFamily="34" charset="-122"/>
                <a:ea typeface="微软雅黑" panose="020B0503020204020204" pitchFamily="34" charset="-122"/>
              </a:rPr>
              <a:t>5</a:t>
            </a:r>
            <a:r>
              <a:rPr lang="zh-CN" altLang="en-US" sz="2000" dirty="0">
                <a:latin typeface="微软雅黑" panose="020B0503020204020204" pitchFamily="34" charset="-122"/>
                <a:ea typeface="微软雅黑" panose="020B0503020204020204" pitchFamily="34" charset="-122"/>
              </a:rPr>
              <a:t>天的检验周期组成，必须全部符合国家法定标准才能出具质检报告，方可出厂。</a:t>
            </a:r>
            <a:endParaRPr lang="zh-CN" altLang="zh-CN" sz="20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xmlns="" val="1393745618"/>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719733" y="1489405"/>
            <a:ext cx="7704535" cy="662554"/>
          </a:xfrm>
          <a:prstGeom prst="rect">
            <a:avLst/>
          </a:prstGeom>
        </p:spPr>
        <p:txBody>
          <a:bodyPr wrap="square">
            <a:spAutoFit/>
          </a:bodyPr>
          <a:lstStyle/>
          <a:p>
            <a:pPr algn="ctr">
              <a:lnSpc>
                <a:spcPct val="150000"/>
              </a:lnSpc>
            </a:pPr>
            <a:r>
              <a:rPr lang="zh-CN" altLang="en-US" sz="2800" b="1" dirty="0">
                <a:latin typeface="微软雅黑" panose="020B0503020204020204" pitchFamily="34" charset="-122"/>
                <a:ea typeface="微软雅黑" panose="020B0503020204020204" pitchFamily="34" charset="-122"/>
              </a:rPr>
              <a:t>技术支撑、药材严控、标准保障、层层</a:t>
            </a:r>
            <a:r>
              <a:rPr lang="zh-CN" altLang="en-US" sz="2800" b="1" dirty="0" smtClean="0">
                <a:latin typeface="微软雅黑" panose="020B0503020204020204" pitchFamily="34" charset="-122"/>
                <a:ea typeface="微软雅黑" panose="020B0503020204020204" pitchFamily="34" charset="-122"/>
              </a:rPr>
              <a:t>把关</a:t>
            </a:r>
            <a:endParaRPr lang="zh-CN" altLang="en-US" sz="2800" b="1" dirty="0">
              <a:latin typeface="微软雅黑" panose="020B0503020204020204" pitchFamily="34" charset="-122"/>
              <a:ea typeface="微软雅黑" panose="020B0503020204020204" pitchFamily="34" charset="-122"/>
            </a:endParaRPr>
          </a:p>
        </p:txBody>
      </p:sp>
      <p:sp>
        <p:nvSpPr>
          <p:cNvPr id="4" name="矩形 3"/>
          <p:cNvSpPr/>
          <p:nvPr/>
        </p:nvSpPr>
        <p:spPr>
          <a:xfrm>
            <a:off x="1789797" y="2762250"/>
            <a:ext cx="5570756" cy="662554"/>
          </a:xfrm>
          <a:prstGeom prst="rect">
            <a:avLst/>
          </a:prstGeom>
        </p:spPr>
        <p:txBody>
          <a:bodyPr wrap="none">
            <a:spAutoFit/>
          </a:bodyPr>
          <a:lstStyle/>
          <a:p>
            <a:pPr>
              <a:lnSpc>
                <a:spcPct val="150000"/>
              </a:lnSpc>
            </a:pPr>
            <a:r>
              <a:rPr lang="zh-CN" altLang="en-US" sz="2800" b="1" dirty="0">
                <a:latin typeface="微软雅黑" panose="020B0503020204020204" pitchFamily="34" charset="-122"/>
                <a:ea typeface="微软雅黑" panose="020B0503020204020204" pitchFamily="34" charset="-122"/>
              </a:rPr>
              <a:t>缔造了“放心药”、“王牌药”！</a:t>
            </a:r>
          </a:p>
        </p:txBody>
      </p:sp>
    </p:spTree>
    <p:extLst>
      <p:ext uri="{BB962C8B-B14F-4D97-AF65-F5344CB8AC3E}">
        <p14:creationId xmlns:p14="http://schemas.microsoft.com/office/powerpoint/2010/main" xmlns="" val="52777185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7"/>
          <p:cNvSpPr txBox="1">
            <a:spLocks noChangeArrowheads="1"/>
          </p:cNvSpPr>
          <p:nvPr/>
        </p:nvSpPr>
        <p:spPr bwMode="auto">
          <a:xfrm>
            <a:off x="0" y="1344613"/>
            <a:ext cx="9144000" cy="1463675"/>
          </a:xfrm>
          <a:prstGeom prst="rect">
            <a:avLst/>
          </a:prstGeom>
          <a:noFill/>
          <a:ln w="9525">
            <a:noFill/>
            <a:miter lim="800000"/>
            <a:headEnd/>
            <a:tailEnd/>
          </a:ln>
        </p:spPr>
        <p:txBody>
          <a:bodyPr>
            <a:spAutoFit/>
          </a:bodyPr>
          <a:lstStyle/>
          <a:p>
            <a:pPr algn="ctr">
              <a:lnSpc>
                <a:spcPct val="150000"/>
              </a:lnSpc>
              <a:defRPr/>
            </a:pPr>
            <a:r>
              <a:rPr lang="zh-CN" altLang="en-US" sz="6000" b="1" dirty="0">
                <a:solidFill>
                  <a:srgbClr val="C00000"/>
                </a:solidFill>
                <a:effectLst>
                  <a:outerShdw blurRad="38100" dist="38100" dir="2700000" algn="tl">
                    <a:srgbClr val="C0C0C0"/>
                  </a:outerShdw>
                </a:effectLst>
                <a:latin typeface="幼圆" pitchFamily="49" charset="-122"/>
                <a:ea typeface="幼圆" pitchFamily="49" charset="-122"/>
              </a:rPr>
              <a:t>谢 谢</a:t>
            </a:r>
            <a:endParaRPr lang="en-US" sz="6000" b="1" dirty="0">
              <a:effectLst>
                <a:outerShdw blurRad="38100" dist="38100" dir="2700000" algn="tl">
                  <a:srgbClr val="C0C0C0"/>
                </a:outerShdw>
              </a:effectLst>
              <a:latin typeface="幼圆" pitchFamily="49" charset="-122"/>
              <a:ea typeface="幼圆" pitchFamily="49" charset="-122"/>
            </a:endParaRPr>
          </a:p>
        </p:txBody>
      </p:sp>
      <p:sp>
        <p:nvSpPr>
          <p:cNvPr id="4" name="TextBox 6"/>
          <p:cNvSpPr txBox="1">
            <a:spLocks noChangeArrowheads="1"/>
          </p:cNvSpPr>
          <p:nvPr/>
        </p:nvSpPr>
        <p:spPr bwMode="auto">
          <a:xfrm>
            <a:off x="0" y="2929505"/>
            <a:ext cx="9144000" cy="777875"/>
          </a:xfrm>
          <a:prstGeom prst="rect">
            <a:avLst/>
          </a:prstGeom>
          <a:noFill/>
          <a:ln w="9525">
            <a:noFill/>
            <a:miter lim="800000"/>
            <a:headEnd/>
            <a:tailEnd/>
          </a:ln>
        </p:spPr>
        <p:txBody>
          <a:bodyPr>
            <a:spAutoFit/>
          </a:bodyPr>
          <a:lstStyle/>
          <a:p>
            <a:pPr algn="ctr">
              <a:lnSpc>
                <a:spcPct val="150000"/>
              </a:lnSpc>
              <a:defRPr/>
            </a:pPr>
            <a:r>
              <a:rPr lang="zh-CN" altLang="en-US" sz="3000" b="1" dirty="0">
                <a:solidFill>
                  <a:schemeClr val="bg1"/>
                </a:solidFill>
                <a:effectLst>
                  <a:outerShdw blurRad="38100" dist="38100" dir="2700000" algn="tl">
                    <a:srgbClr val="C0C0C0"/>
                  </a:outerShdw>
                </a:effectLst>
                <a:latin typeface="幼圆" pitchFamily="49" charset="-122"/>
                <a:ea typeface="幼圆" pitchFamily="49" charset="-122"/>
              </a:rPr>
              <a:t>健康世界  太极无限</a:t>
            </a:r>
            <a:endParaRPr lang="en-US" sz="3000" b="1" dirty="0">
              <a:solidFill>
                <a:schemeClr val="bg1"/>
              </a:solidFill>
              <a:effectLst>
                <a:outerShdw blurRad="38100" dist="38100" dir="2700000" algn="tl">
                  <a:srgbClr val="C0C0C0"/>
                </a:outerShdw>
              </a:effectLst>
              <a:latin typeface="幼圆" pitchFamily="49" charset="-122"/>
              <a:ea typeface="幼圆"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4"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slide(fromBottom)">
                                      <p:cBhvr>
                                        <p:cTn id="7" dur="1000"/>
                                        <p:tgtEl>
                                          <p:spTgt spid="3"/>
                                        </p:tgtEl>
                                      </p:cBhvr>
                                    </p:animEffect>
                                  </p:childTnLst>
                                </p:cTn>
                              </p:par>
                              <p:par>
                                <p:cTn id="8" presetID="12" presetClass="entr" presetSubtype="1"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slide(fromTop)">
                                      <p:cBhvr>
                                        <p:cTn id="1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95710" y="121310"/>
            <a:ext cx="2031325"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功能主治解读</a:t>
            </a:r>
          </a:p>
        </p:txBody>
      </p:sp>
      <p:sp>
        <p:nvSpPr>
          <p:cNvPr id="5" name="矩形 4"/>
          <p:cNvSpPr/>
          <p:nvPr/>
        </p:nvSpPr>
        <p:spPr>
          <a:xfrm>
            <a:off x="794912" y="1843666"/>
            <a:ext cx="7560525" cy="1200329"/>
          </a:xfrm>
          <a:prstGeom prst="rect">
            <a:avLst/>
          </a:prstGeom>
        </p:spPr>
        <p:txBody>
          <a:bodyPr wrap="square">
            <a:spAutoFit/>
          </a:bodyPr>
          <a:lstStyle/>
          <a:p>
            <a:pPr>
              <a:lnSpc>
                <a:spcPct val="150000"/>
              </a:lnSpc>
            </a:pPr>
            <a:r>
              <a:rPr lang="zh-CN" altLang="en-US" sz="2400" dirty="0" smtClean="0">
                <a:latin typeface="微软雅黑" panose="020B0503020204020204" pitchFamily="34" charset="-122"/>
                <a:ea typeface="微软雅黑" panose="020B0503020204020204" pitchFamily="34" charset="-122"/>
              </a:rPr>
              <a:t>和</a:t>
            </a:r>
            <a:r>
              <a:rPr lang="zh-CN" altLang="en-US" sz="2400" dirty="0">
                <a:latin typeface="微软雅黑" panose="020B0503020204020204" pitchFamily="34" charset="-122"/>
                <a:ea typeface="微软雅黑" panose="020B0503020204020204" pitchFamily="34" charset="-122"/>
              </a:rPr>
              <a:t>法是中医独具优势的治法</a:t>
            </a:r>
            <a:r>
              <a:rPr lang="zh-CN" altLang="en-US" sz="2400" dirty="0" smtClean="0">
                <a:latin typeface="微软雅黑" panose="020B0503020204020204" pitchFamily="34" charset="-122"/>
                <a:ea typeface="微软雅黑" panose="020B0503020204020204" pitchFamily="34" charset="-122"/>
              </a:rPr>
              <a:t>之一，通过</a:t>
            </a:r>
            <a:r>
              <a:rPr lang="zh-CN" altLang="en-US" sz="2400" dirty="0">
                <a:latin typeface="微软雅黑" panose="020B0503020204020204" pitchFamily="34" charset="-122"/>
                <a:ea typeface="微软雅黑" panose="020B0503020204020204" pitchFamily="34" charset="-122"/>
              </a:rPr>
              <a:t>和解和调和的</a:t>
            </a:r>
            <a:r>
              <a:rPr lang="zh-CN" altLang="en-US" sz="2400" dirty="0" smtClean="0">
                <a:latin typeface="微软雅黑" panose="020B0503020204020204" pitchFamily="34" charset="-122"/>
                <a:ea typeface="微软雅黑" panose="020B0503020204020204" pitchFamily="34" charset="-122"/>
              </a:rPr>
              <a:t>作用，以</a:t>
            </a:r>
            <a:r>
              <a:rPr lang="zh-CN" altLang="en-US" sz="2400" dirty="0">
                <a:latin typeface="微软雅黑" panose="020B0503020204020204" pitchFamily="34" charset="-122"/>
                <a:ea typeface="微软雅黑" panose="020B0503020204020204" pitchFamily="34" charset="-122"/>
              </a:rPr>
              <a:t>达到消除病邪、恢复脏腑功能的目的</a:t>
            </a:r>
            <a:r>
              <a:rPr lang="zh-CN" altLang="en-US" sz="2400" dirty="0" smtClean="0">
                <a:latin typeface="微软雅黑" panose="020B0503020204020204" pitchFamily="34" charset="-122"/>
                <a:ea typeface="微软雅黑" panose="020B0503020204020204" pitchFamily="34" charset="-122"/>
              </a:rPr>
              <a:t>。</a:t>
            </a:r>
            <a:endParaRPr lang="zh-CN" altLang="en-US" sz="2400" dirty="0">
              <a:latin typeface="微软雅黑" panose="020B0503020204020204" pitchFamily="34" charset="-122"/>
              <a:ea typeface="微软雅黑" panose="020B0503020204020204" pitchFamily="34" charset="-122"/>
            </a:endParaRPr>
          </a:p>
        </p:txBody>
      </p:sp>
      <p:sp>
        <p:nvSpPr>
          <p:cNvPr id="2" name="矩形 1"/>
          <p:cNvSpPr/>
          <p:nvPr/>
        </p:nvSpPr>
        <p:spPr>
          <a:xfrm>
            <a:off x="794912" y="981506"/>
            <a:ext cx="800219" cy="461665"/>
          </a:xfrm>
          <a:prstGeom prst="rect">
            <a:avLst/>
          </a:prstGeom>
        </p:spPr>
        <p:txBody>
          <a:bodyPr wrap="none">
            <a:spAutoFit/>
          </a:bodyPr>
          <a:lstStyle/>
          <a:p>
            <a:r>
              <a:rPr lang="zh-CN" altLang="en-US" sz="2400" b="1" dirty="0" smtClean="0">
                <a:latin typeface="微软雅黑" panose="020B0503020204020204" pitchFamily="34" charset="-122"/>
                <a:ea typeface="微软雅黑" panose="020B0503020204020204" pitchFamily="34" charset="-122"/>
              </a:rPr>
              <a:t>和中</a:t>
            </a:r>
            <a:endParaRPr lang="zh-CN" altLang="en-US" sz="2400" b="1" dirty="0"/>
          </a:p>
        </p:txBody>
      </p:sp>
    </p:spTree>
    <p:extLst>
      <p:ext uri="{BB962C8B-B14F-4D97-AF65-F5344CB8AC3E}">
        <p14:creationId xmlns:p14="http://schemas.microsoft.com/office/powerpoint/2010/main" xmlns="" val="19445337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95710" y="121310"/>
            <a:ext cx="2031325" cy="461665"/>
          </a:xfrm>
          <a:prstGeom prst="rect">
            <a:avLst/>
          </a:prstGeom>
        </p:spPr>
        <p:txBody>
          <a:bodyPr wrap="none">
            <a:spAutoFit/>
          </a:bodyPr>
          <a:lstStyle/>
          <a:p>
            <a:r>
              <a:rPr lang="zh-CN" altLang="en-US" sz="2400" b="1" dirty="0">
                <a:latin typeface="微软雅黑" panose="020B0503020204020204" pitchFamily="34" charset="-122"/>
                <a:ea typeface="微软雅黑" panose="020B0503020204020204" pitchFamily="34" charset="-122"/>
              </a:rPr>
              <a:t>功能主治解读</a:t>
            </a:r>
          </a:p>
        </p:txBody>
      </p:sp>
      <p:sp>
        <p:nvSpPr>
          <p:cNvPr id="5" name="矩形 4"/>
          <p:cNvSpPr/>
          <p:nvPr/>
        </p:nvSpPr>
        <p:spPr>
          <a:xfrm>
            <a:off x="794912" y="1561410"/>
            <a:ext cx="7560525" cy="3416320"/>
          </a:xfrm>
          <a:prstGeom prst="rect">
            <a:avLst/>
          </a:prstGeom>
        </p:spPr>
        <p:txBody>
          <a:bodyPr wrap="square">
            <a:spAutoFit/>
          </a:bodyPr>
          <a:lstStyle/>
          <a:p>
            <a:pPr>
              <a:lnSpc>
                <a:spcPct val="150000"/>
              </a:lnSpc>
            </a:pPr>
            <a:r>
              <a:rPr lang="zh-CN" altLang="en-US" sz="2400" dirty="0" smtClean="0">
                <a:latin typeface="微软雅黑" panose="020B0503020204020204" pitchFamily="34" charset="-122"/>
                <a:ea typeface="微软雅黑" panose="020B0503020204020204" pitchFamily="34" charset="-122"/>
              </a:rPr>
              <a:t>        藿香</a:t>
            </a:r>
            <a:r>
              <a:rPr lang="zh-CN" altLang="en-US" sz="2400" dirty="0">
                <a:latin typeface="微软雅黑" panose="020B0503020204020204" pitchFamily="34" charset="-122"/>
                <a:ea typeface="微软雅黑" panose="020B0503020204020204" pitchFamily="34" charset="-122"/>
              </a:rPr>
              <a:t>正气液之所谓“正不正之气”正得和法的</a:t>
            </a:r>
            <a:r>
              <a:rPr lang="zh-CN" altLang="en-US" sz="2400" dirty="0" smtClean="0">
                <a:latin typeface="微软雅黑" panose="020B0503020204020204" pitchFamily="34" charset="-122"/>
                <a:ea typeface="微软雅黑" panose="020B0503020204020204" pitchFamily="34" charset="-122"/>
              </a:rPr>
              <a:t>精髓，用于</a:t>
            </a:r>
            <a:r>
              <a:rPr lang="zh-CN" altLang="en-US" sz="2400" dirty="0">
                <a:latin typeface="微软雅黑" panose="020B0503020204020204" pitchFamily="34" charset="-122"/>
                <a:ea typeface="微软雅黑" panose="020B0503020204020204" pitchFamily="34" charset="-122"/>
              </a:rPr>
              <a:t>调和</a:t>
            </a:r>
            <a:r>
              <a:rPr lang="zh-CN" altLang="en-US" sz="2400" dirty="0" smtClean="0">
                <a:latin typeface="微软雅黑" panose="020B0503020204020204" pitchFamily="34" charset="-122"/>
                <a:ea typeface="微软雅黑" panose="020B0503020204020204" pitchFamily="34" charset="-122"/>
              </a:rPr>
              <a:t>肠胃，确实</a:t>
            </a:r>
            <a:r>
              <a:rPr lang="zh-CN" altLang="en-US" sz="2400" dirty="0">
                <a:latin typeface="微软雅黑" panose="020B0503020204020204" pitchFamily="34" charset="-122"/>
                <a:ea typeface="微软雅黑" panose="020B0503020204020204" pitchFamily="34" charset="-122"/>
              </a:rPr>
              <a:t>有升清降浊的功效。临床报道用于治疗多种浊邪直中肠胃之</a:t>
            </a:r>
            <a:r>
              <a:rPr lang="zh-CN" altLang="en-US" sz="2400" dirty="0" smtClean="0">
                <a:latin typeface="微软雅黑" panose="020B0503020204020204" pitchFamily="34" charset="-122"/>
                <a:ea typeface="微软雅黑" panose="020B0503020204020204" pitchFamily="34" charset="-122"/>
              </a:rPr>
              <a:t>证，如</a:t>
            </a:r>
            <a:r>
              <a:rPr lang="zh-CN" altLang="en-US" sz="2400" dirty="0">
                <a:latin typeface="微软雅黑" panose="020B0503020204020204" pitchFamily="34" charset="-122"/>
                <a:ea typeface="微软雅黑" panose="020B0503020204020204" pitchFamily="34" charset="-122"/>
              </a:rPr>
              <a:t>农药中毒、青鱼胆中毒、亚硝酸盐中毒、一氧化碳中毒、急性酒精中毒、急性食物中毒及多种药物（如甲硝唑）引起的不良胃肠反应等。</a:t>
            </a:r>
          </a:p>
        </p:txBody>
      </p:sp>
      <p:sp>
        <p:nvSpPr>
          <p:cNvPr id="2" name="矩形 1"/>
          <p:cNvSpPr/>
          <p:nvPr/>
        </p:nvSpPr>
        <p:spPr>
          <a:xfrm>
            <a:off x="794912" y="981506"/>
            <a:ext cx="800219" cy="461665"/>
          </a:xfrm>
          <a:prstGeom prst="rect">
            <a:avLst/>
          </a:prstGeom>
        </p:spPr>
        <p:txBody>
          <a:bodyPr wrap="none">
            <a:spAutoFit/>
          </a:bodyPr>
          <a:lstStyle/>
          <a:p>
            <a:r>
              <a:rPr lang="zh-CN" altLang="en-US" sz="2400" b="1" dirty="0" smtClean="0">
                <a:latin typeface="微软雅黑" panose="020B0503020204020204" pitchFamily="34" charset="-122"/>
                <a:ea typeface="微软雅黑" panose="020B0503020204020204" pitchFamily="34" charset="-122"/>
              </a:rPr>
              <a:t>和中</a:t>
            </a:r>
            <a:endParaRPr lang="zh-CN" altLang="en-US" sz="2400" b="1" dirty="0"/>
          </a:p>
        </p:txBody>
      </p:sp>
    </p:spTree>
    <p:extLst>
      <p:ext uri="{BB962C8B-B14F-4D97-AF65-F5344CB8AC3E}">
        <p14:creationId xmlns:p14="http://schemas.microsoft.com/office/powerpoint/2010/main" xmlns="" val="2870836321"/>
      </p:ext>
    </p:extLst>
  </p:cSld>
  <p:clrMapOvr>
    <a:masterClrMapping/>
  </p:clrMapOvr>
</p:sld>
</file>

<file path=ppt/theme/theme1.xml><?xml version="1.0" encoding="utf-8"?>
<a:theme xmlns:a="http://schemas.openxmlformats.org/drawingml/2006/main" name="自定义设计方案">
  <a:themeElements>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fontScheme name="自定义设计方案">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txDef>
      <a:spPr>
        <a:noFill/>
      </a:spPr>
      <a:bodyPr wrap="square" rtlCol="0">
        <a:spAutoFit/>
      </a:bodyPr>
      <a:lstStyle>
        <a:defPPr>
          <a:defRPr sz="2800" b="1" dirty="0" smtClean="0">
            <a:solidFill>
              <a:schemeClr val="bg1"/>
            </a:solidFill>
            <a:latin typeface="Agency FB" panose="020B0503020202020204" pitchFamily="34" charset="0"/>
          </a:defRPr>
        </a:defPPr>
      </a:lstStyle>
    </a:tx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3375</TotalTime>
  <Pages>0</Pages>
  <Words>5335</Words>
  <Characters>0</Characters>
  <Application>Microsoft Office PowerPoint</Application>
  <DocSecurity>0</DocSecurity>
  <PresentationFormat>全屏显示(16:10)</PresentationFormat>
  <Lines>0</Lines>
  <Paragraphs>356</Paragraphs>
  <Slides>75</Slides>
  <Notes>0</Notes>
  <HiddenSlides>0</HiddenSlides>
  <MMClips>0</MMClips>
  <ScaleCrop>false</ScaleCrop>
  <HeadingPairs>
    <vt:vector size="4" baseType="variant">
      <vt:variant>
        <vt:lpstr>主题</vt:lpstr>
      </vt:variant>
      <vt:variant>
        <vt:i4>1</vt:i4>
      </vt:variant>
      <vt:variant>
        <vt:lpstr>幻灯片标题</vt:lpstr>
      </vt:variant>
      <vt:variant>
        <vt:i4>75</vt:i4>
      </vt:variant>
    </vt:vector>
  </HeadingPairs>
  <TitlesOfParts>
    <vt:vector size="76" baseType="lpstr">
      <vt:lpstr>自定义设计方案</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lpstr>幻灯片 31</vt:lpstr>
      <vt:lpstr>幻灯片 32</vt:lpstr>
      <vt:lpstr>幻灯片 33</vt:lpstr>
      <vt:lpstr>幻灯片 34</vt:lpstr>
      <vt:lpstr>幻灯片 35</vt:lpstr>
      <vt:lpstr>幻灯片 36</vt:lpstr>
      <vt:lpstr>幻灯片 37</vt:lpstr>
      <vt:lpstr>幻灯片 38</vt:lpstr>
      <vt:lpstr>幻灯片 39</vt:lpstr>
      <vt:lpstr>幻灯片 40</vt:lpstr>
      <vt:lpstr>幻灯片 41</vt:lpstr>
      <vt:lpstr>幻灯片 42</vt:lpstr>
      <vt:lpstr>幻灯片 43</vt:lpstr>
      <vt:lpstr>幻灯片 44</vt:lpstr>
      <vt:lpstr>幻灯片 45</vt:lpstr>
      <vt:lpstr>幻灯片 46</vt:lpstr>
      <vt:lpstr>幻灯片 47</vt:lpstr>
      <vt:lpstr>幻灯片 48</vt:lpstr>
      <vt:lpstr>幻灯片 49</vt:lpstr>
      <vt:lpstr>幻灯片 50</vt:lpstr>
      <vt:lpstr>幻灯片 51</vt:lpstr>
      <vt:lpstr>幻灯片 52</vt:lpstr>
      <vt:lpstr>幻灯片 53</vt:lpstr>
      <vt:lpstr>幻灯片 54</vt:lpstr>
      <vt:lpstr>幻灯片 55</vt:lpstr>
      <vt:lpstr>幻灯片 56</vt:lpstr>
      <vt:lpstr>幻灯片 57</vt:lpstr>
      <vt:lpstr>幻灯片 58</vt:lpstr>
      <vt:lpstr>幻灯片 59</vt:lpstr>
      <vt:lpstr>幻灯片 60</vt:lpstr>
      <vt:lpstr>幻灯片 61</vt:lpstr>
      <vt:lpstr>幻灯片 62</vt:lpstr>
      <vt:lpstr>幻灯片 63</vt:lpstr>
      <vt:lpstr>幻灯片 64</vt:lpstr>
      <vt:lpstr>幻灯片 65</vt:lpstr>
      <vt:lpstr>幻灯片 66</vt:lpstr>
      <vt:lpstr>幻灯片 67</vt:lpstr>
      <vt:lpstr>幻灯片 68</vt:lpstr>
      <vt:lpstr>幻灯片 69</vt:lpstr>
      <vt:lpstr>幻灯片 70</vt:lpstr>
      <vt:lpstr>幻灯片 71</vt:lpstr>
      <vt:lpstr>幻灯片 72</vt:lpstr>
      <vt:lpstr>幻灯片 73</vt:lpstr>
      <vt:lpstr>幻灯片 74</vt:lpstr>
      <vt:lpstr>幻灯片 75</vt:lpstr>
    </vt:vector>
  </TitlesOfParts>
  <Manager/>
  <Company>Taiji</Company>
  <LinksUpToDate>false</LinksUpToDate>
  <CharactersWithSpaces>0</CharactersWithSpaces>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subject/>
  <dc:creator>Junliang Li</dc:creator>
  <cp:keywords/>
  <dc:description/>
  <cp:lastModifiedBy>Binyu.Wang</cp:lastModifiedBy>
  <cp:revision>700</cp:revision>
  <cp:lastPrinted>2016-10-11T11:03:33Z</cp:lastPrinted>
  <dcterms:created xsi:type="dcterms:W3CDTF">2014-10-30T02:24:00Z</dcterms:created>
  <dcterms:modified xsi:type="dcterms:W3CDTF">2016-10-14T04:13:26Z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2052-9.1.0.5132</vt:lpwstr>
  </property>
</Properties>
</file>