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0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61" r:id="rId6"/>
    <p:sldId id="259" r:id="rId7"/>
    <p:sldId id="260" r:id="rId8"/>
    <p:sldId id="264" r:id="rId9"/>
    <p:sldId id="263" r:id="rId10"/>
    <p:sldId id="267" r:id="rId11"/>
    <p:sldId id="268" r:id="rId12"/>
    <p:sldId id="266" r:id="rId13"/>
    <p:sldId id="265" r:id="rId14"/>
    <p:sldId id="272" r:id="rId15"/>
    <p:sldId id="271" r:id="rId16"/>
    <p:sldId id="273" r:id="rId17"/>
    <p:sldId id="274" r:id="rId18"/>
    <p:sldId id="275" r:id="rId19"/>
    <p:sldId id="270" r:id="rId20"/>
    <p:sldId id="269" r:id="rId21"/>
    <p:sldId id="262" r:id="rId22"/>
    <p:sldId id="277" r:id="rId23"/>
    <p:sldId id="278" r:id="rId24"/>
    <p:sldId id="279" r:id="rId25"/>
    <p:sldId id="280" r:id="rId26"/>
    <p:sldId id="276" r:id="rId27"/>
    <p:sldId id="283" r:id="rId28"/>
    <p:sldId id="289" r:id="rId29"/>
    <p:sldId id="284" r:id="rId30"/>
    <p:sldId id="285" r:id="rId31"/>
    <p:sldId id="286" r:id="rId32"/>
    <p:sldId id="287" r:id="rId33"/>
    <p:sldId id="288" r:id="rId34"/>
    <p:sldId id="282" r:id="rId35"/>
    <p:sldId id="290" r:id="rId36"/>
    <p:sldId id="28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14" r:id="rId48"/>
    <p:sldId id="302" r:id="rId49"/>
    <p:sldId id="303" r:id="rId50"/>
    <p:sldId id="304" r:id="rId51"/>
    <p:sldId id="305" r:id="rId52"/>
    <p:sldId id="306" r:id="rId53"/>
    <p:sldId id="307" r:id="rId54"/>
    <p:sldId id="308" r:id="rId55"/>
    <p:sldId id="309" r:id="rId56"/>
    <p:sldId id="310" r:id="rId57"/>
    <p:sldId id="311" r:id="rId58"/>
    <p:sldId id="312" r:id="rId59"/>
    <p:sldId id="313" r:id="rId60"/>
    <p:sldId id="291" r:id="rId61"/>
    <p:sldId id="316" r:id="rId62"/>
    <p:sldId id="317" r:id="rId63"/>
    <p:sldId id="318" r:id="rId64"/>
    <p:sldId id="319" r:id="rId65"/>
    <p:sldId id="320" r:id="rId66"/>
    <p:sldId id="315" r:id="rId67"/>
    <p:sldId id="322" r:id="rId68"/>
    <p:sldId id="321" r:id="rId69"/>
    <p:sldId id="323" r:id="rId70"/>
    <p:sldId id="325" r:id="rId71"/>
    <p:sldId id="326" r:id="rId72"/>
    <p:sldId id="332" r:id="rId73"/>
    <p:sldId id="328" r:id="rId74"/>
    <p:sldId id="329" r:id="rId75"/>
    <p:sldId id="330" r:id="rId76"/>
    <p:sldId id="331" r:id="rId77"/>
    <p:sldId id="327" r:id="rId78"/>
    <p:sldId id="324" r:id="rId79"/>
    <p:sldId id="334" r:id="rId80"/>
    <p:sldId id="335" r:id="rId81"/>
    <p:sldId id="336" r:id="rId82"/>
    <p:sldId id="337" r:id="rId83"/>
    <p:sldId id="338" r:id="rId84"/>
    <p:sldId id="339" r:id="rId85"/>
    <p:sldId id="340" r:id="rId86"/>
    <p:sldId id="341" r:id="rId87"/>
    <p:sldId id="353" r:id="rId88"/>
    <p:sldId id="342" r:id="rId89"/>
    <p:sldId id="343" r:id="rId90"/>
    <p:sldId id="344" r:id="rId91"/>
    <p:sldId id="345" r:id="rId92"/>
    <p:sldId id="354" r:id="rId93"/>
    <p:sldId id="355" r:id="rId94"/>
    <p:sldId id="346" r:id="rId95"/>
    <p:sldId id="347" r:id="rId96"/>
    <p:sldId id="348" r:id="rId97"/>
    <p:sldId id="349" r:id="rId98"/>
    <p:sldId id="350" r:id="rId99"/>
    <p:sldId id="351" r:id="rId100"/>
    <p:sldId id="352" r:id="rId101"/>
    <p:sldId id="333" r:id="rId102"/>
  </p:sldIdLst>
  <p:sldSz cx="12192000" cy="6858000"/>
  <p:notesSz cx="7103745" cy="10234295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9" Type="http://schemas.openxmlformats.org/officeDocument/2006/relationships/slide" Target="slides/slide97.xml"/><Relationship Id="rId98" Type="http://schemas.openxmlformats.org/officeDocument/2006/relationships/slide" Target="slides/slide96.xml"/><Relationship Id="rId97" Type="http://schemas.openxmlformats.org/officeDocument/2006/relationships/slide" Target="slides/slide95.xml"/><Relationship Id="rId96" Type="http://schemas.openxmlformats.org/officeDocument/2006/relationships/slide" Target="slides/slide94.xml"/><Relationship Id="rId95" Type="http://schemas.openxmlformats.org/officeDocument/2006/relationships/slide" Target="slides/slide93.xml"/><Relationship Id="rId94" Type="http://schemas.openxmlformats.org/officeDocument/2006/relationships/slide" Target="slides/slide92.xml"/><Relationship Id="rId93" Type="http://schemas.openxmlformats.org/officeDocument/2006/relationships/slide" Target="slides/slide91.xml"/><Relationship Id="rId92" Type="http://schemas.openxmlformats.org/officeDocument/2006/relationships/slide" Target="slides/slide90.xml"/><Relationship Id="rId91" Type="http://schemas.openxmlformats.org/officeDocument/2006/relationships/slide" Target="slides/slide89.xml"/><Relationship Id="rId90" Type="http://schemas.openxmlformats.org/officeDocument/2006/relationships/slide" Target="slides/slide88.xml"/><Relationship Id="rId9" Type="http://schemas.openxmlformats.org/officeDocument/2006/relationships/slide" Target="slides/slide7.xml"/><Relationship Id="rId89" Type="http://schemas.openxmlformats.org/officeDocument/2006/relationships/slide" Target="slides/slide87.xml"/><Relationship Id="rId88" Type="http://schemas.openxmlformats.org/officeDocument/2006/relationships/slide" Target="slides/slide86.xml"/><Relationship Id="rId87" Type="http://schemas.openxmlformats.org/officeDocument/2006/relationships/slide" Target="slides/slide85.xml"/><Relationship Id="rId86" Type="http://schemas.openxmlformats.org/officeDocument/2006/relationships/slide" Target="slides/slide84.xml"/><Relationship Id="rId85" Type="http://schemas.openxmlformats.org/officeDocument/2006/relationships/slide" Target="slides/slide83.xml"/><Relationship Id="rId84" Type="http://schemas.openxmlformats.org/officeDocument/2006/relationships/slide" Target="slides/slide82.xml"/><Relationship Id="rId83" Type="http://schemas.openxmlformats.org/officeDocument/2006/relationships/slide" Target="slides/slide81.xml"/><Relationship Id="rId82" Type="http://schemas.openxmlformats.org/officeDocument/2006/relationships/slide" Target="slides/slide80.xml"/><Relationship Id="rId81" Type="http://schemas.openxmlformats.org/officeDocument/2006/relationships/slide" Target="slides/slide79.xml"/><Relationship Id="rId80" Type="http://schemas.openxmlformats.org/officeDocument/2006/relationships/slide" Target="slides/slide78.xml"/><Relationship Id="rId8" Type="http://schemas.openxmlformats.org/officeDocument/2006/relationships/slide" Target="slides/slide6.xml"/><Relationship Id="rId79" Type="http://schemas.openxmlformats.org/officeDocument/2006/relationships/slide" Target="slides/slide77.xml"/><Relationship Id="rId78" Type="http://schemas.openxmlformats.org/officeDocument/2006/relationships/slide" Target="slides/slide76.xml"/><Relationship Id="rId77" Type="http://schemas.openxmlformats.org/officeDocument/2006/relationships/slide" Target="slides/slide75.xml"/><Relationship Id="rId76" Type="http://schemas.openxmlformats.org/officeDocument/2006/relationships/slide" Target="slides/slide74.xml"/><Relationship Id="rId75" Type="http://schemas.openxmlformats.org/officeDocument/2006/relationships/slide" Target="slides/slide73.xml"/><Relationship Id="rId74" Type="http://schemas.openxmlformats.org/officeDocument/2006/relationships/slide" Target="slides/slide72.xml"/><Relationship Id="rId73" Type="http://schemas.openxmlformats.org/officeDocument/2006/relationships/slide" Target="slides/slide71.xml"/><Relationship Id="rId72" Type="http://schemas.openxmlformats.org/officeDocument/2006/relationships/slide" Target="slides/slide70.xml"/><Relationship Id="rId71" Type="http://schemas.openxmlformats.org/officeDocument/2006/relationships/slide" Target="slides/slide69.xml"/><Relationship Id="rId70" Type="http://schemas.openxmlformats.org/officeDocument/2006/relationships/slide" Target="slides/slide68.xml"/><Relationship Id="rId7" Type="http://schemas.openxmlformats.org/officeDocument/2006/relationships/slide" Target="slides/slide5.xml"/><Relationship Id="rId69" Type="http://schemas.openxmlformats.org/officeDocument/2006/relationships/slide" Target="slides/slide67.xml"/><Relationship Id="rId68" Type="http://schemas.openxmlformats.org/officeDocument/2006/relationships/slide" Target="slides/slide66.xml"/><Relationship Id="rId67" Type="http://schemas.openxmlformats.org/officeDocument/2006/relationships/slide" Target="slides/slide65.xml"/><Relationship Id="rId66" Type="http://schemas.openxmlformats.org/officeDocument/2006/relationships/slide" Target="slides/slide64.xml"/><Relationship Id="rId65" Type="http://schemas.openxmlformats.org/officeDocument/2006/relationships/slide" Target="slides/slide63.xml"/><Relationship Id="rId64" Type="http://schemas.openxmlformats.org/officeDocument/2006/relationships/slide" Target="slides/slide62.xml"/><Relationship Id="rId63" Type="http://schemas.openxmlformats.org/officeDocument/2006/relationships/slide" Target="slides/slide61.xml"/><Relationship Id="rId62" Type="http://schemas.openxmlformats.org/officeDocument/2006/relationships/slide" Target="slides/slide60.xml"/><Relationship Id="rId61" Type="http://schemas.openxmlformats.org/officeDocument/2006/relationships/slide" Target="slides/slide59.xml"/><Relationship Id="rId60" Type="http://schemas.openxmlformats.org/officeDocument/2006/relationships/slide" Target="slides/slide58.xml"/><Relationship Id="rId6" Type="http://schemas.openxmlformats.org/officeDocument/2006/relationships/slide" Target="slides/slide4.xml"/><Relationship Id="rId59" Type="http://schemas.openxmlformats.org/officeDocument/2006/relationships/slide" Target="slides/slide57.xml"/><Relationship Id="rId58" Type="http://schemas.openxmlformats.org/officeDocument/2006/relationships/slide" Target="slides/slide56.xml"/><Relationship Id="rId57" Type="http://schemas.openxmlformats.org/officeDocument/2006/relationships/slide" Target="slides/slide55.xml"/><Relationship Id="rId56" Type="http://schemas.openxmlformats.org/officeDocument/2006/relationships/slide" Target="slides/slide54.xml"/><Relationship Id="rId55" Type="http://schemas.openxmlformats.org/officeDocument/2006/relationships/slide" Target="slides/slide53.xml"/><Relationship Id="rId54" Type="http://schemas.openxmlformats.org/officeDocument/2006/relationships/slide" Target="slides/slide52.xml"/><Relationship Id="rId53" Type="http://schemas.openxmlformats.org/officeDocument/2006/relationships/slide" Target="slides/slide51.xml"/><Relationship Id="rId52" Type="http://schemas.openxmlformats.org/officeDocument/2006/relationships/slide" Target="slides/slide50.xml"/><Relationship Id="rId51" Type="http://schemas.openxmlformats.org/officeDocument/2006/relationships/slide" Target="slides/slide49.xml"/><Relationship Id="rId50" Type="http://schemas.openxmlformats.org/officeDocument/2006/relationships/slide" Target="slides/slide48.xml"/><Relationship Id="rId5" Type="http://schemas.openxmlformats.org/officeDocument/2006/relationships/slide" Target="slides/slide3.xml"/><Relationship Id="rId49" Type="http://schemas.openxmlformats.org/officeDocument/2006/relationships/slide" Target="slides/slide47.xml"/><Relationship Id="rId48" Type="http://schemas.openxmlformats.org/officeDocument/2006/relationships/slide" Target="slides/slide46.xml"/><Relationship Id="rId47" Type="http://schemas.openxmlformats.org/officeDocument/2006/relationships/slide" Target="slides/slide45.xml"/><Relationship Id="rId46" Type="http://schemas.openxmlformats.org/officeDocument/2006/relationships/slide" Target="slides/slide44.xml"/><Relationship Id="rId45" Type="http://schemas.openxmlformats.org/officeDocument/2006/relationships/slide" Target="slides/slide43.xml"/><Relationship Id="rId44" Type="http://schemas.openxmlformats.org/officeDocument/2006/relationships/slide" Target="slides/slide42.xml"/><Relationship Id="rId43" Type="http://schemas.openxmlformats.org/officeDocument/2006/relationships/slide" Target="slides/slide41.xml"/><Relationship Id="rId42" Type="http://schemas.openxmlformats.org/officeDocument/2006/relationships/slide" Target="slides/slide40.xml"/><Relationship Id="rId41" Type="http://schemas.openxmlformats.org/officeDocument/2006/relationships/slide" Target="slides/slide39.xml"/><Relationship Id="rId40" Type="http://schemas.openxmlformats.org/officeDocument/2006/relationships/slide" Target="slides/slide38.xml"/><Relationship Id="rId4" Type="http://schemas.openxmlformats.org/officeDocument/2006/relationships/slide" Target="slides/slide2.xml"/><Relationship Id="rId39" Type="http://schemas.openxmlformats.org/officeDocument/2006/relationships/slide" Target="slides/slide37.xml"/><Relationship Id="rId38" Type="http://schemas.openxmlformats.org/officeDocument/2006/relationships/slide" Target="slides/slide36.xml"/><Relationship Id="rId37" Type="http://schemas.openxmlformats.org/officeDocument/2006/relationships/slide" Target="slides/slide35.xml"/><Relationship Id="rId36" Type="http://schemas.openxmlformats.org/officeDocument/2006/relationships/slide" Target="slides/slide34.xml"/><Relationship Id="rId35" Type="http://schemas.openxmlformats.org/officeDocument/2006/relationships/slide" Target="slides/slide33.xml"/><Relationship Id="rId34" Type="http://schemas.openxmlformats.org/officeDocument/2006/relationships/slide" Target="slides/slide32.xml"/><Relationship Id="rId33" Type="http://schemas.openxmlformats.org/officeDocument/2006/relationships/slide" Target="slides/slide31.xml"/><Relationship Id="rId32" Type="http://schemas.openxmlformats.org/officeDocument/2006/relationships/slide" Target="slides/slide30.xml"/><Relationship Id="rId31" Type="http://schemas.openxmlformats.org/officeDocument/2006/relationships/slide" Target="slides/slide29.xml"/><Relationship Id="rId30" Type="http://schemas.openxmlformats.org/officeDocument/2006/relationships/slide" Target="slides/slide28.xml"/><Relationship Id="rId3" Type="http://schemas.openxmlformats.org/officeDocument/2006/relationships/slide" Target="slides/slide1.xml"/><Relationship Id="rId29" Type="http://schemas.openxmlformats.org/officeDocument/2006/relationships/slide" Target="slides/slide27.xml"/><Relationship Id="rId28" Type="http://schemas.openxmlformats.org/officeDocument/2006/relationships/slide" Target="slides/slide26.xml"/><Relationship Id="rId27" Type="http://schemas.openxmlformats.org/officeDocument/2006/relationships/slide" Target="slides/slide25.xml"/><Relationship Id="rId26" Type="http://schemas.openxmlformats.org/officeDocument/2006/relationships/slide" Target="slides/slide24.xml"/><Relationship Id="rId25" Type="http://schemas.openxmlformats.org/officeDocument/2006/relationships/slide" Target="slides/slide23.xml"/><Relationship Id="rId24" Type="http://schemas.openxmlformats.org/officeDocument/2006/relationships/slide" Target="slides/slide22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5" Type="http://schemas.openxmlformats.org/officeDocument/2006/relationships/tableStyles" Target="tableStyles.xml"/><Relationship Id="rId104" Type="http://schemas.openxmlformats.org/officeDocument/2006/relationships/viewProps" Target="viewProps.xml"/><Relationship Id="rId103" Type="http://schemas.openxmlformats.org/officeDocument/2006/relationships/presProps" Target="presProps.xml"/><Relationship Id="rId102" Type="http://schemas.openxmlformats.org/officeDocument/2006/relationships/slide" Target="slides/slide100.xml"/><Relationship Id="rId101" Type="http://schemas.openxmlformats.org/officeDocument/2006/relationships/slide" Target="slides/slide99.xml"/><Relationship Id="rId100" Type="http://schemas.openxmlformats.org/officeDocument/2006/relationships/slide" Target="slides/slide98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内容占位符 1"/>
          <p:cNvSpPr>
            <a:spLocks noGrp="1"/>
          </p:cNvSpPr>
          <p:nvPr>
            <p:ph/>
          </p:nvPr>
        </p:nvSpPr>
        <p:spPr>
          <a:xfrm>
            <a:off x="838200" y="365125"/>
            <a:ext cx="10515600" cy="58118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1186774" y="1778438"/>
            <a:ext cx="4873574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1186774" y="2665379"/>
            <a:ext cx="4873574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256938" y="1778438"/>
            <a:ext cx="4897576" cy="823912"/>
          </a:xfrm>
        </p:spPr>
        <p:txBody>
          <a:bodyPr anchor="ctr" anchorCtr="0"/>
          <a:lstStyle>
            <a:lvl1pPr marL="0" indent="0">
              <a:buNone/>
              <a:defRPr sz="2800"/>
            </a:lvl1pPr>
            <a:lvl2pPr marL="457200" indent="0">
              <a:buNone/>
              <a:defRPr sz="2400"/>
            </a:lvl2pPr>
            <a:lvl3pPr marL="914400" indent="0">
              <a:buNone/>
              <a:defRPr sz="2000"/>
            </a:lvl3pPr>
            <a:lvl4pPr marL="1371600" indent="0">
              <a:buNone/>
              <a:defRPr sz="1800"/>
            </a:lvl4pPr>
            <a:lvl5pPr marL="1828800" indent="0">
              <a:buNone/>
              <a:defRPr sz="1800"/>
            </a:lvl5pPr>
            <a:lvl6pPr marL="2286000" indent="0">
              <a:buNone/>
              <a:defRPr sz="1800"/>
            </a:lvl6pPr>
            <a:lvl7pPr marL="2743200" indent="0">
              <a:buNone/>
              <a:defRPr sz="1800"/>
            </a:lvl7pPr>
            <a:lvl8pPr marL="3200400" indent="0">
              <a:buNone/>
              <a:defRPr sz="1800"/>
            </a:lvl8pPr>
            <a:lvl9pPr marL="3657600" indent="0">
              <a:buNone/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256938" y="2665379"/>
            <a:ext cx="4897576" cy="3524284"/>
          </a:xfr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4165349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457201"/>
            <a:ext cx="6172200" cy="540385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4165349" cy="3811588"/>
          </a:xfrm>
        </p:spPr>
        <p:txBody>
          <a:bodyPr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1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F288E0-7875-42C4-84C8-98DBBD3BF4D2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D9BB5D0-35E4-459D-AEF3-FE4D7C45CC19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2234883"/>
            <a:ext cx="9144000" cy="2387600"/>
          </a:xfrm>
        </p:spPr>
        <p:txBody>
          <a:bodyPr>
            <a:normAutofit fontScale="90000"/>
          </a:bodyPr>
          <a:p>
            <a:r>
              <a:rPr lang="en-US" altLang="zh-CN"/>
              <a:t>200</a:t>
            </a:r>
            <a:r>
              <a:rPr lang="zh-CN" altLang="en-US"/>
              <a:t>味常见中药鉴定及功效</a:t>
            </a:r>
            <a:br>
              <a:rPr lang="zh-CN" altLang="en-US"/>
            </a:br>
            <a:br>
              <a:rPr lang="zh-CN" altLang="en-US"/>
            </a:br>
            <a:br>
              <a:rPr lang="zh-CN" altLang="en-US"/>
            </a:br>
            <a:r>
              <a:rPr lang="en-US" altLang="zh-CN"/>
              <a:t>---</a:t>
            </a:r>
            <a:r>
              <a:rPr lang="zh-CN" altLang="en-US" sz="3600"/>
              <a:t>根及根茎类</a:t>
            </a:r>
            <a:endParaRPr lang="zh-CN" altLang="en-US" sz="360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635760" y="3420745"/>
            <a:ext cx="9144000" cy="3085465"/>
          </a:xfrm>
        </p:spPr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【性能功用】苦、酸，平。归肝、肾经。</a:t>
            </a:r>
            <a:r>
              <a:rPr lang="zh-CN" altLang="en-US">
                <a:solidFill>
                  <a:srgbClr val="C00000"/>
                </a:solidFill>
              </a:rPr>
              <a:t>补肝肾，强筋骨，逐瘀通经，引血下行</a:t>
            </a:r>
            <a:r>
              <a:rPr lang="zh-CN" altLang="en-US"/>
              <a:t>。用于腰膝酸痛，筋骨无力，经闭癓瘕，肝阳上亢，头晕目眩。内服：4.5～9g，水煎服。</a:t>
            </a:r>
            <a:r>
              <a:rPr lang="zh-CN" altLang="en-US">
                <a:solidFill>
                  <a:srgbClr val="C00000"/>
                </a:solidFill>
              </a:rPr>
              <a:t>孕妇及月经过多者慎用。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5.</a:t>
            </a:r>
            <a:r>
              <a:rPr lang="zh-CN" altLang="en-US"/>
              <a:t>川牛膝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药材性状鉴定】本品呈近圆柱形，微扭曲，向下略细或有少数分枝，长30～60cm，直径0.5～3cm。表面黄棕色或灰褐色，具纵皱纹、支根痕和多数横向突起的皮孔。质韧，不易折断，断面浅黄色或棕黄色，维管束点状，排列成数轮同心环。气微，味甜。</a:t>
            </a:r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1.川牛膝除去杂质及芦头，洗净，润透，切薄片，干燥。</a:t>
            </a:r>
            <a:endParaRPr lang="zh-CN" altLang="en-US"/>
          </a:p>
          <a:p>
            <a:r>
              <a:rPr lang="zh-CN" altLang="en-US"/>
              <a:t>　　2.酒川牛膝取川牛膝片，照酒炙法炒干。</a:t>
            </a:r>
            <a:endParaRPr lang="zh-CN" altLang="en-US"/>
          </a:p>
          <a:p>
            <a:r>
              <a:rPr lang="zh-CN" altLang="en-US"/>
              <a:t>　　【饮片鉴别】川牛膝本品为圆形薄片，厚1～2mm，直径0.5～3cm。表面灰棕色，切面淡黄色或棕黄色。可见多数黄色点状维管束。</a:t>
            </a:r>
            <a:endParaRPr lang="zh-CN" altLang="en-US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【性能功用】甘、微苦，平。归肝经、肾经。逐瘀通经，通利关节，利尿通淋。用于经闭癓瘕，胞衣不下，关节痹痛，足痿筋挛，尿血血淋，跌扑损伤。内服：4.5～9g，水煎服。孕妇禁用。</a:t>
            </a:r>
            <a:endParaRPr lang="zh-CN" alt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6.</a:t>
            </a:r>
            <a:r>
              <a:rPr lang="zh-CN" altLang="en-US"/>
              <a:t>银柴胡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根呈类圆柱形，偶有分枝，长15～40cm，直径0.5～2.5cm。表面淡黄色或黄白色，有扭曲的纵皱纹及支根痕，具孔状凹陷，习称“沙眼”，从沙眼处折断有粉沙散出，并可见棕色裂隙。根头部略膨长，有密集的呈疣状突起的芽苞、茎或根茎的残基，习称“珍珠盘”。质硬而脆，易折断，断面不平坦，较疏松，有裂隙，皮部甚薄，木部有黄、白色相间的放射状纹理。气微，味甘。栽培品有分枝，下部多扭曲，直径0.6～1.2cm。表面浅棕黄色或浅黄棕色，纵皱纹细腻明显，细支根痕多呈点状凹陷。几无砂眼。根头部有多数状突起。折断面质地较紧密，几无裂隙，略显粉性，木部放射状纹理不甚明显。味微甜。</a:t>
            </a:r>
            <a:endParaRPr lang="zh-CN" alt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【饮片炮制】除去杂质，洗净，润透，切厚片，干燥。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　　【性能功用】甘，微寒。归肝经、胃经。清虚热，除疳热。用于阴虚发热，骨蒸劳热，小儿疳热。内服：3～9g，水煎服。外感风寒、血虚无热者忌用。</a:t>
            </a:r>
            <a:endParaRPr lang="zh-CN" altLang="en-US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7.</a:t>
            </a:r>
            <a:r>
              <a:rPr lang="zh-CN" altLang="en-US"/>
              <a:t>太子参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细长纺锤形或细长条形，稍弯曲，长3～10cm，直径2～6mm。顶端有茎痕，下端渐细如鼠尾状。表面黄白色，较光滑，微有纵皱纹，凹陷处有须根痕。质硬而脆，易折断，断面平坦，淡黄白色，角质样(烫制品)；或类白色，有粉性(干晒品)。气微，味微甘。</a:t>
            </a:r>
            <a:endParaRPr lang="zh-CN" altLang="en-US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【饮片炮制】直接晒干品须拣去杂质，迅速洗净，干燥。</a:t>
            </a:r>
            <a:endParaRPr lang="zh-CN" altLang="en-US"/>
          </a:p>
          <a:p>
            <a:r>
              <a:rPr lang="zh-CN" altLang="en-US"/>
              <a:t>　　【性能功用】味甘、微苦，性平。归脾经、肺经。益气健脾，生津润肺。用于脾虚体倦，食欲不振，病后虚弱，气阴不足，自汗口渴，肺燥干咳。内服：9～30g，水煎服。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8.</a:t>
            </a:r>
            <a:r>
              <a:rPr lang="zh-CN" altLang="en-US"/>
              <a:t>制川乌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70000"/>
          </a:bodyPr>
          <a:p>
            <a:r>
              <a:rPr lang="zh-CN" altLang="en-US"/>
              <a:t>【药材性状鉴定】本品呈不规则的圆锥形，稍弯曲，顶端常有残茎，中部多向一侧膨大，长2～7.5cm，直径12～25mm。表面棕褐色或灰棕色，皱缩，有小瘤状侧根及子根脱离后的痕迹。质坚实，断面类白色或浅灰黄色，形成层环纹呈多角形。气微，昧辛辣、麻舌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1.生川乌：除去杂质，用时捣碎。</a:t>
            </a:r>
            <a:endParaRPr lang="zh-CN" altLang="en-US"/>
          </a:p>
          <a:p>
            <a:r>
              <a:rPr lang="zh-CN" altLang="en-US"/>
              <a:t>　　2.制川乌：取净川乌，大小个分开，用水浸泡至内无干心，取出，加</a:t>
            </a:r>
            <a:endParaRPr lang="zh-CN" altLang="en-US"/>
          </a:p>
          <a:p>
            <a:r>
              <a:rPr lang="zh-CN" altLang="en-US"/>
              <a:t>水煮沸4～6小时(或蒸6～8小时)至取大个及实心者切开内无白心，口尝微</a:t>
            </a:r>
            <a:endParaRPr lang="zh-CN" altLang="en-US"/>
          </a:p>
          <a:p>
            <a:r>
              <a:rPr lang="zh-CN" altLang="en-US"/>
              <a:t>有麻舌感时，取出，晾至六成千，切片，干燥。</a:t>
            </a:r>
            <a:endParaRPr lang="zh-CN" altLang="en-US"/>
          </a:p>
          <a:p>
            <a:r>
              <a:rPr lang="zh-CN" altLang="en-US"/>
              <a:t>　　【饮片鉴别】本品为不规则或长三角的片。表面黑褐色或黄褐色，</a:t>
            </a:r>
            <a:endParaRPr lang="zh-CN" altLang="en-US"/>
          </a:p>
          <a:p>
            <a:r>
              <a:rPr lang="zh-CN" altLang="en-US"/>
              <a:t>有灰棕色形成层环纹。质轻脆，断面有光泽。无臭，微有麻舌感。</a:t>
            </a:r>
            <a:endParaRPr lang="zh-CN" alt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苦，热。生川乌有大毒，制川乌有毒。归心经、肝经、肾经、脾经。祛风除湿，温经止痛。用于风寒湿痹，关节疼痛，心腹冷痛，寒疝作痛；麻醉止痛。内服：制川乌1.5～3g，水煎服。外用：生川乌适量。孕妇禁用。制川乌内服宜先煎、久煎。生川乌毒性极大，内服宜慎。本品不宜与贝母、半夏、白及、白蔹、天花粉、瓜蒌、犀角同用。</a:t>
            </a:r>
            <a:r>
              <a:rPr lang="zh-CN" altLang="en-US">
                <a:solidFill>
                  <a:srgbClr val="C00000"/>
                </a:solidFill>
              </a:rPr>
              <a:t>本品药性燥烈，故非阴盛阳衰之证不宜服用，阴虚内热者忌服。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9.</a:t>
            </a:r>
            <a:r>
              <a:rPr lang="zh-CN" altLang="en-US"/>
              <a:t>附片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盐附子：呈圆锥形，长4～7cm，直径3～5cm。表面灰黑色，被盐霜，顶端有凹陷的芽痕，周围有瘤状突起的支根或支根痕，体重。横切面灰褐色，可见充满盐霜的小空隙及多角形形成层环纹，环纹内侧导管束排列不整齐。气微，味咸而麻，刺舌。</a:t>
            </a:r>
            <a:endParaRPr lang="zh-CN" altLang="en-US"/>
          </a:p>
          <a:p>
            <a:r>
              <a:rPr lang="zh-CN" altLang="en-US"/>
              <a:t>　　2.黑顺片：为纵切片，上宽下窄，长1.7～5cm，宽0.9～3cm，厚约2～5mm。外皮黑褐色，切面暗黄色，油润而具光泽，半透明状，并有纵向的导管束。质硬而脆，断面角质样。气微，味淡。</a:t>
            </a:r>
            <a:endParaRPr lang="zh-CN" altLang="en-US"/>
          </a:p>
          <a:p>
            <a:r>
              <a:rPr lang="zh-CN" altLang="en-US"/>
              <a:t>　　3.白附片：无外皮，黄白色，半透明，厚约3mm。</a:t>
            </a:r>
            <a:endParaRPr lang="zh-CN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70865" y="98425"/>
            <a:ext cx="10515600" cy="1325563"/>
          </a:xfrm>
        </p:spPr>
        <p:txBody>
          <a:bodyPr/>
          <a:p>
            <a:r>
              <a:rPr lang="en-US" altLang="zh-CN"/>
              <a:t>                    </a:t>
            </a:r>
            <a:r>
              <a:rPr lang="zh-CN" altLang="en-US"/>
              <a:t>烫骨碎补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70230" y="1424305"/>
            <a:ext cx="11051540" cy="6212205"/>
          </a:xfrm>
        </p:spPr>
        <p:txBody>
          <a:bodyPr>
            <a:normAutofit lnSpcReduction="10000"/>
          </a:bodyPr>
          <a:p>
            <a:r>
              <a:rPr lang="zh-CN" altLang="en-US"/>
              <a:t>【药材性状鉴定】本品呈扁平长条状，多弯曲，有分枝，长5～15cm，宽1～1.5cm，厚2～5mm。表面密被深棕色至暗棕色的小鳞片，柔软如毛，经火燎者呈棕褐色或暗褐色，两侧及上表面均具突起或凹下的圆形叶痕，</a:t>
            </a:r>
            <a:r>
              <a:rPr lang="zh-CN" altLang="en-US">
                <a:solidFill>
                  <a:srgbClr val="FF0000"/>
                </a:solidFill>
              </a:rPr>
              <a:t>少数有叶柄残基及须根残留</a:t>
            </a:r>
            <a:r>
              <a:rPr lang="zh-CN" altLang="en-US"/>
              <a:t>。体轻，质脆，易折断，断面红棕色，维管束呈黄色点状，排列成环。气微，味淡、微涩。</a:t>
            </a:r>
            <a:endParaRPr lang="zh-CN" altLang="en-US"/>
          </a:p>
          <a:p>
            <a:r>
              <a:rPr lang="zh-CN" altLang="en-US"/>
              <a:t>　　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</a:t>
            </a:r>
            <a:endParaRPr lang="zh-CN" altLang="en-US"/>
          </a:p>
          <a:p>
            <a:r>
              <a:rPr lang="zh-CN" altLang="en-US"/>
              <a:t>　　1.附片：黑顺片、白附片可直接入药。</a:t>
            </a:r>
            <a:endParaRPr lang="zh-CN" altLang="en-US"/>
          </a:p>
          <a:p>
            <a:r>
              <a:rPr lang="zh-CN" altLang="en-US"/>
              <a:t>　　2.淡附片：取盐附子，用清水浸漂，每日换水2～3次，至盐分漂尽.与甘草、黑豆加水共煮透心，至切开后口尝无麻舌感时，取出，除去甘草、黑豆，切薄片，晒干。每100kg盐附子，用甘草5kg，黑豆10kg。</a:t>
            </a:r>
            <a:endParaRPr lang="zh-CN" altLang="en-US"/>
          </a:p>
          <a:p>
            <a:r>
              <a:rPr lang="zh-CN" altLang="en-US"/>
              <a:t>　　3.炮附片：取附片，照烫法用砂烫至鼓起并微变色。</a:t>
            </a:r>
            <a:endParaRPr lang="zh-CN" altLang="en-US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甘，大热；有毒。归心经、肾经、脾经。回阳救逆，补火助阳，逐风寒湿邪。用于亡阳虚脱，肢冷脉微，阳痿，宫冷，心腹冷痛，虚寒吐泻，阴寒水肿，阳虚外感，寒湿痹痛。内服：3～15g，水煎服。孕妇禁用。不宜与贝母、半夏、白及、白蔹、瓜蒌、天花粉、犀角同用。</a:t>
            </a:r>
            <a:endParaRPr lang="zh-CN" altLang="en-US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10.</a:t>
            </a:r>
            <a:r>
              <a:rPr lang="zh-CN" altLang="en-US"/>
              <a:t>白芍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，平直或稍弯曲，两端平截，长5～18cm，直径1～2.5cm。表面类白色或淡红棕色，光洁或有纵皱纹及细根痕，偶有残存的棕褐色外皮。质坚实，不易折断，断面较平坦，类白色或微带棕红色.形成层环明显，射线放射状。气微，味微苦、酸。</a:t>
            </a:r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1.白芍 洗净，润透，切薄片，干燥。</a:t>
            </a:r>
            <a:endParaRPr lang="zh-CN" altLang="en-US"/>
          </a:p>
          <a:p>
            <a:r>
              <a:rPr lang="zh-CN" altLang="en-US"/>
              <a:t>　　2.炒白芍取白芍片，照清炒法炒至微黄色。</a:t>
            </a:r>
            <a:endParaRPr lang="zh-CN" altLang="en-US"/>
          </a:p>
          <a:p>
            <a:r>
              <a:rPr lang="zh-CN" altLang="en-US"/>
              <a:t>　　3.酒白芍取白芍片，照酒炙法炒至微黄色。</a:t>
            </a:r>
            <a:endParaRPr lang="zh-CN" altLang="en-US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【性能功用】味苦、酸，性微寒。归肝经、脾经。平肝止痛，养血调经，敛阴止汗。用于头痛眩晕，胁痛，腹痛，四肢挛痛，血虚萎黄，月经不调，自汗，盗汗。内服：6～15g，水煎服。不宜与藜芦同用。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11.</a:t>
            </a:r>
            <a:r>
              <a:rPr lang="zh-CN" altLang="en-US"/>
              <a:t>川赤芍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p>
            <a:r>
              <a:rPr lang="zh-CN" altLang="en-US"/>
              <a:t>【药材性状鉴定】本品呈圆柱形，稍弯曲，长5～40cm，直</a:t>
            </a:r>
            <a:endParaRPr lang="zh-CN" altLang="en-US"/>
          </a:p>
          <a:p>
            <a:r>
              <a:rPr lang="zh-CN" altLang="en-US"/>
              <a:t>径.0.5～3cm,，表面棕褐色，粗糙，有纵沟及皱纹，并有须根痕</a:t>
            </a:r>
            <a:endParaRPr lang="zh-CN" altLang="en-US"/>
          </a:p>
          <a:p>
            <a:r>
              <a:rPr lang="zh-CN" altLang="en-US"/>
              <a:t>及横向的皮孔样突起，有的外皮易脱落。质硬而脆，易折断，断</a:t>
            </a:r>
            <a:endParaRPr lang="zh-CN" altLang="en-US"/>
          </a:p>
          <a:p>
            <a:r>
              <a:rPr lang="zh-CN" altLang="en-US"/>
              <a:t>面粉白色或粉红色，皮部窄，木部放射状纹理明显，有的现裂隙。</a:t>
            </a:r>
            <a:endParaRPr lang="zh-CN" altLang="en-US"/>
          </a:p>
          <a:p>
            <a:r>
              <a:rPr lang="zh-CN" altLang="en-US"/>
              <a:t>气微香，味微苦、酸涩。</a:t>
            </a:r>
            <a:endParaRPr lang="zh-CN" altLang="en-US"/>
          </a:p>
          <a:p>
            <a:r>
              <a:rPr lang="zh-CN" altLang="en-US"/>
              <a:t>【饮片鉴别】本品为圆柱形切片，直径O.5～3cm，厚3～5mm，</a:t>
            </a:r>
            <a:endParaRPr lang="zh-CN" altLang="en-US"/>
          </a:p>
          <a:p>
            <a:r>
              <a:rPr lang="zh-CN" altLang="en-US"/>
              <a:t>切面黄白色或粉红色。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　　【性能功用】味苦，性微寒。归肝经。清热凉血，散瘀止痛。用于温毒发斑，吐血衄血，目赤肿痛，肝郁胁痛，经闭痛经，癜瘕腹痛，跌扑损伤，痈肿疮疡。内服：6～12g，水煎服。不宜与藜芦同用。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12.</a:t>
            </a:r>
            <a:r>
              <a:rPr lang="zh-CN" altLang="en-US"/>
              <a:t>酒黄连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/>
              <a:t>　【药材性状鉴定】</a:t>
            </a:r>
            <a:endParaRPr lang="zh-CN" altLang="en-US"/>
          </a:p>
          <a:p>
            <a:r>
              <a:rPr lang="zh-CN" altLang="en-US"/>
              <a:t>　　1.味连：多集聚成簇，常弯曲，形如“鸡爪”，单枝根茎长3～6cm，直径3～8mm。表面灰黄色或黄褐色，粗糙，有不规则结节状隆起、须根及须根残基，有的节间表面平滑如茎杆，习称“过桥”。上部多残留褐色鳞叶，顶端常留有残余的茎或叶柄。质硬，断面不整齐，皮部橙红色或暗棕色，木部鲜黄色或橙黄色，呈放射状排列，髓部有时中空。气微，味极苦。</a:t>
            </a:r>
            <a:endParaRPr lang="zh-CN" altLang="en-US"/>
          </a:p>
          <a:p>
            <a:r>
              <a:rPr lang="zh-CN" altLang="en-US"/>
              <a:t>　　2.雅连：多为单枝，略呈圆柱形，微弯曲，形似“老蚕”，长4～8cm，直径5～10mm。“过桥”较长。顶端有少许残茎。</a:t>
            </a:r>
            <a:endParaRPr lang="zh-CN" altLang="en-US"/>
          </a:p>
          <a:p>
            <a:r>
              <a:rPr lang="zh-CN" altLang="en-US"/>
              <a:t>　　3.云连：多为单枝，弯曲呈钩状，较细小，形如“蝎尾”，长2～5cm，直径2～4mm。有“过桥”。折断面较平坦，黄棕色。</a:t>
            </a:r>
            <a:endParaRPr lang="zh-CN" altLang="en-US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黄连因产地不同，故有几种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zh-CN" altLang="en-US"/>
              <a:t>黄连味最苦，形如鸡爪，主产于四川，故又名味连、鸡爪连、川连。三角叶黄连主产于四川洪雅、峨嵋，故又名雅连、峨嵋连。云南黄连因其主产于云南而得名，简称云连。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1.黄连：除去杂质，润透后切薄片，晾干，或用时捣碎。</a:t>
            </a:r>
            <a:endParaRPr lang="zh-CN" altLang="en-US"/>
          </a:p>
          <a:p>
            <a:r>
              <a:rPr lang="zh-CN" altLang="en-US"/>
              <a:t>　　2.酒黄：连取净黄连，照酒炙法炒干。每100kg黄连，用黄酒12.5kg。</a:t>
            </a:r>
            <a:endParaRPr lang="zh-CN" altLang="en-US"/>
          </a:p>
          <a:p>
            <a:r>
              <a:rPr lang="zh-CN" altLang="en-US"/>
              <a:t>　　3.姜黄：连取净黄连，照姜汁炙法炒干。每100kg黄连，用生姜12.5kg,，</a:t>
            </a:r>
            <a:endParaRPr lang="zh-CN" altLang="en-US"/>
          </a:p>
          <a:p>
            <a:r>
              <a:rPr lang="zh-CN" altLang="en-US"/>
              <a:t>　　4.萸黄连：取吴茱萸加适量水煎煮，煎液与净黄连拌匀，待液吸尽，炒干。每100kg黄连，用吴茱萸10kg。</a:t>
            </a:r>
            <a:endParaRPr lang="zh-CN" altLang="en-US"/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性能功用】味苦，性寒。归心经、脾经、胃经、肝经、胆经、大肠经。清热燥湿，泻火解毒。用于湿热痞满，呕吐，泻痢，黄疸，高热神昏，心火亢盛，心烦不寐，血热吐衄，目赤肿痛，牙痛，消渴，痈肿疔疮；外治湿疹，湿疮，耳道流脓。酒黄连善清上焦火热；用于目赤，口疮。姜黄连清胃和胃止呕；用于寒热互结，湿热中阻，痞满呕吐。萸黄连舒肝和胃止呕。用于肝胃不和，呕吐吞酸。内服：1.5～4.5g，水煎服或入丸、散服。外用：适量，研末调敷或煎水洗患处。本品大苦大寒，不宜多服、久服。凡胃寒呕吐、脾虚泄泻者均不宜服用。</a:t>
            </a:r>
            <a:endParaRPr lang="zh-CN" altLang="en-US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13.</a:t>
            </a:r>
            <a:r>
              <a:rPr lang="zh-CN" altLang="zh-CN"/>
              <a:t>升麻</a:t>
            </a:r>
            <a:endParaRPr lang="zh-CN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【药材性状鉴定】本品为</a:t>
            </a:r>
            <a:r>
              <a:rPr lang="zh-CN" altLang="en-US">
                <a:solidFill>
                  <a:srgbClr val="C00000"/>
                </a:solidFill>
              </a:rPr>
              <a:t>不规则的长形块状</a:t>
            </a:r>
            <a:r>
              <a:rPr lang="zh-CN" altLang="en-US"/>
              <a:t>。多分枝，呈结节状，长10～20cm，直径2～4cm。</a:t>
            </a:r>
            <a:r>
              <a:rPr lang="zh-CN" altLang="en-US">
                <a:solidFill>
                  <a:srgbClr val="C00000"/>
                </a:solidFill>
              </a:rPr>
              <a:t>表面黑褐色或棕褐色</a:t>
            </a:r>
            <a:r>
              <a:rPr lang="zh-CN" altLang="en-US"/>
              <a:t>，粗糙不平，有坚硬的细须根残留，上面有数个圆形空洞的茎基痕，洞内壁显网状沟纹；下面凹凸不平，具须根痕。体轻，质坚硬，不易折断，</a:t>
            </a:r>
            <a:r>
              <a:rPr lang="zh-CN" altLang="en-US">
                <a:solidFill>
                  <a:srgbClr val="C00000"/>
                </a:solidFill>
              </a:rPr>
              <a:t>断面</a:t>
            </a:r>
            <a:r>
              <a:rPr lang="zh-CN" altLang="en-US"/>
              <a:t>不平坦，有裂隙，纤维性，</a:t>
            </a:r>
            <a:r>
              <a:rPr lang="zh-CN" altLang="en-US">
                <a:solidFill>
                  <a:srgbClr val="C00000"/>
                </a:solidFill>
              </a:rPr>
              <a:t>黄绿色或淡黄白色</a:t>
            </a:r>
            <a:r>
              <a:rPr lang="zh-CN" altLang="en-US"/>
              <a:t>。气微，味微苦而涩。</a:t>
            </a:r>
            <a:endParaRPr lang="zh-CN" altLang="en-US"/>
          </a:p>
          <a:p>
            <a:r>
              <a:rPr lang="zh-CN" altLang="en-US">
                <a:solidFill>
                  <a:srgbClr val="C00000"/>
                </a:solidFill>
              </a:rPr>
              <a:t>市面绿升麻质最佳！</a:t>
            </a:r>
            <a:endParaRPr lang="zh-CN" altLang="en-US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031240" y="-22860"/>
            <a:ext cx="10514965" cy="389890"/>
          </a:xfrm>
        </p:spPr>
        <p:txBody>
          <a:bodyPr>
            <a:normAutofit fontScale="90000"/>
          </a:bodyPr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1031240" y="1021715"/>
            <a:ext cx="10515600" cy="4351338"/>
          </a:xfrm>
        </p:spPr>
        <p:txBody>
          <a:bodyPr>
            <a:normAutofit fontScale="90000"/>
          </a:bodyPr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1.骨碎补除去杂质，洗净，润透，切厚片，干燥。</a:t>
            </a:r>
            <a:endParaRPr lang="zh-CN" altLang="en-US"/>
          </a:p>
          <a:p>
            <a:r>
              <a:rPr lang="zh-CN" altLang="en-US"/>
              <a:t>　　2.烫骨碎补取净骨碎补或片，照砂烫法(见附录)用砂烫至鼓起并呈焦黄色，取出，筛去砂，冷却后撞去毛，筛去灰屑，即得。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　【性能功用】苦，温。归肾经、肝经。</a:t>
            </a:r>
            <a:r>
              <a:rPr lang="zh-CN" altLang="en-US">
                <a:solidFill>
                  <a:srgbClr val="FF0000"/>
                </a:solidFill>
              </a:rPr>
              <a:t>补肾强骨，续伤止痛。</a:t>
            </a:r>
            <a:r>
              <a:rPr lang="zh-CN" altLang="en-US"/>
              <a:t>用于肾虚腰痛，耳鸣耳聋，牙齿松动，跌扑闪挫，筋骨折伤；外治斑秃，白癜风。内服：3～9g(鲜品6～15g)，水煎服或入丸散服。外用：鲜品适量，捣烂敷；或干品适量，研末敷，也可浸酒擦患处。阴虚内热及无瘀血者不宜服；由实火、血虚等所致的牙痛不宜用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味辛、微甘，性微寒。归肺经、脾经、胃经、大肠经。发表透疹，清热解毒，升举阳气。用于风热头痛，齿痛，口疮，咽喉肿痛，麻疹不透，阳毒发斑；脱肛，子宫脱垂。内服：3～9g，水煎服。外用：适量，研末调敷，煎水含漱或淋洗。阴虚阳浮、喘满气逆及麻疹已透者均忌服。</a:t>
            </a:r>
            <a:endParaRPr lang="zh-CN" altLang="en-US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14.</a:t>
            </a:r>
            <a:r>
              <a:rPr lang="zh-CN" altLang="en-US"/>
              <a:t>醋延胡索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【药材性状鉴定】本品呈不规则的扁球形，直径5～15mm。表面黄色或黄褐色，有不规则网状皱纹。顶端有略凹陷的茎痕，底部常有疙瘩状凸起。质硬而脆，断面黄色，角质样，有蜡样光泽。气微，味苦。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1.延胡索除去杂质，洗净，干燥，切厚片或用时捣碎。</a:t>
            </a:r>
            <a:endParaRPr lang="zh-CN" altLang="en-US"/>
          </a:p>
          <a:p>
            <a:r>
              <a:rPr lang="zh-CN" altLang="en-US"/>
              <a:t>　　2.醋延胡索取净延胡索，照醋炙法炒干，或照醋煮法煮至醋吸尽，切厚片或用时捣碎。</a:t>
            </a:r>
            <a:endParaRPr lang="zh-CN" altLang="en-US"/>
          </a:p>
          <a:p>
            <a:pPr marL="0" indent="0">
              <a:buNone/>
            </a:pPr>
            <a:endParaRPr lang="zh-CN" altLang="en-US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【性能功用】辛、苦，温。归肝经、脾经。活血，利气，止痛。</a:t>
            </a:r>
            <a:r>
              <a:rPr lang="zh-CN" altLang="en-US">
                <a:solidFill>
                  <a:srgbClr val="C00000"/>
                </a:solidFill>
              </a:rPr>
              <a:t>用于胸胁、脘腹疼痛，经闭痛经，产后瘀阻，跌扑肿痛。</a:t>
            </a:r>
            <a:r>
              <a:rPr lang="zh-CN" altLang="en-US"/>
              <a:t>内服：3～9g，水煎服；1.5～3g，研末吞服。</a:t>
            </a:r>
            <a:endParaRPr lang="zh-CN" altLang="en-US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15.</a:t>
            </a:r>
            <a:r>
              <a:rPr lang="zh-CN" altLang="en-US"/>
              <a:t>板蓝根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，稍扭曲，长10～20cm，直径0.5～1cm。表面淡灰黄色或淡棕黄色，有纵皱纹、横长皮孔样突起，并有支根或支根痕.可见暗绿色或暗棕色呈轮状排列的叶柄残基和密集的疣状突起。体实，质略软，断面皮部黄白色，木部黄色。气微，味微甜后苦涩。</a:t>
            </a:r>
            <a:endParaRPr lang="zh-CN" altLang="en-US"/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【饮片炮制】除去杂质，洗净，润透，切厚片，干燥。</a:t>
            </a:r>
            <a:endParaRPr lang="zh-CN" altLang="en-US"/>
          </a:p>
          <a:p>
            <a:r>
              <a:rPr lang="zh-CN" altLang="en-US"/>
              <a:t>　　【性能功用】苦，寒。归心经、胃经。清热解毒，凉血利咽。用于温毒发斑，舌绛紫暗，痄腮，喉痹，烂喉丹痧，大头瘟疫，丹毒，痈肿。内服：9～15g，水煎服。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826000" y="201168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16.</a:t>
            </a:r>
            <a:r>
              <a:rPr lang="zh-CN" altLang="en-US"/>
              <a:t>葛根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1.野葛（多为野生）：呈纵切的长方形厚片或小方块，长5～35cm，厚0.5～1cm。外皮淡棕色，有纵皱纹，粗糙。切面黄白色，纹理不明显。质韧，纤维性强。气微，味微甜。</a:t>
            </a:r>
            <a:endParaRPr lang="zh-CN" altLang="en-US"/>
          </a:p>
          <a:p>
            <a:r>
              <a:rPr lang="zh-CN" altLang="en-US"/>
              <a:t>　　2.粉葛（</a:t>
            </a:r>
            <a:r>
              <a:rPr lang="zh-CN" altLang="en-US">
                <a:solidFill>
                  <a:srgbClr val="C00000"/>
                </a:solidFill>
              </a:rPr>
              <a:t>栽培品，现在门店配方多用</a:t>
            </a:r>
            <a:r>
              <a:rPr lang="zh-CN" altLang="en-US"/>
              <a:t>）：呈圆柱形、类纺锤形或半圆柱形，长12～15cm，直径4～8cm，有的为纵切或斜切的厚片，大小不一。表面黄白色或淡棕色，未去外皮的呈灰棕色。横切面可见由纤维形成的浅棕色同心性环纹，纵切面可见由</a:t>
            </a:r>
            <a:r>
              <a:rPr lang="zh-CN" altLang="en-US">
                <a:solidFill>
                  <a:srgbClr val="C00000"/>
                </a:solidFill>
              </a:rPr>
              <a:t>纤维</a:t>
            </a:r>
            <a:r>
              <a:rPr lang="zh-CN" altLang="en-US"/>
              <a:t>形成的数条纵纹。</a:t>
            </a:r>
            <a:r>
              <a:rPr lang="zh-CN" altLang="en-US">
                <a:solidFill>
                  <a:srgbClr val="C00000"/>
                </a:solidFill>
              </a:rPr>
              <a:t>体重，质硬，富粉性</a:t>
            </a:r>
            <a:r>
              <a:rPr lang="zh-CN" altLang="en-US"/>
              <a:t>。气微，味微甜。</a:t>
            </a:r>
            <a:r>
              <a:rPr lang="en-US" altLang="zh-CN"/>
              <a:t>--</a:t>
            </a:r>
            <a:r>
              <a:rPr lang="zh-CN" altLang="en-US"/>
              <a:t>纤维重</a:t>
            </a:r>
            <a:endParaRPr lang="zh-CN" altLang="en-US"/>
          </a:p>
          <a:p>
            <a:r>
              <a:rPr lang="zh-CN" altLang="en-US"/>
              <a:t>注意与茯苓相区分，茯苓粉性重，断面无纤维，且有轻泡感</a:t>
            </a:r>
            <a:endParaRPr lang="zh-CN" altLang="en-US"/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【性能功用】甘、辛，凉。归脾经、胃经。</a:t>
            </a:r>
            <a:r>
              <a:rPr lang="zh-CN" altLang="en-US">
                <a:solidFill>
                  <a:srgbClr val="C00000"/>
                </a:solidFill>
              </a:rPr>
              <a:t>解肌退热，生津，透疹，升阳止泻</a:t>
            </a:r>
            <a:r>
              <a:rPr lang="zh-CN" altLang="en-US"/>
              <a:t>。用于外感发热头痛、项强，口渴，消渴，麻疹不透，热痢，泄泻；</a:t>
            </a:r>
            <a:r>
              <a:rPr lang="zh-CN" altLang="en-US">
                <a:solidFill>
                  <a:srgbClr val="C00000"/>
                </a:solidFill>
              </a:rPr>
              <a:t>高血压颈项强痛</a:t>
            </a:r>
            <a:r>
              <a:rPr lang="zh-CN" altLang="en-US"/>
              <a:t>。内服：9～15g，水煎服。</a:t>
            </a:r>
            <a:endParaRPr lang="zh-CN" altLang="en-US"/>
          </a:p>
          <a:p>
            <a:r>
              <a:rPr lang="zh-CN" altLang="en-US"/>
              <a:t> </a:t>
            </a:r>
            <a:r>
              <a:rPr lang="zh-CN" altLang="en-US">
                <a:solidFill>
                  <a:srgbClr val="C00000"/>
                </a:solidFill>
              </a:rPr>
              <a:t>除配方外，常有打粉规格，多用于搭配三高人群！</a:t>
            </a:r>
            <a:endParaRPr lang="zh-CN" altLang="en-US">
              <a:solidFill>
                <a:srgbClr val="C00000"/>
              </a:solidFill>
            </a:endParaRPr>
          </a:p>
          <a:p>
            <a:pPr marL="0" indent="0">
              <a:buNone/>
            </a:pPr>
            <a:r>
              <a:rPr lang="zh-CN" altLang="en-US">
                <a:solidFill>
                  <a:srgbClr val="C00000"/>
                </a:solidFill>
              </a:rPr>
              <a:t>其中中成药经典方：葛根芩连汤，医生常用于下焦湿热引起的腹泻病人</a:t>
            </a:r>
            <a:r>
              <a:rPr lang="en-US" altLang="zh-CN">
                <a:solidFill>
                  <a:srgbClr val="C00000"/>
                </a:solidFill>
              </a:rPr>
              <a:t>.</a:t>
            </a:r>
            <a:endParaRPr lang="en-US" altLang="zh-CN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17.</a:t>
            </a:r>
            <a:r>
              <a:rPr lang="zh-CN" altLang="en-US"/>
              <a:t>甘草片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甘草：根呈圆柱形，长25～100cm，直径6～35mm。外皮松紧不一。表面红棕色或灰棕色，具显著的纵皱纹、沟纹、皮孑L及稀疏的细根痕。质坚实，断面略显纤维性，黄白色，粉性，形成层环明显，射线放射状，有的有裂隙。根茎呈圆柱形，表面有芽痕，断面中部有髓。气微，味甜而特殊。</a:t>
            </a:r>
            <a:endParaRPr lang="zh-CN" altLang="en-US"/>
          </a:p>
          <a:p>
            <a:r>
              <a:rPr lang="zh-CN" altLang="en-US"/>
              <a:t>　　2.胀果甘草：根及根茎木质而粗壮，有的有分枝，外皮粗糙，多灰棕色或灰褐色。质坚硬，木质纤维多，粉性小。根茎不定芽多而粗大。</a:t>
            </a:r>
            <a:endParaRPr lang="zh-CN" altLang="en-US"/>
          </a:p>
          <a:p>
            <a:r>
              <a:rPr lang="zh-CN" altLang="en-US"/>
              <a:t>　　3.光果甘草：根及根茎质地较坚实，有的有分枝，外皮不粗糙，多灰棕色，皮孔细而不明显。</a:t>
            </a:r>
            <a:endParaRPr lang="zh-CN" altLang="en-US"/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　【饮片炮制】</a:t>
            </a:r>
            <a:endParaRPr lang="zh-CN" altLang="en-US"/>
          </a:p>
          <a:p>
            <a:r>
              <a:rPr lang="zh-CN" altLang="en-US"/>
              <a:t>　　1.甘草：除去杂质，洗净，润透，切厚片，干燥。</a:t>
            </a:r>
            <a:endParaRPr lang="zh-CN" altLang="en-US"/>
          </a:p>
          <a:p>
            <a:r>
              <a:rPr lang="zh-CN" altLang="en-US"/>
              <a:t>　　2.炙甘草：取净甘草片，照蜜炙法炒至黄色至深黄色，不粘手时取出，晾凉。</a:t>
            </a:r>
            <a:endParaRPr lang="zh-CN" altLang="en-US"/>
          </a:p>
          <a:p>
            <a:r>
              <a:rPr lang="zh-CN" altLang="en-US"/>
              <a:t>　　【饮片鉴别】炙甘草：本品为类圆形或椭圆形切片，表面红棕色或灰棕色，微有光泽，切面黄色至深黄色，形成层环明显，射线放射状。质稍粘。具焦香气，味甜。</a:t>
            </a:r>
            <a:endParaRPr lang="zh-CN" altLang="en-US"/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18.</a:t>
            </a:r>
            <a:r>
              <a:rPr lang="zh-CN" altLang="en-US"/>
              <a:t>黄芪（炙黄芪</a:t>
            </a:r>
            <a:r>
              <a:rPr lang="en-US" altLang="zh-CN"/>
              <a:t>)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【药材性状鉴定】本品呈圆柱形，有的有分枝，上端较粗，长30～90cm，直径1～3.5cm。表面淡棕黄色或淡棕褐色，有不整齐的纵皱纹或纵沟。质硬而韧，</a:t>
            </a:r>
            <a:r>
              <a:rPr lang="zh-CN" altLang="en-US">
                <a:solidFill>
                  <a:srgbClr val="C00000"/>
                </a:solidFill>
              </a:rPr>
              <a:t>不易折断，断面纤维性强，并显粉</a:t>
            </a:r>
            <a:r>
              <a:rPr lang="zh-CN" altLang="en-US"/>
              <a:t>性，皮部黄白色，木部淡黄色，有放射状纹理及裂隙，老根中心偶有枯朽状，黑褐色或呈空洞。</a:t>
            </a:r>
            <a:r>
              <a:rPr lang="zh-CN" altLang="en-US">
                <a:solidFill>
                  <a:srgbClr val="C00000"/>
                </a:solidFill>
              </a:rPr>
              <a:t>气微，味微甜，嚼之微有豆腥味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1.黄芪：除去杂质，大小分开，洗净，润透，切厚片，干燥。</a:t>
            </a:r>
            <a:endParaRPr lang="zh-CN" altLang="en-US"/>
          </a:p>
          <a:p>
            <a:r>
              <a:rPr lang="zh-CN" altLang="en-US"/>
              <a:t>　　2.蜜黄芪：取黄芪片，照蜜炙法炒至不粘手。</a:t>
            </a:r>
            <a:endParaRPr lang="zh-CN" altLang="en-US"/>
          </a:p>
          <a:p>
            <a:r>
              <a:rPr lang="zh-CN" altLang="en-US"/>
              <a:t>　　【性能功用】甘，温。归肺经、脾经。补气固表，利尿消肿，托毒排脓，敛疮生肌。用于气虚乏力，食少便溏，中气下陷，久泻脱肛，便血崩漏，表虚自汗，气虚水肿，痈疽难溃，久溃不敛，血虚萎黄，内热消渴；慢性肾炎蛋白尿，糖尿病。蜜黄芪益气补中。用于气虚乏力，食少便溏。内服：9～30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20.</a:t>
            </a:r>
            <a:r>
              <a:rPr lang="zh-CN" altLang="en-US"/>
              <a:t>白芷（</a:t>
            </a:r>
            <a:r>
              <a:rPr lang="en-US" altLang="zh-CN"/>
              <a:t>2</a:t>
            </a:r>
            <a:r>
              <a:rPr lang="zh-CN" altLang="en-US"/>
              <a:t>种植物白芷和杭白芷）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白芷本品呈长圆锥形，长10～25cm，直径15～25mm。顶端有凹陷的茎基痕，具环状纹理。表面灰棕色或黄棕色，有多数纵皱纹和支根痕，可见皮孔样的横向突起散生，习称为“疙瘩丁”。质坚实，断面白色或灰白色，显粉性，皮部散有多数棕色油点(分泌腔)，形成层环圆形，木质部约占断面的1/3。气香浓烈，味辛、微苦。</a:t>
            </a:r>
            <a:endParaRPr lang="zh-CN" altLang="en-US"/>
          </a:p>
          <a:p>
            <a:r>
              <a:rPr lang="zh-CN" altLang="en-US"/>
              <a:t>　　2.杭白芷横向皮孔样突起多呈四纵行排列，使全根呈类圆锥形而具四纵棱，横断面形成层环略呈方形，木质部约占断面的1/2。</a:t>
            </a:r>
            <a:endParaRPr lang="zh-CN" altLang="en-US"/>
          </a:p>
        </p:txBody>
      </p:sp>
    </p:spTree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【性能功用】辛，温。归胃肠、大肠、肺经。</a:t>
            </a:r>
            <a:r>
              <a:rPr lang="zh-CN" altLang="en-US">
                <a:solidFill>
                  <a:srgbClr val="C00000"/>
                </a:solidFill>
              </a:rPr>
              <a:t>散风除湿，通窍止痛，消肿排脓</a:t>
            </a:r>
            <a:r>
              <a:rPr lang="zh-CN" altLang="en-US"/>
              <a:t>。用于感冒头痛，眉棱骨痛，鼻塞，鼻渊，牙痛，白带，疮疡肿痛。内服：3～9g，水煎服。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可混合黄芪，珍珠粉，白芨粉，茯苓粉等用于做面膜，美白，去除黄褐斑，青春痘等</a:t>
            </a:r>
            <a:endParaRPr lang="zh-CN" altLang="en-US"/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21.</a:t>
            </a:r>
            <a:r>
              <a:rPr lang="zh-CN" altLang="en-US"/>
              <a:t>当归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略呈圆柱形，下部有支根3～5条或更多，长15～25cm。表面黄棕色至棕褐色，具纵皱纹及横长皮孔样突起。根头(归头)直径1.5～4cm，具环纹，上端圆钝，有紫色或黄绿色的茎及叶鞘的残基；主根(归身)表面凹凸不平；支根(归尾)直径0.3～1cm，上粗下细，多扭曲，有少数须根痕。质柔韧，断面黄白色或淡黄棕色，皮部厚，有裂隙及多数棕色点状分泌腔，木部色较淡，形成层环黄棕色。有浓郁的香气，味甘、辛、微苦。</a:t>
            </a:r>
            <a:r>
              <a:rPr lang="en-US" altLang="zh-CN"/>
              <a:t>	</a:t>
            </a:r>
            <a:endParaRPr lang="en-US" altLang="zh-CN"/>
          </a:p>
          <a:p>
            <a:r>
              <a:rPr lang="en-US" altLang="zh-CN">
                <a:solidFill>
                  <a:srgbClr val="C00000"/>
                </a:solidFill>
              </a:rPr>
              <a:t>柴性大、干枯无油或断面呈绿褐色者不可供药用。</a:t>
            </a:r>
            <a:endParaRPr lang="en-US" altLang="zh-CN">
              <a:solidFill>
                <a:srgbClr val="C00000"/>
              </a:solidFill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1.当归：除去杂质，洗净，润透，切薄片，晒干或低温干燥。</a:t>
            </a:r>
            <a:endParaRPr lang="zh-CN" altLang="en-US"/>
          </a:p>
          <a:p>
            <a:r>
              <a:rPr lang="zh-CN" altLang="en-US"/>
              <a:t>　　2.酒当归：取当归片，照酒炙法炒干。</a:t>
            </a:r>
            <a:endParaRPr lang="zh-CN" altLang="en-US"/>
          </a:p>
          <a:p>
            <a:r>
              <a:rPr lang="zh-CN" altLang="en-US"/>
              <a:t>　　【饮片鉴别】酒当归本品为类圆形或不规则薄片，切面有浅棕色环纹，质柔韧，深黄色，略有焦斑。味甘、微苦，香气浓厚，有酒香气。</a:t>
            </a:r>
            <a:endParaRPr lang="zh-CN" altLang="en-US"/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22.</a:t>
            </a:r>
            <a:r>
              <a:rPr lang="zh-CN" altLang="en-US"/>
              <a:t>独活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/>
          </a:bodyPr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独活：根略呈</a:t>
            </a:r>
            <a:r>
              <a:rPr lang="zh-CN" altLang="en-US">
                <a:solidFill>
                  <a:srgbClr val="C00000"/>
                </a:solidFill>
              </a:rPr>
              <a:t>圆柱形</a:t>
            </a:r>
            <a:r>
              <a:rPr lang="zh-CN" altLang="en-US"/>
              <a:t>，下部2～3分枝或更多，长10～30cm。根头部膨大，</a:t>
            </a:r>
            <a:endParaRPr lang="zh-CN" altLang="en-US"/>
          </a:p>
          <a:p>
            <a:r>
              <a:rPr lang="zh-CN" altLang="en-US"/>
              <a:t>圆锥状，多横皱纹，直径1.5～3cm，顶端有茎、叶的残基或凹陷，表面</a:t>
            </a:r>
            <a:endParaRPr lang="zh-CN" altLang="en-US"/>
          </a:p>
          <a:p>
            <a:r>
              <a:rPr lang="zh-CN" altLang="en-US"/>
              <a:t>灰褐色或棕褐色，具纵皱纹，有隆起的横长皮孔及稍突起的细根痕。质较硬，受潮则变软，</a:t>
            </a:r>
            <a:endParaRPr lang="zh-CN" altLang="en-US"/>
          </a:p>
          <a:p>
            <a:r>
              <a:rPr lang="zh-CN" altLang="en-US"/>
              <a:t>断面皮部灰白色，有多数散在的棕色油室，木部灰黄色至黄棕色，形成层环棕色。有特异</a:t>
            </a:r>
            <a:endParaRPr lang="zh-CN" altLang="en-US"/>
          </a:p>
          <a:p>
            <a:r>
              <a:rPr lang="zh-CN" altLang="en-US"/>
              <a:t>香气，味苦，辛，微麻舌。（</a:t>
            </a:r>
            <a:r>
              <a:rPr lang="zh-CN" altLang="en-US">
                <a:solidFill>
                  <a:srgbClr val="C00000"/>
                </a:solidFill>
              </a:rPr>
              <a:t>表面有点像防风，注意区分断面及味道</a:t>
            </a:r>
            <a:r>
              <a:rPr lang="zh-CN" altLang="en-US"/>
              <a:t>）</a:t>
            </a:r>
            <a:endParaRPr lang="zh-CN" altLang="en-US"/>
          </a:p>
          <a:p>
            <a:endParaRPr lang="zh-CN" altLang="en-US"/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>
                <a:sym typeface="+mn-ea"/>
              </a:rPr>
              <a:t>牛尾独活 根</a:t>
            </a:r>
            <a:r>
              <a:rPr lang="zh-CN" altLang="en-US">
                <a:solidFill>
                  <a:srgbClr val="C00000"/>
                </a:solidFill>
                <a:sym typeface="+mn-ea"/>
              </a:rPr>
              <a:t>长圆锥形</a:t>
            </a:r>
            <a:r>
              <a:rPr lang="zh-CN" altLang="en-US">
                <a:sym typeface="+mn-ea"/>
              </a:rPr>
              <a:t>，长30-80cm；根茎近圆柱形，稍大，直径1-3cm，</a:t>
            </a:r>
            <a:r>
              <a:rPr lang="zh-CN" altLang="en-US">
                <a:solidFill>
                  <a:srgbClr val="C00000"/>
                </a:solidFill>
                <a:sym typeface="+mn-ea"/>
              </a:rPr>
              <a:t>顶端有残留和棕黄色叶鞘</a:t>
            </a:r>
            <a:r>
              <a:rPr lang="zh-CN" altLang="en-US">
                <a:sym typeface="+mn-ea"/>
              </a:rPr>
              <a:t>，周围有密集而粗糙的五状叶痕及环纹，表面灰黄色至棕色。根多分支或单一，稍弯曲，直径可达2cm，表面灰白以、浅灰棕色或灰棕色，有时上端有密集的细环纹，中下部具不规则皱缩沟纹，质坚韧，折断面不平整，皮部黄白色，略显粉性，散在深黄色油点，有裂隙，可邮棕色环（形成层），内心淡黄色，显菊花纹理。香气特异，味微苦麻。</a:t>
            </a:r>
            <a:r>
              <a:rPr lang="zh-CN" altLang="en-US">
                <a:solidFill>
                  <a:srgbClr val="C00000"/>
                </a:solidFill>
                <a:sym typeface="+mn-ea"/>
              </a:rPr>
              <a:t>（表面有点像当归，注意区分味道及断面）</a:t>
            </a:r>
            <a:endParaRPr lang="zh-CN" altLang="en-US">
              <a:solidFill>
                <a:srgbClr val="C00000"/>
              </a:solidFill>
              <a:sym typeface="+mn-ea"/>
            </a:endParaRPr>
          </a:p>
          <a:p>
            <a:endParaRPr lang="zh-CN" altLang="en-US">
              <a:solidFill>
                <a:srgbClr val="C00000"/>
              </a:solidFill>
              <a:sym typeface="+mn-ea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【饮片炮制】除去杂质，洗净，润透，切薄片，晒干或低温干燥。</a:t>
            </a:r>
            <a:endParaRPr lang="zh-CN" altLang="en-US"/>
          </a:p>
          <a:p>
            <a:r>
              <a:rPr lang="zh-CN" altLang="en-US"/>
              <a:t>　　【性能功用】辛、苦，微温。归肾经、膀胱经。</a:t>
            </a:r>
            <a:r>
              <a:rPr lang="zh-CN" altLang="en-US">
                <a:solidFill>
                  <a:srgbClr val="C00000"/>
                </a:solidFill>
              </a:rPr>
              <a:t>祛风除湿</a:t>
            </a:r>
            <a:r>
              <a:rPr lang="zh-CN" altLang="en-US"/>
              <a:t>，</a:t>
            </a:r>
            <a:r>
              <a:rPr lang="zh-CN" altLang="en-US">
                <a:solidFill>
                  <a:srgbClr val="C00000"/>
                </a:solidFill>
              </a:rPr>
              <a:t>通痹止痛</a:t>
            </a:r>
            <a:r>
              <a:rPr lang="zh-CN" altLang="en-US"/>
              <a:t>。用于风寒湿痹，腰膝疼痛，少阴伏风头痛。内服：3～9g，水煎服。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23.</a:t>
            </a:r>
            <a:r>
              <a:rPr lang="zh-CN" altLang="en-US"/>
              <a:t>前胡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【药材性状鉴定】1.白花前胡 呈不规则的圆柱形、圆锥形或纺锤形，稍扭曲，下部常有分枝，长3～15cm，直径1～2cm。表面黑褐色或灰黄色，根头部多有茎痕及纤维状叶鞘残基，上端有密集的细环纹，下部有纵沟、纵皱纹及横向皮孔。质较柔软，干者质硬，可折断，断面不整齐，淡黄白色，皮部散有多数棕黄色油点，形成层环纹棕色，射线放射状。气芳香，味微苦、辛。</a:t>
            </a:r>
            <a:endParaRPr lang="zh-CN" altLang="en-US"/>
          </a:p>
          <a:p>
            <a:r>
              <a:rPr lang="zh-CN" altLang="en-US"/>
              <a:t>　2.紫花前胡根头顶端有的有残留茎基，茎基周围常有膜状叶鞘基部残留。断面类白色，射线不明显。</a:t>
            </a:r>
            <a:endParaRPr lang="zh-CN" altLang="en-US"/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</a:t>
            </a:r>
            <a:endParaRPr lang="zh-CN" altLang="en-US"/>
          </a:p>
          <a:p>
            <a:r>
              <a:rPr lang="zh-CN" altLang="en-US"/>
              <a:t>　　1.前胡：除去杂质，洗净，润透，切薄片，晒干。</a:t>
            </a:r>
            <a:endParaRPr lang="zh-CN" altLang="en-US"/>
          </a:p>
          <a:p>
            <a:r>
              <a:rPr lang="zh-CN" altLang="en-US"/>
              <a:t>　　2.炙前胡：取前胡片，照蜜炙法炒至不粘手。</a:t>
            </a:r>
            <a:endParaRPr lang="zh-CN" altLang="en-US"/>
          </a:p>
          <a:p>
            <a:r>
              <a:rPr lang="zh-CN" altLang="en-US"/>
              <a:t>　　【性能功用】苦、辛，微寒。归肺经。散风清热，降气化痰。用于风热咳嗽痰多，痰热喘满，咯痰黄稠。内服：3～9g，水煎服。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      </a:t>
            </a:r>
            <a:r>
              <a:rPr lang="zh-CN" altLang="en-US"/>
              <a:t>大   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类圆柱形、圆锥形、卵圆形或不规则块状，长3～17cm，直径3～10cm。除尽外皮者表面黄棕色至红棕色，有的可见类白色网状纹理及星点(异型维管束)散在，残留的外皮棕褐色，多具绳孔及粗皱纹。质坚实，有的中心稍松软，</a:t>
            </a:r>
            <a:r>
              <a:rPr lang="zh-CN" altLang="en-US">
                <a:solidFill>
                  <a:srgbClr val="FF0000"/>
                </a:solidFill>
              </a:rPr>
              <a:t>断面淡红棕色或黄棕色，显颗粒性</a:t>
            </a:r>
            <a:r>
              <a:rPr lang="zh-CN" altLang="en-US"/>
              <a:t>；根茎髓部宽广，有星点环列或散在；根木部发达，具放射状纹理，形成层环明显，无星点。气清香，味苦而微涩，</a:t>
            </a:r>
            <a:r>
              <a:rPr lang="zh-CN" altLang="en-US">
                <a:solidFill>
                  <a:srgbClr val="FF0000"/>
                </a:solidFill>
              </a:rPr>
              <a:t>嚼之粘牙，有沙粒感</a:t>
            </a:r>
            <a:r>
              <a:rPr lang="zh-CN" altLang="en-US"/>
              <a:t>。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4826000" y="1188720"/>
            <a:ext cx="2540000" cy="368300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p>
            <a:endParaRPr lang="zh-CN" altLang="en-US"/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24.</a:t>
            </a:r>
            <a:r>
              <a:rPr lang="zh-CN" altLang="en-US"/>
              <a:t>酒川芎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为不规则结节状拳形团块，直径2～7cm。表面黄褐色，粗糙皱缩，有多数平行隆起的轮节，顶端有凹陷的类圆形茎痕，下侧及轮节上有多数小瘤状根痕。质坚实，不易折断，断面黄白色或灰黄色，散有黄棕色的油室，形成层呈波状环纹。气浓香，味苦、辛。稍有麻舌感，微回甜。</a:t>
            </a:r>
            <a:endParaRPr lang="zh-CN" altLang="en-US"/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【饮片炮制】除去杂质，分开大小，略泡，洗净，润透，切薄片，干燥。</a:t>
            </a:r>
            <a:endParaRPr lang="zh-CN" altLang="en-US"/>
          </a:p>
          <a:p>
            <a:r>
              <a:rPr lang="zh-CN" altLang="en-US">
                <a:sym typeface="+mn-ea"/>
              </a:rPr>
              <a:t>2.酒川芎取川芎片，照酒炙法炒干。</a:t>
            </a:r>
            <a:endParaRPr lang="zh-CN" altLang="en-US"/>
          </a:p>
          <a:p>
            <a:r>
              <a:rPr lang="zh-CN" altLang="en-US"/>
              <a:t>　　【性能功用】辛，温。归肝经、胆经、心包经。活血行气，祛风止痛。用于月经不调，经闭痛经，瘕瘕腹痛，胸胁刺痛，跌扑肿痛，头痛，风湿痹痛。内服：3～9g，水煎服。凡阴虚火旺者，妇女月经过多及出血性疾病患者，均不宜服用。</a:t>
            </a:r>
            <a:endParaRPr lang="zh-CN" altLang="en-US"/>
          </a:p>
        </p:txBody>
      </p:sp>
    </p:spTree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p>
            <a:r>
              <a:rPr lang="en-US" altLang="zh-CN"/>
              <a:t>25.</a:t>
            </a:r>
            <a:r>
              <a:rPr lang="zh-CN" altLang="en-US"/>
              <a:t>防风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药材性状鉴定】本品呈长圆锥形或长圆柱形，下部渐细，有的略弯曲，长15～30cm，直径0.5～2cm。表面灰棕色，粗糙，有纵皱纹、多数横长皮孔及点状突起的细根痕。根头部有明显密集的环纹，习称“蚯蚓头”，有的环纹上残存棕褐色毛状叶基，习称“扫帚头”。体轻，质松，易折断，断面不平坦，皮部浅棕色，有裂隙，木部浅黄色。气特异，味微甘。</a:t>
            </a:r>
            <a:endParaRPr lang="zh-CN" altLang="en-US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【性能功用】辛、甘，温。归膀胱经、肝经、脾经。解表祛风，胜湿，止痉。用于感冒头痛，风湿痹痛，风疹瘙痒，破伤风。内服：4.5～9g，水煎服。本品主要用于外风，凡血虚发痉及阴虚火旺者慎用。</a:t>
            </a:r>
            <a:endParaRPr lang="zh-CN" altLang="en-US"/>
          </a:p>
          <a:p>
            <a:r>
              <a:rPr lang="zh-CN" altLang="en-US"/>
              <a:t>荆防颗粒：发汗解表，散风祛湿。用于感冒风寒，头痛身痛，恶寒无汗，鼻塞流涕，咳嗽。</a:t>
            </a:r>
            <a:endParaRPr lang="zh-CN" altLang="en-US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26.</a:t>
            </a:r>
            <a:r>
              <a:rPr lang="zh-CN" altLang="en-US"/>
              <a:t>北沙参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细长圆柱形，偶有分枝，长15～45cm，直径4～12mm。表面淡黄白色，略粗糙，偶有残存外皮，不去外皮的表面黄棕色。全体有细纵皱纹及纵沟，并有棕黄色点状细根痕。顶端常留有黄棕色根茎残基，上端稍细，中部略粗，下部渐细。质脆，易折断，断面皮部浅黄白色，木部黄色。气特异，味微甘。</a:t>
            </a:r>
            <a:endParaRPr lang="zh-CN" altLang="en-US"/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【饮片炮制】除去残茎及杂质，略润，切段，晒干。</a:t>
            </a:r>
            <a:endParaRPr lang="zh-CN" altLang="en-US"/>
          </a:p>
          <a:p>
            <a:r>
              <a:rPr lang="zh-CN" altLang="en-US"/>
              <a:t>　　【性能功用】甘、微苦，微寒。归肺经、胃经。养阴清肺，益胃生津。用于肺热燥咳，劳嗽痰血，热病津伤口渴。内服：4.5～9g，水煎服。本品不宜与藜芦同用。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27.</a:t>
            </a:r>
            <a:r>
              <a:rPr lang="zh-CN" altLang="en-US"/>
              <a:t>秦艽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秦艽：呈类圆柱形，上粗下细，扭曲不直，长10～30cm，直径1～3cm。表面黄棕色或灰黄色，有纵向或扭曲的纵皱纹。顶端有残存茎基及纤维状叶鞘。质硬而脆，易折断，断面柔润，略显油性，皮部黄色或棕黄色，木部黄色。气特异，味苦、微涩。</a:t>
            </a:r>
            <a:endParaRPr lang="zh-CN" altLang="en-US"/>
          </a:p>
          <a:p>
            <a:r>
              <a:rPr lang="zh-CN" altLang="en-US"/>
              <a:t>　　2.麻花艽：呈类圆锥形，多由数个小根纠聚而膨大，直径可达7cm。表面棕褐色，粗糙，有裂隙，呈网状孔纹。质松脆，易折断，断面多呈枯朽状。</a:t>
            </a:r>
            <a:endParaRPr lang="zh-CN" altLang="en-US"/>
          </a:p>
          <a:p>
            <a:r>
              <a:rPr lang="zh-CN" altLang="en-US"/>
              <a:t>　　3.小秦艽呈：类圆锥形或类圆柱形，长8～15cm，直径0.2～1cm。表面棕黄色。主根通常1个，残存的茎基有纤维状叶鞘，下部多分枝。断面黄白色。</a:t>
            </a:r>
            <a:endParaRPr lang="zh-CN" altLang="en-US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【性能功用】辛、苦，平。归胃经、肝经、胆经。祛风湿，清湿热，止痹痛。用于风湿痹痛，筋脉拘挛，骨节烦痛，曰哺潮热，小儿疳积发热。内服：3～9g，水煎服。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28</a:t>
            </a:r>
            <a:r>
              <a:rPr lang="zh-CN" altLang="en-US"/>
              <a:t>丹参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品根茎短粗，顶端有时残留茎基。根数条，长圆柱形，略弯曲，有的分枝并具须状细根，长10～20cm，直径0.3～1cm。表面棕红色或暗棕红色，粗糙，具纵皱纹。老根外皮疏松，多显紫红棕色，常呈鳞片状剥落。质硬而脆，断面疏松，有裂隙或略平整而致密，皮部棕红色，木部灰黄色或紫褐色，导管束黄白色，呈放射状排列。气微，味微苦涩。栽培品较粗壮，直径0.5～1.5cm。表面红棕色，具纵皱，外皮紧贴不易剥落。质坚实，断面较平整，略呈角质样。</a:t>
            </a:r>
            <a:endParaRPr lang="zh-CN" altLang="en-US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1.丹参：除去杂质及残茎，洗净，润透，切厚片，干燥。</a:t>
            </a:r>
            <a:endParaRPr lang="zh-CN" altLang="en-US"/>
          </a:p>
          <a:p>
            <a:r>
              <a:rPr lang="zh-CN" altLang="en-US"/>
              <a:t>　　2.酒丹参：取丹参片，照酒炙法炒干。</a:t>
            </a:r>
            <a:endParaRPr lang="zh-CN" altLang="en-US"/>
          </a:p>
          <a:p>
            <a:r>
              <a:rPr lang="zh-CN" altLang="en-US"/>
              <a:t>　　【性能功用】苦，微寒。归心经、肝经。祛瘀止痛，活血通经，清心除烦。用于月经不调，经闭痛经，瘢癥积聚，胸腹刺痛，热痹疼痛，疮疡肿痛，心烦不眠；肝脾肿大，心绞痛。内服：9～15g。水煎服。本品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277495"/>
            <a:ext cx="10514965" cy="714375"/>
          </a:xfrm>
        </p:spPr>
        <p:txBody>
          <a:bodyPr>
            <a:normAutofit fontScale="90000"/>
          </a:bodyPr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423670"/>
            <a:ext cx="10947400" cy="5393690"/>
          </a:xfrm>
        </p:spPr>
        <p:txBody>
          <a:bodyPr>
            <a:normAutofit fontScale="60000"/>
          </a:bodyPr>
          <a:p>
            <a:r>
              <a:rPr lang="zh-CN" altLang="en-US"/>
              <a:t>【饮片炮制】1.大黄 除去杂质，洗净，润透，切厚片或块，晾干。</a:t>
            </a:r>
            <a:endParaRPr lang="zh-CN" altLang="en-US"/>
          </a:p>
          <a:p>
            <a:r>
              <a:rPr lang="zh-CN" altLang="en-US"/>
              <a:t>　　2.酒大黄取大黄片，照酒炙法炒干。</a:t>
            </a:r>
            <a:endParaRPr lang="zh-CN" altLang="en-US"/>
          </a:p>
          <a:p>
            <a:r>
              <a:rPr lang="zh-CN" altLang="en-US"/>
              <a:t>　　3.熟大黄取大黄块，照酒炖或酒蒸法炖或蒸至内外均呈黑色。</a:t>
            </a:r>
            <a:endParaRPr lang="zh-CN" altLang="en-US"/>
          </a:p>
          <a:p>
            <a:r>
              <a:rPr lang="zh-CN" altLang="en-US"/>
              <a:t>　　4.大黄炭 大黄片，照炒炭法炒至表面焦黑色、内部焦褐色</a:t>
            </a:r>
            <a:endParaRPr lang="zh-CN" altLang="en-US"/>
          </a:p>
          <a:p>
            <a:endParaRPr lang="zh-CN" altLang="en-US"/>
          </a:p>
          <a:p>
            <a:pPr marL="0" indent="0">
              <a:buNone/>
            </a:pPr>
            <a:r>
              <a:rPr lang="zh-CN" altLang="en-US" sz="3200"/>
              <a:t>【性能功用】苦，寒。归脾、胃、大肠、肝、心包经。泻热通肠，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凉血解毒，逐瘀通经。用于实热便秘，积滞腹痛，泻痢不爽，湿热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黄疸，血热吐衄，目赤，咽肿，肠痈腹痛，痈肿疔疮，瘀血经闭，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跌打损伤；外治水火烫伤。</a:t>
            </a:r>
            <a:r>
              <a:rPr lang="zh-CN" altLang="en-US" sz="3200">
                <a:solidFill>
                  <a:srgbClr val="FF0000"/>
                </a:solidFill>
              </a:rPr>
              <a:t>酒大黄</a:t>
            </a:r>
            <a:r>
              <a:rPr lang="zh-CN" altLang="en-US" sz="3200"/>
              <a:t>善清上焦血分热毒；用于目赤咽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肿，齿龈肿痛。</a:t>
            </a:r>
            <a:r>
              <a:rPr lang="zh-CN" altLang="en-US" sz="3200">
                <a:solidFill>
                  <a:srgbClr val="FF0000"/>
                </a:solidFill>
              </a:rPr>
              <a:t>熟大黄</a:t>
            </a:r>
            <a:r>
              <a:rPr lang="zh-CN" altLang="en-US" sz="3200"/>
              <a:t>泻下力缓，泻火解毒；用于火毒疮疡。大黄炭凉血化瘀止血；用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于血热有瘀出血症。内服：3～30g，水煎服。外用：适量，研末调敷患处。本品为峻烈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/>
              <a:t>之药，能伤正气，如非实证，不可妄用。妇女怀孕期、月经期、哺乳期应慎用或忌用。</a:t>
            </a:r>
            <a:endParaRPr lang="zh-CN" altLang="en-US" sz="3200"/>
          </a:p>
          <a:p>
            <a:pPr marL="0" indent="0">
              <a:buNone/>
            </a:pPr>
            <a:r>
              <a:rPr lang="zh-CN" altLang="en-US" sz="3200">
                <a:solidFill>
                  <a:srgbClr val="FF0000"/>
                </a:solidFill>
              </a:rPr>
              <a:t>用于泻下入汤剂应后下而不宜久煎。</a:t>
            </a:r>
            <a:endParaRPr lang="zh-CN" altLang="en-US" sz="320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29.</a:t>
            </a:r>
            <a:r>
              <a:rPr lang="zh-CN" altLang="en-US"/>
              <a:t>酒黄芩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/>
              <a:t>【药材性状鉴定】本品呈圆锥形，扭曲，长8～25cm，直径1～3cm。表面棕黄色或深黄色，有稀疏的疣状细根痕，上部较粗糙，有扭曲的纵皱或不规则的网纹，下部有顺纹和细皱。质硬而脆，易折断，断面黄色，中间红棕色；</a:t>
            </a:r>
            <a:r>
              <a:rPr lang="zh-CN" altLang="en-US" b="1">
                <a:solidFill>
                  <a:srgbClr val="C00000"/>
                </a:solidFill>
              </a:rPr>
              <a:t>老根中间呈暗棕色或棕黑色</a:t>
            </a:r>
            <a:r>
              <a:rPr lang="zh-CN" altLang="en-US" b="1"/>
              <a:t>，</a:t>
            </a:r>
            <a:r>
              <a:rPr lang="zh-CN" altLang="en-US" b="1">
                <a:solidFill>
                  <a:srgbClr val="FF0000"/>
                </a:solidFill>
              </a:rPr>
              <a:t>枯朽状或已成空洞。（称之为苦芩，质最佳</a:t>
            </a:r>
            <a:r>
              <a:rPr lang="zh-CN" altLang="en-US" b="1"/>
              <a:t>）气微，味苦。</a:t>
            </a:r>
            <a:endParaRPr lang="zh-CN" altLang="en-US" b="1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1.黄芩：除去杂质，置沸水中煮10分钟，取出，闷透，切薄片，干燥；或蒸半小时，取出，切薄片，干燥(注意避免曝晒)。</a:t>
            </a:r>
            <a:endParaRPr lang="zh-CN" altLang="en-US"/>
          </a:p>
          <a:p>
            <a:r>
              <a:rPr lang="zh-CN" altLang="en-US"/>
              <a:t>为类圆形或不规则形薄片，外表皮黄棕色至棕褐色。切面黄棕色或黄绿色，具放射状纹理。</a:t>
            </a:r>
            <a:endParaRPr lang="zh-CN" altLang="en-US"/>
          </a:p>
          <a:p>
            <a:r>
              <a:rPr lang="zh-CN" altLang="en-US"/>
              <a:t>　　2.酒黄芩：取黄芩片，照酒炙法炒干。为类圆形或不规则形薄片，外表皮棕褐色，切面黄棕色，呈放射状纹理，略带焦斑，中间部分有的呈棕色。</a:t>
            </a:r>
            <a:endParaRPr lang="zh-CN" altLang="en-US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苦，寒。归肺经、胆经、脾经、大肠经、小肠经。清热燥湿，泻火解毒，止血，安胎。用于湿温、暑温胸闷呕恶，湿热痞满，泻痢，黄疸，肺热咳嗽，高热烦渴，血热吐衄，痈肿疮毒，胎动不安。内服：3～9g。水煎服。</a:t>
            </a:r>
            <a:endParaRPr lang="zh-CN" altLang="en-US"/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30.</a:t>
            </a:r>
            <a:r>
              <a:rPr lang="zh-CN" altLang="en-US"/>
              <a:t>玄参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药材性状鉴定】本品呈类圆柱形，中间略粗或上粗下细，有的微弯曲，长6～20cm，直径1～3cm。表面灰黄色或灰褐色，有不规则的纵沟、横向皮孔及稀疏的横裂纹和须根痕。质坚实，不易折断，断面黑色，微有光泽。气特异似焦糖，味甘、微苦。</a:t>
            </a:r>
            <a:endParaRPr lang="zh-CN" altLang="en-US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【饮片炮制】除去残留根茎及杂质，洗净，润透，切薄片，干燥；或微泡，蒸透，稍晾，切薄片，干燥。</a:t>
            </a:r>
            <a:endParaRPr lang="zh-CN" altLang="en-US"/>
          </a:p>
          <a:p>
            <a:r>
              <a:rPr lang="zh-CN" altLang="en-US"/>
              <a:t>　　【性能功用】甘、苦、咸，微寒。归肺经、胃经、肾经。凉血滋阴，泻火解毒。用于热病伤阴，舌绛烦渴，温毒发斑，津伤便秘，骨蒸劳嗽，目赤，咽痛，瘰疬，白喉，痈肿疮毒。内服：9～15g。水煎服。本品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31.</a:t>
            </a:r>
            <a:r>
              <a:rPr lang="zh-CN" altLang="en-US"/>
              <a:t>生地黄（</a:t>
            </a:r>
            <a:r>
              <a:rPr lang="en-US" altLang="zh-CN"/>
              <a:t>32.</a:t>
            </a:r>
            <a:r>
              <a:rPr lang="zh-CN" altLang="en-US"/>
              <a:t>熟地黄）</a:t>
            </a:r>
            <a:r>
              <a:rPr lang="en-US" altLang="zh-CN"/>
              <a:t>33.</a:t>
            </a:r>
            <a:r>
              <a:rPr lang="zh-CN" altLang="en-US"/>
              <a:t>鲜地黄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鲜地黄：呈纺锤形或条状，长8～24cm，直径2～9cm。外皮薄，表面浅红黄色，具弯曲的纵皱纹、芽痕、横长皮孔样突起及不规则疤痕。肉质，易断，断面皮部淡黄白色，可见橘红色油点，木部黄白色，导管呈放射状排列。气微，味微甜、微苦。</a:t>
            </a:r>
            <a:endParaRPr lang="zh-CN" altLang="en-US"/>
          </a:p>
          <a:p>
            <a:r>
              <a:rPr lang="zh-CN" altLang="en-US"/>
              <a:t>　　2.生地黄：多呈不规则的团块状或长圆形，中间膨大，两端稍细，有的细小，长条状，稍扁而扭曲，长6～12cm，直径2～6cm。表面棕黑色或棕灰色，极皱缩，具不规则的横曲纹。体重，质较软而韧，不易折断，断面棕黑色或乌黑色，有光泽，具黏性。气微，味微甜。</a:t>
            </a:r>
            <a:endParaRPr lang="zh-CN" altLang="en-US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　【饮片炮制】</a:t>
            </a:r>
            <a:endParaRPr lang="zh-CN" altLang="en-US"/>
          </a:p>
          <a:p>
            <a:r>
              <a:rPr lang="zh-CN" altLang="en-US"/>
              <a:t>　　1.生地黄：除去杂质，洗净，闷润，切厚片，干燥。</a:t>
            </a:r>
            <a:endParaRPr lang="zh-CN" altLang="en-US"/>
          </a:p>
          <a:p>
            <a:r>
              <a:rPr lang="zh-CN" altLang="en-US"/>
              <a:t>　　2.熟地黄：</a:t>
            </a:r>
            <a:endParaRPr lang="zh-CN" altLang="en-US"/>
          </a:p>
          <a:p>
            <a:r>
              <a:rPr lang="zh-CN" altLang="en-US"/>
              <a:t>　　(1)取净生地黄，照酒炖法(附录)炖至洒吸尽，取出，晾晒至外皮黏液稍干时，切厚片或块，干燥，即得。每生地黄100kg，用黄酒30～50kg。</a:t>
            </a:r>
            <a:endParaRPr lang="zh-CN" altLang="en-US"/>
          </a:p>
          <a:p>
            <a:r>
              <a:rPr lang="zh-CN" altLang="en-US"/>
              <a:t>　　(2)取净生地黄，照蒸法蒸至黑润，取出，晒至约八成千时，切厚片或块，干燥，即得</a:t>
            </a:r>
            <a:endParaRPr lang="zh-CN" altLang="en-US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【性能功用】</a:t>
            </a:r>
            <a:endParaRPr lang="zh-CN" altLang="en-US"/>
          </a:p>
          <a:p>
            <a:r>
              <a:rPr lang="zh-CN" altLang="en-US"/>
              <a:t>　　1、鲜地黄：甘、苦，寒。归心经、肝经、肾经。清热生津，凉血，止血。用于热风伤阴，舌绛烦渴，发斑发疹，吐血，衄血，咽喉肿痛。</a:t>
            </a:r>
            <a:r>
              <a:rPr lang="zh-CN" altLang="en-US">
                <a:solidFill>
                  <a:srgbClr val="FF0000"/>
                </a:solidFill>
              </a:rPr>
              <a:t>（药房少有）</a:t>
            </a:r>
            <a:endParaRPr lang="zh-CN" altLang="en-US">
              <a:solidFill>
                <a:srgbClr val="FF0000"/>
              </a:solidFill>
            </a:endParaRPr>
          </a:p>
          <a:p>
            <a:r>
              <a:rPr lang="zh-CN" altLang="en-US"/>
              <a:t>　　2、生地黄：甘，寒。归心经、肝经、肾经。清热凉血，养阴，生津。用于热病舌绛烦渴，阴虚内热，骨蒸劳热，内热消渴，吐血，衄血，发斑发疹。熟地黄甘，微温。归肝、肾经。滋阴补血，益精填髓。</a:t>
            </a:r>
            <a:endParaRPr lang="zh-CN" altLang="en-US"/>
          </a:p>
          <a:p>
            <a:r>
              <a:rPr lang="zh-CN" altLang="en-US"/>
              <a:t>　　用于肝肾阴虚，腰膝酸软，骨蒸潮热，盗汗遗精，内热消渴，血虚萎黄，心悸怔忡，月经不调，崩漏下血，眩晕，耳鸣，须发早白。内服：鲜地黄12～30g。生地黄、熟地黄9～15g。水煎服。</a:t>
            </a:r>
            <a:endParaRPr lang="zh-CN" altLang="en-US"/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34.</a:t>
            </a:r>
            <a:r>
              <a:rPr lang="zh-CN" altLang="en-US"/>
              <a:t>续断片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，略扁，有的微弯曲，长5～15cm，直径0.5～2cm。表面灰褐色或黄褐色，有稍扭曲或明显扭曲的纵皱及沟纹，可见横列的皮孔样斑痕及少数须根痕。质软，久置后变硬，易折断，断面不平坦，皮部墨绿色或棕色，外缘褐色或淡褐色，木部黄褐色，导管束呈放射状排列。气微香，味苦、微甜而后涩。</a:t>
            </a:r>
            <a:endParaRPr lang="zh-CN" altLang="en-US"/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【饮片炮制】洗净，润透，切薄片，干燥。</a:t>
            </a:r>
            <a:endParaRPr lang="zh-CN" altLang="en-US"/>
          </a:p>
          <a:p>
            <a:r>
              <a:rPr lang="zh-CN" altLang="en-US"/>
              <a:t>　　【性能功用】苦、辛，微温。归肝经、肾经。补肝肾，强筋骨，续折伤，止崩漏。用于腰膝酸软，风湿痹痛，崩漏经多，胎漏下血，跌扑损伤。内服：9～15g。水煎服。</a:t>
            </a:r>
            <a:endParaRPr lang="zh-CN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3.</a:t>
            </a:r>
            <a:r>
              <a:rPr lang="zh-CN" altLang="en-US"/>
              <a:t>制何首乌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20000"/>
          </a:bodyPr>
          <a:p>
            <a:r>
              <a:rPr lang="zh-CN" altLang="en-US"/>
              <a:t>【药材性状鉴定】本品呈团块状或不规则纺锤形，长6～15cm，直径4～12cm。表面红棕色或红褐色，皱缩不平，有浅沟，并有横长皮孔及细根痕。</a:t>
            </a:r>
            <a:r>
              <a:rPr lang="zh-CN" altLang="en-US">
                <a:solidFill>
                  <a:srgbClr val="C00000"/>
                </a:solidFill>
              </a:rPr>
              <a:t>体重，质坚实，不易折断，断面浅黄棕色或浅红棕色，显粉性</a:t>
            </a:r>
            <a:r>
              <a:rPr lang="zh-CN" altLang="en-US"/>
              <a:t>，皮部有4～11个类圆形异型维管束环列，形成</a:t>
            </a:r>
            <a:r>
              <a:rPr lang="zh-CN" altLang="en-US">
                <a:solidFill>
                  <a:srgbClr val="FF0000"/>
                </a:solidFill>
              </a:rPr>
              <a:t>云锦状花纹</a:t>
            </a:r>
            <a:r>
              <a:rPr lang="zh-CN" altLang="en-US"/>
              <a:t>，中央木部较大，有的呈木心。气微，味微苦而甘涩。</a:t>
            </a:r>
            <a:endParaRPr lang="zh-CN" altLang="en-US"/>
          </a:p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1.何首乌除去杂质，洗净，稍浸，润透，切厚片或块，干燥。</a:t>
            </a:r>
            <a:endParaRPr lang="zh-CN" altLang="en-US"/>
          </a:p>
          <a:p>
            <a:r>
              <a:rPr lang="zh-CN" altLang="en-US"/>
              <a:t>　　2.制何首乌：取何首乌片或块，照炖法用黑豆汁拌匀，置非铁质的适</a:t>
            </a:r>
            <a:endParaRPr lang="zh-CN" altLang="en-US"/>
          </a:p>
          <a:p>
            <a:r>
              <a:rPr lang="zh-CN" altLang="en-US"/>
              <a:t>宜容器内，炖至汁液吸尽；或照蒸法，清蒸或用黑豆汁拌匀后蒸，蒸至</a:t>
            </a:r>
            <a:endParaRPr lang="zh-CN" altLang="en-US"/>
          </a:p>
          <a:p>
            <a:r>
              <a:rPr lang="zh-CN" altLang="en-US"/>
              <a:t>内外均呈棕褐色，晒干。或晒至半干，切片，干燥。每100kg何首乌片</a:t>
            </a:r>
            <a:endParaRPr lang="zh-CN" altLang="en-US"/>
          </a:p>
          <a:p>
            <a:r>
              <a:rPr lang="zh-CN" altLang="en-US"/>
              <a:t>(块)，用黑豆10kg。黑豆汁制法取黑豆10kg，加水适量，约煮4小时，熬</a:t>
            </a:r>
            <a:endParaRPr lang="zh-CN" altLang="en-US"/>
          </a:p>
          <a:p>
            <a:r>
              <a:rPr lang="zh-CN" altLang="en-US"/>
              <a:t>汁约15kg，豆渣再加水煮约3小时，熬汁约10kg，合并得黑豆汁约25kg。</a:t>
            </a:r>
            <a:endParaRPr lang="zh-CN" altLang="en-US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35.</a:t>
            </a:r>
            <a:r>
              <a:rPr lang="zh-CN" altLang="en-US"/>
              <a:t>天花粉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【性状鉴别】</a:t>
            </a:r>
            <a:endParaRPr lang="zh-CN" altLang="en-US"/>
          </a:p>
          <a:p>
            <a:r>
              <a:rPr lang="zh-CN" altLang="en-US"/>
              <a:t>1、药材</a:t>
            </a:r>
            <a:endParaRPr lang="zh-CN" altLang="en-US"/>
          </a:p>
          <a:p>
            <a:r>
              <a:rPr lang="zh-CN" altLang="en-US"/>
              <a:t>呈不规则圆柱形，纺锤形或瓣块 状，长8-16cm，直径1.5-5.6cm；表面黄白色或淡棕黄色，有纵皱纹、细根痕及略凹陷的横长皮 孔，有黄棕色外皮残留；质坚实，断面白色或淡黄色，富粉性，横切面可见黄色导管孔略呈放射状排列；纵切面可见黄色条纹状导管；无臭，味微苦。</a:t>
            </a:r>
            <a:endParaRPr lang="zh-CN" altLang="en-US"/>
          </a:p>
          <a:p>
            <a:r>
              <a:rPr lang="zh-CN" altLang="en-US"/>
              <a:t>2、天花粉片</a:t>
            </a:r>
            <a:endParaRPr lang="zh-CN" altLang="en-US"/>
          </a:p>
          <a:p>
            <a:r>
              <a:rPr lang="zh-CN" altLang="en-US"/>
              <a:t>外皮黄白色，未去净粗皮的显棕色斑痕，质坚实，切面白色，富粉性，有淡黄 色筋脉点，略呈放射状排列（图1-30）。</a:t>
            </a:r>
            <a:endParaRPr lang="zh-CN" altLang="en-US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>
                <a:sym typeface="+mn-ea"/>
              </a:rPr>
              <a:t>【性能功用】</a:t>
            </a:r>
            <a:r>
              <a:rPr lang="zh-CN" altLang="en-US"/>
              <a:t>具有清热生 津、降火润燥、消肿排脓的功能，用于热病烦渴、肺热燥咳、内热消渴、疮疡脓毒等病症。</a:t>
            </a:r>
            <a:endParaRPr lang="zh-CN" altLang="en-US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36.</a:t>
            </a:r>
            <a:r>
              <a:rPr lang="zh-CN" altLang="en-US"/>
              <a:t>桔梗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或略呈纺锤形，下部渐细，有的有分枝，略扭曲，长7～20cm，直径0.7～2cm。表面白色或淡黄白色，不去外皮的表面黄棕色至灰棕色；具扭纵皱沟，并有横长的皮孔样斑痕及支根痕。上部有横纹。有的顶端有较短的根茎或不明显，其上有数个半月形茎痕。质脆，断面不平坦，形成层环棕色，皮部类白色，有裂隙，木部淡黄白色。气微，味微甜后苦。</a:t>
            </a:r>
            <a:endParaRPr lang="zh-CN" altLang="en-US"/>
          </a:p>
        </p:txBody>
      </p:sp>
    </p:spTree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 b="1"/>
              <a:t>【性能功用】苦、辛，平。归肺经。宣肺，利咽，祛痰，排脓。用于咳嗽痰多，胸闷不畅，咽痛，音哑，肺痈吐脓，疮疡脓成不溃。内服：3～9g。水煎服。</a:t>
            </a:r>
            <a:endParaRPr lang="zh-CN" altLang="en-US" b="1"/>
          </a:p>
          <a:p>
            <a:r>
              <a:rPr lang="zh-CN" altLang="en-US" b="1"/>
              <a:t>玄麦甘桔颗粒</a:t>
            </a:r>
            <a:endParaRPr lang="en-US" altLang="zh-CN" b="1"/>
          </a:p>
        </p:txBody>
      </p:sp>
    </p:spTree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77240"/>
          </a:xfrm>
        </p:spPr>
        <p:txBody>
          <a:bodyPr/>
          <a:p>
            <a:r>
              <a:rPr lang="en-US" altLang="zh-CN"/>
              <a:t>37.</a:t>
            </a:r>
            <a:r>
              <a:rPr lang="zh-CN" altLang="en-US"/>
              <a:t>党参片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991235"/>
            <a:ext cx="11215370" cy="5886450"/>
          </a:xfrm>
        </p:spPr>
        <p:txBody>
          <a:bodyPr>
            <a:normAutofit lnSpcReduction="10000"/>
          </a:bodyPr>
          <a:p>
            <a:r>
              <a:rPr lang="zh-CN" altLang="en-US"/>
              <a:t>　【药材性状鉴定】</a:t>
            </a:r>
            <a:endParaRPr lang="zh-CN" altLang="en-US"/>
          </a:p>
          <a:p>
            <a:r>
              <a:rPr lang="zh-CN" altLang="en-US"/>
              <a:t>　　1.党参：呈长圆柱形，稍弯曲，长10～35cm，直径0.4～2cm。表</a:t>
            </a:r>
            <a:endParaRPr lang="zh-CN" altLang="en-US"/>
          </a:p>
          <a:p>
            <a:pPr marL="0" indent="0">
              <a:buNone/>
            </a:pPr>
            <a:r>
              <a:rPr lang="zh-CN" altLang="en-US"/>
              <a:t>面黄棕色至灰棕色，根头部有多数疣状突起的茎痕及芽，每个茎痕的顶端呈凹下的圆点状；根头下有致密的环状横纹，向下渐稀疏，有的达全长的一半，栽培品环状横纹少或无；全体有纵皱纹及散在的横长皮孔样突起，支根断落处常有黑褐色胶状物。质稍硬或略带韧性，断面稍平坦，有裂隙或放射状纹理，皮部淡黄白色至淡棕色，木部淡黄色。有特殊香气，味微甜。</a:t>
            </a:r>
            <a:endParaRPr lang="zh-CN" altLang="en-US"/>
          </a:p>
          <a:p>
            <a:r>
              <a:rPr lang="zh-CN" altLang="en-US"/>
              <a:t>　　2.素花党参(西党参)：长10～35cm，直径0.5～2.5cm。表面黄白色至灰黄色，根头下致密的环状横纹常达全长的一半以上，断面裂隙较多，皮部灰白色至淡棕色，木部淡黄色。</a:t>
            </a:r>
            <a:endParaRPr lang="zh-CN" altLang="en-US"/>
          </a:p>
          <a:p>
            <a:r>
              <a:rPr lang="zh-CN" altLang="en-US"/>
              <a:t>　　3.川党参：长10～45cm，直径0.5～2cm。表面灰黄色至黄棕色，有明显不规则的纵沟。质较软而结实，断面裂隙较少，皮部黄白色，木部淡黄色。</a:t>
            </a:r>
            <a:endParaRPr lang="zh-CN" altLang="en-US"/>
          </a:p>
        </p:txBody>
      </p:sp>
    </p:spTree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【性能功用】甘，平。归脾经、肺经。补中益气，健脾益肺，用于脾肺虚弱，气短心悸，食少便溏，虚喘咳嗽，内热消渴。内服：9～30g。水煎服。本品不宜与藜芦同用。</a:t>
            </a:r>
            <a:endParaRPr lang="zh-CN" altLang="en-US"/>
          </a:p>
        </p:txBody>
      </p:sp>
    </p:spTree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38.</a:t>
            </a:r>
            <a:r>
              <a:rPr lang="zh-CN" altLang="en-US"/>
              <a:t>白术（</a:t>
            </a:r>
            <a:r>
              <a:rPr lang="en-US" altLang="zh-CN"/>
              <a:t>39.</a:t>
            </a:r>
            <a:r>
              <a:rPr lang="zh-CN" altLang="en-US"/>
              <a:t>麸炒白术）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品为不规则的肥厚团块，长3～13cm，直径1.5～7cm表面灰黄色或灰棕色，有瘤状突起及断续的纵皱和沟纹，并有须根痕，顶端有残留茎基和芽痕。质坚硬不易折断，断面不平坦，黄白色至淡棕色，有棕黄色的点状油室散在，烘干者断面角质样，色较深或有裂隙。气清香，味甘、微辛，</a:t>
            </a:r>
            <a:r>
              <a:rPr lang="zh-CN" altLang="en-US">
                <a:solidFill>
                  <a:srgbClr val="FF0000"/>
                </a:solidFill>
              </a:rPr>
              <a:t>嚼之略带黏性</a:t>
            </a:r>
            <a:r>
              <a:rPr lang="zh-CN" altLang="en-US"/>
              <a:t>。</a:t>
            </a:r>
            <a:endParaRPr lang="zh-CN" altLang="en-US"/>
          </a:p>
        </p:txBody>
      </p:sp>
    </p:spTree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1.白术除去杂质，洗净，润透，切厚片，干燥。</a:t>
            </a:r>
            <a:endParaRPr lang="zh-CN" altLang="en-US"/>
          </a:p>
          <a:p>
            <a:r>
              <a:rPr lang="zh-CN" altLang="en-US"/>
              <a:t>　　2.土白术取白术片，用伏龙肝细粉炒至表面挂有土色，筛去多余的土。每白术片100kg，用伏龙肝细粉20kg。</a:t>
            </a:r>
            <a:endParaRPr lang="zh-CN" altLang="en-US"/>
          </a:p>
          <a:p>
            <a:r>
              <a:rPr lang="zh-CN" altLang="en-US"/>
              <a:t>　　3.炒白术将蜜炙麸皮撒入热锅内，待冒烟时加入白术片，炒至焦黄色、逸出焦香气，取出，筛去蜜炙麸皮。每白术片100kg，用蜜炙麸皮10kg。</a:t>
            </a:r>
            <a:endParaRPr lang="zh-CN" altLang="en-US"/>
          </a:p>
          <a:p>
            <a:r>
              <a:rPr lang="zh-CN" altLang="en-US"/>
              <a:t>　　【性能功用】苦、甘，温。归脾经、胃经。健脾益气，燥湿利水，止汗，安胎。用于脾虚食少，腹胀泄泻，痰饮眩悸，水肿，自汗，胎动不安。土白术健脾，和胃，安胎。用于脾虚食少，泄泻便溏，胎动不安。内服：6～12g。水煎服。</a:t>
            </a:r>
            <a:endParaRPr lang="zh-CN" altLang="en-US"/>
          </a:p>
        </p:txBody>
      </p:sp>
    </p:spTree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40.</a:t>
            </a:r>
            <a:r>
              <a:rPr lang="zh-CN" altLang="en-US"/>
              <a:t>木香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圆柱形或半圆柱形，长5～10cm，直径0.5～5cm。表面黄棕色至灰褐色，有明显的皱纹、纵沟及侧根痕。质坚，不易折断，断面灰褐色至暗褐色，周边灰黄色或浅棕黄色，形成层环棕色，有放射状纹理及散在的褐色点状油室。气香特异，味微苦。</a:t>
            </a:r>
            <a:endParaRPr lang="zh-CN" altLang="en-US"/>
          </a:p>
        </p:txBody>
      </p:sp>
    </p:spTree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1.木香：除去杂质，洗净，稍泡，闷透，切厚片，晾干。</a:t>
            </a:r>
            <a:endParaRPr lang="zh-CN" altLang="en-US"/>
          </a:p>
          <a:p>
            <a:r>
              <a:rPr lang="zh-CN" altLang="en-US"/>
              <a:t>　　2.煨木香：取未干燥的木香片，在铁丝匾中，用一层草纸，一层木香，照此平铺数层，置炉火旁或烘干室内烘，至木香中所含的挥发油渗至纸上，取出。</a:t>
            </a:r>
            <a:endParaRPr lang="zh-CN" altLang="en-US"/>
          </a:p>
          <a:p>
            <a:r>
              <a:rPr lang="zh-CN" altLang="en-US"/>
              <a:t>　　【性能功用】辛、苦，温。归脾经、胃经、大肠经、三焦经、胆经。行气止痛，健脾消食。用于胸脘胀痛，泻痢后重，食积不消，不思饮食。煨木香实肠止泻。用于泄泻腹痛。内服：1.5～6g；水煎服。</a:t>
            </a:r>
            <a:endParaRPr lang="zh-CN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335280"/>
          </a:xfrm>
        </p:spPr>
        <p:txBody>
          <a:bodyPr>
            <a:normAutofit fontScale="90000"/>
          </a:bodyPr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味苦、甘、涩，性温。归肝经、心经、肾经。何首乌解毒，消痈，润肠通便；用于瘰疬疮痈，风疹瘙痒，肠燥便秘；高脂血症。制何首乌补肝肾，益精血，乌须发，强筋骨；用于血虚萎黄，眩晕耳鸣，须发早白，腰膝酸软，肢体麻木，崩漏带下，久疟体虚；高脂血症。内服：6～12g，水煎服。大便溏泄者慎用。</a:t>
            </a:r>
            <a:endParaRPr lang="zh-CN" altLang="en-US"/>
          </a:p>
        </p:txBody>
      </p:sp>
    </p:spTree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41.</a:t>
            </a:r>
            <a:r>
              <a:rPr lang="zh-CN" altLang="en-US"/>
              <a:t>紫菀（区分四川标准川紫菀）</a:t>
            </a:r>
            <a:endParaRPr lang="en-US" altLang="zh-CN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【药材性状鉴定】本品根茎呈不规则块状，大小不一，顶端有茎、叶的残基，质稍硬。根茎簇生多数细根，长3～15cm，直径0.1～0.3cm，</a:t>
            </a:r>
            <a:r>
              <a:rPr lang="zh-CN" altLang="en-US">
                <a:solidFill>
                  <a:srgbClr val="FF0000"/>
                </a:solidFill>
              </a:rPr>
              <a:t>多编成辫状</a:t>
            </a:r>
            <a:r>
              <a:rPr lang="zh-CN" altLang="en-US"/>
              <a:t>；表面紫红色或灰红色，有纵皱纹；质较柔韧。气微香，味甜、微苦。</a:t>
            </a:r>
            <a:endParaRPr lang="zh-CN" altLang="en-US"/>
          </a:p>
        </p:txBody>
      </p:sp>
    </p:spTree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1.紫菀:除去杂质，洗净，稍润，切厚片，干燥。</a:t>
            </a:r>
            <a:endParaRPr lang="zh-CN" altLang="en-US"/>
          </a:p>
          <a:p>
            <a:r>
              <a:rPr lang="zh-CN" altLang="en-US"/>
              <a:t>　　2.蜜紫菀:取紫菀片，照蜜炙法(附录)炒至不粘手。</a:t>
            </a:r>
            <a:endParaRPr lang="zh-CN" altLang="en-US"/>
          </a:p>
          <a:p>
            <a:r>
              <a:rPr lang="zh-CN" altLang="en-US"/>
              <a:t>　　【性能功用】辛，苦，温。归肺经。润肺下气，消痰止咳。用于痰多喘咳，新久咳嗽，劳嗽咳血。内服：5～9g，水煎服。</a:t>
            </a:r>
            <a:endParaRPr lang="zh-CN" altLang="en-US"/>
          </a:p>
        </p:txBody>
      </p:sp>
    </p:spTree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42.</a:t>
            </a:r>
            <a:r>
              <a:rPr lang="zh-CN" altLang="en-US"/>
              <a:t>醋香附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多呈纺锤形，有的略弯曲，长2～3.5cm，直径0.5～1cm。表面棕褐色或黑褐色，有纵皱纹，并有6～10个略隆起的环节，节上有棕色的毛须，并残留根痕；去净毛须者较光滑，环节不明显。质硬，经蒸煮者断面黄棕色或红棕色，角质样；生晒者断面色白而显粉性，内皮层环纹明显，中柱色较深，点状维管束散在。气香，味微苦。</a:t>
            </a:r>
            <a:endParaRPr lang="zh-CN" altLang="en-US"/>
          </a:p>
        </p:txBody>
      </p:sp>
    </p:spTree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　　1.香附：除去毛须及杂质，碾碎或切薄片。</a:t>
            </a:r>
            <a:endParaRPr lang="zh-CN" altLang="en-US"/>
          </a:p>
          <a:p>
            <a:r>
              <a:rPr lang="zh-CN" altLang="en-US"/>
              <a:t>　　2.醋香附：取香附粒(片)，照醋炙法炒干。</a:t>
            </a:r>
            <a:endParaRPr lang="zh-CN" altLang="en-US"/>
          </a:p>
          <a:p>
            <a:r>
              <a:rPr lang="zh-CN" altLang="en-US"/>
              <a:t>　　【性能功用】辛、微苦、微甘，平。归肝经、脾经、三焦经。行气解郁，调经止痛。用于肝郁气滞，胸、胁、脘腹胀痛，消化不良，胸脘痞闷，寒疝腹痛，乳房胀痛，月经不调，经闭痛经。内服：6～9g。水煎服。</a:t>
            </a:r>
            <a:endParaRPr lang="zh-CN" altLang="en-US"/>
          </a:p>
        </p:txBody>
      </p:sp>
    </p:spTree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43.</a:t>
            </a:r>
            <a:r>
              <a:rPr lang="zh-CN" altLang="en-US"/>
              <a:t>法半夏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【药材性状鉴定】本品呈类球形，有的稍偏斜，直径1～1.5cm。表面白色或浅黄色，顶端有凹陷的茎痕，周围密布麻点状根痕；下面钝圆，较光滑。质坚实，断面洁白，富粉性。气微，味辛辣、麻舌而刺喉。</a:t>
            </a:r>
            <a:endParaRPr lang="zh-CN" altLang="en-US"/>
          </a:p>
        </p:txBody>
      </p:sp>
    </p:spTree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【饮片炮制】</a:t>
            </a:r>
            <a:endParaRPr lang="zh-CN" altLang="en-US"/>
          </a:p>
          <a:p>
            <a:r>
              <a:rPr lang="zh-CN" altLang="en-US"/>
              <a:t>半夏包括生半夏、法半夏、姜半夏、京半夏四种炮制规格。 </a:t>
            </a:r>
            <a:endParaRPr lang="zh-CN" altLang="en-US"/>
          </a:p>
          <a:p>
            <a:r>
              <a:rPr lang="zh-CN" altLang="en-US"/>
              <a:t>　　1、 生半夏，不用炮制辅料，将原药材拣净杂质，筛去灰屑即可。 </a:t>
            </a:r>
            <a:endParaRPr lang="zh-CN" altLang="en-US"/>
          </a:p>
          <a:p>
            <a:r>
              <a:rPr lang="zh-CN" altLang="en-US"/>
              <a:t>　　2、法半夏，是生半夏用20%的白矾为辅料经过炮制而得。 </a:t>
            </a:r>
            <a:endParaRPr lang="zh-CN" altLang="en-US"/>
          </a:p>
          <a:p>
            <a:r>
              <a:rPr lang="zh-CN" altLang="en-US"/>
              <a:t>　　3、姜半夏，是生半夏用生姜25%，白矾12.5%为辅料经过炮制而得[2]。 </a:t>
            </a:r>
            <a:endParaRPr lang="zh-CN" altLang="en-US"/>
          </a:p>
          <a:p>
            <a:r>
              <a:rPr lang="zh-CN" altLang="en-US"/>
              <a:t>　　4、京半夏，是生半夏用芒硝6%，姜粉2%，麻黄5%，桂支1.5%，小茴香3%，南坪细辛1%，石灰 15%，甘草25%，皂角6%，白矾6%为辅料经过炮制而得。</a:t>
            </a:r>
            <a:endParaRPr lang="zh-CN" altLang="en-US"/>
          </a:p>
        </p:txBody>
      </p:sp>
    </p:spTree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fontScale="90000" lnSpcReduction="10000"/>
          </a:bodyPr>
          <a:p>
            <a:r>
              <a:rPr lang="zh-CN" altLang="en-US"/>
              <a:t>几种半夏形状特征不同 </a:t>
            </a:r>
            <a:endParaRPr lang="zh-CN" altLang="en-US"/>
          </a:p>
          <a:p>
            <a:r>
              <a:rPr lang="zh-CN" altLang="en-US"/>
              <a:t>　　生半夏，呈类球形，有的稍偏斜，直径1～1.5厘米。表面类白色或浅黄色，顶端有凹陷的茎痕，周围密布麻点状根痕，下面钝圆，较光滑，质坚实，断面洁白，富粉性。气微，味辛辣麻舌而刺喉。 </a:t>
            </a:r>
            <a:endParaRPr lang="zh-CN" altLang="en-US"/>
          </a:p>
          <a:p>
            <a:r>
              <a:rPr lang="zh-CN" altLang="en-US"/>
              <a:t>　　姜半夏，其形同生半夏。但表面棕色或棕褐色，质硬脆，断面淡黄色，常具角质样光泽。气微香，味淡，微有麻舌感，嚼之略粘牙。 </a:t>
            </a:r>
            <a:endParaRPr lang="zh-CN" altLang="en-US"/>
          </a:p>
          <a:p>
            <a:r>
              <a:rPr lang="zh-CN" altLang="en-US"/>
              <a:t>　　京半夏，其形同生半夏。但外表黄色或金黄色，颗粒大小均匀，质脆，内心黄色。无麻味。 </a:t>
            </a:r>
            <a:endParaRPr lang="zh-CN" altLang="en-US"/>
          </a:p>
          <a:p>
            <a:r>
              <a:rPr lang="zh-CN" altLang="en-US"/>
              <a:t>　　法半夏，呈类球形或破碎成不规则的颗粒状。表面淡黄色、黄色或棕黄色，质较松脆或硬脆，断面黄色或淡黄色，颗粒者质稍硬脆。气微，味淡略甘，微有麻舌感。</a:t>
            </a:r>
            <a:endParaRPr lang="zh-CN" altLang="en-US"/>
          </a:p>
        </p:txBody>
      </p:sp>
    </p:spTree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，温；有毒。归脾经、胃经、肺经。燥湿化痰，降逆止呕，消痞散结。用于痰多咳喘，痰饮眩悸，风痰眩晕，痰厥头痛，呕吐反胃，胸脘痞闷，梅核气症；生用外治痈肿痰核。姜半夏多用于降逆止呕。内服：3～9g，水煎服。外用：适量，磨汁涂或研末以酒调敷患处。本品不宜与乌头类药材同用。</a:t>
            </a:r>
            <a:endParaRPr lang="zh-CN" altLang="en-US"/>
          </a:p>
        </p:txBody>
      </p:sp>
    </p:spTree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44.</a:t>
            </a:r>
            <a:r>
              <a:rPr lang="zh-CN" altLang="en-US"/>
              <a:t>石菖蒲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药材性状鉴定】本品呈扁圆柱形，多弯曲，常有分枝，长3～20cm，直径0.3～1cm。表面棕褐色或灰棕色，粗糙，有疏密不匀的环节，节间长0.2～0.8cm，具细纵纹，一面残留须根或圆点状根痕；叶痕呈三角形，左右交互排列，有的其上有毛鳞状的叶基残余。质硬，断面纤维性，类白色或微红色，内皮层环明显，可见多数维管束小点及棕色油细胞。气芳香，味苦、微辛。</a:t>
            </a:r>
            <a:endParaRPr lang="zh-CN" altLang="en-US"/>
          </a:p>
        </p:txBody>
      </p:sp>
    </p:spTree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【性能功用】辛、苦，温。归心经、胃经。化湿开胃，开窍豁痰，醒神益智。用于脘痞不饥，噤口下痢，神昏癫痫，健忘耳聋。内服：3～9g。水煎服。</a:t>
            </a:r>
            <a:endParaRPr lang="zh-CN" altLang="en-US"/>
          </a:p>
        </p:txBody>
      </p:sp>
    </p:spTree>
  </p:cSld>
  <p:clrMapOvr>
    <a:masterClrMapping/>
  </p:clrMapOvr>
  <p:transition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3.</a:t>
            </a:r>
            <a:r>
              <a:rPr lang="zh-CN" altLang="en-US"/>
              <a:t>牛膝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r>
              <a:rPr lang="zh-CN" altLang="en-US"/>
              <a:t>【药材性状鉴定】本品呈细长圆柱形，有的稍弯曲，上端稍粗，下端较细，长15～50cm，最长达90cm，直径0.4～1cm。表面灰黄色或淡棕色，有略扭曲而细微的纵皱纹、横长皮孔及稀疏的细根痕。质硬而脆，易折断，受潮则变柔软，断面平坦，黄棕色，微呈角质样而油润，</a:t>
            </a:r>
            <a:r>
              <a:rPr lang="zh-CN" altLang="en-US">
                <a:solidFill>
                  <a:srgbClr val="C00000"/>
                </a:solidFill>
              </a:rPr>
              <a:t>中心维管束木部较大</a:t>
            </a:r>
            <a:r>
              <a:rPr lang="zh-CN" altLang="en-US"/>
              <a:t>，黄白色，其外围散有多数点状的维管束，断续排列成2～4轮。气微，味微甜而稍苦涩</a:t>
            </a:r>
            <a:endParaRPr lang="zh-CN" altLang="en-US"/>
          </a:p>
          <a:p>
            <a:r>
              <a:rPr lang="zh-CN" altLang="en-US"/>
              <a:t>由于牛膝在 梅雨季节容易发霉生虫，市面上大多牛膝都存在硫磺熏，熬后有股刺鼻。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【饮片炮制】1.牛膝除去杂质，洗净，润透，除去残留芦头，切段，晒干。</a:t>
            </a:r>
            <a:endParaRPr lang="zh-CN" altLang="en-US"/>
          </a:p>
          <a:p>
            <a:r>
              <a:rPr lang="zh-CN" altLang="en-US"/>
              <a:t>　　2.酒牛膝取牛膝段，照酒炙法炒干。</a:t>
            </a:r>
            <a:endParaRPr lang="zh-CN" altLang="en-US"/>
          </a:p>
        </p:txBody>
      </p:sp>
    </p:spTree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45.</a:t>
            </a:r>
            <a:r>
              <a:rPr lang="zh-CN" altLang="en-US"/>
              <a:t>天麻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20000"/>
          </a:bodyPr>
          <a:p>
            <a:endParaRPr lang="zh-CN" altLang="en-US"/>
          </a:p>
          <a:p>
            <a:r>
              <a:rPr lang="zh-CN" altLang="en-US"/>
              <a:t>药材性状</a:t>
            </a:r>
            <a:endParaRPr lang="zh-CN" altLang="en-US"/>
          </a:p>
          <a:p>
            <a:endParaRPr lang="zh-CN" altLang="en-US"/>
          </a:p>
          <a:p>
            <a:r>
              <a:rPr lang="zh-CN" altLang="en-US"/>
              <a:t>　　天麻块茎呈椭圆形或长条形，略扁，皱缩而稍弯曲。长3~15厘米，宽1.5~6厘米，厚0.5~2厘米。表面黄白色至淡黄棕色，略透明，多不规则纵皱纹，有纵皱纹及由潜伏芽排列成的多轮横环纹，有时可见棕褐色菌索，具点状痕点或膜质鳞叶有时可见棕黑色菌索。</a:t>
            </a:r>
            <a:r>
              <a:rPr lang="zh-CN" altLang="en-US">
                <a:solidFill>
                  <a:srgbClr val="FF0000"/>
                </a:solidFill>
              </a:rPr>
              <a:t>顶端有残留茎基(春麻)</a:t>
            </a:r>
            <a:r>
              <a:rPr lang="zh-CN" altLang="en-US"/>
              <a:t>，或为</a:t>
            </a:r>
            <a:r>
              <a:rPr lang="zh-CN" altLang="en-US">
                <a:solidFill>
                  <a:srgbClr val="FF0000"/>
                </a:solidFill>
              </a:rPr>
              <a:t>红棕色至深棕色鹦哥嘴状顶芽(冬麻)</a:t>
            </a:r>
            <a:r>
              <a:rPr lang="zh-CN" altLang="en-US"/>
              <a:t>，</a:t>
            </a:r>
            <a:r>
              <a:rPr lang="zh-CN" altLang="en-US">
                <a:solidFill>
                  <a:srgbClr val="FF0000"/>
                </a:solidFill>
              </a:rPr>
              <a:t>末端有自母体麻脱落后的圆脐形疤痕（肚脐眼）</a:t>
            </a:r>
            <a:r>
              <a:rPr lang="zh-CN" altLang="en-US"/>
              <a:t>。质坚实，不易折断，断面较平坦，角质样，黄白色或淡棕色。气微，性平，味甘，微辛。</a:t>
            </a:r>
            <a:endParaRPr lang="zh-CN" altLang="en-US"/>
          </a:p>
          <a:p>
            <a:r>
              <a:rPr lang="zh-CN" altLang="en-US">
                <a:solidFill>
                  <a:srgbClr val="FF0000"/>
                </a:solidFill>
              </a:rPr>
              <a:t>以质地坚实，体重，有鹦哥嘴，无空心者为佳。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en-US" altLang="zh-CN"/>
              <a:t>46.</a:t>
            </a:r>
            <a:r>
              <a:rPr lang="zh-CN" altLang="en-US"/>
              <a:t>浙贝母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p>
            <a:r>
              <a:rPr lang="zh-CN" altLang="en-US"/>
              <a:t>【药材性状鉴定】</a:t>
            </a:r>
            <a:endParaRPr lang="zh-CN" altLang="en-US"/>
          </a:p>
          <a:p>
            <a:r>
              <a:rPr lang="zh-CN" altLang="en-US"/>
              <a:t>　　1.大贝：为鳞茎外层的单瓣鳞叶，略呈新月形，高1～2cm，直径2～3.5cm。外表面类白色至淡黄色，内表面白色或淡棕色，被有白色粉末。质硬而脆，易折断，断面白色至黄白色，富粉性。气微，味微苦。</a:t>
            </a:r>
            <a:endParaRPr lang="zh-CN" altLang="en-US"/>
          </a:p>
          <a:p>
            <a:r>
              <a:rPr lang="zh-CN" altLang="en-US"/>
              <a:t>　　2.珠贝：为完整的鳞茎，呈扁圆形，高1～1.5cm，直径1～2.5cm。表面类白色，外层鳞叶2瓣，肥厚，略呈肾形，互相抱合，内有小鳞叶2～3枚及干缩的残茎。</a:t>
            </a:r>
            <a:endParaRPr lang="zh-CN" altLang="en-US"/>
          </a:p>
          <a:p>
            <a:r>
              <a:rPr lang="zh-CN" altLang="en-US"/>
              <a:t>　　3.浙贝片：为鳞茎外层的单瓣鳞叶切成的片。椭圆形或类圆形，直径1～2cm，边缘表面淡黄色，切面平坦，粉白色。质硬而脆，易折断，断面粉白色，富粉性。</a:t>
            </a:r>
            <a:endParaRPr lang="zh-CN" altLang="en-US"/>
          </a:p>
        </p:txBody>
      </p:sp>
    </p:spTree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r>
              <a:rPr lang="zh-CN" altLang="en-US"/>
              <a:t>【性能功用】苦，寒。归肺经、心经。清热化痰，开郁散结。用于风热、燥热、痰火咳嗽，肺痈，乳痈，瘰疬，疮毒，心胸郁闷。内服；4.5～9g，水煎服。外用：适量，煎水熏洗。不宜与乌头类药材同用。</a:t>
            </a:r>
            <a:endParaRPr lang="zh-CN" altLang="en-US"/>
          </a:p>
        </p:txBody>
      </p:sp>
    </p:spTree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15786</Words>
  <Application>WPS 演示</Application>
  <PresentationFormat>宽屏</PresentationFormat>
  <Paragraphs>439</Paragraphs>
  <Slides>100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100</vt:i4>
      </vt:variant>
    </vt:vector>
  </HeadingPairs>
  <TitlesOfParts>
    <vt:vector size="107" baseType="lpstr">
      <vt:lpstr>Arial</vt:lpstr>
      <vt:lpstr>宋体</vt:lpstr>
      <vt:lpstr>Wingdings</vt:lpstr>
      <vt:lpstr>Calibri Light</vt:lpstr>
      <vt:lpstr>Calibri</vt:lpstr>
      <vt:lpstr>微软雅黑</vt:lpstr>
      <vt:lpstr>Office 主题</vt:lpstr>
      <vt:lpstr>200味常见中药鉴定及功效   ---根及根茎类</vt:lpstr>
      <vt:lpstr>                    烫骨碎补</vt:lpstr>
      <vt:lpstr>PowerPoint 演示文稿</vt:lpstr>
      <vt:lpstr>PowerPoint 演示文稿</vt:lpstr>
      <vt:lpstr>      大   黄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83</cp:revision>
  <dcterms:created xsi:type="dcterms:W3CDTF">2017-02-15T07:35:00Z</dcterms:created>
  <dcterms:modified xsi:type="dcterms:W3CDTF">2017-02-16T10:30:18Z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2052-10.1.0.6206</vt:lpwstr>
  </property>
</Properties>
</file>