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4838" y="3186053"/>
            <a:ext cx="6982361" cy="117892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04838" y="4538211"/>
            <a:ext cx="6982361" cy="46921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7600" y="408675"/>
            <a:ext cx="10516800" cy="581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F5ED-D19D-4097-92A9-D6092B3D6E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EAA2-D029-4D23-B6D5-DE004B8B3E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964874" y="2770413"/>
            <a:ext cx="5065514" cy="637806"/>
          </a:xfrm>
        </p:spPr>
        <p:txBody>
          <a:bodyPr anchor="t" anchorCtr="0">
            <a:normAutofit/>
          </a:bodyPr>
          <a:lstStyle>
            <a:lvl1pPr algn="r">
              <a:defRPr sz="2800" b="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 smtClean="0"/>
              <a:t>此处添加您的标题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58687"/>
            <a:ext cx="5181600" cy="350955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58687"/>
            <a:ext cx="5181600" cy="350955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44563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437323"/>
            <a:ext cx="5157787" cy="5133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063115"/>
            <a:ext cx="5157787" cy="29051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437323"/>
            <a:ext cx="5183188" cy="5133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063115"/>
            <a:ext cx="5183188" cy="29051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8615" y="2002969"/>
            <a:ext cx="4974771" cy="1828800"/>
          </a:xfrm>
        </p:spPr>
        <p:txBody>
          <a:bodyPr>
            <a:noAutofit/>
          </a:bodyPr>
          <a:lstStyle>
            <a:lvl1pPr algn="ctr">
              <a:defRPr sz="7200"/>
            </a:lvl1pPr>
          </a:lstStyle>
          <a:p>
            <a:r>
              <a:rPr lang="zh-CN" altLang="en-US" dirty="0" smtClean="0"/>
              <a:t>编辑标题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B98A9-C20B-4D5B-92DA-1D75B9D715A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50B9-7135-4D78-A58F-DF4CD6531EC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692" y="457200"/>
            <a:ext cx="10034617" cy="718457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83129" y="1197429"/>
            <a:ext cx="10025743" cy="2917372"/>
          </a:xfrm>
        </p:spPr>
        <p:txBody>
          <a:bodyPr anchor="ctr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240" y="4288973"/>
            <a:ext cx="9569632" cy="198029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97886" y="365125"/>
            <a:ext cx="1055914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8686" y="365125"/>
            <a:ext cx="8665028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854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502229"/>
            <a:ext cx="10515600" cy="3466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Wingdings 2" panose="05020102010507070707" pitchFamily="18" charset="2"/>
        <a:buChar char=""/>
        <a:defRPr sz="2800" kern="1200">
          <a:solidFill>
            <a:schemeClr val="accent1">
              <a:lumMod val="75000"/>
            </a:schemeClr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标题 5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4194175" y="631825"/>
            <a:ext cx="6588125" cy="995680"/>
          </a:xfrm>
        </p:spPr>
        <p:txBody>
          <a:bodyPr/>
          <a:p>
            <a:r>
              <a:rPr lang="zh-CN" altLang="en-US" smtClean="0">
                <a:latin typeface="+mj-lt"/>
                <a:ea typeface="+mj-ea"/>
              </a:rPr>
              <a:t>春季常见疾病</a:t>
            </a:r>
            <a:endParaRPr lang="zh-CN" altLang="en-US" smtClean="0">
              <a:latin typeface="+mj-lt"/>
              <a:ea typeface="+mj-ea"/>
            </a:endParaRPr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693285" y="2193290"/>
            <a:ext cx="6892290" cy="2773045"/>
          </a:xfrm>
        </p:spPr>
        <p:txBody>
          <a:bodyPr>
            <a:normAutofit fontScale="90000" lnSpcReduction="20000"/>
          </a:bodyPr>
          <a:p>
            <a:pPr lvl="0"/>
            <a:r>
              <a:rPr lang="zh-CN" altLang="en-US" sz="2800" smtClean="0">
                <a:latin typeface="+mn-lt"/>
                <a:ea typeface="+mn-ea"/>
                <a:sym typeface="+mn-ea"/>
              </a:rPr>
              <a:t>万物复苏，春意盎然。春天是一年最美好的季节，春季也是一些传染病的高发阶段。传染病是由各种病原体引起的能在人与人、动物与动物或人与动物之间相互传播的一类疾病。病原体中大部分是微生物，小部分为寄生虫，寄生虫引起者又称寄生虫病。有些传染病，防疫部门必须及时掌握其发病情况，及时采取对策，因此发现后应按规定时间及时向当地防疫部门报告，称为法定传染病。</a:t>
            </a:r>
            <a:endParaRPr lang="zh-CN" altLang="en-US" sz="2800" smtClean="0">
              <a:latin typeface="+mn-lt"/>
              <a:ea typeface="+mn-ea"/>
              <a:sym typeface="+mn-ea"/>
            </a:endParaRPr>
          </a:p>
          <a:p>
            <a:pPr lvl="0"/>
            <a:endParaRPr lang="zh-CN" altLang="en-US" smtClean="0">
              <a:latin typeface="+mn-lt"/>
              <a:ea typeface="+mn-ea"/>
              <a:sym typeface="+mn-ea"/>
            </a:endParaRPr>
          </a:p>
          <a:p>
            <a:endParaRPr lang="zh-CN" altLang="en-US" smtClean="0">
              <a:latin typeface="+mn-lt"/>
              <a:ea typeface="+mn-ea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p>
            <a:r>
              <a:rPr lang="zh-CN" altLang="en-US" smtClean="0">
                <a:latin typeface="+mj-lt"/>
                <a:ea typeface="+mj-ea"/>
                <a:sym typeface="+mn-ea"/>
              </a:rPr>
              <a:t>传染病</a:t>
            </a:r>
            <a:endParaRPr lang="zh-CN" altLang="en-US" smtClean="0">
              <a:latin typeface="+mj-lt"/>
              <a:ea typeface="+mj-ea"/>
              <a:sym typeface="+mn-ea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70000"/>
          </a:bodyPr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smtClean="0">
                <a:latin typeface="+mn-lt"/>
                <a:ea typeface="+mn-ea"/>
              </a:rPr>
              <a:t>中国目前的法定传染病按传染强度分为甲、乙、丙3类，共39种。世界主要致死传染病概况</a:t>
            </a:r>
            <a:br>
              <a:rPr lang="zh-CN" altLang="en-US" smtClean="0">
                <a:latin typeface="+mn-lt"/>
                <a:ea typeface="+mn-ea"/>
              </a:rPr>
            </a:br>
            <a:r>
              <a:rPr lang="zh-CN" altLang="en-US" smtClean="0">
                <a:latin typeface="+mn-lt"/>
                <a:ea typeface="+mn-ea"/>
              </a:rPr>
              <a:t>流行于春季的常见传染病有以下几种流行性感冒麻疹，流行性腮腺炎，猩红热水痘，流脑流行性感冒，流行性感冒，简称流感，是由流感病毒引起的一种急性呼吸道传染病，传染性强，发病率高，容易引起暴发流行或大流行。其主要通过含有病毒的飞沫进行传播，人与人之间的接触或与被污染物品的接触也可以传播。比如：萨斯病毒</a:t>
            </a:r>
            <a:endParaRPr lang="zh-CN" altLang="en-US" smtClean="0">
              <a:latin typeface="+mn-lt"/>
              <a:ea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p>
            <a:r>
              <a:rPr lang="zh-CN" altLang="en-US" smtClean="0">
                <a:latin typeface="+mj-lt"/>
                <a:ea typeface="+mj-ea"/>
                <a:sym typeface="+mn-ea"/>
              </a:rPr>
              <a:t>特点</a:t>
            </a:r>
            <a:endParaRPr lang="zh-CN" altLang="en-US" smtClean="0">
              <a:latin typeface="+mj-lt"/>
              <a:ea typeface="+mj-ea"/>
              <a:sym typeface="+mn-ea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80000"/>
          </a:bodyPr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smtClean="0">
                <a:latin typeface="+mn-lt"/>
                <a:ea typeface="+mn-ea"/>
              </a:rPr>
              <a:t>典型的临床特点是急起高热、显著乏力，全身肌肉酸痛，而鼻塞、流涕和喷嚏等症状较轻。流感病毒可分为甲（A）、乙（B）、丙（C）三型。麻疹麻疹是由麻疹病毒引起的急性呼吸道传染病。临床症状有发热、咳嗽、流涕、眼结膜充血、口腔粘膜有红晕的灰白小点。单纯麻疹预后良好，重症患者病死率较高。病人是唯一的传染源，自发病前两天（潜伏期末）至出疹后五天内，眼结膜分泌物、鼻、口咽、气管的分泌物中都含有病毒，具有传染性。恢复期不带病毒。</a:t>
            </a:r>
            <a:endParaRPr lang="zh-CN" altLang="en-US" smtClean="0">
              <a:latin typeface="+mn-lt"/>
              <a:ea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p>
            <a:r>
              <a:rPr lang="zh-CN" altLang="en-US" smtClean="0">
                <a:latin typeface="+mj-lt"/>
                <a:ea typeface="+mj-ea"/>
                <a:sym typeface="+mn-ea"/>
              </a:rPr>
              <a:t>主要通过飞沫直接传播。</a:t>
            </a:r>
            <a:endParaRPr lang="zh-CN" altLang="en-US" smtClean="0">
              <a:latin typeface="+mj-lt"/>
              <a:ea typeface="+mj-ea"/>
              <a:sym typeface="+mn-ea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20090" y="897890"/>
            <a:ext cx="10633710" cy="4070350"/>
          </a:xfrm>
        </p:spPr>
        <p:txBody>
          <a:bodyPr>
            <a:noAutofit/>
          </a:bodyPr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sz="2000" smtClean="0">
                <a:solidFill>
                  <a:srgbClr val="FF0000"/>
                </a:solidFill>
                <a:uFillTx/>
                <a:latin typeface="+mn-lt"/>
                <a:ea typeface="+mn-ea"/>
              </a:rPr>
              <a:t>主要通过飞沫直接传播。人群普遍易感。易感者接触病人后90%以上发病。病后有持久的免疫力。成人多因儿童时患过麻疹或接种麻疹疫苗获免疫力。流行性腮腺炎流行性腮腺炎，俗称“痄腮”、“流腮”，是儿童和青少年中常见的呼吸道传染病，多见于4-15岁的儿童和青少年，亦可见于成人，好发于冬、春季，在学校、托儿所、幼儿园等儿童集中的地方易暴发流行，曾在我国多个地方发生大流行，成为严重危害儿童身体健康的重点疾病之一。本病由腮腺炎病毒所引起，该病毒主要侵犯腮腺，也可侵犯各种腺组织、神经系统及肝、肾、心脏、关节等几乎所有的器官。除腮腺肿痛外，还可引起脑膜脑炎、睾丸炎、胰腺炎、卵巢炎等症状。猩红热猩红热为A组β型溶血性链球菌感染引起的急性呼吸道传染病。患者感染A组β型溶血性链球菌后，病原体侵入人体后咽部引起化脓性病变，毒素入血引起毒血症，使皮肤产生病变，严重时肝、脾、肾、心肌、淋巴结也可出现炎症性病变</a:t>
            </a:r>
            <a:r>
              <a:rPr lang="zh-CN" altLang="en-US" sz="2000" smtClean="0">
                <a:solidFill>
                  <a:schemeClr val="accent1">
                    <a:lumMod val="75000"/>
                  </a:schemeClr>
                </a:solidFill>
                <a:uFillTx/>
                <a:latin typeface="+mn-lt"/>
                <a:ea typeface="+mn-ea"/>
              </a:rPr>
              <a:t>。</a:t>
            </a:r>
            <a:endParaRPr lang="zh-CN" altLang="en-US" sz="2000" smtClean="0">
              <a:solidFill>
                <a:schemeClr val="accent1">
                  <a:lumMod val="75000"/>
                </a:schemeClr>
              </a:solidFill>
              <a:uFillTx/>
              <a:latin typeface="+mn-lt"/>
              <a:ea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p>
            <a:r>
              <a:rPr lang="zh-CN" altLang="en-US" smtClean="0">
                <a:latin typeface="+mj-lt"/>
                <a:ea typeface="+mj-ea"/>
                <a:sym typeface="+mn-ea"/>
              </a:rPr>
              <a:t>临床表现</a:t>
            </a:r>
            <a:endParaRPr lang="zh-CN" altLang="en-US" smtClean="0">
              <a:latin typeface="+mj-lt"/>
              <a:ea typeface="+mj-ea"/>
              <a:sym typeface="+mn-ea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003300"/>
            <a:ext cx="10620375" cy="5464810"/>
          </a:xfrm>
        </p:spPr>
        <p:txBody>
          <a:bodyPr>
            <a:normAutofit/>
          </a:bodyPr>
          <a:p>
            <a:pPr marL="228600" lvl="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sz="2000" smtClean="0">
                <a:latin typeface="+mn-lt"/>
                <a:ea typeface="+mn-ea"/>
              </a:rPr>
              <a:t>传染率很高，主要发生在婴幼儿，以发热及成批出现周身性红色斑丘疹、疱疹、痂疹为特征。冬春两季多发，其传染力强，接触或飞沫均可传染。易感儿发病率可达95%以上，学龄前儿童多见。临床以皮肤粘膜分批出现斑丘疹、水疱和结痂，而且各期皮疹同时存在为特点。该病为自限性疾病，病后可获得终身免疫，也可在多年后感染复发而出现带状疱疹。流脑流行性脑脊髓膜炎，简称为流脑，是由脑膜炎奈瑟菌引起的急性化脓性脑膜炎。其主要临床表现为突发高热、剧烈头痛、频繁呕吐、皮肤黏膜瘀点、瘀斑及脑膜刺激征，严重者可有败血症休克和脑实质损害，常可危及生命。部分病人暴发起病，可迅速致死。带菌者和流脑病人是本病的传染源。流行期间人群带菌率高达50%，感染后细菌寄生于正常人鼻咽部，不引起症状不易被发现，而病人经治疗后细菌很快消失，因此，带菌者作为传染源的意义更重要。病原菌主要经咳嗽、打喷嚏借飞沫由呼吸道直接传播。因本菌在外界生活力极弱，故间接传播的机会较少.人群普遍易感，本病隐性感染率高。</a:t>
            </a:r>
            <a:endParaRPr lang="zh-CN" altLang="en-US" sz="2000" smtClean="0">
              <a:latin typeface="+mn-lt"/>
              <a:ea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p>
            <a:r>
              <a:rPr lang="zh-CN" altLang="en-US" smtClean="0">
                <a:latin typeface="+mj-lt"/>
                <a:ea typeface="+mj-ea"/>
                <a:sym typeface="+mn-ea"/>
              </a:rPr>
              <a:t>传染率</a:t>
            </a:r>
            <a:endParaRPr lang="zh-CN" altLang="en-US" smtClean="0">
              <a:latin typeface="+mj-lt"/>
              <a:ea typeface="+mj-ea"/>
              <a:sym typeface="+mn-ea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101725" y="1330960"/>
            <a:ext cx="10713085" cy="4953635"/>
          </a:xfrm>
        </p:spPr>
        <p:txBody>
          <a:bodyPr>
            <a:normAutofit fontScale="90000"/>
          </a:bodyPr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sz="2000" smtClean="0">
                <a:latin typeface="+mn-lt"/>
                <a:ea typeface="+mn-ea"/>
              </a:rPr>
              <a:t>传染率很高，主要发生在婴幼儿，以发热及成批出现周身性红色斑丘疹、疱疹、痂疹为特征。冬春两季多发，其传染力强，接触或飞沫均可传染。易感儿发病率可达95%以上，学龄前儿童多见。临床以皮肤粘膜分批出现斑丘疹、水疱和结痂，而且各期皮疹同时存在为特点。该病为自限性疾病，病后可获得终身免疫，也可在多年后感染复发而出现带状疱疹。流脑流行性脑脊髓膜炎，简称为流脑，是由脑膜炎奈瑟菌引起的急性化脓性脑膜炎。其主要临床表现为突发高热、剧烈头痛、频繁呕吐、皮肤黏膜瘀点、瘀斑及脑膜刺激征，严重者可有败血症休克和脑实质损害，常可危及生命。部分病人暴发起病，可迅速致死。带菌者和流脑病人是本病的传染源。流行期间人群带菌率高达50%，感染后细菌寄生于正常人鼻咽部，不引起症状不易被发现，而病人经治疗后细菌很快消失，因此，带菌者作为传染源的意义更重要。病原菌主要经咳嗽、打喷嚏借飞沫由呼吸道直接传播。因本菌在外界生活力极弱，故间接传播的机会较少.人群普遍易感，本病隐性感染率高。</a:t>
            </a:r>
            <a:endParaRPr lang="zh-CN" altLang="en-US" sz="2000" smtClean="0">
              <a:latin typeface="+mn-lt"/>
              <a:ea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p>
            <a:r>
              <a:rPr lang="zh-CN" altLang="en-US" smtClean="0">
                <a:latin typeface="+mj-lt"/>
                <a:ea typeface="+mj-ea"/>
                <a:sym typeface="+mn-ea"/>
              </a:rPr>
              <a:t>预防措施</a:t>
            </a:r>
            <a:endParaRPr lang="zh-CN" altLang="en-US" smtClean="0">
              <a:latin typeface="+mj-lt"/>
              <a:ea typeface="+mj-ea"/>
              <a:sym typeface="+mn-ea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626870" y="1219200"/>
            <a:ext cx="9398000" cy="4828540"/>
          </a:xfrm>
        </p:spPr>
        <p:txBody>
          <a:bodyPr>
            <a:noAutofit/>
          </a:bodyPr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sz="1600" smtClean="0">
                <a:solidFill>
                  <a:schemeClr val="accent1">
                    <a:lumMod val="75000"/>
                  </a:schemeClr>
                </a:solidFill>
                <a:uFillTx/>
                <a:latin typeface="+mn-lt"/>
                <a:ea typeface="+mn-ea"/>
              </a:rPr>
              <a:t>预防措施：1、按时注射预防疫苗2、经常开窗通风，保持室内空气新鲜，尤其寝室、电脑室、书房等；3、在传染病高发季不到人口密集、空气污染的场所去，如歌舞厅、影院、录像厅；4、勤洗手，并用流动水彻底清洗干净，包括不用污浊的毛巾擦手；5、到医院就诊最好戴口罩，回家后洗手，避免交叉感染；6、注意不要过度疲劳，防止感冒，以免抗病力下降；7、合理膳食，增加营养；8、发热或有其它不适及时就医；9、避免接触传染病人，尽量不到传染病流行疫区；10、传染病人用过的物品及房间适当消毒，如日光下晾晒衣被，房内门把手、桌面、地面用含氯消毒剂喷洒、擦拭。　六步洗手法</a:t>
            </a:r>
            <a:r>
              <a:rPr lang="en-US" altLang="zh-CN" sz="1600" smtClean="0">
                <a:solidFill>
                  <a:schemeClr val="accent1">
                    <a:lumMod val="75000"/>
                  </a:schemeClr>
                </a:solidFill>
                <a:uFillTx/>
                <a:latin typeface="+mn-lt"/>
                <a:ea typeface="+mn-ea"/>
              </a:rPr>
              <a:t>1.掌心相对，手指并拢，相互揉搓</a:t>
            </a:r>
            <a:r>
              <a:rPr lang="zh-CN" altLang="en-US" sz="1600" smtClean="0">
                <a:solidFill>
                  <a:schemeClr val="accent1">
                    <a:lumMod val="75000"/>
                  </a:schemeClr>
                </a:solidFill>
                <a:uFillTx/>
                <a:latin typeface="+mn-lt"/>
                <a:ea typeface="+mn-ea"/>
              </a:rPr>
              <a:t>；</a:t>
            </a:r>
            <a:r>
              <a:rPr lang="en-US" altLang="zh-CN" sz="1600" smtClean="0">
                <a:solidFill>
                  <a:schemeClr val="accent1">
                    <a:lumMod val="75000"/>
                  </a:schemeClr>
                </a:solidFill>
                <a:uFillTx/>
                <a:latin typeface="+mn-lt"/>
                <a:ea typeface="+mn-ea"/>
              </a:rPr>
              <a:t>2.手心对手背沿指缝相互揉搓，交换进行</a:t>
            </a:r>
            <a:r>
              <a:rPr lang="zh-CN" altLang="en-US" sz="1600" smtClean="0">
                <a:solidFill>
                  <a:schemeClr val="accent1">
                    <a:lumMod val="75000"/>
                  </a:schemeClr>
                </a:solidFill>
                <a:uFillTx/>
                <a:latin typeface="+mn-lt"/>
                <a:ea typeface="+mn-ea"/>
              </a:rPr>
              <a:t>；</a:t>
            </a:r>
            <a:r>
              <a:rPr lang="en-US" altLang="zh-CN" sz="1600" smtClean="0">
                <a:solidFill>
                  <a:schemeClr val="accent1">
                    <a:lumMod val="75000"/>
                  </a:schemeClr>
                </a:solidFill>
                <a:uFillTx/>
                <a:latin typeface="+mn-lt"/>
                <a:ea typeface="+mn-ea"/>
              </a:rPr>
              <a:t>3.掌心相对，双手交叉指缝相互揉搓</a:t>
            </a:r>
            <a:r>
              <a:rPr lang="zh-CN" altLang="en-US" sz="1600" smtClean="0">
                <a:solidFill>
                  <a:schemeClr val="accent1">
                    <a:lumMod val="75000"/>
                  </a:schemeClr>
                </a:solidFill>
                <a:uFillTx/>
                <a:latin typeface="+mn-lt"/>
                <a:ea typeface="+mn-ea"/>
              </a:rPr>
              <a:t>；</a:t>
            </a:r>
            <a:r>
              <a:rPr lang="en-US" altLang="zh-CN" sz="1600" smtClean="0">
                <a:solidFill>
                  <a:schemeClr val="accent1">
                    <a:lumMod val="75000"/>
                  </a:schemeClr>
                </a:solidFill>
                <a:uFillTx/>
                <a:latin typeface="+mn-lt"/>
                <a:ea typeface="+mn-ea"/>
              </a:rPr>
              <a:t>4.弯曲手指使关节在另一掌心旋转揉搓，交换进行</a:t>
            </a:r>
            <a:r>
              <a:rPr lang="zh-CN" altLang="en-US" sz="1600" smtClean="0">
                <a:solidFill>
                  <a:schemeClr val="accent1">
                    <a:lumMod val="75000"/>
                  </a:schemeClr>
                </a:solidFill>
                <a:uFillTx/>
                <a:latin typeface="+mn-lt"/>
                <a:ea typeface="+mn-ea"/>
              </a:rPr>
              <a:t>；</a:t>
            </a:r>
            <a:r>
              <a:rPr lang="en-US" altLang="zh-CN" sz="1600" smtClean="0">
                <a:solidFill>
                  <a:schemeClr val="accent1">
                    <a:lumMod val="75000"/>
                  </a:schemeClr>
                </a:solidFill>
                <a:uFillTx/>
                <a:latin typeface="+mn-lt"/>
                <a:ea typeface="+mn-ea"/>
              </a:rPr>
              <a:t>5.右手握住左手大拇指旋转揉搓，交换进行</a:t>
            </a:r>
            <a:r>
              <a:rPr lang="zh-CN" altLang="en-US" sz="1600" smtClean="0">
                <a:solidFill>
                  <a:schemeClr val="accent1">
                    <a:lumMod val="75000"/>
                  </a:schemeClr>
                </a:solidFill>
                <a:uFillTx/>
                <a:latin typeface="+mn-lt"/>
                <a:ea typeface="+mn-ea"/>
              </a:rPr>
              <a:t>；</a:t>
            </a:r>
            <a:r>
              <a:rPr lang="en-US" altLang="zh-CN" sz="1600" smtClean="0">
                <a:solidFill>
                  <a:schemeClr val="accent1">
                    <a:lumMod val="75000"/>
                  </a:schemeClr>
                </a:solidFill>
                <a:uFillTx/>
                <a:latin typeface="+mn-lt"/>
                <a:ea typeface="+mn-ea"/>
              </a:rPr>
              <a:t>6.将五个指尖并拢放在另一掌心旋转揉搓，交换进行 </a:t>
            </a:r>
            <a:r>
              <a:rPr lang="zh-CN" altLang="en-US" sz="1600" smtClean="0">
                <a:solidFill>
                  <a:schemeClr val="accent1">
                    <a:lumMod val="75000"/>
                  </a:schemeClr>
                </a:solidFill>
                <a:uFillTx/>
                <a:latin typeface="+mn-lt"/>
                <a:ea typeface="+mn-ea"/>
              </a:rPr>
              <a:t>。</a:t>
            </a:r>
            <a:r>
              <a:rPr lang="en-US" altLang="zh-CN" sz="1600" smtClean="0">
                <a:solidFill>
                  <a:schemeClr val="accent1">
                    <a:lumMod val="75000"/>
                  </a:schemeClr>
                </a:solidFill>
                <a:uFillTx/>
                <a:latin typeface="+mn-lt"/>
                <a:ea typeface="+mn-ea"/>
              </a:rPr>
              <a:t>    </a:t>
            </a:r>
            <a:r>
              <a:rPr lang="zh-CN" altLang="en-US" sz="1600" smtClean="0">
                <a:solidFill>
                  <a:schemeClr val="accent1">
                    <a:lumMod val="75000"/>
                  </a:schemeClr>
                </a:solidFill>
                <a:uFillTx/>
                <a:latin typeface="+mn-lt"/>
                <a:ea typeface="+mn-ea"/>
              </a:rPr>
              <a:t>①上呼吸道感染包含许多种肺炎、流行性感冒和支气管炎。②造成肠胃炎的生物有许多种，包含霍乱、肉毒杆菌、大肠杆菌等等。继续不同的传染病有不同的治疗方法，但基本的预防措施是相通的，我们只要注意以下几点，就能有效地减少疾病的发生和传播。</a:t>
            </a:r>
            <a:endParaRPr lang="zh-CN" altLang="en-US" sz="1600" smtClean="0">
              <a:solidFill>
                <a:schemeClr val="accent1">
                  <a:lumMod val="75000"/>
                </a:schemeClr>
              </a:solidFill>
              <a:uFillTx/>
              <a:latin typeface="+mn-lt"/>
              <a:ea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p>
            <a:r>
              <a:rPr lang="zh-CN" altLang="en-US" smtClean="0">
                <a:latin typeface="+mj-lt"/>
                <a:ea typeface="+mj-ea"/>
              </a:rPr>
              <a:t>春季常见疾病用药</a:t>
            </a:r>
            <a:endParaRPr lang="zh-CN" altLang="en-US" smtClean="0">
              <a:latin typeface="+mj-lt"/>
              <a:ea typeface="+mj-ea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0000"/>
          </a:bodyPr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smtClean="0">
                <a:latin typeface="+mn-lt"/>
                <a:ea typeface="+mn-ea"/>
              </a:rPr>
              <a:t>常见用药推荐：</a:t>
            </a:r>
            <a:endParaRPr lang="zh-CN" altLang="en-US" smtClean="0">
              <a:latin typeface="+mn-lt"/>
              <a:ea typeface="+mn-ea"/>
            </a:endParaRPr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smtClean="0">
                <a:latin typeface="+mn-lt"/>
                <a:ea typeface="+mn-ea"/>
              </a:rPr>
              <a:t>1.</a:t>
            </a:r>
            <a:r>
              <a:rPr lang="zh-CN" altLang="en-US" smtClean="0">
                <a:latin typeface="+mn-lt"/>
                <a:ea typeface="+mn-ea"/>
              </a:rPr>
              <a:t>复方氨酚肾素片</a:t>
            </a:r>
            <a:r>
              <a:rPr lang="en-US" altLang="zh-CN" smtClean="0">
                <a:latin typeface="+mn-lt"/>
                <a:ea typeface="+mn-ea"/>
              </a:rPr>
              <a:t>+</a:t>
            </a:r>
            <a:r>
              <a:rPr lang="zh-CN" altLang="en-US" smtClean="0">
                <a:latin typeface="+mn-lt"/>
                <a:ea typeface="+mn-ea"/>
              </a:rPr>
              <a:t>炎可宁胶囊</a:t>
            </a:r>
            <a:r>
              <a:rPr lang="en-US" altLang="zh-CN" smtClean="0">
                <a:latin typeface="+mn-lt"/>
                <a:ea typeface="+mn-ea"/>
              </a:rPr>
              <a:t>+</a:t>
            </a:r>
            <a:r>
              <a:rPr lang="zh-CN" altLang="en-US" smtClean="0">
                <a:latin typeface="+mn-lt"/>
                <a:ea typeface="+mn-ea"/>
              </a:rPr>
              <a:t>康麦斯维生素</a:t>
            </a:r>
            <a:r>
              <a:rPr lang="en-US" altLang="zh-CN" smtClean="0">
                <a:latin typeface="+mn-lt"/>
                <a:ea typeface="+mn-ea"/>
              </a:rPr>
              <a:t>C</a:t>
            </a:r>
            <a:r>
              <a:rPr lang="zh-CN" altLang="en-US" smtClean="0">
                <a:latin typeface="+mn-lt"/>
                <a:ea typeface="+mn-ea"/>
              </a:rPr>
              <a:t>片</a:t>
            </a:r>
            <a:endParaRPr lang="zh-CN" altLang="en-US" smtClean="0">
              <a:latin typeface="+mn-lt"/>
              <a:ea typeface="+mn-ea"/>
            </a:endParaRPr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smtClean="0">
                <a:latin typeface="+mn-lt"/>
                <a:ea typeface="+mn-ea"/>
              </a:rPr>
              <a:t>2.</a:t>
            </a:r>
            <a:r>
              <a:rPr lang="zh-CN" altLang="en-US" smtClean="0">
                <a:latin typeface="+mn-lt"/>
                <a:ea typeface="+mn-ea"/>
              </a:rPr>
              <a:t>藿香正气口服液</a:t>
            </a:r>
            <a:r>
              <a:rPr lang="en-US" altLang="zh-CN" smtClean="0">
                <a:latin typeface="+mn-lt"/>
                <a:ea typeface="+mn-ea"/>
              </a:rPr>
              <a:t>+</a:t>
            </a:r>
            <a:r>
              <a:rPr lang="zh-CN" altLang="en-US" smtClean="0">
                <a:latin typeface="+mn-lt"/>
                <a:ea typeface="+mn-ea"/>
              </a:rPr>
              <a:t>感冒清热颗粒</a:t>
            </a:r>
            <a:r>
              <a:rPr lang="en-US" altLang="zh-CN" smtClean="0">
                <a:latin typeface="+mn-lt"/>
                <a:ea typeface="+mn-ea"/>
              </a:rPr>
              <a:t>+</a:t>
            </a:r>
            <a:r>
              <a:rPr lang="zh-CN" altLang="en-US" smtClean="0">
                <a:latin typeface="+mn-lt"/>
                <a:ea typeface="+mn-ea"/>
              </a:rPr>
              <a:t>阿奇霉素片</a:t>
            </a:r>
            <a:r>
              <a:rPr lang="en-US" altLang="zh-CN" smtClean="0">
                <a:latin typeface="+mn-lt"/>
                <a:ea typeface="+mn-ea"/>
              </a:rPr>
              <a:t>+</a:t>
            </a:r>
            <a:r>
              <a:rPr lang="zh-CN" altLang="en-US" smtClean="0">
                <a:latin typeface="+mn-lt"/>
                <a:ea typeface="+mn-ea"/>
              </a:rPr>
              <a:t>雅培全安素配方粉</a:t>
            </a:r>
            <a:endParaRPr lang="zh-CN" altLang="en-US" smtClean="0">
              <a:latin typeface="+mn-lt"/>
              <a:ea typeface="+mn-ea"/>
            </a:endParaRPr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smtClean="0">
                <a:latin typeface="+mn-lt"/>
                <a:ea typeface="+mn-ea"/>
              </a:rPr>
              <a:t>3.</a:t>
            </a:r>
            <a:r>
              <a:rPr lang="zh-CN" altLang="en-US" smtClean="0">
                <a:latin typeface="+mn-lt"/>
                <a:ea typeface="+mn-ea"/>
              </a:rPr>
              <a:t>复方氨酚烷胺胶囊</a:t>
            </a:r>
            <a:r>
              <a:rPr lang="en-US" altLang="zh-CN" smtClean="0">
                <a:latin typeface="+mn-lt"/>
                <a:ea typeface="+mn-ea"/>
              </a:rPr>
              <a:t>+</a:t>
            </a:r>
            <a:r>
              <a:rPr lang="zh-CN" altLang="en-US" smtClean="0">
                <a:latin typeface="+mn-lt"/>
                <a:ea typeface="+mn-ea"/>
              </a:rPr>
              <a:t>蒲地蓝消炎片</a:t>
            </a:r>
            <a:r>
              <a:rPr lang="en-US" altLang="zh-CN" smtClean="0">
                <a:latin typeface="+mn-lt"/>
                <a:ea typeface="+mn-ea"/>
              </a:rPr>
              <a:t>+</a:t>
            </a:r>
            <a:r>
              <a:rPr lang="zh-CN" altLang="en-US" smtClean="0">
                <a:latin typeface="+mn-lt"/>
                <a:ea typeface="+mn-ea"/>
              </a:rPr>
              <a:t>急支糖浆</a:t>
            </a:r>
            <a:r>
              <a:rPr lang="en-US" altLang="zh-CN" smtClean="0">
                <a:latin typeface="+mn-lt"/>
                <a:ea typeface="+mn-ea"/>
              </a:rPr>
              <a:t>+</a:t>
            </a:r>
            <a:r>
              <a:rPr lang="zh-CN" altLang="en-US" smtClean="0">
                <a:latin typeface="+mn-lt"/>
                <a:ea typeface="+mn-ea"/>
              </a:rPr>
              <a:t>多种维生素及矿物质片</a:t>
            </a:r>
            <a:endParaRPr lang="zh-CN" altLang="en-US" smtClean="0">
              <a:latin typeface="+mn-lt"/>
              <a:ea typeface="+mn-ea"/>
            </a:endParaRPr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smtClean="0">
                <a:latin typeface="+mn-lt"/>
                <a:ea typeface="+mn-ea"/>
              </a:rPr>
              <a:t>4.</a:t>
            </a:r>
            <a:r>
              <a:rPr lang="zh-CN" altLang="en-US" smtClean="0">
                <a:latin typeface="+mn-lt"/>
                <a:ea typeface="+mn-ea"/>
              </a:rPr>
              <a:t>复方氨酚溴敏胶囊</a:t>
            </a:r>
            <a:r>
              <a:rPr lang="en-US" altLang="zh-CN" smtClean="0">
                <a:latin typeface="+mn-lt"/>
                <a:ea typeface="+mn-ea"/>
              </a:rPr>
              <a:t>+</a:t>
            </a:r>
            <a:r>
              <a:rPr lang="zh-CN" altLang="en-US" smtClean="0">
                <a:latin typeface="+mn-lt"/>
                <a:ea typeface="+mn-ea"/>
              </a:rPr>
              <a:t>炎可宁胶囊</a:t>
            </a:r>
            <a:r>
              <a:rPr lang="en-US" altLang="zh-CN" smtClean="0">
                <a:latin typeface="+mn-lt"/>
                <a:ea typeface="+mn-ea"/>
              </a:rPr>
              <a:t>+</a:t>
            </a:r>
            <a:r>
              <a:rPr lang="zh-CN" altLang="en-US" smtClean="0">
                <a:latin typeface="+mn-lt"/>
                <a:ea typeface="+mn-ea"/>
              </a:rPr>
              <a:t>蛋白粉</a:t>
            </a:r>
            <a:endParaRPr lang="zh-CN" altLang="en-US" smtClean="0">
              <a:latin typeface="+mn-lt"/>
              <a:ea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160428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f"/>
  <p:tag name="KSO_WM_UNIT_INDEX" val="1"/>
  <p:tag name="KSO_WM_UNIT_ID" val="custom160428_2*f*1"/>
  <p:tag name="KSO_WM_UNIT_CLEAR" val="1"/>
  <p:tag name="KSO_WM_UNIT_LAYERLEVEL" val="1"/>
  <p:tag name="KSO_WM_UNIT_VALUE" val="145"/>
  <p:tag name="KSO_WM_UNIT_HIGHLIGHT" val="0"/>
  <p:tag name="KSO_WM_UNIT_COMPATIBLE" val="0"/>
  <p:tag name="KSO_WM_UNIT_PRESET_TEXT_INDEX" val="5"/>
  <p:tag name="KSO_WM_UNIT_PRESET_TEXT_LEN" val="232"/>
</p:tagLst>
</file>

<file path=ppt/tags/tag11.xml><?xml version="1.0" encoding="utf-8"?>
<p:tagLst xmlns:p="http://schemas.openxmlformats.org/presentationml/2006/main">
  <p:tag name="KSO_WM_TEMPLATE_CATEGORY" val="custom"/>
  <p:tag name="KSO_WM_TEMPLATE_INDEX" val="160428"/>
  <p:tag name="KSO_WM_TAG_VERSION" val="1.0"/>
  <p:tag name="KSO_WM_SLIDE_ID" val="custom160428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18"/>
  <p:tag name="KSO_WM_SLIDE_SIZE" val="828*273"/>
</p:tagLst>
</file>

<file path=ppt/tags/tag1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a"/>
  <p:tag name="KSO_WM_UNIT_INDEX" val="1"/>
  <p:tag name="KSO_WM_UNIT_ID" val="custom160428_2*a*1"/>
  <p:tag name="KSO_WM_UNIT_CLEAR" val="1"/>
  <p:tag name="KSO_WM_UNIT_LAYERLEVEL" val="1"/>
  <p:tag name="KSO_WM_UNIT_VALUE" val="58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f"/>
  <p:tag name="KSO_WM_UNIT_INDEX" val="1"/>
  <p:tag name="KSO_WM_UNIT_ID" val="custom160428_2*f*1"/>
  <p:tag name="KSO_WM_UNIT_CLEAR" val="1"/>
  <p:tag name="KSO_WM_UNIT_LAYERLEVEL" val="1"/>
  <p:tag name="KSO_WM_UNIT_VALUE" val="145"/>
  <p:tag name="KSO_WM_UNIT_HIGHLIGHT" val="0"/>
  <p:tag name="KSO_WM_UNIT_COMPATIBLE" val="0"/>
  <p:tag name="KSO_WM_UNIT_PRESET_TEXT_INDEX" val="5"/>
  <p:tag name="KSO_WM_UNIT_PRESET_TEXT_LEN" val="232"/>
</p:tagLst>
</file>

<file path=ppt/tags/tag14.xml><?xml version="1.0" encoding="utf-8"?>
<p:tagLst xmlns:p="http://schemas.openxmlformats.org/presentationml/2006/main">
  <p:tag name="KSO_WM_TEMPLATE_CATEGORY" val="custom"/>
  <p:tag name="KSO_WM_TEMPLATE_INDEX" val="160428"/>
  <p:tag name="KSO_WM_TAG_VERSION" val="1.0"/>
  <p:tag name="KSO_WM_SLIDE_ID" val="custom160428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18"/>
  <p:tag name="KSO_WM_SLIDE_SIZE" val="828*273"/>
</p:tagLst>
</file>

<file path=ppt/tags/tag1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a"/>
  <p:tag name="KSO_WM_UNIT_INDEX" val="1"/>
  <p:tag name="KSO_WM_UNIT_ID" val="custom160428_2*a*1"/>
  <p:tag name="KSO_WM_UNIT_CLEAR" val="1"/>
  <p:tag name="KSO_WM_UNIT_LAYERLEVEL" val="1"/>
  <p:tag name="KSO_WM_UNIT_VALUE" val="58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f"/>
  <p:tag name="KSO_WM_UNIT_INDEX" val="1"/>
  <p:tag name="KSO_WM_UNIT_ID" val="custom160428_2*f*1"/>
  <p:tag name="KSO_WM_UNIT_CLEAR" val="1"/>
  <p:tag name="KSO_WM_UNIT_LAYERLEVEL" val="1"/>
  <p:tag name="KSO_WM_UNIT_VALUE" val="145"/>
  <p:tag name="KSO_WM_UNIT_HIGHLIGHT" val="0"/>
  <p:tag name="KSO_WM_UNIT_COMPATIBLE" val="0"/>
  <p:tag name="KSO_WM_UNIT_PRESET_TEXT_INDEX" val="5"/>
  <p:tag name="KSO_WM_UNIT_PRESET_TEXT_LEN" val="232"/>
</p:tagLst>
</file>

<file path=ppt/tags/tag17.xml><?xml version="1.0" encoding="utf-8"?>
<p:tagLst xmlns:p="http://schemas.openxmlformats.org/presentationml/2006/main">
  <p:tag name="KSO_WM_TEMPLATE_CATEGORY" val="custom"/>
  <p:tag name="KSO_WM_TEMPLATE_INDEX" val="160428"/>
  <p:tag name="KSO_WM_TAG_VERSION" val="1.0"/>
  <p:tag name="KSO_WM_SLIDE_ID" val="custom160428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18"/>
  <p:tag name="KSO_WM_SLIDE_SIZE" val="828*273"/>
</p:tagLst>
</file>

<file path=ppt/tags/tag1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a"/>
  <p:tag name="KSO_WM_UNIT_INDEX" val="1"/>
  <p:tag name="KSO_WM_UNIT_ID" val="custom160428_2*a*1"/>
  <p:tag name="KSO_WM_UNIT_CLEAR" val="1"/>
  <p:tag name="KSO_WM_UNIT_LAYERLEVEL" val="1"/>
  <p:tag name="KSO_WM_UNIT_VALUE" val="58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9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f"/>
  <p:tag name="KSO_WM_UNIT_INDEX" val="1"/>
  <p:tag name="KSO_WM_UNIT_ID" val="custom160428_2*f*1"/>
  <p:tag name="KSO_WM_UNIT_CLEAR" val="1"/>
  <p:tag name="KSO_WM_UNIT_LAYERLEVEL" val="1"/>
  <p:tag name="KSO_WM_UNIT_VALUE" val="145"/>
  <p:tag name="KSO_WM_UNIT_HIGHLIGHT" val="0"/>
  <p:tag name="KSO_WM_UNIT_COMPATIBLE" val="0"/>
  <p:tag name="KSO_WM_UNIT_PRESET_TEXT_INDEX" val="5"/>
  <p:tag name="KSO_WM_UNIT_PRESET_TEXT_LEN" val="232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160428"/>
</p:tagLst>
</file>

<file path=ppt/tags/tag20.xml><?xml version="1.0" encoding="utf-8"?>
<p:tagLst xmlns:p="http://schemas.openxmlformats.org/presentationml/2006/main">
  <p:tag name="KSO_WM_TEMPLATE_CATEGORY" val="custom"/>
  <p:tag name="KSO_WM_TEMPLATE_INDEX" val="160428"/>
  <p:tag name="KSO_WM_TAG_VERSION" val="1.0"/>
  <p:tag name="KSO_WM_SLIDE_ID" val="custom160428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18"/>
  <p:tag name="KSO_WM_SLIDE_SIZE" val="828*273"/>
</p:tagLst>
</file>

<file path=ppt/tags/tag2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a"/>
  <p:tag name="KSO_WM_UNIT_INDEX" val="1"/>
  <p:tag name="KSO_WM_UNIT_ID" val="custom160428_2*a*1"/>
  <p:tag name="KSO_WM_UNIT_CLEAR" val="1"/>
  <p:tag name="KSO_WM_UNIT_LAYERLEVEL" val="1"/>
  <p:tag name="KSO_WM_UNIT_VALUE" val="58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f"/>
  <p:tag name="KSO_WM_UNIT_INDEX" val="1"/>
  <p:tag name="KSO_WM_UNIT_ID" val="custom160428_2*f*1"/>
  <p:tag name="KSO_WM_UNIT_CLEAR" val="1"/>
  <p:tag name="KSO_WM_UNIT_LAYERLEVEL" val="1"/>
  <p:tag name="KSO_WM_UNIT_VALUE" val="145"/>
  <p:tag name="KSO_WM_UNIT_HIGHLIGHT" val="0"/>
  <p:tag name="KSO_WM_UNIT_COMPATIBLE" val="0"/>
  <p:tag name="KSO_WM_UNIT_PRESET_TEXT_INDEX" val="5"/>
  <p:tag name="KSO_WM_UNIT_PRESET_TEXT_LEN" val="232"/>
</p:tagLst>
</file>

<file path=ppt/tags/tag23.xml><?xml version="1.0" encoding="utf-8"?>
<p:tagLst xmlns:p="http://schemas.openxmlformats.org/presentationml/2006/main">
  <p:tag name="KSO_WM_TEMPLATE_CATEGORY" val="custom"/>
  <p:tag name="KSO_WM_TEMPLATE_INDEX" val="160428"/>
  <p:tag name="KSO_WM_TAG_VERSION" val="1.0"/>
  <p:tag name="KSO_WM_SLIDE_ID" val="custom160428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18"/>
  <p:tag name="KSO_WM_SLIDE_SIZE" val="828*273"/>
</p:tagLst>
</file>

<file path=ppt/tags/tag2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a"/>
  <p:tag name="KSO_WM_UNIT_INDEX" val="1"/>
  <p:tag name="KSO_WM_UNIT_ID" val="custom160428_2*a*1"/>
  <p:tag name="KSO_WM_UNIT_CLEAR" val="1"/>
  <p:tag name="KSO_WM_UNIT_LAYERLEVEL" val="1"/>
  <p:tag name="KSO_WM_UNIT_VALUE" val="58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f"/>
  <p:tag name="KSO_WM_UNIT_INDEX" val="1"/>
  <p:tag name="KSO_WM_UNIT_ID" val="custom160428_2*f*1"/>
  <p:tag name="KSO_WM_UNIT_CLEAR" val="1"/>
  <p:tag name="KSO_WM_UNIT_LAYERLEVEL" val="1"/>
  <p:tag name="KSO_WM_UNIT_VALUE" val="145"/>
  <p:tag name="KSO_WM_UNIT_HIGHLIGHT" val="0"/>
  <p:tag name="KSO_WM_UNIT_COMPATIBLE" val="0"/>
  <p:tag name="KSO_WM_UNIT_PRESET_TEXT_INDEX" val="5"/>
  <p:tag name="KSO_WM_UNIT_PRESET_TEXT_LEN" val="232"/>
</p:tagLst>
</file>

<file path=ppt/tags/tag26.xml><?xml version="1.0" encoding="utf-8"?>
<p:tagLst xmlns:p="http://schemas.openxmlformats.org/presentationml/2006/main">
  <p:tag name="KSO_WM_TEMPLATE_CATEGORY" val="custom"/>
  <p:tag name="KSO_WM_TEMPLATE_INDEX" val="160428"/>
  <p:tag name="KSO_WM_TAG_VERSION" val="1.0"/>
  <p:tag name="KSO_WM_SLIDE_ID" val="custom160428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18"/>
  <p:tag name="KSO_WM_SLIDE_SIZE" val="828*273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a"/>
  <p:tag name="KSO_WM_UNIT_INDEX" val="1"/>
  <p:tag name="KSO_WM_UNIT_ID" val="custom160428_1*a*1"/>
  <p:tag name="KSO_WM_UNIT_CLEAR" val="1"/>
  <p:tag name="KSO_WM_UNIT_LAYERLEVEL" val="1"/>
  <p:tag name="KSO_WM_UNIT_VALUE" val="2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b"/>
  <p:tag name="KSO_WM_UNIT_INDEX" val="1"/>
  <p:tag name="KSO_WM_UNIT_ID" val="custom160428_1*b*1"/>
  <p:tag name="KSO_WM_UNIT_CLEAR" val="1"/>
  <p:tag name="KSO_WM_UNIT_LAYERLEVEL" val="1"/>
  <p:tag name="KSO_WM_UNIT_VALUE" val="29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5.xml><?xml version="1.0" encoding="utf-8"?>
<p:tagLst xmlns:p="http://schemas.openxmlformats.org/presentationml/2006/main">
  <p:tag name="KSO_WM_TEMPLATE_THUMBS_INDEX" val="1、9、12、16、20、26、28、29"/>
  <p:tag name="KSO_WM_TEMPLATE_CATEGORY" val="custom"/>
  <p:tag name="KSO_WM_TEMPLATE_INDEX" val="160428"/>
  <p:tag name="KSO_WM_TAG_VERSION" val="1.0"/>
  <p:tag name="KSO_WM_SLIDE_ID" val="custom160428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a"/>
  <p:tag name="KSO_WM_UNIT_INDEX" val="1"/>
  <p:tag name="KSO_WM_UNIT_ID" val="custom160428_2*a*1"/>
  <p:tag name="KSO_WM_UNIT_CLEAR" val="1"/>
  <p:tag name="KSO_WM_UNIT_LAYERLEVEL" val="1"/>
  <p:tag name="KSO_WM_UNIT_VALUE" val="58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f"/>
  <p:tag name="KSO_WM_UNIT_INDEX" val="1"/>
  <p:tag name="KSO_WM_UNIT_ID" val="custom160428_2*f*1"/>
  <p:tag name="KSO_WM_UNIT_CLEAR" val="1"/>
  <p:tag name="KSO_WM_UNIT_LAYERLEVEL" val="1"/>
  <p:tag name="KSO_WM_UNIT_VALUE" val="145"/>
  <p:tag name="KSO_WM_UNIT_HIGHLIGHT" val="0"/>
  <p:tag name="KSO_WM_UNIT_COMPATIBLE" val="0"/>
  <p:tag name="KSO_WM_UNIT_PRESET_TEXT_INDEX" val="5"/>
  <p:tag name="KSO_WM_UNIT_PRESET_TEXT_LEN" val="232"/>
</p:tagLst>
</file>

<file path=ppt/tags/tag8.xml><?xml version="1.0" encoding="utf-8"?>
<p:tagLst xmlns:p="http://schemas.openxmlformats.org/presentationml/2006/main">
  <p:tag name="KSO_WM_TEMPLATE_CATEGORY" val="custom"/>
  <p:tag name="KSO_WM_TEMPLATE_INDEX" val="160428"/>
  <p:tag name="KSO_WM_TAG_VERSION" val="1.0"/>
  <p:tag name="KSO_WM_SLIDE_ID" val="custom160428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18"/>
  <p:tag name="KSO_WM_SLIDE_SIZE" val="828*273"/>
</p:tagLst>
</file>

<file path=ppt/tags/tag9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a"/>
  <p:tag name="KSO_WM_UNIT_INDEX" val="1"/>
  <p:tag name="KSO_WM_UNIT_ID" val="custom160428_2*a*1"/>
  <p:tag name="KSO_WM_UNIT_CLEAR" val="1"/>
  <p:tag name="KSO_WM_UNIT_LAYERLEVEL" val="1"/>
  <p:tag name="KSO_WM_UNIT_VALUE" val="58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heme/theme1.xml><?xml version="1.0" encoding="utf-8"?>
<a:theme xmlns:a="http://schemas.openxmlformats.org/drawingml/2006/main" name="A000120140530A99PPBG">
  <a:themeElements>
    <a:clrScheme name="141">
      <a:dk1>
        <a:srgbClr val="5F5F5F"/>
      </a:dk1>
      <a:lt1>
        <a:sysClr val="window" lastClr="FFFFFF"/>
      </a:lt1>
      <a:dk2>
        <a:srgbClr val="5F5F5F"/>
      </a:dk2>
      <a:lt2>
        <a:srgbClr val="FFFFFF"/>
      </a:lt2>
      <a:accent1>
        <a:srgbClr val="87A452"/>
      </a:accent1>
      <a:accent2>
        <a:srgbClr val="58B898"/>
      </a:accent2>
      <a:accent3>
        <a:srgbClr val="489698"/>
      </a:accent3>
      <a:accent4>
        <a:srgbClr val="C2C25E"/>
      </a:accent4>
      <a:accent5>
        <a:srgbClr val="C00000"/>
      </a:accent5>
      <a:accent6>
        <a:srgbClr val="FFC000"/>
      </a:accent6>
      <a:hlink>
        <a:srgbClr val="00B0F0"/>
      </a:hlink>
      <a:folHlink>
        <a:srgbClr val="7F7F7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2482</Words>
  <Application>WPS 演示</Application>
  <PresentationFormat>宽屏</PresentationFormat>
  <Paragraphs>38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4" baseType="lpstr">
      <vt:lpstr>Arial</vt:lpstr>
      <vt:lpstr>宋体</vt:lpstr>
      <vt:lpstr>Wingdings</vt:lpstr>
      <vt:lpstr>Calibri Light</vt:lpstr>
      <vt:lpstr>Calibri</vt:lpstr>
      <vt:lpstr>微软雅黑</vt:lpstr>
      <vt:lpstr>黑体</vt:lpstr>
      <vt:lpstr>Webdings</vt:lpstr>
      <vt:lpstr>Arial Black</vt:lpstr>
      <vt:lpstr>Microsoft New Tai Lue</vt:lpstr>
      <vt:lpstr>Bodoni MT Black</vt:lpstr>
      <vt:lpstr>HanWangWCL10</vt:lpstr>
      <vt:lpstr>Aharoni</vt:lpstr>
      <vt:lpstr>Wingdings 2</vt:lpstr>
      <vt:lpstr>PMingLiU-ExtB</vt:lpstr>
      <vt:lpstr>A000120140530A99PPBG</vt:lpstr>
      <vt:lpstr>春季常见疾病</vt:lpstr>
      <vt:lpstr>传染病</vt:lpstr>
      <vt:lpstr>特点</vt:lpstr>
      <vt:lpstr>主要通过飞沫直接传播。</vt:lpstr>
      <vt:lpstr>临床表现</vt:lpstr>
      <vt:lpstr>传染率</vt:lpstr>
      <vt:lpstr>预防措施</vt:lpstr>
      <vt:lpstr>春季常见疾病用药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wei</cp:lastModifiedBy>
  <cp:revision>17</cp:revision>
  <dcterms:created xsi:type="dcterms:W3CDTF">2015-05-05T08:02:00Z</dcterms:created>
  <dcterms:modified xsi:type="dcterms:W3CDTF">2017-02-14T13:45:56Z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2052-10.1.0.6205</vt:lpwstr>
  </property>
</Properties>
</file>