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257" r:id="rId4"/>
    <p:sldId id="258" r:id="rId5"/>
    <p:sldId id="259" r:id="rId6"/>
    <p:sldId id="260" r:id="rId7"/>
    <p:sldId id="263" r:id="rId8"/>
    <p:sldId id="264" r:id="rId9"/>
    <p:sldId id="265" r:id="rId10"/>
    <p:sldId id="266"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524000" y="1122680"/>
            <a:ext cx="7903845" cy="1162685"/>
          </a:xfrm>
        </p:spPr>
        <p:txBody>
          <a:bodyPr/>
          <a:p>
            <a:r>
              <a:rPr lang="zh-CN" altLang="en-US"/>
              <a:t>春季常见疾病</a:t>
            </a:r>
            <a:endParaRPr lang="zh-CN" altLang="en-US"/>
          </a:p>
        </p:txBody>
      </p:sp>
      <p:sp>
        <p:nvSpPr>
          <p:cNvPr id="3" name="副标题 2"/>
          <p:cNvSpPr>
            <a:spLocks noGrp="1"/>
          </p:cNvSpPr>
          <p:nvPr>
            <p:ph type="subTitle" idx="1"/>
          </p:nvPr>
        </p:nvSpPr>
        <p:spPr>
          <a:xfrm>
            <a:off x="1388110" y="2559685"/>
            <a:ext cx="9915525" cy="3665220"/>
          </a:xfrm>
        </p:spPr>
        <p:txBody>
          <a:bodyPr>
            <a:normAutofit/>
          </a:bodyPr>
          <a:p>
            <a:pPr lvl="0"/>
            <a:r>
              <a:rPr lang="zh-CN" altLang="en-US">
                <a:sym typeface="+mn-ea"/>
              </a:rPr>
              <a:t>万物复苏，春意盎然。春天是一年最美好的季节，春季也是一些传染病的高发阶段。传染病是由各种病原体引起的能在人与人、动物与动物或人与动物之间相互传播的一类疾病。病原体中大部分是微生物，小部分为寄生虫，寄生虫引起者又称寄生虫病。有些传染病，防疫部门必须及时掌握其发病情况，及时采取对策，因此发现后应按规定时间及时向当地防疫部门报告，称为法定传染病。</a:t>
            </a:r>
            <a:endParaRPr lang="zh-CN" altLang="en-US"/>
          </a:p>
          <a:p>
            <a:pPr lvl="0"/>
            <a:endParaRPr lang="zh-CN" altLang="en-US"/>
          </a:p>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传染病</a:t>
            </a:r>
            <a:endParaRPr lang="zh-CN" altLang="en-US"/>
          </a:p>
        </p:txBody>
      </p:sp>
      <p:sp>
        <p:nvSpPr>
          <p:cNvPr id="3" name="内容占位符 2"/>
          <p:cNvSpPr>
            <a:spLocks noGrp="1"/>
          </p:cNvSpPr>
          <p:nvPr>
            <p:ph idx="1"/>
          </p:nvPr>
        </p:nvSpPr>
        <p:spPr/>
        <p:txBody>
          <a:bodyPr/>
          <a:p>
            <a:r>
              <a:rPr lang="zh-CN" altLang="en-US"/>
              <a:t>中国目前的法定传染病按传染强度分为甲、乙、丙3类，共39种。世界主要致死传染病概况</a:t>
            </a:r>
            <a:br>
              <a:rPr lang="zh-CN" altLang="en-US"/>
            </a:br>
            <a:r>
              <a:rPr lang="zh-CN" altLang="en-US"/>
              <a:t>流行于春季的常见传染病有以下几种流行性感冒麻疹，流行性腮腺炎，猩红热水痘，流脑流行性感冒，流行性感冒，简称流感，是由流感病毒引起的一种急性呼吸道传染病，传染性强，发病率高，容易引起暴发流行或大流行。其主要通过含有病毒的飞沫进行传播，人与人之间的接触或与被污染物品的接触也可以传播。比如：萨斯病毒</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特点</a:t>
            </a:r>
            <a:endParaRPr lang="zh-CN" altLang="en-US"/>
          </a:p>
        </p:txBody>
      </p:sp>
      <p:sp>
        <p:nvSpPr>
          <p:cNvPr id="3" name="内容占位符 2"/>
          <p:cNvSpPr>
            <a:spLocks noGrp="1"/>
          </p:cNvSpPr>
          <p:nvPr>
            <p:ph idx="1"/>
          </p:nvPr>
        </p:nvSpPr>
        <p:spPr/>
        <p:txBody>
          <a:bodyPr/>
          <a:p>
            <a:r>
              <a:rPr lang="zh-CN" altLang="en-US"/>
              <a:t>典型的临床特点是急起高热、显著乏力，全身肌肉酸痛，而鼻塞、流涕和喷嚏等症状较轻。流感病毒可分为甲（A）、乙（B）、丙（C）三型。麻疹麻疹是由麻疹病毒引起的急性呼吸道传染病。临床症状有发热、咳嗽、流涕、眼结膜充血、口腔粘膜有红晕的灰白小点。单纯麻疹预后良好，重症患者病死率较高。病人是唯一的传染源，自发病前两天（潜伏期末）至出疹后五天内，眼结膜分泌物、鼻、口咽、气管的分泌物中都含有病毒，具有传染性。恢复期不带病毒。</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主要通过飞沫直接传播。</a:t>
            </a:r>
            <a:endParaRPr lang="zh-CN" altLang="en-US"/>
          </a:p>
        </p:txBody>
      </p:sp>
      <p:sp>
        <p:nvSpPr>
          <p:cNvPr id="3" name="内容占位符 2"/>
          <p:cNvSpPr>
            <a:spLocks noGrp="1"/>
          </p:cNvSpPr>
          <p:nvPr>
            <p:ph idx="1"/>
          </p:nvPr>
        </p:nvSpPr>
        <p:spPr/>
        <p:txBody>
          <a:bodyPr>
            <a:normAutofit fontScale="90000" lnSpcReduction="10000"/>
          </a:bodyPr>
          <a:p>
            <a:r>
              <a:rPr lang="zh-CN" altLang="en-US"/>
              <a:t>主要通过飞沫直接传播。人群普遍易感。易感者接触病人后90%以上发病。病后有持久的免疫力。成人多因儿童时患过麻疹或接种麻疹疫苗获免疫力。流行性腮腺炎流行性腮腺炎，俗称“痄腮”、“流腮”，是儿童和青少年中常见的呼吸道传染病，多见于4-15岁的儿童和青少年，亦可见于成人，好发于冬、春季，在学校、托儿所、幼儿园等儿童集中的地方易暴发流行，曾在我国多个地方发生大流行，成为严重危害儿童身体健康的重点疾病之一。本病由腮腺炎病毒所引起，该病毒主要侵犯腮腺，也可侵犯各种腺组织、神经系统及肝、肾、心脏、关节等几乎所有的器官。除腮腺肿痛外，还可引起脑膜脑炎、睾丸炎、胰腺炎、卵巢炎等症状。猩红热猩红热为A组β型溶血性链球菌感染引起的急性呼吸道传染病。患者感染A组β型溶血性链球菌后，病原体侵入人体后咽部引起化脓性病变，毒素入血引起毒血症，使皮肤产生病变，严重时肝、脾、肾、心肌、淋巴结也可出现炎症性病变。</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临床表现</a:t>
            </a:r>
            <a:endParaRPr lang="zh-CN" altLang="en-US"/>
          </a:p>
        </p:txBody>
      </p:sp>
      <p:sp>
        <p:nvSpPr>
          <p:cNvPr id="3" name="内容占位符 2"/>
          <p:cNvSpPr>
            <a:spLocks noGrp="1"/>
          </p:cNvSpPr>
          <p:nvPr>
            <p:ph idx="1"/>
          </p:nvPr>
        </p:nvSpPr>
        <p:spPr>
          <a:xfrm>
            <a:off x="340360" y="1417955"/>
            <a:ext cx="11255375" cy="5107305"/>
          </a:xfrm>
        </p:spPr>
        <p:txBody>
          <a:bodyPr>
            <a:normAutofit fontScale="90000"/>
          </a:bodyPr>
          <a:p>
            <a:pPr lvl="0"/>
            <a:r>
              <a:rPr lang="zh-CN" altLang="en-US"/>
              <a:t>传染率很高，主要发生在婴幼儿，以发热及成批出现周身性红色斑丘疹、疱疹、痂疹为特征。冬春两季多发，其传染力强，接触或飞沫均可传染。易感儿发病率可达95%以上，学龄前儿童多见。临床以皮肤粘膜分批出现斑丘疹、水疱和结痂，而且各期皮疹同时存在为特点。该病为自限性疾病，病后可获得终身免疫，也可在多年后感染复发而出现带状疱疹。流脑流行性脑脊髓膜炎，简称为流脑，是由脑膜炎奈瑟菌引起的急性化脓性脑膜炎。其主要临床表现为突发高热、剧烈头痛、频繁呕吐、皮肤黏膜瘀点、瘀斑及脑膜刺激征，严重者可有败血症休克和脑实质损害，常可危及生命。部分病人暴发起病，可迅速致死。带菌者和流脑病人是本病的传染源。流行期间人群带菌率高达50%，感染后细菌寄生于正常人鼻咽部，不引起症状不易被发现，而病人经治疗后细菌很快消失，因此，带菌者作为传染源的意义更重要。病原菌主要经咳嗽、打喷嚏借飞沫由呼吸道直接传播。因本菌在外界生活力极弱，故间接传播的机会较少.人群普遍易感，本病隐性感染率高。</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传染率</a:t>
            </a:r>
            <a:endParaRPr lang="zh-CN" altLang="en-US"/>
          </a:p>
        </p:txBody>
      </p:sp>
      <p:sp>
        <p:nvSpPr>
          <p:cNvPr id="3" name="内容占位符 2"/>
          <p:cNvSpPr>
            <a:spLocks noGrp="1"/>
          </p:cNvSpPr>
          <p:nvPr>
            <p:ph idx="1"/>
          </p:nvPr>
        </p:nvSpPr>
        <p:spPr>
          <a:xfrm>
            <a:off x="838200" y="1356995"/>
            <a:ext cx="11105515" cy="5258435"/>
          </a:xfrm>
        </p:spPr>
        <p:txBody>
          <a:bodyPr>
            <a:normAutofit fontScale="90000"/>
          </a:bodyPr>
          <a:p>
            <a:r>
              <a:rPr lang="zh-CN" altLang="en-US"/>
              <a:t>传染率很高，主要发生在婴幼儿，以发热及成批出现周身性红色斑丘疹、疱疹、痂疹为特征。冬春两季多发，其传染力强，接触或飞沫均可传染。易感儿发病率可达95%以上，学龄前儿童多见。临床以皮肤粘膜分批出现斑丘疹、水疱和结痂，而且各期皮疹同时存在为特点。该病为自限性疾病，病后可获得终身免疫，也可在多年后感染复发而出现带状疱疹。流脑流行性脑脊髓膜炎，简称为流脑，是由脑膜炎奈瑟菌引起的急性化脓性脑膜炎。其主要临床表现为突发高热、剧烈头痛、频繁呕吐、皮肤黏膜瘀点、瘀斑及脑膜刺激征，严重者可有败血症休克和脑实质损害，常可危及生命。部分病人暴发起病，可迅速致死。带菌者和流脑病人是本病的传染源。流行期间人群带菌率高达50%，感染后细菌寄生于正常人鼻咽部，不引起症状不易被发现，而病人经治疗后细菌很快消失，因此，带菌者作为传染源的意义更重要。病原菌主要经咳嗽、打喷嚏借飞沫由呼吸道直接传播。因本菌在外界生活力极弱，故间接传播的机会较少.人群普遍易感，本病隐性感染率高。</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预防措施</a:t>
            </a:r>
            <a:endParaRPr lang="zh-CN" altLang="en-US"/>
          </a:p>
        </p:txBody>
      </p:sp>
      <p:sp>
        <p:nvSpPr>
          <p:cNvPr id="3" name="内容占位符 2"/>
          <p:cNvSpPr>
            <a:spLocks noGrp="1"/>
          </p:cNvSpPr>
          <p:nvPr>
            <p:ph idx="1"/>
          </p:nvPr>
        </p:nvSpPr>
        <p:spPr>
          <a:xfrm>
            <a:off x="158115" y="1281430"/>
            <a:ext cx="11800205" cy="5394325"/>
          </a:xfrm>
        </p:spPr>
        <p:txBody>
          <a:bodyPr>
            <a:normAutofit fontScale="90000"/>
          </a:bodyPr>
          <a:p>
            <a:r>
              <a:rPr lang="zh-CN" altLang="en-US"/>
              <a:t>预防措施：1、按时注射预防疫苗2、经常开窗通风，保持室内空气新鲜，尤其寝室、电脑室、书房等；3、在传染病高发季不到人口密集、空气污染的场所去，如歌舞厅、影院、录像厅；4、勤洗手，并用流动水彻底清洗干净，包括不用污浊的毛巾擦手；5、到医院就诊最好戴口罩，回家后洗手，避免交叉感染；6、注意不要过度疲劳，防止感冒，以免抗病力下降；7、合理膳食，增加营养；8、发热或有其它不适及时就医；9、避免接触传染病人，尽量不到传染病流行疫区；10、传染病人用过的物品及房间适当消毒，如日光下晾晒衣被，房内门把手、桌面、地面用含氯消毒剂喷洒、擦拭。　六步洗手法</a:t>
            </a:r>
            <a:r>
              <a:rPr lang="en-US" altLang="zh-CN"/>
              <a:t>1.掌心相对，手指并拢，相互揉搓</a:t>
            </a:r>
            <a:r>
              <a:rPr lang="zh-CN" altLang="en-US"/>
              <a:t>；</a:t>
            </a:r>
            <a:r>
              <a:rPr lang="en-US" altLang="zh-CN"/>
              <a:t>2.手心对手背沿指缝相互揉搓，交换进行</a:t>
            </a:r>
            <a:r>
              <a:rPr lang="zh-CN" altLang="en-US"/>
              <a:t>；</a:t>
            </a:r>
            <a:r>
              <a:rPr lang="en-US" altLang="zh-CN"/>
              <a:t>3.掌心相对，双手交叉指缝相互揉搓</a:t>
            </a:r>
            <a:r>
              <a:rPr lang="zh-CN" altLang="en-US"/>
              <a:t>；</a:t>
            </a:r>
            <a:r>
              <a:rPr lang="en-US" altLang="zh-CN"/>
              <a:t>4.弯曲手指使关节在另一掌心旋转揉搓，交换进行</a:t>
            </a:r>
            <a:r>
              <a:rPr lang="zh-CN" altLang="en-US"/>
              <a:t>；</a:t>
            </a:r>
            <a:r>
              <a:rPr lang="en-US" altLang="zh-CN"/>
              <a:t>5.右手握住左手大拇指旋转揉搓，交换进行</a:t>
            </a:r>
            <a:r>
              <a:rPr lang="zh-CN" altLang="en-US"/>
              <a:t>；</a:t>
            </a:r>
            <a:r>
              <a:rPr lang="en-US" altLang="zh-CN"/>
              <a:t>6.将五个指尖并拢放在另一掌心旋转揉搓，交换进行 </a:t>
            </a:r>
            <a:r>
              <a:rPr lang="zh-CN" altLang="en-US"/>
              <a:t>。</a:t>
            </a:r>
            <a:r>
              <a:rPr lang="en-US" altLang="zh-CN"/>
              <a:t>    </a:t>
            </a:r>
            <a:r>
              <a:rPr lang="zh-CN" altLang="en-US"/>
              <a:t>①上呼吸道感染包含许多种肺炎、流行性感冒和支气管炎。②造成肠胃炎的生物有许多种，包含霍乱、肉毒杆菌、大肠杆菌等等。继续不同的传染病有不同的治疗方法，但基本的预防措施是相通的，我们只要注意以下几点，就能有效地减少疾病的发生和传播。</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春季常见疾病用药</a:t>
            </a:r>
            <a:endParaRPr lang="zh-CN" altLang="en-US"/>
          </a:p>
        </p:txBody>
      </p:sp>
      <p:sp>
        <p:nvSpPr>
          <p:cNvPr id="3" name="内容占位符 2"/>
          <p:cNvSpPr>
            <a:spLocks noGrp="1"/>
          </p:cNvSpPr>
          <p:nvPr>
            <p:ph idx="1"/>
          </p:nvPr>
        </p:nvSpPr>
        <p:spPr/>
        <p:txBody>
          <a:bodyPr/>
          <a:p>
            <a:r>
              <a:rPr lang="zh-CN" altLang="en-US"/>
              <a:t>常见用药推荐：</a:t>
            </a:r>
            <a:endParaRPr lang="zh-CN" altLang="en-US"/>
          </a:p>
          <a:p>
            <a:r>
              <a:rPr lang="en-US" altLang="zh-CN"/>
              <a:t>1.</a:t>
            </a:r>
            <a:r>
              <a:rPr lang="zh-CN" altLang="en-US"/>
              <a:t>复方氨酚肾素片</a:t>
            </a:r>
            <a:r>
              <a:rPr lang="en-US" altLang="zh-CN"/>
              <a:t>+</a:t>
            </a:r>
            <a:r>
              <a:rPr lang="zh-CN" altLang="en-US"/>
              <a:t>炎可宁胶囊</a:t>
            </a:r>
            <a:r>
              <a:rPr lang="en-US" altLang="zh-CN"/>
              <a:t>+</a:t>
            </a:r>
            <a:r>
              <a:rPr lang="zh-CN" altLang="en-US"/>
              <a:t>康麦斯维生素</a:t>
            </a:r>
            <a:r>
              <a:rPr lang="en-US" altLang="zh-CN"/>
              <a:t>C</a:t>
            </a:r>
            <a:r>
              <a:rPr lang="zh-CN" altLang="en-US"/>
              <a:t>片</a:t>
            </a:r>
            <a:endParaRPr lang="zh-CN" altLang="en-US"/>
          </a:p>
          <a:p>
            <a:r>
              <a:rPr lang="en-US" altLang="zh-CN"/>
              <a:t>2.</a:t>
            </a:r>
            <a:r>
              <a:rPr lang="zh-CN" altLang="en-US"/>
              <a:t>藿香正气口服液</a:t>
            </a:r>
            <a:r>
              <a:rPr lang="en-US" altLang="zh-CN"/>
              <a:t>+</a:t>
            </a:r>
            <a:r>
              <a:rPr lang="zh-CN" altLang="en-US"/>
              <a:t>感冒清热颗粒</a:t>
            </a:r>
            <a:r>
              <a:rPr lang="en-US" altLang="zh-CN"/>
              <a:t>+</a:t>
            </a:r>
            <a:r>
              <a:rPr lang="zh-CN" altLang="en-US"/>
              <a:t>阿奇霉素片</a:t>
            </a:r>
            <a:r>
              <a:rPr lang="en-US" altLang="zh-CN"/>
              <a:t>+</a:t>
            </a:r>
            <a:r>
              <a:rPr lang="zh-CN" altLang="en-US"/>
              <a:t>雅培</a:t>
            </a:r>
            <a:r>
              <a:rPr lang="zh-CN" altLang="en-US"/>
              <a:t>全安素配方粉</a:t>
            </a:r>
            <a:endParaRPr lang="zh-CN" altLang="en-US"/>
          </a:p>
          <a:p>
            <a:r>
              <a:rPr lang="en-US" altLang="zh-CN"/>
              <a:t>3.</a:t>
            </a:r>
            <a:r>
              <a:rPr lang="zh-CN" altLang="en-US"/>
              <a:t>复方氨酚烷胺胶囊</a:t>
            </a:r>
            <a:r>
              <a:rPr lang="en-US" altLang="zh-CN"/>
              <a:t>+</a:t>
            </a:r>
            <a:r>
              <a:rPr lang="zh-CN" altLang="en-US"/>
              <a:t>蒲地蓝消炎片</a:t>
            </a:r>
            <a:r>
              <a:rPr lang="en-US" altLang="zh-CN"/>
              <a:t>+</a:t>
            </a:r>
            <a:r>
              <a:rPr lang="zh-CN" altLang="en-US"/>
              <a:t>急支糖浆</a:t>
            </a:r>
            <a:r>
              <a:rPr lang="en-US" altLang="zh-CN"/>
              <a:t>+</a:t>
            </a:r>
            <a:r>
              <a:rPr lang="zh-CN" altLang="en-US"/>
              <a:t>多种维生素及矿物质片</a:t>
            </a:r>
            <a:endParaRPr lang="zh-CN" altLang="en-US"/>
          </a:p>
          <a:p>
            <a:r>
              <a:rPr lang="en-US" altLang="zh-CN"/>
              <a:t>4.</a:t>
            </a:r>
            <a:r>
              <a:rPr lang="zh-CN" altLang="en-US"/>
              <a:t>复方氨酚溴敏胶囊</a:t>
            </a:r>
            <a:r>
              <a:rPr lang="en-US" altLang="zh-CN"/>
              <a:t>+</a:t>
            </a:r>
            <a:r>
              <a:rPr lang="zh-CN" altLang="en-US"/>
              <a:t>炎可宁胶囊</a:t>
            </a:r>
            <a:r>
              <a:rPr lang="en-US" altLang="zh-CN"/>
              <a:t>+</a:t>
            </a:r>
            <a:r>
              <a:rPr lang="zh-CN" altLang="en-US"/>
              <a:t>蛋白粉</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lvl="0"/>
            <a:r>
              <a:rPr lang="zh-CN" altLang="en-US">
                <a:sym typeface="+mn-ea"/>
              </a:rPr>
              <a:t>春季流行病预防常识测试题</a:t>
            </a:r>
            <a:endParaRPr lang="zh-CN" altLang="en-US"/>
          </a:p>
        </p:txBody>
      </p:sp>
      <p:sp>
        <p:nvSpPr>
          <p:cNvPr id="3" name="内容占位符 2"/>
          <p:cNvSpPr>
            <a:spLocks noGrp="1"/>
          </p:cNvSpPr>
          <p:nvPr>
            <p:ph idx="1"/>
          </p:nvPr>
        </p:nvSpPr>
        <p:spPr>
          <a:xfrm>
            <a:off x="-46990" y="1825625"/>
            <a:ext cx="12047855" cy="5117465"/>
          </a:xfrm>
        </p:spPr>
        <p:txBody>
          <a:bodyPr>
            <a:normAutofit fontScale="60000"/>
          </a:bodyPr>
          <a:p>
            <a:r>
              <a:rPr lang="zh-CN" altLang="en-US"/>
              <a:t> 一、填空题：50分  </a:t>
            </a:r>
            <a:endParaRPr lang="zh-CN" altLang="en-US"/>
          </a:p>
          <a:p>
            <a:r>
              <a:rPr lang="zh-CN" altLang="en-US"/>
              <a:t>1．春季万物复苏，也是常见传染病的高发季节，我们特别要注意传染病的预防。</a:t>
            </a:r>
            <a:endParaRPr lang="zh-CN" altLang="en-US"/>
          </a:p>
          <a:p>
            <a:r>
              <a:rPr lang="zh-CN" altLang="en-US"/>
              <a:t> 2．传染病的流行必须具备三个基本环节。即传染源、传播途径和人群易感性。 </a:t>
            </a:r>
            <a:endParaRPr lang="zh-CN" altLang="en-US"/>
          </a:p>
          <a:p>
            <a:r>
              <a:rPr lang="zh-CN" altLang="en-US"/>
              <a:t> 3．流行性感冒（简称流感）是由流行性感冒病毒（简称流感病毒）引起的急性呼吸道传染病，临床表现为发热、头痛、肌痛、乏力、鼻炎、咽痛和咳嗽。</a:t>
            </a:r>
            <a:endParaRPr lang="zh-CN" altLang="en-US"/>
          </a:p>
          <a:p>
            <a:r>
              <a:rPr lang="zh-CN" altLang="en-US"/>
              <a:t>  4．</a:t>
            </a:r>
            <a:r>
              <a:rPr lang="zh-CN" altLang="en-US">
                <a:sym typeface="+mn-ea"/>
              </a:rPr>
              <a:t>传染率很高，主要发生在（婴幼儿），以发热及成批出现（周身性红色斑丘疹）、（疱疹）、（痂疹）为特征</a:t>
            </a:r>
            <a:endParaRPr lang="zh-CN" altLang="en-US">
              <a:sym typeface="+mn-ea"/>
            </a:endParaRPr>
          </a:p>
          <a:p>
            <a:r>
              <a:rPr lang="zh-CN" altLang="en-US">
                <a:sym typeface="+mn-ea"/>
              </a:rPr>
              <a:t> </a:t>
            </a:r>
            <a:r>
              <a:rPr lang="zh-CN" altLang="en-US"/>
              <a:t> 5．</a:t>
            </a:r>
            <a:r>
              <a:rPr lang="zh-CN" altLang="en-US">
                <a:sym typeface="+mn-ea"/>
              </a:rPr>
              <a:t>流行性感冒麻疹流行性腮腺炎猩红热水痘流脑流行性感冒流行性感冒，简称（流感）</a:t>
            </a:r>
            <a:endParaRPr lang="zh-CN" altLang="en-US">
              <a:sym typeface="+mn-ea"/>
            </a:endParaRPr>
          </a:p>
          <a:p>
            <a:r>
              <a:rPr lang="zh-CN" altLang="en-US"/>
              <a:t>  6．小儿结核病病的传染源主要为排菌的成人，传播途径以呼吸道为主，主要由结核病人随地吐痰，或者通过咳嗽、谈笑将带有结核菌的飞沫传给小儿。</a:t>
            </a:r>
            <a:endParaRPr lang="zh-CN" altLang="en-US"/>
          </a:p>
          <a:p>
            <a:r>
              <a:rPr lang="zh-CN" altLang="en-US"/>
              <a:t> 7．在流感高发期，尽量不到人多拥挤、空气污浊的场所去。 </a:t>
            </a:r>
            <a:endParaRPr lang="zh-CN" altLang="en-US"/>
          </a:p>
          <a:p>
            <a:r>
              <a:rPr lang="zh-CN" altLang="en-US"/>
              <a:t> 8．传染病的预防需要做的是提高认识，积极预防，早发现，早隔离，早治疗。</a:t>
            </a:r>
            <a:endParaRPr lang="zh-CN" altLang="en-US"/>
          </a:p>
          <a:p>
            <a:r>
              <a:rPr lang="zh-CN" altLang="en-US"/>
              <a:t>问答题</a:t>
            </a:r>
            <a:endParaRPr lang="zh-CN" altLang="en-US"/>
          </a:p>
          <a:p>
            <a:r>
              <a:rPr lang="zh-CN" altLang="en-US"/>
              <a:t>春季常见传染病有哪些</a:t>
            </a:r>
            <a:endParaRPr lang="zh-CN" altLang="en-US"/>
          </a:p>
          <a:p>
            <a:r>
              <a:rPr lang="en-US" altLang="zh-CN"/>
              <a:t>1.</a:t>
            </a:r>
            <a:r>
              <a:rPr lang="zh-CN" altLang="en-US">
                <a:sym typeface="+mn-ea"/>
              </a:rPr>
              <a:t>流行性感冒麻疹；</a:t>
            </a:r>
            <a:r>
              <a:rPr lang="en-US" altLang="zh-CN">
                <a:sym typeface="+mn-ea"/>
              </a:rPr>
              <a:t>2.</a:t>
            </a:r>
            <a:r>
              <a:rPr lang="zh-CN" altLang="en-US">
                <a:sym typeface="+mn-ea"/>
              </a:rPr>
              <a:t>流行性腮腺炎；</a:t>
            </a:r>
            <a:r>
              <a:rPr lang="en-US" altLang="zh-CN">
                <a:sym typeface="+mn-ea"/>
              </a:rPr>
              <a:t>3.</a:t>
            </a:r>
            <a:r>
              <a:rPr lang="zh-CN" altLang="en-US">
                <a:sym typeface="+mn-ea"/>
              </a:rPr>
              <a:t>猩红热水痘；</a:t>
            </a:r>
            <a:r>
              <a:rPr lang="en-US" altLang="zh-CN">
                <a:sym typeface="+mn-ea"/>
              </a:rPr>
              <a:t>3.</a:t>
            </a:r>
            <a:r>
              <a:rPr lang="zh-CN" altLang="en-US">
                <a:sym typeface="+mn-ea"/>
              </a:rPr>
              <a:t>流脑流行性感冒</a:t>
            </a:r>
            <a:endParaRPr lang="en-US" altLang="zh-CN"/>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2924</Words>
  <Application>WPS 演示</Application>
  <PresentationFormat>宽屏</PresentationFormat>
  <Paragraphs>53</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Arial Unicode MS</vt:lpstr>
      <vt:lpstr>Calibri Light</vt:lpstr>
      <vt:lpstr>Calibri</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Lenovo</cp:lastModifiedBy>
  <cp:revision>13</cp:revision>
  <dcterms:created xsi:type="dcterms:W3CDTF">2015-05-05T08:02:00Z</dcterms:created>
  <dcterms:modified xsi:type="dcterms:W3CDTF">2017-02-14T12:15:03Z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