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9" r:id="rId2"/>
    <p:sldId id="349" r:id="rId3"/>
    <p:sldId id="340" r:id="rId4"/>
    <p:sldId id="346" r:id="rId5"/>
    <p:sldId id="347" r:id="rId6"/>
    <p:sldId id="348" r:id="rId7"/>
    <p:sldId id="350" r:id="rId8"/>
    <p:sldId id="351" r:id="rId9"/>
    <p:sldId id="326" r:id="rId10"/>
  </p:sldIdLst>
  <p:sldSz cx="24384000" cy="13716000"/>
  <p:notesSz cx="6858000" cy="9144000"/>
  <p:defaultTextStyle>
    <a:defPPr marL="0" marR="0" indent="0" algn="l" defTabSz="91437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94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89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83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77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71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66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60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54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70" autoAdjust="0"/>
  </p:normalViewPr>
  <p:slideViewPr>
    <p:cSldViewPr>
      <p:cViewPr varScale="1">
        <p:scale>
          <a:sx n="43" d="100"/>
          <a:sy n="43" d="100"/>
        </p:scale>
        <p:origin x="562" y="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7506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94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89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83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77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71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66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60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54" defTabSz="45718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1</a:t>
            </a: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、确定首页改版涉及的几大产品改造点</a:t>
            </a: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、重点确定业务运营阵地产品总原则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3</a:t>
            </a: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、分两期召开业务沟通会，进行新首页概念宣讲，与意向业务确定后续计划，业务要产出长期经营方案供评估</a:t>
            </a: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、在确定一期业务模块基础上，产出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，与技术进行评审，并尝试新的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测试计划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、根据评审反馈修改需求，确定排期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、同步相关产品，如消息中心，产品细化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评审并确定排期，确保和新首页同步上即可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、找附近确定负责人，同步进行产品方案细化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、应用中心，小程序按产品现有计划推进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070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53585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2400" dirty="0" smtClean="0">
                <a:solidFill>
                  <a:srgbClr val="53585F"/>
                </a:solidFill>
                <a:latin typeface="微软雅黑"/>
                <a:ea typeface="微软雅黑"/>
                <a:cs typeface="微软雅黑"/>
              </a:rPr>
              <a:t>业务需提供完整用户运营方案，如目标用户，现有留存率，对应提供的业务服务，</a:t>
            </a:r>
            <a:endParaRPr lang="en-US" altLang="zh-CN" sz="2400" dirty="0" smtClean="0">
              <a:solidFill>
                <a:srgbClr val="53585F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3585F"/>
                </a:solidFill>
                <a:latin typeface="微软雅黑"/>
                <a:ea typeface="微软雅黑"/>
                <a:cs typeface="微软雅黑"/>
              </a:rPr>
              <a:t>                           内容更新频率，至少模拟一个月运营内容）；经首页评审会通过，可开发上线。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99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53585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2400" dirty="0" smtClean="0">
                <a:solidFill>
                  <a:srgbClr val="53585F"/>
                </a:solidFill>
                <a:latin typeface="微软雅黑"/>
                <a:ea typeface="微软雅黑"/>
                <a:cs typeface="微软雅黑"/>
              </a:rPr>
              <a:t>业务需提供完整用户运营方案，如目标用户，现有留存率，对应提供的业务服务，</a:t>
            </a:r>
            <a:endParaRPr lang="en-US" altLang="zh-CN" sz="2400" dirty="0" smtClean="0">
              <a:solidFill>
                <a:srgbClr val="53585F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3585F"/>
                </a:solidFill>
                <a:latin typeface="微软雅黑"/>
                <a:ea typeface="微软雅黑"/>
                <a:cs typeface="微软雅黑"/>
              </a:rPr>
              <a:t>                           内容更新频率，至少模拟一个月运营内容）；经首页评审会通过，可开发上线。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9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>
            <a:spLocks noGrp="1"/>
          </p:cNvSpPr>
          <p:nvPr>
            <p:ph type="title"/>
          </p:nvPr>
        </p:nvSpPr>
        <p:spPr>
          <a:xfrm>
            <a:off x="1778000" y="2298703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00"/>
            </a:lvl1pPr>
            <a:lvl2pPr marL="0" indent="228594" algn="ctr">
              <a:spcBef>
                <a:spcPts val="0"/>
              </a:spcBef>
              <a:buSzTx/>
              <a:buNone/>
              <a:defRPr sz="4500"/>
            </a:lvl2pPr>
            <a:lvl3pPr marL="0" indent="457189" algn="ctr">
              <a:spcBef>
                <a:spcPts val="0"/>
              </a:spcBef>
              <a:buSzTx/>
              <a:buNone/>
              <a:defRPr sz="4500"/>
            </a:lvl3pPr>
            <a:lvl4pPr marL="0" indent="685783" algn="ctr">
              <a:spcBef>
                <a:spcPts val="0"/>
              </a:spcBef>
              <a:buSzTx/>
              <a:buNone/>
              <a:defRPr sz="4500"/>
            </a:lvl4pPr>
            <a:lvl5pPr marL="0" indent="914377" algn="ctr">
              <a:spcBef>
                <a:spcPts val="0"/>
              </a:spcBef>
              <a:buSzTx/>
              <a:buNone/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正文级别 1…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00"/>
            </a:lvl1pPr>
            <a:lvl2pPr marL="0" indent="228594" algn="ctr">
              <a:spcBef>
                <a:spcPts val="0"/>
              </a:spcBef>
              <a:buSzTx/>
              <a:buNone/>
              <a:defRPr sz="4500"/>
            </a:lvl2pPr>
            <a:lvl3pPr marL="0" indent="457189" algn="ctr">
              <a:spcBef>
                <a:spcPts val="0"/>
              </a:spcBef>
              <a:buSzTx/>
              <a:buNone/>
              <a:defRPr sz="4500"/>
            </a:lvl3pPr>
            <a:lvl4pPr marL="0" indent="685783" algn="ctr">
              <a:spcBef>
                <a:spcPts val="0"/>
              </a:spcBef>
              <a:buSzTx/>
              <a:buNone/>
              <a:defRPr sz="4500"/>
            </a:lvl4pPr>
            <a:lvl5pPr marL="0" indent="914377" algn="ctr">
              <a:spcBef>
                <a:spcPts val="0"/>
              </a:spcBef>
              <a:buSzTx/>
              <a:buNone/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fld id="{05A93482-8E69-40F7-BCAD-5662A6CADB27}" type="datetime4">
              <a:rPr lang="en-US" smtClean="0"/>
              <a:pPr/>
              <a:t>November 26, 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>
            <a:spLocks noGrp="1"/>
          </p:cNvSpPr>
          <p:nvPr>
            <p:ph type="title"/>
          </p:nvPr>
        </p:nvSpPr>
        <p:spPr>
          <a:xfrm>
            <a:off x="1778000" y="4533903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3" y="1104903"/>
            <a:ext cx="9525000" cy="11506200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>
            <a:spLocks noGrp="1"/>
          </p:cNvSpPr>
          <p:nvPr>
            <p:ph type="title"/>
          </p:nvPr>
        </p:nvSpPr>
        <p:spPr>
          <a:xfrm>
            <a:off x="1651002" y="1104903"/>
            <a:ext cx="10223501" cy="5613400"/>
          </a:xfrm>
          <a:prstGeom prst="rect">
            <a:avLst/>
          </a:prstGeom>
        </p:spPr>
        <p:txBody>
          <a:bodyPr anchor="b"/>
          <a:lstStyle>
            <a:lvl1pPr>
              <a:defRPr sz="85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>
            <a:spLocks noGrp="1"/>
          </p:cNvSpPr>
          <p:nvPr>
            <p:ph type="body" sz="quarter" idx="1"/>
          </p:nvPr>
        </p:nvSpPr>
        <p:spPr>
          <a:xfrm>
            <a:off x="1651002" y="6845303"/>
            <a:ext cx="10223501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00"/>
            </a:lvl1pPr>
            <a:lvl2pPr marL="0" indent="228594" algn="ctr">
              <a:spcBef>
                <a:spcPts val="0"/>
              </a:spcBef>
              <a:buSzTx/>
              <a:buNone/>
              <a:defRPr sz="4500"/>
            </a:lvl2pPr>
            <a:lvl3pPr marL="0" indent="457189" algn="ctr">
              <a:spcBef>
                <a:spcPts val="0"/>
              </a:spcBef>
              <a:buSzTx/>
              <a:buNone/>
              <a:defRPr sz="4500"/>
            </a:lvl3pPr>
            <a:lvl4pPr marL="0" indent="685783" algn="ctr">
              <a:spcBef>
                <a:spcPts val="0"/>
              </a:spcBef>
              <a:buSzTx/>
              <a:buNone/>
              <a:defRPr sz="4500"/>
            </a:lvl4pPr>
            <a:lvl5pPr marL="0" indent="914377" algn="ctr">
              <a:spcBef>
                <a:spcPts val="0"/>
              </a:spcBef>
              <a:buSzTx/>
              <a:buNone/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3" y="3238500"/>
            <a:ext cx="9525000" cy="920750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>
            <a:spLocks noGrp="1"/>
          </p:cNvSpPr>
          <p:nvPr>
            <p:ph type="body" sz="half" idx="1"/>
          </p:nvPr>
        </p:nvSpPr>
        <p:spPr>
          <a:xfrm>
            <a:off x="1689101" y="3238500"/>
            <a:ext cx="10007600" cy="9207501"/>
          </a:xfrm>
          <a:prstGeom prst="rect">
            <a:avLst/>
          </a:prstGeom>
        </p:spPr>
        <p:txBody>
          <a:bodyPr/>
          <a:lstStyle>
            <a:lvl1pPr marL="558786" indent="-558786">
              <a:spcBef>
                <a:spcPts val="4501"/>
              </a:spcBef>
              <a:defRPr sz="4500"/>
            </a:lvl1pPr>
            <a:lvl2pPr marL="1117572" indent="-558786">
              <a:spcBef>
                <a:spcPts val="4501"/>
              </a:spcBef>
              <a:defRPr sz="4500"/>
            </a:lvl2pPr>
            <a:lvl3pPr marL="1676358" indent="-558786">
              <a:spcBef>
                <a:spcPts val="4501"/>
              </a:spcBef>
              <a:defRPr sz="4500"/>
            </a:lvl3pPr>
            <a:lvl4pPr marL="2235144" indent="-558786">
              <a:spcBef>
                <a:spcPts val="4501"/>
              </a:spcBef>
              <a:defRPr sz="4500"/>
            </a:lvl4pPr>
            <a:lvl5pPr marL="2793930" indent="-558786">
              <a:spcBef>
                <a:spcPts val="4501"/>
              </a:spcBef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699" y="7048500"/>
            <a:ext cx="7404101" cy="554990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699" y="1130300"/>
            <a:ext cx="7404101" cy="554990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1" y="1130299"/>
            <a:ext cx="14173200" cy="1146810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2387602" y="8953503"/>
            <a:ext cx="19621501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>
            <a:spLocks noGrp="1"/>
          </p:cNvSpPr>
          <p:nvPr>
            <p:ph type="body" sz="quarter" idx="14"/>
          </p:nvPr>
        </p:nvSpPr>
        <p:spPr>
          <a:xfrm>
            <a:off x="2387602" y="6028036"/>
            <a:ext cx="19621501" cy="923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>
            <a:spLocks noGrp="1"/>
          </p:cNvSpPr>
          <p:nvPr>
            <p:ph type="title"/>
          </p:nvPr>
        </p:nvSpPr>
        <p:spPr>
          <a:xfrm>
            <a:off x="1689103" y="952501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>
            <a:spLocks noGrp="1"/>
          </p:cNvSpPr>
          <p:nvPr>
            <p:ph type="body" idx="1"/>
          </p:nvPr>
        </p:nvSpPr>
        <p:spPr>
          <a:xfrm>
            <a:off x="1689103" y="3238500"/>
            <a:ext cx="21005800" cy="920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>
            <a:spLocks noGrp="1"/>
          </p:cNvSpPr>
          <p:nvPr>
            <p:ph type="sldNum" sz="quarter" idx="2"/>
          </p:nvPr>
        </p:nvSpPr>
        <p:spPr>
          <a:xfrm>
            <a:off x="11929073" y="13081000"/>
            <a:ext cx="513160" cy="471925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transition spd="med"/>
  <p:txStyles>
    <p:titleStyle>
      <a:lvl1pPr marL="0" marR="0" indent="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4984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69968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4952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39937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4921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09905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4889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79873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4857" marR="0" indent="-634984" algn="l" defTabSz="825481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8254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77427" y="-320094"/>
            <a:ext cx="10606573" cy="1364178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支付宝首页优化方案"/>
          <p:cNvSpPr/>
          <p:nvPr/>
        </p:nvSpPr>
        <p:spPr>
          <a:xfrm>
            <a:off x="5483704" y="5366493"/>
            <a:ext cx="16057784" cy="195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b">
            <a:normAutofit/>
          </a:bodyPr>
          <a:lstStyle>
            <a:lvl1pPr defTabSz="775969">
              <a:defRPr sz="10528">
                <a:solidFill>
                  <a:srgbClr val="464B52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kumimoji="1" lang="en-US" altLang="zh-CN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12.12</a:t>
            </a:r>
            <a:r>
              <a:rPr kumimoji="1" lang="zh-CN" altLang="en-US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商户培训</a:t>
            </a:r>
            <a:r>
              <a:rPr kumimoji="1" lang="zh-CN" altLang="en-US" sz="9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  <a:endParaRPr sz="9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pic>
        <p:nvPicPr>
          <p:cNvPr id="129" name="lALO1UsEB8zIzMg_200_200.png_620x10000q90g.jpg" descr="lALO1UsEB8zIzMg_200_200.png_620x10000q90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7104" y="5683472"/>
            <a:ext cx="1634656" cy="163465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文本框 4"/>
          <p:cNvSpPr txBox="1"/>
          <p:nvPr/>
        </p:nvSpPr>
        <p:spPr>
          <a:xfrm>
            <a:off x="12408024" y="733348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5400" dirty="0" smtClean="0">
                <a:latin typeface="微软雅黑"/>
                <a:ea typeface="微软雅黑"/>
                <a:cs typeface="微软雅黑"/>
              </a:rPr>
              <a:t>——</a:t>
            </a:r>
            <a:r>
              <a:rPr kumimoji="1" lang="zh-CN" altLang="en-US" sz="5400" dirty="0" smtClean="0">
                <a:latin typeface="微软雅黑"/>
                <a:ea typeface="微软雅黑"/>
                <a:cs typeface="微软雅黑"/>
              </a:rPr>
              <a:t>通用活动</a:t>
            </a:r>
            <a:endParaRPr kumimoji="1" lang="en-US" altLang="zh-CN" sz="5400" dirty="0" smtClean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12531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03"/>
          <p:cNvSpPr/>
          <p:nvPr/>
        </p:nvSpPr>
        <p:spPr>
          <a:xfrm>
            <a:off x="352090" y="1044"/>
            <a:ext cx="2242223" cy="241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0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支付宝业务构成"/>
          <p:cNvSpPr/>
          <p:nvPr/>
        </p:nvSpPr>
        <p:spPr>
          <a:xfrm>
            <a:off x="2974976" y="649923"/>
            <a:ext cx="3180356" cy="102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5800">
                <a:solidFill>
                  <a:srgbClr val="464B51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kumimoji="1" lang="en-US" altLang="en-US" sz="6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kumimoji="1"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82888" y="2177480"/>
            <a:ext cx="18397173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① </a:t>
            </a:r>
            <a:r>
              <a:rPr lang="zh-CN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</a:t>
            </a:r>
            <a:r>
              <a:rPr lang="zh-CN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</a:t>
            </a:r>
            <a:r>
              <a:rPr lang="zh-CN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3200" dirty="0" smtClean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2017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—2018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31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② </a:t>
            </a:r>
            <a:r>
              <a:rPr lang="zh-CN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</a:t>
            </a:r>
            <a:r>
              <a:rPr lang="zh-CN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内容</a:t>
            </a:r>
            <a:r>
              <a:rPr lang="zh-CN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：扫码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领代金券，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12.1-12.12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，扫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码可抽取代金券，最高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：随机立减，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12.12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当天消费实付满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元可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享受随机立减，最高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折，封顶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：扫码领红包，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12.13-12.31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，扫码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可抽取到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红包，最高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en-US" altLang="zh-CN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③ </a:t>
            </a:r>
            <a:r>
              <a:rPr lang="zh-CN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参与流程</a:t>
            </a:r>
            <a:endParaRPr lang="en-US" altLang="zh-CN" sz="3200" dirty="0" smtClean="0"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参与流程：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打开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支付宝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扫一扫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扫描活动物料二维码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进入活动页面点击抽奖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抽取代金券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demo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奖品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查看流程：打开支付宝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 进入右上角卡包 – 点击券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使用流程：使用支付宝付款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满足使用条件时自动抵扣核销。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）活动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参与流程：使用支付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宝付款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 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满足活动条件时自动享受立减优惠</a:t>
            </a:r>
            <a:r>
              <a:rPr lang="zh-CN" altLang="zh-CN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demo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）活动</a:t>
            </a:r>
            <a:r>
              <a:rPr lang="en-US" altLang="zh-CN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3200" dirty="0" smtClean="0"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参与流程：</a:t>
            </a:r>
            <a:r>
              <a:rPr lang="zh-CN" altLang="zh-CN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打开</a:t>
            </a:r>
            <a:r>
              <a:rPr lang="zh-CN" altLang="en-US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支付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宝</a:t>
            </a:r>
            <a:r>
              <a:rPr lang="en-US" altLang="zh-CN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扫一扫</a:t>
            </a:r>
            <a:r>
              <a:rPr lang="zh-CN" altLang="zh-CN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–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扫描活动物料</a:t>
            </a:r>
            <a:r>
              <a:rPr lang="zh-CN" altLang="en-US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二维码</a:t>
            </a:r>
            <a:r>
              <a:rPr lang="zh-CN" altLang="zh-CN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–</a:t>
            </a:r>
            <a:r>
              <a:rPr lang="zh-CN" altLang="en-US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点击活动页面抽奖按钮</a:t>
            </a:r>
            <a:r>
              <a:rPr lang="zh-CN" altLang="zh-CN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– 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抽取到店红包</a:t>
            </a:r>
            <a:endParaRPr lang="en-US" altLang="zh-CN" sz="3200" dirty="0" smtClean="0"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zh-CN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奖品</a:t>
            </a:r>
            <a:r>
              <a:rPr lang="zh-CN" altLang="zh-CN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查看流程</a:t>
            </a:r>
            <a:r>
              <a:rPr lang="zh-CN" altLang="zh-CN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打开支付宝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 进入右上角卡包 – 点击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券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</a:t>
            </a:r>
            <a:r>
              <a:rPr lang="zh-CN" altLang="en-US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流程：使用支付宝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付款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 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满足</a:t>
            </a:r>
            <a:r>
              <a:rPr lang="zh-CN" altLang="en-US" sz="32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使用条件时</a:t>
            </a:r>
            <a:r>
              <a:rPr lang="zh-CN" altLang="en-US" sz="3200" dirty="0" smtClean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自动抵扣核销。</a:t>
            </a:r>
            <a:endParaRPr lang="en-US" altLang="zh-CN" sz="3200" dirty="0" smtClean="0"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/>
            <a:endParaRPr lang="zh-CN" altLang="zh-CN" sz="32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536" y="8946232"/>
            <a:ext cx="1138917" cy="19414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04" y="6722709"/>
            <a:ext cx="1229680" cy="183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9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03"/>
          <p:cNvSpPr/>
          <p:nvPr/>
        </p:nvSpPr>
        <p:spPr>
          <a:xfrm>
            <a:off x="352090" y="1044"/>
            <a:ext cx="2242223" cy="241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0</a:t>
            </a:r>
            <a:r>
              <a:rPr lang="en-US" altLang="zh-CN" dirty="0" smtClean="0"/>
              <a:t>2</a:t>
            </a:r>
            <a:endParaRPr dirty="0"/>
          </a:p>
        </p:txBody>
      </p:sp>
      <p:sp>
        <p:nvSpPr>
          <p:cNvPr id="163" name="支付宝业务构成"/>
          <p:cNvSpPr/>
          <p:nvPr/>
        </p:nvSpPr>
        <p:spPr>
          <a:xfrm>
            <a:off x="2974976" y="649923"/>
            <a:ext cx="7027563" cy="102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5800">
                <a:solidFill>
                  <a:srgbClr val="464B51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kumimoji="1"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活动参与及中奖资格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4976" y="2502864"/>
            <a:ext cx="17497944" cy="9951440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 anchor="ctr">
            <a:spAutoFit/>
          </a:bodyPr>
          <a:lstStyle>
            <a:defPPr marL="0" marR="0" indent="0" algn="l" defTabSz="9143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① </a:t>
            </a:r>
            <a:r>
              <a:rPr lang="zh-CN" altLang="zh-CN" sz="32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用户</a:t>
            </a:r>
            <a:r>
              <a:rPr lang="zh-CN" altLang="zh-CN" sz="3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可以中奖几次</a:t>
            </a:r>
            <a:endParaRPr lang="zh-CN" altLang="zh-CN" sz="32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）活动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：活动期间，同一用户在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12.1-12.12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仅可中奖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次（不同商家共享）；</a:t>
            </a:r>
            <a:endParaRPr lang="en-US" altLang="zh-CN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）活动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：活动期间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，同一用户在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12.12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当天仅可享受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次立减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优惠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（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不同商家共享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）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  <a:endParaRPr lang="en-US" altLang="zh-CN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（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3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）活动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3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：活动期间，同一用户在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12.13-12.31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每天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有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次领取机会（不同商家共享），红包需使用后才可获得下一次领取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机会。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②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32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哪些用户无法参与活动</a:t>
            </a:r>
            <a:endParaRPr lang="en-US" altLang="zh-CN" sz="3200" kern="1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lang="zh-CN" altLang="en-US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）未实名认证的用户；</a:t>
            </a:r>
            <a:endParaRPr lang="en-US" altLang="zh-CN" sz="3200" kern="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r>
            <a:r>
              <a:rPr lang="zh-CN" altLang="en-US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）作弊用户；</a:t>
            </a:r>
            <a:endParaRPr lang="en-US" altLang="zh-CN" sz="3200" kern="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32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）使用</a:t>
            </a:r>
            <a:r>
              <a:rPr lang="en-US" altLang="zh-CN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10.0.20</a:t>
            </a:r>
            <a:r>
              <a:rPr lang="zh-CN" altLang="en-US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以下版本</a:t>
            </a:r>
            <a:r>
              <a:rPr lang="zh-CN" altLang="en-US" sz="32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支付宝手机客户端</a:t>
            </a:r>
            <a:r>
              <a:rPr lang="zh-CN" altLang="en-US" sz="32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用户。</a:t>
            </a:r>
            <a:endParaRPr lang="zh-CN" altLang="zh-CN" sz="3200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endParaRPr lang="zh-CN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95856" y="4094596"/>
            <a:ext cx="10297144" cy="841254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 anchor="ctr">
            <a:spAutoFit/>
          </a:bodyPr>
          <a:lstStyle>
            <a:defPPr marL="0" marR="0" indent="0" algn="l" defTabSz="9143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endParaRPr lang="zh-CN" alt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5856" y="5482493"/>
            <a:ext cx="12601400" cy="841254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 anchor="ctr">
            <a:spAutoFit/>
          </a:bodyPr>
          <a:lstStyle>
            <a:defPPr marL="0" marR="0" indent="0" algn="l" defTabSz="9143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r>
              <a:rPr lang="zh-CN" alt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/>
                <a:ea typeface="微软雅黑"/>
                <a:cs typeface="微软雅黑"/>
              </a:rPr>
              <a:t> </a:t>
            </a:r>
            <a:endParaRPr lang="zh-CN" altLang="en-US" sz="36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39872" y="7057957"/>
            <a:ext cx="11521280" cy="841254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 anchor="ctr">
            <a:spAutoFit/>
          </a:bodyPr>
          <a:lstStyle>
            <a:defPPr marL="0" marR="0" indent="0" algn="l" defTabSz="9143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r>
              <a:rPr lang="zh-CN" alt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/>
                <a:ea typeface="微软雅黑"/>
                <a:cs typeface="微软雅黑"/>
              </a:rPr>
              <a:t> </a:t>
            </a:r>
            <a:endParaRPr lang="zh-CN" altLang="en-US" sz="36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95856" y="10006320"/>
            <a:ext cx="12601400" cy="595033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 anchor="ctr">
            <a:spAutoFit/>
          </a:bodyPr>
          <a:lstStyle>
            <a:defPPr marL="0" marR="0" indent="0" algn="l" defTabSz="9143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r>
              <a:rPr lang="zh-CN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   </a:t>
            </a:r>
            <a:endParaRPr lang="zh-CN" altLang="en-US"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3268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03"/>
          <p:cNvSpPr/>
          <p:nvPr/>
        </p:nvSpPr>
        <p:spPr>
          <a:xfrm>
            <a:off x="352090" y="1044"/>
            <a:ext cx="2242223" cy="241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0</a:t>
            </a:r>
            <a:r>
              <a:rPr lang="en-US" altLang="zh-CN" dirty="0" smtClean="0"/>
              <a:t>3</a:t>
            </a:r>
            <a:endParaRPr dirty="0"/>
          </a:p>
        </p:txBody>
      </p:sp>
      <p:sp>
        <p:nvSpPr>
          <p:cNvPr id="163" name="支付宝业务构成"/>
          <p:cNvSpPr/>
          <p:nvPr/>
        </p:nvSpPr>
        <p:spPr>
          <a:xfrm>
            <a:off x="2974976" y="649923"/>
            <a:ext cx="8951166" cy="102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5800">
                <a:solidFill>
                  <a:srgbClr val="464B51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kumimoji="1"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奖品</a:t>
            </a:r>
            <a:r>
              <a:rPr kumimoji="1"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优惠券的领取和使用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9018" y="2897560"/>
            <a:ext cx="20234248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代金券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</a:t>
            </a:r>
            <a:endParaRPr lang="zh-CN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-12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日领取的代金券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使用有效期至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2017.12.31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在商家实体门店使用支付宝付款，满足使用条件时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自动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抵扣，详细券规则见券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说明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②红包如何使用</a:t>
            </a: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13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-12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31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领取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到店红包，有效期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天，在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商家实体门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店使用支付宝付款，满足使用使用条件时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自动抵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扣，详细红包规则见红包说明；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③代金券、随机立减、到店红包是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否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可以叠加使用</a:t>
            </a:r>
            <a:endParaRPr lang="zh-CN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可以，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优先级依次为代金券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到店红包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随机立减，随机立减门槛金额为前两者优惠后的实付金额，本次活动实付金额需满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元才可享受随机立减优惠。举例：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、订单金额为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10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元，代金券优惠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元，红包优惠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元，实付金额为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元，则无法享受随机立减。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、订单金额为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元，代金券优惠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元，红包优惠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元，实付金额为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元，可享受随机立减。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④如何查看优惠补贴金额</a:t>
            </a: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本次活动优惠金额由支付宝出资，优惠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补贴情况可以在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b.alipay.com-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对账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账务明细 查看资金收入情况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，如有操作疑问，请拨打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0571-88158090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288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3"/>
          <p:cNvSpPr/>
          <p:nvPr/>
        </p:nvSpPr>
        <p:spPr>
          <a:xfrm>
            <a:off x="352090" y="1044"/>
            <a:ext cx="2242223" cy="241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0</a:t>
            </a:r>
            <a:r>
              <a:rPr lang="en-US" dirty="0" smtClean="0"/>
              <a:t>4</a:t>
            </a:r>
            <a:endParaRPr dirty="0"/>
          </a:p>
        </p:txBody>
      </p:sp>
      <p:sp>
        <p:nvSpPr>
          <p:cNvPr id="13" name="支付宝业务构成"/>
          <p:cNvSpPr/>
          <p:nvPr/>
        </p:nvSpPr>
        <p:spPr>
          <a:xfrm>
            <a:off x="2974976" y="649923"/>
            <a:ext cx="3180356" cy="102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5800">
                <a:solidFill>
                  <a:srgbClr val="464B51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kumimoji="1"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kumimoji="1"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38872" y="3905672"/>
            <a:ext cx="189381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 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参与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优惠的订单，顾客要求退货或者退款，门店如何操作？</a:t>
            </a:r>
          </a:p>
          <a:p>
            <a:pPr algn="l">
              <a:lnSpc>
                <a:spcPct val="200000"/>
              </a:lnSpc>
            </a:pPr>
            <a:r>
              <a:rPr lang="zh-CN" altLang="zh-CN" sz="32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按日常的退货退款操作流程处理，退款金额按实际支付金额操作； 收银员无需折算支付优惠。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② 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享受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优惠的订单退款金额是多少？</a:t>
            </a:r>
          </a:p>
          <a:p>
            <a:pPr algn="l">
              <a:lnSpc>
                <a:spcPct val="200000"/>
              </a:lnSpc>
            </a:pP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如享受优惠的交易发生退款，仅退还用户实际支付的金额（不包含折扣优惠金额），已享优惠资格不再补偿。</a:t>
            </a:r>
          </a:p>
          <a:p>
            <a:pPr algn="l">
              <a:lnSpc>
                <a:spcPct val="200000"/>
              </a:lnSpc>
            </a:pPr>
            <a:r>
              <a:rPr lang="en-US" altLang="zh-CN" sz="32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③ </a:t>
            </a:r>
            <a:r>
              <a:rPr lang="zh-CN" altLang="zh-CN" sz="32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退款</a:t>
            </a:r>
            <a:r>
              <a:rPr lang="zh-CN" altLang="zh-CN" sz="3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后还可以再享受优惠吗？ </a:t>
            </a:r>
            <a:endParaRPr lang="zh-CN" altLang="zh-CN" sz="32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zh-CN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不可以，每个用户仅可以享受一次</a:t>
            </a:r>
            <a:endParaRPr lang="zh-CN" altLang="zh-CN" sz="3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3"/>
          <p:cNvSpPr/>
          <p:nvPr/>
        </p:nvSpPr>
        <p:spPr>
          <a:xfrm>
            <a:off x="352090" y="1044"/>
            <a:ext cx="2242223" cy="241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0</a:t>
            </a:r>
            <a:r>
              <a:rPr lang="en-US" dirty="0" smtClean="0"/>
              <a:t>5</a:t>
            </a:r>
            <a:endParaRPr dirty="0"/>
          </a:p>
        </p:txBody>
      </p:sp>
      <p:sp>
        <p:nvSpPr>
          <p:cNvPr id="13" name="支付宝业务构成"/>
          <p:cNvSpPr/>
          <p:nvPr/>
        </p:nvSpPr>
        <p:spPr>
          <a:xfrm>
            <a:off x="2974976" y="649923"/>
            <a:ext cx="5047855" cy="102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5800">
                <a:solidFill>
                  <a:srgbClr val="464B51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kumimoji="1"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宕机</a:t>
            </a:r>
            <a:r>
              <a:rPr kumimoji="1"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故障预案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26904" y="3113584"/>
            <a:ext cx="198022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① 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无法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使用支付宝支付</a:t>
            </a:r>
            <a:endParaRPr lang="zh-CN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情况一：有券</a:t>
            </a:r>
            <a:endParaRPr lang="en-US" altLang="zh-CN" sz="3200" dirty="0" smtClean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支付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宝会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在</a:t>
            </a:r>
            <a:r>
              <a:rPr lang="en-US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10</a:t>
            </a: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个工作日内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给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所有有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券未核销的用户补发同面额券，券</a:t>
            </a:r>
            <a:r>
              <a:rPr lang="en-US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1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周使用有效期；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情况二：无券</a:t>
            </a:r>
            <a:endParaRPr lang="en-US" altLang="zh-CN" sz="3200" dirty="0" smtClean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在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支付系统修复前，请商户引导用户暂使用其他付款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方式</a:t>
            </a: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；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情况三：用户强烈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要</a:t>
            </a: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求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参与活动</a:t>
            </a:r>
            <a:endParaRPr lang="en-US" altLang="zh-CN" sz="3200" dirty="0" smtClean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请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引导用户拨打支付宝投诉电话</a:t>
            </a:r>
            <a:r>
              <a:rPr lang="en-US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95188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，支付宝客服核实后，可补发优惠权益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en-US" altLang="zh-CN" sz="3200" dirty="0" smtClean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②可以使用支付宝支付</a:t>
            </a:r>
            <a:r>
              <a:rPr lang="zh-CN" altLang="en-US" sz="3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，并且用户满足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活动条件</a:t>
            </a:r>
            <a:r>
              <a:rPr lang="zh-CN" altLang="en-US" sz="3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，但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没有</a:t>
            </a:r>
            <a:r>
              <a:rPr lang="zh-CN" altLang="en-US" sz="3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享受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优惠</a:t>
            </a:r>
            <a:endParaRPr lang="en-US" altLang="zh-CN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请引导用户拨打支付宝投诉电话</a:t>
            </a:r>
            <a:r>
              <a:rPr lang="en-US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95188/</a:t>
            </a: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或者提交用户交易订单号给到</a:t>
            </a:r>
            <a:r>
              <a:rPr lang="en-US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ISV</a:t>
            </a:r>
            <a:r>
              <a:rPr lang="zh-CN" altLang="en-US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活动接口人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</a:t>
            </a: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支付宝客服核实后，可补发优惠权益。</a:t>
            </a:r>
            <a:endParaRPr lang="en-US" altLang="zh-CN" sz="3200" dirty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③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商家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接口人配合</a:t>
            </a:r>
            <a:r>
              <a:rPr lang="zh-CN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保障</a:t>
            </a:r>
            <a:endParaRPr lang="en-US" altLang="zh-CN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32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请商家技术、运营等核心接口人，在活动期间内，保证随时可联系到，且立即配合解决问题</a:t>
            </a:r>
            <a:r>
              <a:rPr lang="zh-CN" altLang="zh-CN" sz="32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6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3"/>
          <p:cNvSpPr/>
          <p:nvPr/>
        </p:nvSpPr>
        <p:spPr>
          <a:xfrm>
            <a:off x="352090" y="1044"/>
            <a:ext cx="2242223" cy="241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0</a:t>
            </a:r>
            <a:r>
              <a:rPr lang="en-US" dirty="0"/>
              <a:t>6</a:t>
            </a:r>
            <a:endParaRPr dirty="0"/>
          </a:p>
        </p:txBody>
      </p:sp>
      <p:sp>
        <p:nvSpPr>
          <p:cNvPr id="6" name="支付宝业务构成"/>
          <p:cNvSpPr/>
          <p:nvPr/>
        </p:nvSpPr>
        <p:spPr>
          <a:xfrm>
            <a:off x="2974976" y="665312"/>
            <a:ext cx="11259491" cy="995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5800">
                <a:solidFill>
                  <a:srgbClr val="464B51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活动详情请扫描海报左下方二维码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28" y="2681536"/>
            <a:ext cx="6706914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5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3"/>
          <p:cNvSpPr/>
          <p:nvPr/>
        </p:nvSpPr>
        <p:spPr>
          <a:xfrm>
            <a:off x="352090" y="1044"/>
            <a:ext cx="2242223" cy="241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15000">
                <a:solidFill>
                  <a:srgbClr val="E6E6E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0</a:t>
            </a:r>
            <a:r>
              <a:rPr lang="en-US" dirty="0" smtClean="0"/>
              <a:t>7</a:t>
            </a:r>
            <a:endParaRPr dirty="0"/>
          </a:p>
        </p:txBody>
      </p:sp>
      <p:sp>
        <p:nvSpPr>
          <p:cNvPr id="6" name="支付宝业务构成"/>
          <p:cNvSpPr/>
          <p:nvPr/>
        </p:nvSpPr>
        <p:spPr>
          <a:xfrm>
            <a:off x="2974976" y="665312"/>
            <a:ext cx="9420847" cy="995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5800">
                <a:solidFill>
                  <a:srgbClr val="464B51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代金券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红包领取流程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DEMO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1520" y="12283862"/>
            <a:ext cx="75608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以上仅为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demo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，请以活动实际页面为准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31" y="4753519"/>
            <a:ext cx="4236132" cy="63529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01" y="4760305"/>
            <a:ext cx="4239207" cy="6328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725" y="4742231"/>
            <a:ext cx="11650498" cy="63642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57793" y="3348765"/>
            <a:ext cx="547260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①打开支付宝</a:t>
            </a:r>
            <a:endParaRPr kumimoji="0" lang="en-US" altLang="zh-CN" sz="3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扫描物料二维码</a:t>
            </a: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95903" y="3348763"/>
            <a:ext cx="547260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②进入活动页面</a:t>
            </a:r>
            <a:endParaRPr lang="en-US" altLang="zh-CN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点击抽取落入卡包</a:t>
            </a: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18833" y="3348763"/>
            <a:ext cx="547260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③打开支付宝付款码</a:t>
            </a:r>
            <a:endParaRPr lang="en-US" altLang="zh-CN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扫码支付</a:t>
            </a: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208224" y="3362653"/>
            <a:ext cx="547260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④自动核销优惠</a:t>
            </a: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096656" y="3308649"/>
            <a:ext cx="547260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⑤用户支付</a:t>
            </a:r>
            <a:endParaRPr lang="en-US" altLang="zh-CN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优惠后金额</a:t>
            </a: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79584" y="11249341"/>
            <a:ext cx="85836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12.13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会自动替换为到店红包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053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71520" y="6421983"/>
            <a:ext cx="799288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</a:t>
            </a:r>
            <a:r>
              <a:rPr lang="en-US" altLang="zh-CN" sz="5000" dirty="0" smtClean="0"/>
              <a:t>hanks!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7572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49257</TotalTime>
  <Words>1065</Words>
  <Application>Microsoft Office PowerPoint</Application>
  <PresentationFormat>自定义</PresentationFormat>
  <Paragraphs>91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Helvetica Light</vt:lpstr>
      <vt:lpstr>Helvetica Neue</vt:lpstr>
      <vt:lpstr>Lantinghei SC Demibold</vt:lpstr>
      <vt:lpstr>宋体</vt:lpstr>
      <vt:lpstr>微软雅黑</vt:lpstr>
      <vt:lpstr>Calibri</vt:lpstr>
      <vt:lpstr>Helvetica</vt:lpstr>
      <vt:lpstr>Tahoma</vt:lpstr>
      <vt:lpstr>Times New Roman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民德</dc:creator>
  <cp:lastModifiedBy>菲尼</cp:lastModifiedBy>
  <cp:revision>719</cp:revision>
  <dcterms:modified xsi:type="dcterms:W3CDTF">2017-11-26T15:42:42Z</dcterms:modified>
</cp:coreProperties>
</file>