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526" r:id="rId3"/>
    <p:sldId id="515" r:id="rId4"/>
    <p:sldId id="538" r:id="rId5"/>
    <p:sldId id="527" r:id="rId6"/>
    <p:sldId id="514" r:id="rId7"/>
    <p:sldId id="513" r:id="rId8"/>
    <p:sldId id="530" r:id="rId9"/>
    <p:sldId id="539" r:id="rId10"/>
    <p:sldId id="531" r:id="rId11"/>
    <p:sldId id="532" r:id="rId12"/>
    <p:sldId id="534" r:id="rId13"/>
    <p:sldId id="533" r:id="rId14"/>
    <p:sldId id="535" r:id="rId15"/>
    <p:sldId id="540" r:id="rId16"/>
  </p:sldIdLst>
  <p:sldSz cx="9144000" cy="5143500" type="screen16x9"/>
  <p:notesSz cx="6858000" cy="9144000"/>
  <p:defaultTextStyle>
    <a:defPPr>
      <a:defRPr lang="zh-CN"/>
    </a:defPPr>
    <a:lvl1pPr marL="0" lvl="0" indent="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257175" lvl="1" indent="20002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514350" lvl="2" indent="40005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771525" lvl="3" indent="60007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028700" lvl="4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CCE0"/>
    <a:srgbClr val="CC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3688"/>
    <p:restoredTop sz="94497"/>
  </p:normalViewPr>
  <p:slideViewPr>
    <p:cSldViewPr snapToGrid="0" showGuides="1">
      <p:cViewPr>
        <p:scale>
          <a:sx n="66" d="100"/>
          <a:sy n="66" d="100"/>
        </p:scale>
        <p:origin x="-245" y="-62"/>
      </p:cViewPr>
      <p:guideLst>
        <p:guide orient="horz" pos="1694"/>
        <p:guide pos="2932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algn="r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编辑母版文本样式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257175" marR="0" lvl="1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第二级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514350" marR="0" lvl="2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第三级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771525" marR="0" lvl="3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第四级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1028700" marR="0" lvl="4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第五级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等线"/>
                <a:ea typeface="等线"/>
              </a:rPr>
            </a:fld>
            <a:endParaRPr lang="zh-CN" altLang="en-US" sz="1200" dirty="0">
              <a:latin typeface="等线"/>
              <a:ea typeface="等线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1pPr>
    <a:lvl2pPr marL="25717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2pPr>
    <a:lvl3pPr marL="51435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3pPr>
    <a:lvl4pPr marL="77152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4pPr>
    <a:lvl5pPr marL="102870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5793" y="1569979"/>
            <a:ext cx="2329764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503253" y="1569979"/>
            <a:ext cx="2223219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63269" y="1569979"/>
            <a:ext cx="2265837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63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7102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856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9pPr>
    </p:titleStyle>
    <p:bodyStyle>
      <a:lvl1pPr marL="171450" indent="-17018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6"/>
          <p:cNvGrpSpPr/>
          <p:nvPr/>
        </p:nvGrpSpPr>
        <p:grpSpPr>
          <a:xfrm>
            <a:off x="1790065" y="1812290"/>
            <a:ext cx="908525" cy="522288"/>
            <a:chOff x="1310186" y="3164944"/>
            <a:chExt cx="1211325" cy="696035"/>
          </a:xfrm>
        </p:grpSpPr>
        <p:sp>
          <p:nvSpPr>
            <p:cNvPr id="8" name="圆角矩形 7"/>
            <p:cNvSpPr/>
            <p:nvPr/>
          </p:nvSpPr>
          <p:spPr>
            <a:xfrm>
              <a:off x="1310186" y="3164944"/>
              <a:ext cx="696360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  <a:endParaRPr lang="en-US" altLang="zh-CN" sz="1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066" name="文本框 9"/>
            <p:cNvSpPr txBox="1"/>
            <p:nvPr/>
          </p:nvSpPr>
          <p:spPr>
            <a:xfrm>
              <a:off x="2108352" y="3226297"/>
              <a:ext cx="413159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64" name="文本框 24"/>
          <p:cNvSpPr txBox="1"/>
          <p:nvPr/>
        </p:nvSpPr>
        <p:spPr>
          <a:xfrm>
            <a:off x="2497455" y="3714750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en-US" sz="1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2" name="文本框 2"/>
          <p:cNvSpPr txBox="1"/>
          <p:nvPr/>
        </p:nvSpPr>
        <p:spPr>
          <a:xfrm>
            <a:off x="1028700" y="457200"/>
            <a:ext cx="762000" cy="404813"/>
          </a:xfrm>
          <a:prstGeom prst="rect">
            <a:avLst/>
          </a:prstGeom>
          <a:noFill/>
          <a:ln w="9525">
            <a:noFill/>
          </a:ln>
        </p:spPr>
        <p:txBody>
          <a:bodyPr wrap="none" lIns="51435" tIns="25718" rIns="51435" bIns="25718">
            <a:spAutoFit/>
          </a:bodyPr>
          <a:lstStyle/>
          <a:p>
            <a:r>
              <a:rPr lang="zh-CN" altLang="en-US" sz="2300" b="1" dirty="0">
                <a:solidFill>
                  <a:schemeClr val="accent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目 录</a:t>
            </a:r>
            <a:endParaRPr lang="zh-CN" altLang="en-US" sz="2300" b="1" dirty="0">
              <a:solidFill>
                <a:schemeClr val="accent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cxnSp>
        <p:nvCxnSpPr>
          <p:cNvPr id="30" name="直接连接符 29"/>
          <p:cNvCxnSpPr>
            <a:endCxn id="2052" idx="1"/>
          </p:cNvCxnSpPr>
          <p:nvPr/>
        </p:nvCxnSpPr>
        <p:spPr>
          <a:xfrm>
            <a:off x="20638" y="658813"/>
            <a:ext cx="1008063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18"/>
          <p:cNvGrpSpPr/>
          <p:nvPr/>
        </p:nvGrpSpPr>
        <p:grpSpPr>
          <a:xfrm>
            <a:off x="1790383" y="3192145"/>
            <a:ext cx="982907" cy="522288"/>
            <a:chOff x="1172811" y="3226361"/>
            <a:chExt cx="1311052" cy="696035"/>
          </a:xfrm>
        </p:grpSpPr>
        <p:sp>
          <p:nvSpPr>
            <p:cNvPr id="20" name="圆角矩形 19"/>
            <p:cNvSpPr/>
            <p:nvPr/>
          </p:nvSpPr>
          <p:spPr>
            <a:xfrm>
              <a:off x="1172811" y="3226361"/>
              <a:ext cx="696653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  <a:endParaRPr lang="en-US" altLang="zh-CN" sz="1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062" name="文本框 24"/>
            <p:cNvSpPr txBox="1"/>
            <p:nvPr/>
          </p:nvSpPr>
          <p:spPr>
            <a:xfrm>
              <a:off x="2070529" y="3327910"/>
              <a:ext cx="413334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90284" y="1688254"/>
            <a:ext cx="4754880" cy="8299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关于进一步规范全市血液制品经营</a:t>
            </a:r>
            <a:endParaRPr lang="zh-CN" altLang="en-US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使用管理的通知（摘要）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31224" y="3027256"/>
            <a:ext cx="4754880" cy="8299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rPr>
              <a:t>食品、保健食品欺诈和虚假宣传整</a:t>
            </a:r>
            <a:endParaRPr lang="zh-CN" altLang="en-US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微软雅黑" panose="020B0503020204020204" pitchFamily="34" charset="-122"/>
              <a:sym typeface="+mn-ea"/>
            </a:endParaRPr>
          </a:p>
          <a:p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rPr>
              <a:t>治工作实施方案（摘要）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056817" y="217490"/>
            <a:ext cx="6939280" cy="1067299"/>
            <a:chOff x="2006152" y="578170"/>
            <a:chExt cx="7904170" cy="676293"/>
          </a:xfrm>
        </p:grpSpPr>
        <p:sp>
          <p:nvSpPr>
            <p:cNvPr id="3" name="Title 1"/>
            <p:cNvSpPr txBox="1"/>
            <p:nvPr/>
          </p:nvSpPr>
          <p:spPr>
            <a:xfrm>
              <a:off x="2006152" y="578170"/>
              <a:ext cx="7904170" cy="67629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国家食药监总局食品、保健食品欺诈和</a:t>
              </a:r>
              <a:endParaRPr lang="en-US" altLang="zh-CN" sz="2400" b="1" dirty="0" smtClean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虚假宣传整治工作实施方案（摘要）</a:t>
              </a:r>
              <a:endParaRPr lang="zh-CN" altLang="en-US" sz="24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2054878" y="1222367"/>
              <a:ext cx="7725891" cy="17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1446834"/>
            <a:ext cx="7094538" cy="31394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强化整治重点       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三、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非实体店未落实许可要求行为。</a:t>
            </a:r>
            <a:endParaRPr lang="zh-CN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在许可注册的场所以外经营食品、保健食品。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四、治理发布虚假违法广告。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五、治理欺诈和虚假宣传等违规行为。</a:t>
            </a:r>
            <a:endParaRPr lang="zh-CN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056817" y="217490"/>
            <a:ext cx="6939280" cy="1067299"/>
            <a:chOff x="2006152" y="578170"/>
            <a:chExt cx="7904170" cy="676293"/>
          </a:xfrm>
        </p:grpSpPr>
        <p:sp>
          <p:nvSpPr>
            <p:cNvPr id="3" name="Title 1"/>
            <p:cNvSpPr txBox="1"/>
            <p:nvPr/>
          </p:nvSpPr>
          <p:spPr>
            <a:xfrm>
              <a:off x="2006152" y="578170"/>
              <a:ext cx="7904170" cy="67629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国家食药监总局食品、保健食品欺诈和</a:t>
              </a:r>
              <a:endParaRPr lang="en-US" altLang="zh-CN" sz="2400" b="1" dirty="0" smtClean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虚假宣传整治工作实施方案（摘要）</a:t>
              </a:r>
              <a:endParaRPr lang="zh-CN" altLang="en-US" sz="24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2054878" y="1222367"/>
              <a:ext cx="7725891" cy="17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1446834"/>
            <a:ext cx="7094538" cy="31394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algn="just">
              <a:lnSpc>
                <a:spcPts val="3500"/>
              </a:lnSpc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细化整治措施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一、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摸底排查。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重点检查不具备经营资质、产品标签标识、宣传材料未经批准声称保健功能、宣称具有疾病预防或治疗功能、含有虚假宣传功效等违法行为。 </a:t>
            </a:r>
            <a:endParaRPr lang="zh-CN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056817" y="217490"/>
            <a:ext cx="6939280" cy="1067299"/>
            <a:chOff x="2006152" y="578170"/>
            <a:chExt cx="7904170" cy="676293"/>
          </a:xfrm>
        </p:grpSpPr>
        <p:sp>
          <p:nvSpPr>
            <p:cNvPr id="3" name="Title 1"/>
            <p:cNvSpPr txBox="1"/>
            <p:nvPr/>
          </p:nvSpPr>
          <p:spPr>
            <a:xfrm>
              <a:off x="2006152" y="578170"/>
              <a:ext cx="7904170" cy="67629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国家食药监总局食品、保健食品欺诈和</a:t>
              </a:r>
              <a:endParaRPr lang="en-US" altLang="zh-CN" sz="2400" b="1" dirty="0" smtClean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虚假宣传整治工作实施方案（摘要）</a:t>
              </a:r>
              <a:endParaRPr lang="zh-CN" altLang="en-US" sz="24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2054878" y="1222367"/>
              <a:ext cx="7725891" cy="17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1446834"/>
            <a:ext cx="7094538" cy="31394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algn="just">
              <a:lnSpc>
                <a:spcPts val="3500"/>
              </a:lnSpc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细化整治措施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二、抽检监测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各省有抽检重点、范围、数量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三、案件查处。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从严查处违法案件。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有效控制涉案产品。</a:t>
            </a:r>
            <a:endParaRPr lang="zh-CN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056817" y="217490"/>
            <a:ext cx="6939280" cy="1067299"/>
            <a:chOff x="2006152" y="578170"/>
            <a:chExt cx="7904170" cy="676293"/>
          </a:xfrm>
        </p:grpSpPr>
        <p:sp>
          <p:nvSpPr>
            <p:cNvPr id="3" name="Title 1"/>
            <p:cNvSpPr txBox="1"/>
            <p:nvPr/>
          </p:nvSpPr>
          <p:spPr>
            <a:xfrm>
              <a:off x="2006152" y="578170"/>
              <a:ext cx="7904170" cy="67629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国家食药监总局食品、保健食品欺诈和</a:t>
              </a:r>
              <a:endParaRPr lang="en-US" altLang="zh-CN" sz="2400" b="1" dirty="0" smtClean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虚假宣传整治工作实施方案（摘要）</a:t>
              </a:r>
              <a:endParaRPr lang="zh-CN" altLang="en-US" sz="24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2054878" y="1222367"/>
              <a:ext cx="7725891" cy="17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1446834"/>
            <a:ext cx="7094538" cy="31394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algn="just">
              <a:lnSpc>
                <a:spcPts val="3500"/>
              </a:lnSpc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细化整治措施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四、宣传引导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采取“开门整治”，信息向社会公开 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开展广泛宣传。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五、信息通报。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信息要逐级上报，国家局汇总后在全国通报。</a:t>
            </a:r>
            <a:endParaRPr lang="zh-CN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056817" y="217490"/>
            <a:ext cx="6939280" cy="1067299"/>
            <a:chOff x="2006152" y="578170"/>
            <a:chExt cx="7904170" cy="676293"/>
          </a:xfrm>
        </p:grpSpPr>
        <p:sp>
          <p:nvSpPr>
            <p:cNvPr id="3" name="Title 1"/>
            <p:cNvSpPr txBox="1"/>
            <p:nvPr/>
          </p:nvSpPr>
          <p:spPr>
            <a:xfrm>
              <a:off x="2006152" y="578170"/>
              <a:ext cx="7904170" cy="67629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国家食药监总局食品、保健食品欺诈和</a:t>
              </a:r>
              <a:endParaRPr lang="en-US" altLang="zh-CN" sz="2400" b="1" dirty="0" smtClean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虚假宣传整治工作实施方案</a:t>
              </a:r>
              <a:endParaRPr lang="zh-CN" altLang="en-US" sz="24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2054878" y="1222367"/>
              <a:ext cx="7725891" cy="17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1446834"/>
            <a:ext cx="7094538" cy="31394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algn="just">
              <a:lnSpc>
                <a:spcPts val="3500"/>
              </a:lnSpc>
              <a:spcAft>
                <a:spcPts val="1200"/>
              </a:spcAft>
            </a:pP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请各部门、各门店组织学习该文件，对照自查及时整改。</a:t>
            </a:r>
            <a:endParaRPr lang="zh-CN" altLang="en-US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门店在销售食品、保健食品过程中，发现大宗交易等异常情况，请及时上报营运部。</a:t>
            </a:r>
            <a:endParaRPr lang="zh-CN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941070" y="90170"/>
            <a:ext cx="6939280" cy="460375"/>
            <a:chOff x="2006152" y="57817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06152" y="57817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b="1" dirty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关于规范全市血液制品经营使用管理的通知（摘要）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2087161" y="975548"/>
              <a:ext cx="7772530" cy="18783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792163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algn="l">
              <a:spcAft>
                <a:spcPts val="1200"/>
              </a:spcAft>
            </a:pP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发文单位：成都市食品药品监督管理局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>
              <a:spcAft>
                <a:spcPts val="0"/>
              </a:spcAft>
            </a:pP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     成都市卫生计生委员会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发文日期：</a:t>
            </a: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2017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</a:t>
            </a: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11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月</a:t>
            </a: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日</a:t>
            </a:r>
            <a:endParaRPr lang="zh-CN" altLang="en-US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血液制品规范管理是食药监局和卫计委近期监管和现场检查的重点，请各部门、各门店认真学习通知精神，严格执行相关规定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941070" y="90170"/>
            <a:ext cx="6939280" cy="460375"/>
            <a:chOff x="2006152" y="57817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06152" y="57817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b="1" dirty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关于规范全市血液制品经营使用管理的通知（摘要）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2087161" y="975548"/>
              <a:ext cx="7772530" cy="18783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792163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algn="l"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零售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药店销售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血液制品要求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配备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符合要求的阴凉货柜、冷藏柜等储存血液制品，并设专人管理、维护相关设施设备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严格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凭合法医疗机构的合格纸质处方（原件或复印件），经执业药师审方后方可销售血液制品，处方应留存一年备查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941070" y="90170"/>
            <a:ext cx="6939280" cy="460375"/>
            <a:chOff x="2006152" y="57817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06152" y="57817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b="1" dirty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关于规范全市血液制品经营使用管理的通知（摘要）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2087161" y="975548"/>
              <a:ext cx="7772530" cy="18783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792163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algn="l"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零售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药店销售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血液制品要求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零售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药店每年十二月对本年度血液制品经营情况进行自查，次年一月十五日前将上一年度自查报告（包括质量管理情况、购进渠道、品种规格、储运方式、购销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数量、产生大宗交易</a:t>
            </a: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《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单品规月购进超过400支瓶的零售药店和诊所名单</a:t>
            </a: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》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等）报属地药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监部门。零售连锁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公司收集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、审核门店自查报告，汇总向属地药监部门报送。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941070" y="90170"/>
            <a:ext cx="6939280" cy="460375"/>
            <a:chOff x="2006152" y="57817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06152" y="57817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b="1" dirty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关于规范全市血液制品经营使用管理的通知（摘要）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2087161" y="975548"/>
              <a:ext cx="7772530" cy="18783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792163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algn="just"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血液制品经营日常监管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属地药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监部门应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强化对经营血液制品的企业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的日常监管。对血液制品经营企业要加大监管频次。对于监管中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发现管理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存在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风险、血液制品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销售量大、与经营规模不相适应等异常情况的，以及未按规定上报年度自查报告的，应报市局开展飞行检查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941070" y="90170"/>
            <a:ext cx="6939280" cy="460375"/>
            <a:chOff x="2006152" y="57817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06152" y="57817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b="1" dirty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关于规范全市血液制品经营使用管理的通知（摘要）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2087161" y="975548"/>
              <a:ext cx="7772530" cy="18783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792163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algn="l"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严厉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打击违规经营、使用血液制品的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行为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药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监部门、卫计部门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每年组织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对药品批发、零售企业和医疗机构的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血液制品进行专项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检查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对违规企业核减经营范围、向社会曝光、记入质量管理信用档案、追究刑事责任等。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450850" algn="just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056817" y="217490"/>
            <a:ext cx="6939280" cy="1067299"/>
            <a:chOff x="2006152" y="578170"/>
            <a:chExt cx="7904170" cy="676293"/>
          </a:xfrm>
        </p:grpSpPr>
        <p:sp>
          <p:nvSpPr>
            <p:cNvPr id="3" name="Title 1"/>
            <p:cNvSpPr txBox="1"/>
            <p:nvPr/>
          </p:nvSpPr>
          <p:spPr>
            <a:xfrm>
              <a:off x="2006152" y="578170"/>
              <a:ext cx="7904170" cy="67629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国家食药监总局食品、保健食品欺诈和</a:t>
              </a:r>
              <a:endParaRPr lang="en-US" altLang="zh-CN" sz="2400" b="1" dirty="0" smtClean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虚假宣传整治工作实施方案（摘要）</a:t>
              </a:r>
              <a:endParaRPr lang="zh-CN" altLang="en-US" sz="24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2054878" y="1222367"/>
              <a:ext cx="7725891" cy="17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1446834"/>
            <a:ext cx="7094538" cy="31394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强化整治重点       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一、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治理未经许可生产经营食品和保健食品。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超出许可和核准登记的经营范围</a:t>
            </a:r>
            <a:endParaRPr lang="zh-CN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许可证有效期届满未依法延续</a:t>
            </a:r>
            <a:endParaRPr lang="en-US" altLang="zh-CN" sz="2400" dirty="0" smtClean="0"/>
          </a:p>
          <a:p>
            <a:pPr algn="just">
              <a:lnSpc>
                <a:spcPts val="3500"/>
              </a:lnSpc>
            </a:pP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社会信用代码、法定代表人（负责人）等与许可内容不一致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056817" y="217490"/>
            <a:ext cx="6939280" cy="1067299"/>
            <a:chOff x="2006152" y="578170"/>
            <a:chExt cx="7904170" cy="676293"/>
          </a:xfrm>
        </p:grpSpPr>
        <p:sp>
          <p:nvSpPr>
            <p:cNvPr id="3" name="Title 1"/>
            <p:cNvSpPr txBox="1"/>
            <p:nvPr/>
          </p:nvSpPr>
          <p:spPr>
            <a:xfrm>
              <a:off x="2006152" y="578170"/>
              <a:ext cx="7904170" cy="67629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国家食药监总局食品、保健食品欺诈和</a:t>
              </a:r>
              <a:endParaRPr lang="en-US" altLang="zh-CN" sz="2400" b="1" dirty="0" smtClean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虚假宣传整治工作实施方案（摘要）</a:t>
              </a:r>
              <a:endParaRPr lang="zh-CN" altLang="en-US" sz="24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2054878" y="1222367"/>
              <a:ext cx="7725891" cy="17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1446834"/>
            <a:ext cx="7094538" cy="31394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强化整治重点       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一、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治理未经许可生产经营食品和保健食品。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超出许可和核准登记的经营范围</a:t>
            </a:r>
            <a:endParaRPr lang="zh-CN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许可证有效期届满未依法延续</a:t>
            </a:r>
            <a:endParaRPr lang="en-US" altLang="zh-CN" sz="2400" dirty="0" smtClean="0"/>
          </a:p>
          <a:p>
            <a:pPr algn="just">
              <a:lnSpc>
                <a:spcPts val="3500"/>
              </a:lnSpc>
            </a:pPr>
            <a:r>
              <a:rPr lang="en-US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社会信用代码、法定代表人（负责人）等与许可内容不一致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056817" y="217490"/>
            <a:ext cx="6939280" cy="1067299"/>
            <a:chOff x="2006152" y="578170"/>
            <a:chExt cx="7904170" cy="676293"/>
          </a:xfrm>
        </p:grpSpPr>
        <p:sp>
          <p:nvSpPr>
            <p:cNvPr id="3" name="Title 1"/>
            <p:cNvSpPr txBox="1"/>
            <p:nvPr/>
          </p:nvSpPr>
          <p:spPr>
            <a:xfrm>
              <a:off x="2006152" y="578170"/>
              <a:ext cx="7904170" cy="67629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国家食药监总局食品、保健食品欺诈和</a:t>
              </a:r>
              <a:endParaRPr lang="en-US" altLang="zh-CN" sz="2400" b="1" dirty="0" smtClean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 smtClean="0"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微软雅黑" panose="020B0503020204020204" pitchFamily="34" charset="-122"/>
                  <a:sym typeface="+mn-ea"/>
                </a:rPr>
                <a:t>虚假宣传整治工作实施方案（摘要）</a:t>
              </a:r>
              <a:endParaRPr lang="zh-CN" altLang="en-US" sz="24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微软雅黑" panose="020B0503020204020204" pitchFamily="34" charset="-122"/>
                <a:sym typeface="+mn-ea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2054878" y="1222367"/>
              <a:ext cx="7725891" cy="1742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1446834"/>
            <a:ext cx="7094538" cy="31394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强化整治重点       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二、</a:t>
            </a: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治理标签虚假标识声称行为。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包括：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 indent="450850" algn="just" rtl="0">
              <a:lnSpc>
                <a:spcPts val="3500"/>
              </a:lnSpc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标签、说明书不得含有虚假内容，不得涉及疾病预防、治疗功能。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endParaRPr lang="en-US" altLang="zh-CN" sz="2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 indent="450850" algn="just" rtl="0">
              <a:lnSpc>
                <a:spcPts val="3500"/>
              </a:lnSpc>
              <a:spcAft>
                <a:spcPts val="0"/>
              </a:spcAft>
              <a:defRPr/>
            </a:pPr>
            <a:r>
              <a:rPr lang="zh-CN" altLang="zh-CN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广告的内容应当真实合法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2067</Words>
  <Application>WPS 演示</Application>
  <PresentationFormat>全屏显示(16:9)</PresentationFormat>
  <Paragraphs>173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Arial</vt:lpstr>
      <vt:lpstr>宋体</vt:lpstr>
      <vt:lpstr>Wingdings</vt:lpstr>
      <vt:lpstr>Calibri Light</vt:lpstr>
      <vt:lpstr>微软雅黑</vt:lpstr>
      <vt:lpstr>等线</vt:lpstr>
      <vt:lpstr>Calibri</vt:lpstr>
      <vt:lpstr>U.S. 101</vt:lpstr>
      <vt:lpstr>Roboto</vt:lpstr>
      <vt:lpstr>Open Sans Light</vt:lpstr>
      <vt:lpstr>仿宋</vt:lpstr>
      <vt:lpstr>Arial Unicode MS</vt:lpstr>
      <vt:lpstr>Segoe Print</vt:lpstr>
      <vt:lpstr>BUZZIER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Eric羊</dc:creator>
  <cp:lastModifiedBy>Administrator</cp:lastModifiedBy>
  <cp:revision>489</cp:revision>
  <dcterms:created xsi:type="dcterms:W3CDTF">2016-12-13T08:41:00Z</dcterms:created>
  <dcterms:modified xsi:type="dcterms:W3CDTF">2017-11-24T01:17:40Z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