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73" r:id="rId3"/>
    <p:sldId id="274" r:id="rId4"/>
    <p:sldId id="491" r:id="rId5"/>
    <p:sldId id="512" r:id="rId6"/>
    <p:sldId id="511" r:id="rId7"/>
    <p:sldId id="510" r:id="rId8"/>
    <p:sldId id="509" r:id="rId9"/>
    <p:sldId id="547" r:id="rId10"/>
    <p:sldId id="520" r:id="rId11"/>
    <p:sldId id="521" r:id="rId12"/>
    <p:sldId id="503" r:id="rId13"/>
    <p:sldId id="526" r:id="rId14"/>
    <p:sldId id="536" r:id="rId15"/>
    <p:sldId id="515" r:id="rId16"/>
  </p:sldIdLst>
  <p:sldSz cx="9144000" cy="5143500" type="screen16x9"/>
  <p:notesSz cx="6858000" cy="9144000"/>
  <p:defaultTextStyle>
    <a:defPPr>
      <a:defRPr lang="zh-CN"/>
    </a:defPPr>
    <a:lvl1pPr marL="0" lvl="0" indent="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257175" lvl="1" indent="20002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514350" lvl="2" indent="40005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771525" lvl="3" indent="60007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028700" lvl="4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  <p:extLst>
    <p:ext uri="{521415D9-36F7-43E2-AB2F-B90AF26B5E84}">
      <p14:sectionLst xmlns:p14="http://schemas.microsoft.com/office/powerpoint/2010/main">
        <p14:section name="默认节" id="{B99195D2-DC70-4D4D-B871-3CBB9C0A0D63}">
          <p14:sldIdLst>
            <p14:sldId id="273"/>
            <p14:sldId id="274"/>
            <p14:sldId id="491"/>
            <p14:sldId id="512"/>
            <p14:sldId id="511"/>
            <p14:sldId id="510"/>
            <p14:sldId id="509"/>
            <p14:sldId id="547"/>
          </p14:sldIdLst>
        </p14:section>
        <p14:section name="无标题节" id="{21F853E0-D5EF-428C-A79C-61B86EBE01FC}">
          <p14:sldIdLst>
            <p14:sldId id="520"/>
            <p14:sldId id="521"/>
          </p14:sldIdLst>
        </p14:section>
        <p14:section name="无标题节" id="{52C553A9-B274-4C1E-9C44-CAFA6A4BD4A7}">
          <p14:sldIdLst>
            <p14:sldId id="503"/>
            <p14:sldId id="526"/>
          </p14:sldIdLst>
        </p14:section>
        <p14:section name="无标题节" id="{D372EAB0-6C94-4BC0-ABC1-0D9F0BD44362}">
          <p14:sldIdLst>
            <p14:sldId id="536"/>
          </p14:sldIdLst>
        </p14:section>
        <p14:section name="无标题节" id="{64BFD902-01C2-4AAB-B0C1-E4D68AAAA2F0}">
          <p14:sldIdLst>
            <p14:sldId id="51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CCE0"/>
    <a:srgbClr val="CC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688"/>
    <p:restoredTop sz="94497"/>
  </p:normalViewPr>
  <p:slideViewPr>
    <p:cSldViewPr snapToGrid="0" showGuides="1">
      <p:cViewPr varScale="1">
        <p:scale>
          <a:sx n="84" d="100"/>
          <a:sy n="84" d="100"/>
        </p:scale>
        <p:origin x="72" y="148"/>
      </p:cViewPr>
      <p:guideLst>
        <p:guide orient="horz" pos="1720"/>
        <p:guide pos="2966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eaLnBrk="1" hangingPunct="1"/>
            <a:endParaRPr lang="zh-CN" altLang="en-US" sz="1200" dirty="0">
              <a:latin typeface="等线" panose="02010600030101010101" charset="-122"/>
              <a:ea typeface="等线" panose="02010600030101010101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algn="r" eaLnBrk="1" hangingPunct="1"/>
            <a:endParaRPr lang="zh-CN" altLang="en-US" sz="1200" dirty="0">
              <a:latin typeface="等线" panose="02010600030101010101" charset="-122"/>
              <a:ea typeface="等线" panose="02010600030101010101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 panose="02010600030101010101" charset="-122"/>
              </a:rPr>
              <a:t>编辑母版文本样式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  <a:p>
            <a:pPr marL="257175" marR="0" lvl="1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 panose="02010600030101010101" charset="-122"/>
              </a:rPr>
              <a:t>第二级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  <a:p>
            <a:pPr marL="514350" marR="0" lvl="2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 panose="02010600030101010101" charset="-122"/>
              </a:rPr>
              <a:t>第三级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  <a:p>
            <a:pPr marL="771525" marR="0" lvl="3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 panose="02010600030101010101" charset="-122"/>
              </a:rPr>
              <a:t>第四级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  <a:p>
            <a:pPr marL="1028700" marR="0" lvl="4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 panose="02010600030101010101" charset="-122"/>
              </a:rPr>
              <a:t>第五级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eaLnBrk="1" hangingPunct="1"/>
            <a:endParaRPr lang="zh-CN" altLang="en-US" sz="1200" dirty="0">
              <a:latin typeface="等线" panose="02010600030101010101" charset="-122"/>
              <a:ea typeface="等线" panose="02010600030101010101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等线" panose="02010600030101010101" charset="-122"/>
                <a:ea typeface="等线" panose="02010600030101010101" charset="-122"/>
              </a:rPr>
            </a:fld>
            <a:endParaRPr lang="zh-CN" altLang="en-US" sz="1200" dirty="0">
              <a:latin typeface="等线" panose="02010600030101010101" charset="-122"/>
              <a:ea typeface="等线" panose="02010600030101010101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 panose="02010600030101010101" charset="-122"/>
      </a:defRPr>
    </a:lvl1pPr>
    <a:lvl2pPr marL="25717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 panose="02010600030101010101" charset="-122"/>
      </a:defRPr>
    </a:lvl2pPr>
    <a:lvl3pPr marL="51435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 panose="02010600030101010101" charset="-122"/>
      </a:defRPr>
    </a:lvl3pPr>
    <a:lvl4pPr marL="77152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 panose="02010600030101010101" charset="-122"/>
      </a:defRPr>
    </a:lvl4pPr>
    <a:lvl5pPr marL="102870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 panose="02010600030101010101" charset="-122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文本框 45"/>
          <p:cNvSpPr txBox="1"/>
          <p:nvPr/>
        </p:nvSpPr>
        <p:spPr>
          <a:xfrm>
            <a:off x="1648143" y="3027363"/>
            <a:ext cx="6200140" cy="575945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东南片区</a:t>
            </a:r>
            <a:r>
              <a:rPr lang="en-US" altLang="zh-CN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2017</a:t>
            </a:r>
            <a:r>
              <a:rPr lang="zh-CN" altLang="en-US" sz="33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rPr>
              <a:t>年万店掌使用心得</a:t>
            </a:r>
            <a:endParaRPr lang="zh-CN" altLang="en-US" sz="33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47" name="矩形 46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1463675" y="4400550"/>
            <a:ext cx="6569075" cy="347663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汇报人：</a:t>
            </a:r>
            <a:r>
              <a:rPr lang="zh-CN" altLang="en-US" sz="1800" b="1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谢怡</a:t>
            </a:r>
            <a:endParaRPr kumimoji="0" lang="en-US" altLang="zh-CN" sz="1800" b="1" i="1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3295970" y="903654"/>
            <a:ext cx="2550695" cy="1547409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r>
                <a:rPr lang="zh-CN" altLang="en-US" sz="2400" dirty="0">
                  <a:latin typeface="+mj-ea"/>
                  <a:cs typeface="+mn-ea"/>
                  <a:sym typeface="+mn-lt"/>
                </a:rPr>
                <a:t>解决了我们巡店过程中的问题</a:t>
              </a:r>
              <a:endParaRPr lang="zh-CN" altLang="en-US" sz="2400" dirty="0">
                <a:latin typeface="+mj-ea"/>
                <a:cs typeface="+mn-ea"/>
                <a:sym typeface="+mn-lt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3、顾客纠纷的真实性：若发生顾客纠纷事件，可以调取监控回放，及时正确的解决纠纷问题，提高顾客满意度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4、陈列标准化：需按标准陈列时，先做出模板，利用“工作圈”将陈列照片发出，并要求门店及时确认回复，门店陈列后发照片，确保统一标准陈列。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lang="en-US" altLang="zh-CN" sz="2000" dirty="0">
              <a:solidFill>
                <a:srgbClr val="222A35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rtl="0" fontAlgn="t"/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8"/>
          <p:cNvGrpSpPr/>
          <p:nvPr/>
        </p:nvGrpSpPr>
        <p:grpSpPr>
          <a:xfrm>
            <a:off x="2125058" y="2193925"/>
            <a:ext cx="5057556" cy="945040"/>
            <a:chOff x="730" y="2316"/>
            <a:chExt cx="10620" cy="1981"/>
          </a:xfrm>
        </p:grpSpPr>
        <p:sp>
          <p:nvSpPr>
            <p:cNvPr id="4" name="圆角矩形 3"/>
            <p:cNvSpPr/>
            <p:nvPr/>
          </p:nvSpPr>
          <p:spPr>
            <a:xfrm>
              <a:off x="730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3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172" name="文本框 4"/>
            <p:cNvSpPr txBox="1"/>
            <p:nvPr/>
          </p:nvSpPr>
          <p:spPr>
            <a:xfrm>
              <a:off x="2784" y="2557"/>
              <a:ext cx="8566" cy="17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2400" b="1" dirty="0">
                  <a:latin typeface="Calibri" panose="020F0502020204030204" pitchFamily="34" charset="0"/>
                  <a:ea typeface="微软雅黑" panose="020B0503020204020204" pitchFamily="34" charset="-122"/>
                </a:rPr>
                <a:t>使用万店掌的案例分享</a:t>
              </a:r>
              <a:endParaRPr lang="zh-CN" altLang="en-US" sz="2400" b="1" dirty="0">
                <a:latin typeface="Calibri" panose="020F0502020204030204" pitchFamily="34" charset="0"/>
                <a:ea typeface="微软雅黑" panose="020B0503020204020204" pitchFamily="34" charset="-122"/>
              </a:endParaRPr>
            </a:p>
            <a:p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使用万店掌的案例分享</a:t>
              </a:r>
              <a:endParaRPr kumimoji="0" lang="zh-CN" alt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lvl="0" indent="450850" rtl="0">
              <a:lnSpc>
                <a:spcPct val="150000"/>
              </a:lnSpc>
              <a:spcAft>
                <a:spcPct val="30000"/>
              </a:spcAft>
              <a:defRPr/>
            </a:pPr>
            <a:r>
              <a:rPr lang="zh-CN" altLang="en-US" sz="2400" dirty="0">
                <a:solidFill>
                  <a:srgbClr val="222A35"/>
                </a:solidFill>
                <a:latin typeface="+mn-ea"/>
                <a:ea typeface="+mn-ea"/>
                <a:sym typeface="+mn-ea"/>
              </a:rPr>
              <a:t>我片区一门店店长反应门店上万艾可</a:t>
            </a:r>
            <a:r>
              <a:rPr lang="en-US" altLang="zh-CN" sz="2400" dirty="0">
                <a:solidFill>
                  <a:srgbClr val="222A35"/>
                </a:solidFill>
                <a:latin typeface="+mn-ea"/>
                <a:ea typeface="+mn-ea"/>
                <a:sym typeface="+mn-ea"/>
              </a:rPr>
              <a:t>5</a:t>
            </a:r>
            <a:r>
              <a:rPr lang="zh-CN" altLang="en-US" sz="2400" dirty="0">
                <a:solidFill>
                  <a:srgbClr val="222A35"/>
                </a:solidFill>
                <a:latin typeface="+mn-ea"/>
                <a:ea typeface="+mn-ea"/>
                <a:sym typeface="+mn-ea"/>
              </a:rPr>
              <a:t>粒装掉了一盒，因为门店每天都有中午交接班盘点贵重药品的习惯，故很快发现这一贵重药品丢失，要求当班人员赔偿，当班人员拒不承认是自己的问题，于是利用万店掌调取监控发现正是该名员工上班期间丢失，并且将小偷照片传递给其他门店小心提防，店员也将丢失药品进行了赔付。</a:t>
            </a:r>
            <a:endParaRPr lang="zh-CN" altLang="en-US" sz="2400" dirty="0">
              <a:solidFill>
                <a:srgbClr val="222A35"/>
              </a:solidFill>
              <a:latin typeface="+mn-ea"/>
              <a:ea typeface="+mn-ea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7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1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使用万店掌的案例分享</a:t>
              </a:r>
              <a:endParaRPr kumimoji="0" lang="zh-CN" alt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3847188" y="1005484"/>
              <a:ext cx="436424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心得体会：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通过这件事我总结了两点：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1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、店员的责任制度一定划分明确，并且签字确认，必须按制度实施，必须肩负属于自己的责任；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、利用万店掌抓拍到了小偷必须广泛传播，防止该类时间在其他药店或者本药店再次发生。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文本框 45"/>
          <p:cNvSpPr txBox="1"/>
          <p:nvPr/>
        </p:nvSpPr>
        <p:spPr>
          <a:xfrm>
            <a:off x="3819525" y="2989263"/>
            <a:ext cx="1504950" cy="577850"/>
          </a:xfrm>
          <a:prstGeom prst="rect">
            <a:avLst/>
          </a:prstGeom>
          <a:noFill/>
          <a:ln w="9525">
            <a:noFill/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3300" b="1" dirty="0">
                <a:solidFill>
                  <a:schemeClr val="tx2"/>
                </a:solidFill>
                <a:latin typeface="Calibri" panose="020F0502020204030204" pitchFamily="34" charset="0"/>
                <a:ea typeface="微软雅黑" panose="020B0503020204020204" pitchFamily="34" charset="-122"/>
                <a:sym typeface="Calibri" panose="020F0502020204030204" pitchFamily="34" charset="0"/>
              </a:rPr>
              <a:t>谢 谢！</a:t>
            </a:r>
            <a:endParaRPr lang="zh-CN" altLang="en-US" sz="3300" b="1" dirty="0">
              <a:solidFill>
                <a:schemeClr val="tx2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grpSp>
        <p:nvGrpSpPr>
          <p:cNvPr id="2" name="组合 7"/>
          <p:cNvGrpSpPr/>
          <p:nvPr/>
        </p:nvGrpSpPr>
        <p:grpSpPr>
          <a:xfrm>
            <a:off x="3296653" y="1172095"/>
            <a:ext cx="2550694" cy="1547408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lIns="121920" tIns="60960" rIns="121920" bIns="60960"/>
            <a:lstStyle/>
            <a:p>
              <a:pPr marL="0" marR="0" lvl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6"/>
          <p:cNvGrpSpPr/>
          <p:nvPr/>
        </p:nvGrpSpPr>
        <p:grpSpPr>
          <a:xfrm>
            <a:off x="1790065" y="1812290"/>
            <a:ext cx="908525" cy="522288"/>
            <a:chOff x="1310186" y="3164944"/>
            <a:chExt cx="1211325" cy="696035"/>
          </a:xfrm>
        </p:grpSpPr>
        <p:sp>
          <p:nvSpPr>
            <p:cNvPr id="8" name="圆角矩形 7"/>
            <p:cNvSpPr/>
            <p:nvPr/>
          </p:nvSpPr>
          <p:spPr>
            <a:xfrm>
              <a:off x="1310186" y="3164944"/>
              <a:ext cx="696360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066" name="文本框 9"/>
            <p:cNvSpPr txBox="1"/>
            <p:nvPr/>
          </p:nvSpPr>
          <p:spPr>
            <a:xfrm>
              <a:off x="2108352" y="3226297"/>
              <a:ext cx="413159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64" name="文本框 24"/>
          <p:cNvSpPr txBox="1"/>
          <p:nvPr/>
        </p:nvSpPr>
        <p:spPr>
          <a:xfrm>
            <a:off x="2497455" y="371475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en-US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文本框 2"/>
          <p:cNvSpPr txBox="1"/>
          <p:nvPr/>
        </p:nvSpPr>
        <p:spPr>
          <a:xfrm>
            <a:off x="1028700" y="457200"/>
            <a:ext cx="762000" cy="404813"/>
          </a:xfrm>
          <a:prstGeom prst="rect">
            <a:avLst/>
          </a:prstGeom>
          <a:noFill/>
          <a:ln w="9525">
            <a:noFill/>
          </a:ln>
        </p:spPr>
        <p:txBody>
          <a:bodyPr wrap="none" lIns="51435" tIns="25718" rIns="51435" bIns="25718">
            <a:spAutoFit/>
          </a:bodyPr>
          <a:lstStyle/>
          <a:p>
            <a:r>
              <a:rPr lang="zh-CN" altLang="en-US" sz="2300" b="1" dirty="0">
                <a:solidFill>
                  <a:schemeClr val="accent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目 录</a:t>
            </a:r>
            <a:endParaRPr lang="zh-CN" altLang="en-US" sz="2300" b="1" dirty="0">
              <a:solidFill>
                <a:schemeClr val="accent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>
            <a:endCxn id="2052" idx="1"/>
          </p:cNvCxnSpPr>
          <p:nvPr/>
        </p:nvCxnSpPr>
        <p:spPr>
          <a:xfrm>
            <a:off x="20638" y="658813"/>
            <a:ext cx="100806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4" name="组合 18"/>
          <p:cNvGrpSpPr/>
          <p:nvPr/>
        </p:nvGrpSpPr>
        <p:grpSpPr>
          <a:xfrm>
            <a:off x="1790383" y="2699385"/>
            <a:ext cx="982907" cy="522288"/>
            <a:chOff x="1172811" y="3226361"/>
            <a:chExt cx="1311052" cy="696035"/>
          </a:xfrm>
        </p:grpSpPr>
        <p:sp>
          <p:nvSpPr>
            <p:cNvPr id="20" name="圆角矩形 19"/>
            <p:cNvSpPr/>
            <p:nvPr/>
          </p:nvSpPr>
          <p:spPr>
            <a:xfrm>
              <a:off x="1172811" y="3226361"/>
              <a:ext cx="696653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062" name="文本框 24"/>
            <p:cNvSpPr txBox="1"/>
            <p:nvPr/>
          </p:nvSpPr>
          <p:spPr>
            <a:xfrm>
              <a:off x="2070529" y="3327910"/>
              <a:ext cx="413334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698750" y="1874520"/>
            <a:ext cx="29260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平时巡店带来的好处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07335" y="3714750"/>
            <a:ext cx="32308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sym typeface="+mn-ea"/>
              </a:rPr>
              <a:t>使用万店掌的案例分享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1790383" y="3714750"/>
            <a:ext cx="522287" cy="522288"/>
          </a:xfrm>
          <a:prstGeom prst="roundRect">
            <a:avLst>
              <a:gd name="adj" fmla="val 9543"/>
            </a:avLst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5143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257175" lvl="1" indent="200025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514350" lvl="2" indent="400050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771525" lvl="3" indent="600075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028700" lvl="4" indent="800100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 algn="ctr" eaLnBrk="1" hangingPunct="1"/>
            <a:r>
              <a:rPr lang="en-US" altLang="zh-CN" sz="1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rPr>
              <a:t>3</a:t>
            </a:r>
            <a:endParaRPr lang="en-US" altLang="zh-CN" sz="18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707640" y="2826385"/>
            <a:ext cx="41452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sym typeface="+mn-ea"/>
              </a:rPr>
              <a:t>解决了我们巡店过程中的问题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pitchFamily="34" charset="0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8"/>
          <p:cNvGrpSpPr/>
          <p:nvPr/>
        </p:nvGrpSpPr>
        <p:grpSpPr>
          <a:xfrm>
            <a:off x="2824163" y="2193925"/>
            <a:ext cx="4478937" cy="755650"/>
            <a:chOff x="2198" y="2316"/>
            <a:chExt cx="9405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1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5124" name="文本框 4"/>
            <p:cNvSpPr txBox="1"/>
            <p:nvPr/>
          </p:nvSpPr>
          <p:spPr>
            <a:xfrm>
              <a:off x="3971" y="2580"/>
              <a:ext cx="7632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平时巡店带来的好处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5560" y="4854258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平时巡店带来的好处</a:t>
              </a: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1、整改问题的及时性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 </a:t>
            </a: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利用万店掌的现场巡查功能，使用同一标准现场检查（保证了所有门店的公平性，标准化管理），现场巡店检查告知巡查门店当班人员门店问题所在，同时将门店问题利用万店掌发送至店长手机上，由店长将所有问题分别发送给相关店员共同整改，片区及店长共同及时监督整改情况！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平时巡店带来的好处</a:t>
              </a: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108075" y="839312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2、现场管理的规范性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  每日公司为片区设置点检门店5家，每天及时点检门店在货架管理上所存在的问题，当天整改，做的较好的陈列可以在万店掌功能的“工作圈”进行分享学习。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2400" dirty="0">
                  <a:latin typeface="+mj-ea"/>
                  <a:ea typeface="+mj-ea"/>
                  <a:cs typeface="+mn-ea"/>
                  <a:sym typeface="+mn-lt"/>
                </a:rPr>
                <a:t>平时巡店带来的好处</a:t>
              </a:r>
              <a:endParaRPr lang="zh-CN" altLang="en-US" sz="2400" dirty="0"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3、员工行为规范的管理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  利用现场巡店功能及时点检，并通过视频回放点检门店员工在接待顾客过程中存在的问题，及时指出问题所在，规范门店在顾客接待中使用销售收银八部曲，实现标准化服务。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平时巡店带来的好处</a:t>
              </a: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4、门店培训工作及临时性会议的开展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  在门店活动前可以利用万店掌中的“掌上学院”录下解说视频，要求门店学习并按照要求实行；需要紧急事项传达时，要求所有店长在“掌上学院”中登录，即可以开展短暂的视频会议，及时传达信息。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8"/>
          <p:cNvGrpSpPr/>
          <p:nvPr/>
        </p:nvGrpSpPr>
        <p:grpSpPr>
          <a:xfrm>
            <a:off x="2824163" y="2193925"/>
            <a:ext cx="4478937" cy="956012"/>
            <a:chOff x="2198" y="2316"/>
            <a:chExt cx="9405" cy="200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pitchFamily="34" charset="0"/>
                  <a:ea typeface="微软雅黑" panose="020B0503020204020204" pitchFamily="34" charset="-122"/>
                </a:rPr>
                <a:t>2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5124" name="文本框 4"/>
            <p:cNvSpPr txBox="1"/>
            <p:nvPr/>
          </p:nvSpPr>
          <p:spPr>
            <a:xfrm>
              <a:off x="3971" y="2580"/>
              <a:ext cx="7632" cy="174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解决了我们巡店过程中的问题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diamond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50" name="TextBox 52"/>
          <p:cNvSpPr txBox="1"/>
          <p:nvPr/>
        </p:nvSpPr>
        <p:spPr>
          <a:xfrm>
            <a:off x="6433185" y="4854575"/>
            <a:ext cx="2785745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太极集团  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51" name="组合 1"/>
          <p:cNvGrpSpPr/>
          <p:nvPr/>
        </p:nvGrpSpPr>
        <p:grpSpPr>
          <a:xfrm>
            <a:off x="1546225" y="111125"/>
            <a:ext cx="5997575" cy="460375"/>
            <a:chOff x="2070946" y="597540"/>
            <a:chExt cx="7904170" cy="425553"/>
          </a:xfrm>
        </p:grpSpPr>
        <p:sp>
          <p:nvSpPr>
            <p:cNvPr id="3" name="Title 1"/>
            <p:cNvSpPr txBox="1"/>
            <p:nvPr/>
          </p:nvSpPr>
          <p:spPr>
            <a:xfrm>
              <a:off x="2070946" y="597540"/>
              <a:ext cx="7904170" cy="425553"/>
            </a:xfrm>
            <a:prstGeom prst="rect">
              <a:avLst/>
            </a:prstGeom>
          </p:spPr>
          <p:txBody>
            <a:bodyPr lIns="0" rIns="0" anchor="ctr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ea"/>
                  <a:ea typeface="+mj-ea"/>
                  <a:cs typeface="+mn-ea"/>
                  <a:sym typeface="+mn-lt"/>
                </a:rPr>
                <a:t>解决了我们巡店过程中的问题</a:t>
              </a:r>
              <a:endPara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ea"/>
                <a:ea typeface="+mj-ea"/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V="1">
              <a:off x="4464374" y="1005484"/>
              <a:ext cx="3131960" cy="1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52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7" name="文本框 4"/>
          <p:cNvSpPr>
            <a:spLocks noChangeArrowheads="1"/>
          </p:cNvSpPr>
          <p:nvPr/>
        </p:nvSpPr>
        <p:spPr bwMode="auto">
          <a:xfrm>
            <a:off x="1060450" y="788988"/>
            <a:ext cx="7094538" cy="3794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 algn="ctr">
            <a:noFill/>
            <a:miter lim="800000"/>
          </a:ln>
        </p:spPr>
        <p:txBody>
          <a:bodyPr lIns="68580" tIns="34290" rIns="68580" bIns="34290"/>
          <a:lstStyle/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sz="2400" dirty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1、时效性：可以在同一时段巡查几家门店的基础工作是否到位，缩短了巡店周期，提高效率</a:t>
            </a:r>
            <a:endParaRPr sz="2400" dirty="0">
              <a:solidFill>
                <a:srgbClr val="222A35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r>
              <a:rPr sz="2400" dirty="0">
                <a:solidFill>
                  <a:srgbClr val="222A35"/>
                </a:solidFill>
                <a:latin typeface="+mn-ea"/>
                <a:ea typeface="+mn-ea"/>
                <a:cs typeface="+mn-cs"/>
                <a:sym typeface="+mn-ea"/>
              </a:rPr>
              <a:t>2、规避风险及员工动态监督：巡店的便于实时监督员工在平时工作中的动态，规范门店现场员工的管理，减少重大事故发生</a:t>
            </a:r>
            <a:endParaRPr sz="2400" dirty="0">
              <a:solidFill>
                <a:srgbClr val="222A35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lang="en-US" altLang="zh-CN" sz="2400" dirty="0">
              <a:solidFill>
                <a:srgbClr val="222A35"/>
              </a:solidFill>
              <a:latin typeface="+mn-ea"/>
              <a:ea typeface="+mn-ea"/>
              <a:cs typeface="+mn-cs"/>
              <a:sym typeface="+mn-ea"/>
            </a:endParaRPr>
          </a:p>
          <a:p>
            <a:pPr marL="0" marR="0" lvl="0" indent="450850" algn="l" defTabSz="51435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  <a:p>
            <a:pPr rtl="0" fontAlgn="t"/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22A35"/>
                </a:solidFill>
                <a:effectLst/>
                <a:uLnTx/>
                <a:uFillTx/>
                <a:latin typeface="+mn-ea"/>
                <a:ea typeface="+mn-ea"/>
                <a:cs typeface="+mn-cs"/>
                <a:sym typeface="+mn-ea"/>
              </a:rPr>
              <a:t>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222A35"/>
              </a:solidFill>
              <a:effectLst/>
              <a:uLnTx/>
              <a:uFillTx/>
              <a:latin typeface="+mn-ea"/>
              <a:ea typeface="+mn-ea"/>
              <a:cs typeface="+mn-cs"/>
              <a:sym typeface="+mn-ea"/>
            </a:endParaRP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1221</Words>
  <Application>WPS 演示</Application>
  <PresentationFormat>全屏显示(16:9)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9" baseType="lpstr">
      <vt:lpstr>Arial</vt:lpstr>
      <vt:lpstr>宋体</vt:lpstr>
      <vt:lpstr>Wingdings</vt:lpstr>
      <vt:lpstr>Calibri Light</vt:lpstr>
      <vt:lpstr>微软雅黑</vt:lpstr>
      <vt:lpstr>等线</vt:lpstr>
      <vt:lpstr>Calibri</vt:lpstr>
      <vt:lpstr>U.S. 101</vt:lpstr>
      <vt:lpstr>Roboto</vt:lpstr>
      <vt:lpstr>Open Sans Light</vt:lpstr>
      <vt:lpstr>仿宋</vt:lpstr>
      <vt:lpstr>Arial Unicode MS</vt:lpstr>
      <vt:lpstr>Segoe Print</vt:lpstr>
      <vt:lpstr>Calibri Light</vt:lpstr>
      <vt:lpstr>BUZZIER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admin</cp:lastModifiedBy>
  <cp:revision>488</cp:revision>
  <dcterms:created xsi:type="dcterms:W3CDTF">2016-12-13T08:41:00Z</dcterms:created>
  <dcterms:modified xsi:type="dcterms:W3CDTF">2017-11-22T16:51:40Z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