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73" r:id="rId3"/>
    <p:sldId id="274" r:id="rId4"/>
    <p:sldId id="491" r:id="rId5"/>
    <p:sldId id="512" r:id="rId6"/>
    <p:sldId id="511" r:id="rId7"/>
    <p:sldId id="510" r:id="rId8"/>
    <p:sldId id="509" r:id="rId9"/>
    <p:sldId id="523" r:id="rId10"/>
    <p:sldId id="520" r:id="rId11"/>
    <p:sldId id="521" r:id="rId12"/>
    <p:sldId id="528" r:id="rId13"/>
    <p:sldId id="529" r:id="rId14"/>
    <p:sldId id="527" r:id="rId15"/>
    <p:sldId id="503" r:id="rId16"/>
    <p:sldId id="526" r:id="rId17"/>
    <p:sldId id="505" r:id="rId18"/>
    <p:sldId id="533" r:id="rId19"/>
    <p:sldId id="541" r:id="rId20"/>
    <p:sldId id="548" r:id="rId21"/>
    <p:sldId id="534" r:id="rId22"/>
    <p:sldId id="551" r:id="rId23"/>
    <p:sldId id="552" r:id="rId24"/>
    <p:sldId id="553" r:id="rId25"/>
    <p:sldId id="538" r:id="rId26"/>
    <p:sldId id="540" r:id="rId27"/>
    <p:sldId id="536" r:id="rId28"/>
    <p:sldId id="515" r:id="rId29"/>
  </p:sldIdLst>
  <p:sldSz cx="9144000" cy="5143500" type="screen16x9"/>
  <p:notesSz cx="6858000" cy="9144000"/>
  <p:defaultTextStyle>
    <a:defPPr>
      <a:defRPr lang="zh-CN"/>
    </a:defPPr>
    <a:lvl1pPr marL="0" lvl="0" indent="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vl6pPr marL="2286000" lvl="5"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6pPr>
    <a:lvl7pPr marL="2743200" lvl="6"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7pPr>
    <a:lvl8pPr marL="3200400" lvl="7"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8pPr>
    <a:lvl9pPr marL="3657600" lvl="8"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9pPr>
  </p:defaultTextStyle>
  <p:extLst>
    <p:ext uri="{521415D9-36F7-43E2-AB2F-B90AF26B5E84}">
      <p14:sectionLst xmlns:p14="http://schemas.microsoft.com/office/powerpoint/2010/main">
        <p14:section name="默认节" id="{B99195D2-DC70-4D4D-B871-3CBB9C0A0D63}">
          <p14:sldIdLst>
            <p14:sldId id="273"/>
            <p14:sldId id="274"/>
            <p14:sldId id="491"/>
            <p14:sldId id="512"/>
            <p14:sldId id="511"/>
            <p14:sldId id="510"/>
            <p14:sldId id="509"/>
            <p14:sldId id="523"/>
          </p14:sldIdLst>
        </p14:section>
        <p14:section name="无标题节" id="{21F853E0-D5EF-428C-A79C-61B86EBE01FC}">
          <p14:sldIdLst>
            <p14:sldId id="520"/>
            <p14:sldId id="521"/>
            <p14:sldId id="528"/>
            <p14:sldId id="529"/>
            <p14:sldId id="527"/>
          </p14:sldIdLst>
        </p14:section>
        <p14:section name="无标题节" id="{52C553A9-B274-4C1E-9C44-CAFA6A4BD4A7}">
          <p14:sldIdLst>
            <p14:sldId id="503"/>
            <p14:sldId id="526"/>
          </p14:sldIdLst>
        </p14:section>
        <p14:section name="无标题节" id="{D372EAB0-6C94-4BC0-ABC1-0D9F0BD44362}">
          <p14:sldIdLst>
            <p14:sldId id="505"/>
            <p14:sldId id="541"/>
            <p14:sldId id="534"/>
            <p14:sldId id="551"/>
            <p14:sldId id="552"/>
            <p14:sldId id="533"/>
            <p14:sldId id="548"/>
            <p14:sldId id="536"/>
            <p14:sldId id="553"/>
            <p14:sldId id="540"/>
            <p14:sldId id="538"/>
          </p14:sldIdLst>
        </p14:section>
        <p14:section name="无标题节" id="{64BFD902-01C2-4AAB-B0C1-E4D68AAAA2F0}">
          <p14:sldIdLst>
            <p14:sldId id="51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CCE0"/>
    <a:srgbClr val="CC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3688"/>
    <p:restoredTop sz="94497"/>
  </p:normalViewPr>
  <p:slideViewPr>
    <p:cSldViewPr snapToGrid="0" showGuides="1">
      <p:cViewPr varScale="1">
        <p:scale>
          <a:sx n="84" d="100"/>
          <a:sy n="84" d="100"/>
        </p:scale>
        <p:origin x="72" y="148"/>
      </p:cViewPr>
      <p:guideLst>
        <p:guide orient="horz" pos="1720"/>
        <p:guide pos="2966"/>
      </p:guideLst>
    </p:cSldViewPr>
  </p:slideViewPr>
  <p:notesTextViewPr>
    <p:cViewPr>
      <p:scale>
        <a:sx n="1" d="1"/>
        <a:sy n="1" d="1"/>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p>
            <a:pPr lvl="0" eaLnBrk="1" hangingPunct="1"/>
            <a:endParaRPr lang="zh-CN" altLang="en-US" sz="1200" dirty="0">
              <a:latin typeface="等线"/>
              <a:ea typeface="等线"/>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p>
            <a:pPr lvl="0" algn="r" eaLnBrk="1" hangingPunct="1"/>
            <a:endParaRPr lang="zh-CN" altLang="en-US" sz="1200" dirty="0">
              <a:latin typeface="等线"/>
              <a:ea typeface="等线"/>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514350" rtl="0" eaLnBrk="0" fontAlgn="base" latinLnBrk="0" hangingPunct="0">
              <a:lnSpc>
                <a:spcPct val="100000"/>
              </a:lnSpc>
              <a:spcBef>
                <a:spcPct val="30000"/>
              </a:spcBef>
              <a:spcAft>
                <a:spcPct val="0"/>
              </a:spcAft>
              <a:buClrTx/>
              <a:buSzTx/>
              <a:buFontTx/>
              <a:buNone/>
              <a:defRPr/>
            </a:pP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a:ln>
                  <a:noFill/>
                </a:ln>
                <a:solidFill>
                  <a:schemeClr val="tx1"/>
                </a:solidFill>
                <a:effectLst/>
                <a:uLnTx/>
                <a:uFillTx/>
                <a:latin typeface="+mn-lt"/>
                <a:ea typeface="+mn-ea"/>
                <a:cs typeface="等线"/>
              </a:rPr>
              <a:t>编辑母版文本样式</a:t>
            </a: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a:p>
            <a:pPr marL="257175" marR="0" lvl="1"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a:ln>
                  <a:noFill/>
                </a:ln>
                <a:solidFill>
                  <a:schemeClr val="tx1"/>
                </a:solidFill>
                <a:effectLst/>
                <a:uLnTx/>
                <a:uFillTx/>
                <a:latin typeface="+mn-lt"/>
                <a:ea typeface="+mn-ea"/>
                <a:cs typeface="等线"/>
              </a:rPr>
              <a:t>第二级</a:t>
            </a: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a:p>
            <a:pPr marL="514350" marR="0" lvl="2"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a:ln>
                  <a:noFill/>
                </a:ln>
                <a:solidFill>
                  <a:schemeClr val="tx1"/>
                </a:solidFill>
                <a:effectLst/>
                <a:uLnTx/>
                <a:uFillTx/>
                <a:latin typeface="+mn-lt"/>
                <a:ea typeface="+mn-ea"/>
                <a:cs typeface="等线"/>
              </a:rPr>
              <a:t>第三级</a:t>
            </a: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a:p>
            <a:pPr marL="771525" marR="0" lvl="3"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a:ln>
                  <a:noFill/>
                </a:ln>
                <a:solidFill>
                  <a:schemeClr val="tx1"/>
                </a:solidFill>
                <a:effectLst/>
                <a:uLnTx/>
                <a:uFillTx/>
                <a:latin typeface="+mn-lt"/>
                <a:ea typeface="+mn-ea"/>
                <a:cs typeface="等线"/>
              </a:rPr>
              <a:t>第四级</a:t>
            </a: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a:p>
            <a:pPr marL="1028700" marR="0" lvl="4"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a:ln>
                  <a:noFill/>
                </a:ln>
                <a:solidFill>
                  <a:schemeClr val="tx1"/>
                </a:solidFill>
                <a:effectLst/>
                <a:uLnTx/>
                <a:uFillTx/>
                <a:latin typeface="+mn-lt"/>
                <a:ea typeface="+mn-ea"/>
                <a:cs typeface="等线"/>
              </a:rPr>
              <a:t>第五级</a:t>
            </a: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p>
            <a:pPr lvl="0" eaLnBrk="1" hangingPunct="1"/>
            <a:endParaRPr lang="zh-CN" altLang="en-US" sz="1200" dirty="0">
              <a:latin typeface="等线"/>
              <a:ea typeface="等线"/>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lstStyle/>
          <a:p>
            <a:pPr lvl="0" algn="r" eaLnBrk="1" hangingPunct="1"/>
            <a:fld id="{9A0DB2DC-4C9A-4742-B13C-FB6460FD3503}" type="slidenum">
              <a:rPr lang="zh-CN" altLang="en-US" sz="1200" dirty="0">
                <a:latin typeface="等线"/>
                <a:ea typeface="等线"/>
              </a:rPr>
            </a:fld>
            <a:endParaRPr lang="zh-CN" altLang="en-US" sz="1200" dirty="0">
              <a:latin typeface="等线"/>
              <a:ea typeface="等线"/>
            </a:endParaRPr>
          </a:p>
        </p:txBody>
      </p:sp>
    </p:spTree>
  </p:cSld>
  <p:clrMap bg1="lt1" tx1="dk1" bg2="lt2" tx2="dk2" accent1="accent1" accent2="accent2" accent3="accent3" accent4="accent4" accent5="accent5" accent6="accent6" hlink="hlink" folHlink="folHlink"/>
  <p:hf sldNum="0" hdr="0" ftr="0" dt="0"/>
  <p:notesStyle>
    <a:lvl1pPr algn="l" defTabSz="514350" rtl="0" eaLnBrk="0" fontAlgn="base" hangingPunct="0">
      <a:spcBef>
        <a:spcPct val="30000"/>
      </a:spcBef>
      <a:spcAft>
        <a:spcPct val="0"/>
      </a:spcAft>
      <a:defRPr sz="700" kern="1200">
        <a:solidFill>
          <a:schemeClr val="tx1"/>
        </a:solidFill>
        <a:latin typeface="+mn-lt"/>
        <a:ea typeface="+mn-ea"/>
        <a:cs typeface="等线"/>
      </a:defRPr>
    </a:lvl1pPr>
    <a:lvl2pPr marL="257175" algn="l" defTabSz="514350" rtl="0" eaLnBrk="0" fontAlgn="base" hangingPunct="0">
      <a:spcBef>
        <a:spcPct val="30000"/>
      </a:spcBef>
      <a:spcAft>
        <a:spcPct val="0"/>
      </a:spcAft>
      <a:defRPr sz="700" kern="1200">
        <a:solidFill>
          <a:schemeClr val="tx1"/>
        </a:solidFill>
        <a:latin typeface="+mn-lt"/>
        <a:ea typeface="+mn-ea"/>
        <a:cs typeface="等线"/>
      </a:defRPr>
    </a:lvl2pPr>
    <a:lvl3pPr marL="514350" algn="l" defTabSz="514350" rtl="0" eaLnBrk="0" fontAlgn="base" hangingPunct="0">
      <a:spcBef>
        <a:spcPct val="30000"/>
      </a:spcBef>
      <a:spcAft>
        <a:spcPct val="0"/>
      </a:spcAft>
      <a:defRPr sz="700" kern="1200">
        <a:solidFill>
          <a:schemeClr val="tx1"/>
        </a:solidFill>
        <a:latin typeface="+mn-lt"/>
        <a:ea typeface="+mn-ea"/>
        <a:cs typeface="等线"/>
      </a:defRPr>
    </a:lvl3pPr>
    <a:lvl4pPr marL="771525" algn="l" defTabSz="514350" rtl="0" eaLnBrk="0" fontAlgn="base" hangingPunct="0">
      <a:spcBef>
        <a:spcPct val="30000"/>
      </a:spcBef>
      <a:spcAft>
        <a:spcPct val="0"/>
      </a:spcAft>
      <a:defRPr sz="700" kern="1200">
        <a:solidFill>
          <a:schemeClr val="tx1"/>
        </a:solidFill>
        <a:latin typeface="+mn-lt"/>
        <a:ea typeface="+mn-ea"/>
        <a:cs typeface="等线"/>
      </a:defRPr>
    </a:lvl4pPr>
    <a:lvl5pPr marL="1028700" algn="l" defTabSz="514350" rtl="0" eaLnBrk="0" fontAlgn="base" hangingPunct="0">
      <a:spcBef>
        <a:spcPct val="30000"/>
      </a:spcBef>
      <a:spcAft>
        <a:spcPct val="0"/>
      </a:spcAft>
      <a:defRPr sz="700" kern="1200">
        <a:solidFill>
          <a:schemeClr val="tx1"/>
        </a:solidFill>
        <a:latin typeface="+mn-lt"/>
        <a:ea typeface="+mn-ea"/>
        <a:cs typeface="等线"/>
      </a:defRPr>
    </a:lvl5pPr>
    <a:lvl6pPr marL="1285875" algn="l" defTabSz="514350" rtl="0" eaLnBrk="1" latinLnBrk="0" hangingPunct="1">
      <a:defRPr sz="700" kern="1200">
        <a:solidFill>
          <a:schemeClr val="tx1"/>
        </a:solidFill>
        <a:latin typeface="+mn-lt"/>
        <a:ea typeface="+mn-ea"/>
        <a:cs typeface="+mn-cs"/>
      </a:defRPr>
    </a:lvl6pPr>
    <a:lvl7pPr marL="1543050" algn="l" defTabSz="514350" rtl="0" eaLnBrk="1" latinLnBrk="0" hangingPunct="1">
      <a:defRPr sz="700" kern="1200">
        <a:solidFill>
          <a:schemeClr val="tx1"/>
        </a:solidFill>
        <a:latin typeface="+mn-lt"/>
        <a:ea typeface="+mn-ea"/>
        <a:cs typeface="+mn-cs"/>
      </a:defRPr>
    </a:lvl7pPr>
    <a:lvl8pPr marL="1800225" algn="l" defTabSz="514350" rtl="0" eaLnBrk="1" latinLnBrk="0" hangingPunct="1">
      <a:defRPr sz="700" kern="1200">
        <a:solidFill>
          <a:schemeClr val="tx1"/>
        </a:solidFill>
        <a:latin typeface="+mn-lt"/>
        <a:ea typeface="+mn-ea"/>
        <a:cs typeface="+mn-cs"/>
      </a:defRPr>
    </a:lvl8pPr>
    <a:lvl9pPr marL="2057400" algn="l" defTabSz="514350" rtl="0" eaLnBrk="1" latinLnBrk="0" hangingPunct="1">
      <a:defRPr sz="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7_Title Slide">
    <p:spTree>
      <p:nvGrpSpPr>
        <p:cNvPr id="1" name=""/>
        <p:cNvGrpSpPr/>
        <p:nvPr/>
      </p:nvGrpSpPr>
      <p:grpSpPr>
        <a:xfrm>
          <a:off x="0" y="0"/>
          <a:ext cx="0" cy="0"/>
          <a:chOff x="0" y="0"/>
          <a:chExt cx="0" cy="0"/>
        </a:xfrm>
      </p:grpSpPr>
      <p:sp>
        <p:nvSpPr>
          <p:cNvPr id="2" name="Picture Placeholder 2"/>
          <p:cNvSpPr>
            <a:spLocks noGrp="1"/>
          </p:cNvSpPr>
          <p:nvPr>
            <p:ph type="pic" sz="quarter" idx="10"/>
          </p:nvPr>
        </p:nvSpPr>
        <p:spPr>
          <a:xfrm>
            <a:off x="425793" y="1569979"/>
            <a:ext cx="2329764"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Picture Placeholder 2"/>
          <p:cNvSpPr>
            <a:spLocks noGrp="1"/>
          </p:cNvSpPr>
          <p:nvPr>
            <p:ph type="pic" sz="quarter" idx="11"/>
          </p:nvPr>
        </p:nvSpPr>
        <p:spPr>
          <a:xfrm>
            <a:off x="3503253" y="1569979"/>
            <a:ext cx="2223219"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Picture Placeholder 2"/>
          <p:cNvSpPr>
            <a:spLocks noGrp="1"/>
          </p:cNvSpPr>
          <p:nvPr>
            <p:ph type="pic" sz="quarter" idx="12"/>
          </p:nvPr>
        </p:nvSpPr>
        <p:spPr>
          <a:xfrm>
            <a:off x="6463269" y="1569979"/>
            <a:ext cx="2265837"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1_Title Slide">
    <p:spTree>
      <p:nvGrpSpPr>
        <p:cNvPr id="1" name=""/>
        <p:cNvGrpSpPr/>
        <p:nvPr/>
      </p:nvGrpSpPr>
      <p:grpSpPr>
        <a:xfrm>
          <a:off x="0" y="0"/>
          <a:ext cx="0" cy="0"/>
          <a:chOff x="0" y="0"/>
          <a:chExt cx="0" cy="0"/>
        </a:xfrm>
      </p:grpSpPr>
      <p:sp>
        <p:nvSpPr>
          <p:cNvPr id="4" name="Picture Placeholder 8"/>
          <p:cNvSpPr>
            <a:spLocks noGrp="1"/>
          </p:cNvSpPr>
          <p:nvPr>
            <p:ph type="pic" sz="quarter" idx="13"/>
          </p:nvPr>
        </p:nvSpPr>
        <p:spPr>
          <a:xfrm>
            <a:off x="2563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Picture Placeholder 8"/>
          <p:cNvSpPr>
            <a:spLocks noGrp="1"/>
          </p:cNvSpPr>
          <p:nvPr>
            <p:ph type="pic" sz="quarter" idx="14"/>
          </p:nvPr>
        </p:nvSpPr>
        <p:spPr>
          <a:xfrm>
            <a:off x="317102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icture Placeholder 8"/>
          <p:cNvSpPr>
            <a:spLocks noGrp="1"/>
          </p:cNvSpPr>
          <p:nvPr>
            <p:ph type="pic" sz="quarter" idx="15"/>
          </p:nvPr>
        </p:nvSpPr>
        <p:spPr>
          <a:xfrm>
            <a:off x="60856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5pPr>
      <a:lvl6pPr marL="4572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6pPr>
      <a:lvl7pPr marL="9144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7pPr>
      <a:lvl8pPr marL="13716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8pPr>
      <a:lvl9pPr marL="18288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9pPr>
    </p:titleStyle>
    <p:bodyStyle>
      <a:lvl1pPr marL="171450" indent="-17018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018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018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vl6pPr marL="18859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文本框 45"/>
          <p:cNvSpPr txBox="1"/>
          <p:nvPr/>
        </p:nvSpPr>
        <p:spPr>
          <a:xfrm>
            <a:off x="2252016" y="3027363"/>
            <a:ext cx="4992393" cy="1084912"/>
          </a:xfrm>
          <a:prstGeom prst="rect">
            <a:avLst/>
          </a:prstGeom>
          <a:noFill/>
          <a:ln w="9525">
            <a:noFill/>
          </a:ln>
        </p:spPr>
        <p:txBody>
          <a:bodyPr wrap="none" lIns="68580" tIns="34290" rIns="68580" bIns="34290">
            <a:spAutoFit/>
          </a:bodyPr>
          <a:lstStyle/>
          <a:p>
            <a:pPr algn="ct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东南片区</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2017</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年工作总结</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a:p>
            <a:pPr algn="ct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及</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2018</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年工作计划</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7" name="矩形 46"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p:nvPr/>
        </p:nvSpPr>
        <p:spPr>
          <a:xfrm>
            <a:off x="1463675" y="4400550"/>
            <a:ext cx="6569075" cy="347663"/>
          </a:xfrm>
          <a:prstGeom prst="rect">
            <a:avLst/>
          </a:prstGeom>
        </p:spPr>
        <p:txBody>
          <a:bodyPr lIns="68580" tIns="34290" rIns="68580" bIns="34290">
            <a:spAutoFit/>
          </a:bodyPr>
          <a:lstStyle/>
          <a:p>
            <a:pPr marL="0" marR="0" lvl="0" indent="0" algn="ctr" defTabSz="51435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25000"/>
                  </a:schemeClr>
                </a:solidFill>
                <a:effectLst/>
                <a:uLnTx/>
                <a:uFillTx/>
                <a:latin typeface="+mn-lt"/>
                <a:ea typeface="+mn-ea"/>
                <a:cs typeface="+mn-ea"/>
                <a:sym typeface="+mn-lt"/>
              </a:rPr>
              <a:t>汇报人：</a:t>
            </a:r>
            <a:r>
              <a:rPr lang="zh-CN" altLang="en-US" sz="1800" b="1" dirty="0">
                <a:solidFill>
                  <a:schemeClr val="bg2">
                    <a:lumMod val="25000"/>
                  </a:schemeClr>
                </a:solidFill>
                <a:latin typeface="+mn-lt"/>
                <a:ea typeface="+mn-ea"/>
                <a:cs typeface="+mn-ea"/>
                <a:sym typeface="+mn-lt"/>
              </a:rPr>
              <a:t>谢怡</a:t>
            </a:r>
            <a:endParaRPr kumimoji="0" lang="en-US" altLang="zh-CN" sz="1800" b="1" i="1" u="none" strike="noStrike" kern="1200" cap="none" spc="0" normalizeH="0" baseline="0" noProof="0" dirty="0">
              <a:ln>
                <a:noFill/>
              </a:ln>
              <a:solidFill>
                <a:schemeClr val="bg2">
                  <a:lumMod val="25000"/>
                </a:schemeClr>
              </a:solidFill>
              <a:effectLst/>
              <a:uLnTx/>
              <a:uFillTx/>
              <a:latin typeface="+mn-lt"/>
              <a:ea typeface="+mn-ea"/>
              <a:cs typeface="+mn-ea"/>
              <a:sym typeface="+mn-lt"/>
            </a:endParaRPr>
          </a:p>
        </p:txBody>
      </p:sp>
      <p:grpSp>
        <p:nvGrpSpPr>
          <p:cNvPr id="2" name="组合 7"/>
          <p:cNvGrpSpPr/>
          <p:nvPr/>
        </p:nvGrpSpPr>
        <p:grpSpPr>
          <a:xfrm>
            <a:off x="3295970" y="903654"/>
            <a:ext cx="2550695" cy="1547409"/>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fontAlgn="auto">
                <a:spcAft>
                  <a:spcPts val="0"/>
                </a:spcAft>
                <a:defRPr/>
              </a:pPr>
              <a:r>
                <a:rPr lang="en-US" altLang="zh-CN" sz="2400" dirty="0">
                  <a:latin typeface="+mj-ea"/>
                  <a:cs typeface="+mn-ea"/>
                  <a:sym typeface="+mn-lt"/>
                </a:rPr>
                <a:t>2017</a:t>
              </a:r>
              <a:r>
                <a:rPr lang="zh-CN" altLang="zh-CN" sz="2400" dirty="0">
                  <a:latin typeface="+mj-ea"/>
                  <a:cs typeface="+mn-ea"/>
                  <a:sym typeface="+mn-lt"/>
                </a:rPr>
                <a:t>年</a:t>
              </a:r>
              <a:r>
                <a:rPr lang="zh-CN" altLang="en-US" sz="2400" dirty="0">
                  <a:latin typeface="+mj-ea"/>
                  <a:cs typeface="+mn-ea"/>
                  <a:sym typeface="+mn-lt"/>
                </a:rPr>
                <a:t>东南片区</a:t>
              </a:r>
              <a:r>
                <a:rPr lang="en-US" altLang="zh-CN" sz="2400" dirty="0">
                  <a:latin typeface="+mj-ea"/>
                  <a:cs typeface="+mn-ea"/>
                  <a:sym typeface="+mn-lt"/>
                </a:rPr>
                <a:t>5</a:t>
              </a:r>
              <a:r>
                <a:rPr lang="zh-CN" altLang="en-US" sz="2400" dirty="0">
                  <a:latin typeface="+mj-ea"/>
                  <a:cs typeface="+mn-ea"/>
                  <a:sym typeface="+mn-lt"/>
                </a:rPr>
                <a:t>个工作亮点</a:t>
              </a:r>
              <a:endParaRPr lang="zh-CN" altLang="en-US" sz="2400" dirty="0">
                <a:latin typeface="+mj-ea"/>
                <a:cs typeface="+mn-ea"/>
                <a:sym typeface="+mn-lt"/>
              </a:endParaRPr>
            </a:p>
            <a:p>
              <a:pPr marL="0" marR="0" lvl="0" indent="0" algn="ctr" defTabSz="914400" rtl="0" eaLnBrk="1" fontAlgn="auto" latinLnBrk="0" hangingPunct="1">
                <a:lnSpc>
                  <a:spcPct val="90000"/>
                </a:lnSpc>
                <a:spcBef>
                  <a:spcPct val="0"/>
                </a:spcBef>
                <a:spcAft>
                  <a:spcPts val="0"/>
                </a:spcAft>
                <a:buClrTx/>
                <a:buSzTx/>
                <a:buFontTx/>
                <a:buNone/>
                <a:defRPr/>
              </a:pPr>
              <a:endPar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、片区完成单店、广场活动合计：</a:t>
            </a:r>
            <a:r>
              <a:rPr lang="en-US" altLang="zh-CN" sz="2400" dirty="0">
                <a:solidFill>
                  <a:srgbClr val="222A35"/>
                </a:solidFill>
                <a:latin typeface="+mn-ea"/>
                <a:ea typeface="+mn-ea"/>
                <a:cs typeface="+mn-cs"/>
                <a:sym typeface="+mn-ea"/>
              </a:rPr>
              <a:t>140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余场，车轮战</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场；重装升级开业活动</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场（龙潭西路店、大源北街、锦华店、华泰店、万科路店），开业活动由于华泰店和万科店遇城管严管，不能大范围的将活动铺展开来，导致增长不是很明显，其余门店均增幅</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以上。片区帮助华泰及万科店与城管打游击战，做好活动氛围营造及宣传。</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lvl="0" fontAlgn="auto">
                <a:spcAft>
                  <a:spcPts val="0"/>
                </a:spcAft>
                <a:defRPr/>
              </a:pPr>
              <a:r>
                <a:rPr lang="en-US" altLang="zh-CN" sz="2000" dirty="0">
                  <a:latin typeface="+mj-ea"/>
                  <a:cs typeface="+mn-ea"/>
                  <a:sym typeface="+mn-lt"/>
                </a:rPr>
                <a:t>2017</a:t>
              </a:r>
              <a:r>
                <a:rPr lang="zh-CN" altLang="zh-CN" sz="2000" dirty="0">
                  <a:latin typeface="+mj-ea"/>
                  <a:cs typeface="+mn-ea"/>
                  <a:sym typeface="+mn-lt"/>
                </a:rPr>
                <a:t>年</a:t>
              </a:r>
              <a:r>
                <a:rPr lang="zh-CN" altLang="en-US" sz="2000" dirty="0">
                  <a:latin typeface="+mj-ea"/>
                  <a:cs typeface="+mn-ea"/>
                  <a:sym typeface="+mn-lt"/>
                </a:rPr>
                <a:t>东南片区</a:t>
              </a:r>
              <a:r>
                <a:rPr lang="en-US" altLang="zh-CN" sz="2000" dirty="0">
                  <a:latin typeface="+mj-ea"/>
                  <a:cs typeface="+mn-ea"/>
                  <a:sym typeface="+mn-lt"/>
                </a:rPr>
                <a:t>5</a:t>
              </a:r>
              <a:r>
                <a:rPr lang="zh-CN" altLang="en-US" sz="2000" dirty="0">
                  <a:latin typeface="+mj-ea"/>
                  <a:cs typeface="+mn-ea"/>
                  <a:sym typeface="+mn-lt"/>
                </a:rPr>
                <a:t>个工作亮点</a:t>
              </a:r>
              <a:endParaRPr lang="zh-CN" altLang="en-US" sz="2000" dirty="0">
                <a:latin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24731" y="796925"/>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6</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月接手片区，</a:t>
            </a:r>
            <a:r>
              <a:rPr lang="en-US" altLang="zh-CN" sz="2400" dirty="0">
                <a:solidFill>
                  <a:srgbClr val="222A35"/>
                </a:solidFill>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家门店人员严重缺乏（锦华店、天久北巷店、成汉南路店、万宇店），通过公司人事部的努力，招聘店长</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名，实习生</a:t>
            </a:r>
            <a:r>
              <a:rPr lang="en-US" altLang="zh-CN" sz="2400" dirty="0">
                <a:solidFill>
                  <a:srgbClr val="222A35"/>
                </a:solidFill>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人，营业员</a:t>
            </a:r>
            <a:r>
              <a:rPr lang="en-US" altLang="zh-CN" sz="2400" dirty="0">
                <a:solidFill>
                  <a:srgbClr val="222A35"/>
                </a:solidFill>
                <a:latin typeface="+mn-ea"/>
                <a:ea typeface="+mn-ea"/>
                <a:cs typeface="+mn-cs"/>
                <a:sym typeface="+mn-ea"/>
              </a:rPr>
              <a:t>2</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人，片区招聘营业员</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名，现已稳定片区内人员，且</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家门店的销售稳步增长中，人员水平也在平时的培训中不断提高。</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lvl="0" fontAlgn="auto">
                <a:spcAft>
                  <a:spcPts val="0"/>
                </a:spcAft>
                <a:defRPr/>
              </a:pPr>
              <a:r>
                <a:rPr lang="en-US" altLang="zh-CN" sz="2000" dirty="0">
                  <a:latin typeface="+mj-ea"/>
                  <a:cs typeface="+mn-ea"/>
                  <a:sym typeface="+mn-lt"/>
                </a:rPr>
                <a:t>2017</a:t>
              </a:r>
              <a:r>
                <a:rPr lang="zh-CN" altLang="zh-CN" sz="2000" dirty="0">
                  <a:latin typeface="+mj-ea"/>
                  <a:cs typeface="+mn-ea"/>
                  <a:sym typeface="+mn-lt"/>
                </a:rPr>
                <a:t>年</a:t>
              </a:r>
              <a:r>
                <a:rPr lang="zh-CN" altLang="en-US" sz="2000" dirty="0">
                  <a:latin typeface="+mj-ea"/>
                  <a:cs typeface="+mn-ea"/>
                  <a:sym typeface="+mn-lt"/>
                </a:rPr>
                <a:t>东南片区</a:t>
              </a:r>
              <a:r>
                <a:rPr lang="en-US" altLang="zh-CN" sz="2000" dirty="0">
                  <a:latin typeface="+mj-ea"/>
                  <a:cs typeface="+mn-ea"/>
                  <a:sym typeface="+mn-lt"/>
                </a:rPr>
                <a:t>5</a:t>
              </a:r>
              <a:r>
                <a:rPr lang="zh-CN" altLang="en-US" sz="2000" dirty="0">
                  <a:latin typeface="+mj-ea"/>
                  <a:cs typeface="+mn-ea"/>
                  <a:sym typeface="+mn-lt"/>
                </a:rPr>
                <a:t>个工作亮点</a:t>
              </a:r>
              <a:endParaRPr lang="zh-CN" altLang="en-US" sz="2000" dirty="0">
                <a:latin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、片区存量门店销售增长前三名：水杉街店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81.3%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（现目前人员稳定，店长为执业药师，联合用药较强，</a:t>
            </a:r>
            <a:r>
              <a:rPr lang="zh-CN" altLang="en-US" sz="2400" dirty="0">
                <a:solidFill>
                  <a:srgbClr val="222A35"/>
                </a:solidFill>
                <a:latin typeface="+mn-ea"/>
                <a:ea typeface="+mn-ea"/>
                <a:cs typeface="+mn-cs"/>
                <a:sym typeface="+mn-ea"/>
              </a:rPr>
              <a:t>收银台联合保健品销售较强，保健品销售增加</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）；万宇店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68.63%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（店长责任心强，鼓励店上员工多做销售，自己再补充，实习生成长较快，客流增至</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笔</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天）；天久北巷店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66.63%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（片区招聘员工</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名，销售能力较强，熟</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lvl="0" fontAlgn="auto">
                <a:spcAft>
                  <a:spcPts val="0"/>
                </a:spcAft>
                <a:defRPr/>
              </a:pPr>
              <a:r>
                <a:rPr lang="en-US" altLang="zh-CN" sz="2000" dirty="0">
                  <a:latin typeface="+mj-ea"/>
                  <a:cs typeface="+mn-ea"/>
                  <a:sym typeface="+mn-lt"/>
                </a:rPr>
                <a:t>2017</a:t>
              </a:r>
              <a:r>
                <a:rPr lang="zh-CN" altLang="zh-CN" sz="2000" dirty="0">
                  <a:latin typeface="+mj-ea"/>
                  <a:cs typeface="+mn-ea"/>
                  <a:sym typeface="+mn-lt"/>
                </a:rPr>
                <a:t>年</a:t>
              </a:r>
              <a:r>
                <a:rPr lang="zh-CN" altLang="en-US" sz="2000" dirty="0">
                  <a:latin typeface="+mj-ea"/>
                  <a:cs typeface="+mn-ea"/>
                  <a:sym typeface="+mn-lt"/>
                </a:rPr>
                <a:t>东南片区</a:t>
              </a:r>
              <a:r>
                <a:rPr lang="en-US" altLang="zh-CN" sz="2000" dirty="0">
                  <a:latin typeface="+mj-ea"/>
                  <a:cs typeface="+mn-ea"/>
                  <a:sym typeface="+mn-lt"/>
                </a:rPr>
                <a:t>5</a:t>
              </a:r>
              <a:r>
                <a:rPr lang="zh-CN" altLang="en-US" sz="2000" dirty="0">
                  <a:latin typeface="+mj-ea"/>
                  <a:cs typeface="+mn-ea"/>
                  <a:sym typeface="+mn-lt"/>
                </a:rPr>
                <a:t>个工作亮点</a:t>
              </a:r>
              <a:endParaRPr lang="zh-CN" altLang="en-US" sz="2000" dirty="0">
                <a:latin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悉我公司工作流程，人员稳定，各品类销售上升明显）。</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dirty="0">
                <a:solidFill>
                  <a:srgbClr val="222A35"/>
                </a:solidFill>
                <a:latin typeface="+mn-ea"/>
                <a:ea typeface="+mn-ea"/>
                <a:cs typeface="+mn-cs"/>
                <a:sym typeface="+mn-ea"/>
              </a:rPr>
              <a:t>5</a:t>
            </a:r>
            <a:r>
              <a:rPr lang="zh-CN" altLang="en-US" sz="2400" dirty="0">
                <a:solidFill>
                  <a:srgbClr val="222A35"/>
                </a:solidFill>
                <a:latin typeface="+mn-ea"/>
                <a:ea typeface="+mn-ea"/>
                <a:cs typeface="+mn-cs"/>
                <a:sym typeface="+mn-ea"/>
              </a:rPr>
              <a:t>、休眠会员回访，第一批回访工作已经完成，共计通知休眠会员</a:t>
            </a:r>
            <a:r>
              <a:rPr lang="en-US" altLang="zh-CN" sz="2400" dirty="0">
                <a:solidFill>
                  <a:srgbClr val="222A35"/>
                </a:solidFill>
                <a:latin typeface="+mn-ea"/>
                <a:ea typeface="+mn-ea"/>
                <a:cs typeface="+mn-cs"/>
                <a:sym typeface="+mn-ea"/>
              </a:rPr>
              <a:t>3732</a:t>
            </a:r>
            <a:r>
              <a:rPr lang="zh-CN" altLang="en-US" sz="2400" dirty="0">
                <a:solidFill>
                  <a:srgbClr val="222A35"/>
                </a:solidFill>
                <a:latin typeface="+mn-ea"/>
                <a:ea typeface="+mn-ea"/>
                <a:cs typeface="+mn-cs"/>
                <a:sym typeface="+mn-ea"/>
              </a:rPr>
              <a:t>人，代金券发放</a:t>
            </a:r>
            <a:r>
              <a:rPr lang="en-US" altLang="zh-CN" sz="2400" dirty="0">
                <a:solidFill>
                  <a:srgbClr val="222A35"/>
                </a:solidFill>
                <a:latin typeface="+mn-ea"/>
                <a:ea typeface="+mn-ea"/>
                <a:cs typeface="+mn-cs"/>
                <a:sym typeface="+mn-ea"/>
              </a:rPr>
              <a:t>416</a:t>
            </a:r>
            <a:r>
              <a:rPr lang="zh-CN" altLang="en-US" sz="2400" dirty="0">
                <a:solidFill>
                  <a:srgbClr val="222A35"/>
                </a:solidFill>
                <a:latin typeface="+mn-ea"/>
                <a:ea typeface="+mn-ea"/>
                <a:cs typeface="+mn-cs"/>
                <a:sym typeface="+mn-ea"/>
              </a:rPr>
              <a:t>套，有</a:t>
            </a:r>
            <a:r>
              <a:rPr lang="en-US" altLang="zh-CN" sz="2400" dirty="0">
                <a:solidFill>
                  <a:srgbClr val="222A35"/>
                </a:solidFill>
                <a:latin typeface="+mn-ea"/>
                <a:ea typeface="+mn-ea"/>
                <a:cs typeface="+mn-cs"/>
                <a:sym typeface="+mn-ea"/>
              </a:rPr>
              <a:t>11.1%</a:t>
            </a:r>
            <a:r>
              <a:rPr lang="zh-CN" altLang="en-US" sz="2400" dirty="0">
                <a:solidFill>
                  <a:srgbClr val="222A35"/>
                </a:solidFill>
                <a:latin typeface="+mn-ea"/>
                <a:ea typeface="+mn-ea"/>
                <a:cs typeface="+mn-cs"/>
                <a:sym typeface="+mn-ea"/>
              </a:rPr>
              <a:t>的休眠会员成功唤醒；第二批回访工作截止</a:t>
            </a:r>
            <a:r>
              <a:rPr lang="en-US" altLang="zh-CN" sz="2400" dirty="0">
                <a:solidFill>
                  <a:srgbClr val="222A35"/>
                </a:solidFill>
                <a:latin typeface="+mn-ea"/>
                <a:ea typeface="+mn-ea"/>
                <a:cs typeface="+mn-cs"/>
                <a:sym typeface="+mn-ea"/>
              </a:rPr>
              <a:t>11.16</a:t>
            </a:r>
            <a:r>
              <a:rPr lang="zh-CN" altLang="en-US" sz="2400" dirty="0">
                <a:solidFill>
                  <a:srgbClr val="222A35"/>
                </a:solidFill>
                <a:latin typeface="+mn-ea"/>
                <a:ea typeface="+mn-ea"/>
                <a:cs typeface="+mn-cs"/>
                <a:sym typeface="+mn-ea"/>
              </a:rPr>
              <a:t>回访</a:t>
            </a:r>
            <a:r>
              <a:rPr lang="en-US" altLang="zh-CN" sz="2400" dirty="0">
                <a:solidFill>
                  <a:srgbClr val="222A35"/>
                </a:solidFill>
                <a:latin typeface="+mn-ea"/>
                <a:ea typeface="+mn-ea"/>
                <a:cs typeface="+mn-cs"/>
                <a:sym typeface="+mn-ea"/>
              </a:rPr>
              <a:t>6212</a:t>
            </a:r>
            <a:r>
              <a:rPr lang="zh-CN" altLang="en-US" sz="2400" dirty="0">
                <a:solidFill>
                  <a:srgbClr val="222A35"/>
                </a:solidFill>
                <a:latin typeface="+mn-ea"/>
                <a:ea typeface="+mn-ea"/>
                <a:cs typeface="+mn-cs"/>
                <a:sym typeface="+mn-ea"/>
              </a:rPr>
              <a:t>人，代金券发放</a:t>
            </a:r>
            <a:r>
              <a:rPr lang="en-US" altLang="zh-CN" sz="2400" dirty="0">
                <a:solidFill>
                  <a:srgbClr val="222A35"/>
                </a:solidFill>
                <a:latin typeface="+mn-ea"/>
                <a:ea typeface="+mn-ea"/>
                <a:cs typeface="+mn-cs"/>
                <a:sym typeface="+mn-ea"/>
              </a:rPr>
              <a:t>512</a:t>
            </a:r>
            <a:r>
              <a:rPr lang="zh-CN" altLang="en-US" sz="2400" dirty="0">
                <a:solidFill>
                  <a:srgbClr val="222A35"/>
                </a:solidFill>
                <a:latin typeface="+mn-ea"/>
                <a:ea typeface="+mn-ea"/>
                <a:cs typeface="+mn-cs"/>
                <a:sym typeface="+mn-ea"/>
              </a:rPr>
              <a:t>份，产生销售</a:t>
            </a:r>
            <a:r>
              <a:rPr lang="en-US" altLang="zh-CN" sz="2400" dirty="0">
                <a:solidFill>
                  <a:srgbClr val="222A35"/>
                </a:solidFill>
                <a:latin typeface="+mn-ea"/>
                <a:ea typeface="+mn-ea"/>
                <a:cs typeface="+mn-cs"/>
                <a:sym typeface="+mn-ea"/>
              </a:rPr>
              <a:t>8307</a:t>
            </a:r>
            <a:r>
              <a:rPr lang="zh-CN" altLang="en-US" sz="2400" dirty="0">
                <a:solidFill>
                  <a:srgbClr val="222A35"/>
                </a:solidFill>
                <a:latin typeface="+mn-ea"/>
                <a:ea typeface="+mn-ea"/>
                <a:cs typeface="+mn-cs"/>
                <a:sym typeface="+mn-ea"/>
              </a:rPr>
              <a:t>元。</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组合 8"/>
          <p:cNvGrpSpPr/>
          <p:nvPr/>
        </p:nvGrpSpPr>
        <p:grpSpPr>
          <a:xfrm>
            <a:off x="2125058" y="2193925"/>
            <a:ext cx="5057556" cy="945040"/>
            <a:chOff x="730" y="2316"/>
            <a:chExt cx="10620" cy="1981"/>
          </a:xfrm>
        </p:grpSpPr>
        <p:sp>
          <p:nvSpPr>
            <p:cNvPr id="4" name="圆角矩形 3"/>
            <p:cNvSpPr/>
            <p:nvPr/>
          </p:nvSpPr>
          <p:spPr>
            <a:xfrm>
              <a:off x="730" y="2316"/>
              <a:ext cx="1543" cy="158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7172" name="文本框 4"/>
            <p:cNvSpPr txBox="1"/>
            <p:nvPr/>
          </p:nvSpPr>
          <p:spPr>
            <a:xfrm>
              <a:off x="2784" y="2557"/>
              <a:ext cx="8566" cy="1740"/>
            </a:xfrm>
            <a:prstGeom prst="rect">
              <a:avLst/>
            </a:prstGeom>
            <a:noFill/>
            <a:ln w="9525">
              <a:noFill/>
            </a:ln>
          </p:spPr>
          <p:txBody>
            <a:bodyPr wrap="square">
              <a:spAutoFit/>
            </a:bodyPr>
            <a:lstStyle/>
            <a:p>
              <a:r>
                <a:rPr lang="en-US" altLang="zh-CN" sz="2400" b="1" dirty="0">
                  <a:latin typeface="微软雅黑" panose="020B0503020204020204" pitchFamily="34" charset="-122"/>
                  <a:ea typeface="微软雅黑" panose="020B0503020204020204" pitchFamily="34" charset="-122"/>
                  <a:sym typeface="+mn-ea"/>
                </a:rPr>
                <a:t>2018</a:t>
              </a:r>
              <a:r>
                <a:rPr lang="zh-CN" altLang="en-US" sz="2400" b="1" dirty="0">
                  <a:latin typeface="Calibri" panose="020F0502020204030204" pitchFamily="34" charset="0"/>
                  <a:ea typeface="微软雅黑" panose="020B0503020204020204" pitchFamily="34" charset="-122"/>
                  <a:sym typeface="+mn-ea"/>
                </a:rPr>
                <a:t>年工作安排及主要措施</a:t>
              </a:r>
              <a:endParaRPr lang="zh-CN" altLang="en-US" sz="2400" b="1" dirty="0">
                <a:latin typeface="Calibri" panose="020F0502020204030204" pitchFamily="34" charset="0"/>
                <a:ea typeface="微软雅黑" panose="020B0503020204020204" pitchFamily="34" charset="-122"/>
              </a:endParaRPr>
            </a:p>
            <a:p>
              <a:endParaRPr lang="zh-CN" altLang="en-US" sz="2400" b="1" dirty="0">
                <a:latin typeface="微软雅黑" panose="020B0503020204020204" pitchFamily="34" charset="-122"/>
                <a:ea typeface="微软雅黑" panose="020B0503020204020204" pitchFamily="34" charset="-122"/>
              </a:endParaRPr>
            </a:p>
          </p:txBody>
        </p:sp>
      </p:grpSp>
    </p:spTree>
  </p:cSld>
  <p:clrMapOvr>
    <a:masterClrMapping/>
  </p:clrMapOvr>
  <p:transition spd="slow">
    <p:diamon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lvl="0" indent="450850" rtl="0">
              <a:lnSpc>
                <a:spcPct val="150000"/>
              </a:lnSpc>
              <a:spcAft>
                <a:spcPct val="30000"/>
              </a:spcAft>
              <a:defRPr/>
            </a:pPr>
            <a:r>
              <a:rPr lang="en-US" altLang="zh-CN" sz="2400" dirty="0">
                <a:solidFill>
                  <a:srgbClr val="222A35"/>
                </a:solidFill>
                <a:latin typeface="+mn-ea"/>
                <a:ea typeface="+mn-ea"/>
                <a:sym typeface="+mn-ea"/>
              </a:rPr>
              <a:t>1</a:t>
            </a:r>
            <a:r>
              <a:rPr lang="zh-CN" altLang="en-US" sz="2400" dirty="0">
                <a:solidFill>
                  <a:srgbClr val="222A35"/>
                </a:solidFill>
                <a:latin typeface="+mn-ea"/>
                <a:ea typeface="+mn-ea"/>
                <a:sym typeface="+mn-ea"/>
              </a:rPr>
              <a:t>、加强新员工的带教工作，计划重点培养</a:t>
            </a:r>
            <a:r>
              <a:rPr lang="en-US" altLang="zh-CN" sz="2400" dirty="0">
                <a:solidFill>
                  <a:srgbClr val="222A35"/>
                </a:solidFill>
                <a:latin typeface="+mn-ea"/>
                <a:ea typeface="+mn-ea"/>
                <a:sym typeface="+mn-ea"/>
              </a:rPr>
              <a:t>7</a:t>
            </a:r>
            <a:r>
              <a:rPr lang="zh-CN" altLang="en-US" sz="2400" dirty="0">
                <a:solidFill>
                  <a:srgbClr val="222A35"/>
                </a:solidFill>
                <a:latin typeface="+mn-ea"/>
                <a:ea typeface="+mn-ea"/>
                <a:sym typeface="+mn-ea"/>
              </a:rPr>
              <a:t>月到公司的实习生和潜力员工，计划</a:t>
            </a:r>
            <a:r>
              <a:rPr lang="en-US" altLang="zh-CN" sz="2400" dirty="0">
                <a:solidFill>
                  <a:srgbClr val="222A35"/>
                </a:solidFill>
                <a:latin typeface="+mn-ea"/>
                <a:ea typeface="+mn-ea"/>
                <a:sym typeface="+mn-ea"/>
              </a:rPr>
              <a:t>2018</a:t>
            </a:r>
            <a:r>
              <a:rPr lang="zh-CN" altLang="en-US" sz="2400" dirty="0">
                <a:solidFill>
                  <a:srgbClr val="222A35"/>
                </a:solidFill>
                <a:latin typeface="+mn-ea"/>
                <a:ea typeface="+mn-ea"/>
                <a:sym typeface="+mn-ea"/>
              </a:rPr>
              <a:t>年上半年每三个月培养储备店长</a:t>
            </a:r>
            <a:r>
              <a:rPr lang="en-US" altLang="zh-CN" sz="2400" dirty="0">
                <a:solidFill>
                  <a:srgbClr val="222A35"/>
                </a:solidFill>
                <a:latin typeface="+mn-ea"/>
                <a:ea typeface="+mn-ea"/>
                <a:sym typeface="+mn-ea"/>
              </a:rPr>
              <a:t>3</a:t>
            </a:r>
            <a:r>
              <a:rPr lang="zh-CN" altLang="en-US" sz="2400" dirty="0">
                <a:solidFill>
                  <a:srgbClr val="222A35"/>
                </a:solidFill>
                <a:latin typeface="+mn-ea"/>
                <a:ea typeface="+mn-ea"/>
                <a:sym typeface="+mn-ea"/>
              </a:rPr>
              <a:t>名。</a:t>
            </a:r>
            <a:endParaRPr lang="en-US" altLang="zh-CN" sz="2400" dirty="0">
              <a:solidFill>
                <a:srgbClr val="222A35"/>
              </a:solidFill>
              <a:latin typeface="+mn-ea"/>
              <a:ea typeface="+mn-ea"/>
              <a:sym typeface="+mn-ea"/>
            </a:endParaRPr>
          </a:p>
          <a:p>
            <a:pPr lvl="0" indent="450850" rtl="0">
              <a:lnSpc>
                <a:spcPct val="150000"/>
              </a:lnSpc>
              <a:spcAft>
                <a:spcPct val="30000"/>
              </a:spcAft>
              <a:defRPr/>
            </a:pPr>
            <a:r>
              <a:rPr lang="zh-CN" altLang="en-US" sz="2400" dirty="0">
                <a:solidFill>
                  <a:srgbClr val="222A35"/>
                </a:solidFill>
                <a:latin typeface="+mn-ea"/>
                <a:ea typeface="+mn-ea"/>
                <a:sym typeface="+mn-ea"/>
              </a:rPr>
              <a:t>措施：甄选出近期员工能力综合素质较强员工，每周制定周学习计划，每天上传学习记录给片长，每半月对这三名员工集中带教学习考核一次，三月后进行综合评价并安排门店上岗实操。</a:t>
            </a:r>
            <a:endParaRPr lang="en-US" altLang="zh-CN" sz="2400" dirty="0">
              <a:solidFill>
                <a:srgbClr val="222A35"/>
              </a:solidFill>
              <a:latin typeface="+mn-ea"/>
              <a:ea typeface="+mn-ea"/>
              <a:sym typeface="+mn-ea"/>
            </a:endParaRPr>
          </a:p>
        </p:txBody>
      </p:sp>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dirty="0">
                <a:solidFill>
                  <a:srgbClr val="222A35"/>
                </a:solidFill>
                <a:latin typeface="+mn-ea"/>
                <a:ea typeface="+mn-ea"/>
                <a:cs typeface="+mn-cs"/>
                <a:sym typeface="+mn-ea"/>
              </a:rPr>
              <a:t>2</a:t>
            </a:r>
            <a:r>
              <a:rPr lang="zh-CN" altLang="en-US" sz="2400" dirty="0">
                <a:solidFill>
                  <a:srgbClr val="222A35"/>
                </a:solidFill>
                <a:latin typeface="+mn-ea"/>
                <a:ea typeface="+mn-ea"/>
                <a:cs typeface="+mn-cs"/>
                <a:sym typeface="+mn-ea"/>
              </a:rPr>
              <a:t>、加强门店员工在收银时的换购活动监督工作，计划从换购活动提升本片区客单价</a:t>
            </a:r>
            <a:r>
              <a:rPr lang="en-US" altLang="zh-CN" sz="2400" dirty="0">
                <a:solidFill>
                  <a:srgbClr val="222A35"/>
                </a:solidFill>
                <a:latin typeface="+mn-ea"/>
                <a:ea typeface="+mn-ea"/>
                <a:cs typeface="+mn-cs"/>
                <a:sym typeface="+mn-ea"/>
              </a:rPr>
              <a:t>5</a:t>
            </a:r>
            <a:r>
              <a:rPr lang="zh-CN" altLang="en-US" sz="2400" dirty="0">
                <a:solidFill>
                  <a:srgbClr val="222A35"/>
                </a:solidFill>
                <a:latin typeface="+mn-ea"/>
                <a:ea typeface="+mn-ea"/>
                <a:cs typeface="+mn-cs"/>
                <a:sym typeface="+mn-ea"/>
              </a:rPr>
              <a:t>元，计划</a:t>
            </a:r>
            <a:r>
              <a:rPr lang="en-US" altLang="zh-CN" sz="2400" dirty="0">
                <a:solidFill>
                  <a:srgbClr val="222A35"/>
                </a:solidFill>
                <a:latin typeface="+mn-ea"/>
                <a:ea typeface="+mn-ea"/>
                <a:cs typeface="+mn-cs"/>
                <a:sym typeface="+mn-ea"/>
              </a:rPr>
              <a:t>2018</a:t>
            </a:r>
            <a:r>
              <a:rPr lang="zh-CN" altLang="en-US" sz="2400" dirty="0">
                <a:solidFill>
                  <a:srgbClr val="222A35"/>
                </a:solidFill>
                <a:latin typeface="+mn-ea"/>
                <a:ea typeface="+mn-ea"/>
                <a:cs typeface="+mn-cs"/>
                <a:sym typeface="+mn-ea"/>
              </a:rPr>
              <a:t>年客单价增加至</a:t>
            </a:r>
            <a:r>
              <a:rPr lang="en-US" altLang="zh-CN" sz="2400" dirty="0">
                <a:solidFill>
                  <a:srgbClr val="222A35"/>
                </a:solidFill>
                <a:latin typeface="+mn-ea"/>
                <a:ea typeface="+mn-ea"/>
                <a:cs typeface="+mn-cs"/>
                <a:sym typeface="+mn-ea"/>
              </a:rPr>
              <a:t>71</a:t>
            </a:r>
            <a:r>
              <a:rPr lang="zh-CN" altLang="en-US" sz="2400" dirty="0">
                <a:solidFill>
                  <a:srgbClr val="222A35"/>
                </a:solidFill>
                <a:latin typeface="+mn-ea"/>
                <a:ea typeface="+mn-ea"/>
                <a:cs typeface="+mn-cs"/>
                <a:sym typeface="+mn-ea"/>
              </a:rPr>
              <a:t>元。</a:t>
            </a: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solidFill>
                  <a:srgbClr val="222A35"/>
                </a:solidFill>
                <a:latin typeface="+mn-ea"/>
                <a:ea typeface="+mn-ea"/>
                <a:cs typeface="+mn-cs"/>
                <a:sym typeface="+mn-ea"/>
              </a:rPr>
              <a:t>措施：片区每月</a:t>
            </a:r>
            <a:r>
              <a:rPr lang="en-US" altLang="zh-CN" sz="2400" dirty="0">
                <a:solidFill>
                  <a:srgbClr val="222A35"/>
                </a:solidFill>
                <a:latin typeface="+mn-ea"/>
                <a:ea typeface="+mn-ea"/>
                <a:cs typeface="+mn-cs"/>
                <a:sym typeface="+mn-ea"/>
              </a:rPr>
              <a:t>25</a:t>
            </a:r>
            <a:r>
              <a:rPr lang="zh-CN" altLang="en-US" sz="2400" dirty="0">
                <a:solidFill>
                  <a:srgbClr val="222A35"/>
                </a:solidFill>
                <a:latin typeface="+mn-ea"/>
                <a:ea typeface="+mn-ea"/>
                <a:cs typeface="+mn-cs"/>
                <a:sym typeface="+mn-ea"/>
              </a:rPr>
              <a:t>号拟定下月换购活动产品（每月</a:t>
            </a:r>
            <a:r>
              <a:rPr lang="en-US" altLang="zh-CN" sz="2400" dirty="0">
                <a:solidFill>
                  <a:srgbClr val="222A35"/>
                </a:solidFill>
                <a:latin typeface="+mn-ea"/>
                <a:ea typeface="+mn-ea"/>
                <a:cs typeface="+mn-cs"/>
                <a:sym typeface="+mn-ea"/>
              </a:rPr>
              <a:t>4</a:t>
            </a:r>
            <a:r>
              <a:rPr lang="zh-CN" altLang="en-US" sz="2400" dirty="0">
                <a:solidFill>
                  <a:srgbClr val="222A35"/>
                </a:solidFill>
                <a:latin typeface="+mn-ea"/>
                <a:ea typeface="+mn-ea"/>
                <a:cs typeface="+mn-cs"/>
                <a:sym typeface="+mn-ea"/>
              </a:rPr>
              <a:t>个品种，换购价</a:t>
            </a:r>
            <a:r>
              <a:rPr lang="en-US" altLang="zh-CN" sz="2400" dirty="0">
                <a:solidFill>
                  <a:srgbClr val="222A35"/>
                </a:solidFill>
                <a:latin typeface="+mn-ea"/>
                <a:ea typeface="+mn-ea"/>
                <a:cs typeface="+mn-cs"/>
                <a:sym typeface="+mn-ea"/>
              </a:rPr>
              <a:t>9.9</a:t>
            </a:r>
            <a:r>
              <a:rPr lang="zh-CN" altLang="en-US" sz="2400" dirty="0">
                <a:solidFill>
                  <a:srgbClr val="222A35"/>
                </a:solidFill>
                <a:latin typeface="+mn-ea"/>
                <a:ea typeface="+mn-ea"/>
                <a:cs typeface="+mn-cs"/>
                <a:sym typeface="+mn-ea"/>
              </a:rPr>
              <a:t>元），以门店客流的</a:t>
            </a:r>
            <a:r>
              <a:rPr lang="en-US" altLang="zh-CN" sz="2400" dirty="0">
                <a:solidFill>
                  <a:srgbClr val="222A35"/>
                </a:solidFill>
                <a:latin typeface="+mn-ea"/>
                <a:ea typeface="+mn-ea"/>
                <a:cs typeface="+mn-cs"/>
                <a:sym typeface="+mn-ea"/>
              </a:rPr>
              <a:t>10%</a:t>
            </a:r>
            <a:r>
              <a:rPr lang="zh-CN" altLang="en-US" sz="2400" dirty="0">
                <a:solidFill>
                  <a:srgbClr val="222A35"/>
                </a:solidFill>
                <a:latin typeface="+mn-ea"/>
                <a:ea typeface="+mn-ea"/>
                <a:cs typeface="+mn-cs"/>
                <a:sym typeface="+mn-ea"/>
              </a:rPr>
              <a:t>下任务，考核到个人，未按要求推荐的和未完成任务的人员扣除绩效分</a:t>
            </a:r>
            <a:r>
              <a:rPr lang="en-US" altLang="zh-CN" sz="2400" dirty="0">
                <a:solidFill>
                  <a:srgbClr val="222A35"/>
                </a:solidFill>
                <a:latin typeface="+mn-ea"/>
                <a:ea typeface="+mn-ea"/>
                <a:cs typeface="+mn-cs"/>
                <a:sym typeface="+mn-ea"/>
              </a:rPr>
              <a:t>20</a:t>
            </a:r>
            <a:r>
              <a:rPr lang="zh-CN" altLang="en-US" sz="2400" dirty="0">
                <a:solidFill>
                  <a:srgbClr val="222A35"/>
                </a:solidFill>
                <a:latin typeface="+mn-ea"/>
                <a:ea typeface="+mn-ea"/>
                <a:cs typeface="+mn-cs"/>
                <a:sym typeface="+mn-ea"/>
              </a:rPr>
              <a:t>分。</a:t>
            </a:r>
            <a:endParaRPr lang="en-US" altLang="zh-CN" sz="2400" dirty="0">
              <a:solidFill>
                <a:srgbClr val="222A35"/>
              </a:solidFill>
              <a:latin typeface="+mn-ea"/>
              <a:ea typeface="+mn-ea"/>
              <a:cs typeface="+mn-cs"/>
              <a:sym typeface="+mn-ea"/>
            </a:endParaRP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997743" y="674687"/>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、片区销售增长后五名门店：龙潭西路店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-13.98%</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（店长人选待定），华泰店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2.41%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（原门店人员不变），万科路店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3.95%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（店上原来</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人，现减员为</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人），府城大道店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4.51%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月成汉南路店开店后销售增长缓慢），民丰大道店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7.45%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（店上人员构造：三名正式员工</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促销</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实习生</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人），片区重点帮扶，</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2018</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年增长率不得低于片区平均水平。</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816610" y="608012"/>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措施：对以上</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家门店的库存及周边药价情况进行分析，库存：龙潭西路店现有品规数</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2826</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个，计划</a:t>
            </a:r>
            <a:r>
              <a:rPr lang="en-US" altLang="zh-CN" sz="2400" dirty="0">
                <a:solidFill>
                  <a:srgbClr val="222A35"/>
                </a:solidFill>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月内补充品规数不得少于</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3200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个，店长人选在</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个月之内落实，每月品种价格调查不得少于</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60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个；华泰店、万科店、府城店、民丰店库存品规数均不足</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3800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个，计划</a:t>
            </a:r>
            <a:r>
              <a:rPr lang="en-US" altLang="zh-CN" sz="2400" dirty="0">
                <a:solidFill>
                  <a:srgbClr val="222A35"/>
                </a:solidFill>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月内品规数补充至</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3800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个以上，每月品种价格调查不得少于</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80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a:t>
            </a:r>
            <a:r>
              <a:rPr lang="zh-CN" altLang="en-US" sz="2400" dirty="0">
                <a:solidFill>
                  <a:srgbClr val="222A35"/>
                </a:solidFill>
                <a:latin typeface="+mn-ea"/>
                <a:ea typeface="+mn-ea"/>
                <a:cs typeface="+mn-cs"/>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805815" y="571817"/>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zh-CN" sz="2400" b="0" i="0" u="none" strike="noStrike" kern="1200" cap="none" spc="0" normalizeH="0" baseline="0" noProof="0" dirty="0">
                <a:ln>
                  <a:noFill/>
                </a:ln>
                <a:solidFill>
                  <a:srgbClr val="222A35"/>
                </a:solidFill>
                <a:effectLst/>
                <a:uLnTx/>
                <a:uFillTx/>
                <a:latin typeface="+mn-ea"/>
                <a:ea typeface="+mn-ea"/>
                <a:cs typeface="+mn-cs"/>
                <a:sym typeface="+mn-ea"/>
              </a:rPr>
              <a:t>五家门店每隔一月做广场活动一场，每隔月必须做单店活动一场，五家门店全年合计做广场活动</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12</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场，单店活动</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12</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场，</a:t>
            </a:r>
            <a:r>
              <a:rPr kumimoji="0" lang="zh-CN" altLang="zh-CN" sz="2400" b="0" i="0" u="none" strike="noStrike" kern="1200" cap="none" spc="0" normalizeH="0" baseline="0" noProof="0" dirty="0">
                <a:ln>
                  <a:noFill/>
                </a:ln>
                <a:solidFill>
                  <a:srgbClr val="222A35"/>
                </a:solidFill>
                <a:effectLst/>
                <a:uLnTx/>
                <a:uFillTx/>
                <a:latin typeface="+mn-ea"/>
                <a:ea typeface="+mn-ea"/>
                <a:cs typeface="+mn-cs"/>
                <a:sym typeface="+mn-ea"/>
              </a:rPr>
              <a:t>销售平均增长</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60%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，预计全年增加销售：龙潭西路</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4.74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万，民丰店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10.37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万，华泰店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7.1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万，万科店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7.14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万，府城大道</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7.06</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组合 6"/>
          <p:cNvGrpSpPr/>
          <p:nvPr/>
        </p:nvGrpSpPr>
        <p:grpSpPr>
          <a:xfrm>
            <a:off x="1790065" y="1812290"/>
            <a:ext cx="908525" cy="522288"/>
            <a:chOff x="1310186" y="3164944"/>
            <a:chExt cx="1211325" cy="696035"/>
          </a:xfrm>
        </p:grpSpPr>
        <p:sp>
          <p:nvSpPr>
            <p:cNvPr id="8" name="圆角矩形 7"/>
            <p:cNvSpPr/>
            <p:nvPr/>
          </p:nvSpPr>
          <p:spPr>
            <a:xfrm>
              <a:off x="1310186" y="3164944"/>
              <a:ext cx="696360"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1</a:t>
              </a:r>
              <a:endParaRPr lang="en-US" altLang="zh-CN" sz="1800" dirty="0">
                <a:solidFill>
                  <a:schemeClr val="bg1"/>
                </a:solidFill>
                <a:latin typeface="Calibri" panose="020F0502020204030204" pitchFamily="34" charset="0"/>
                <a:ea typeface="微软雅黑" panose="020B0503020204020204" pitchFamily="34" charset="-122"/>
              </a:endParaRPr>
            </a:p>
          </p:txBody>
        </p:sp>
        <p:sp>
          <p:nvSpPr>
            <p:cNvPr id="2066" name="文本框 9"/>
            <p:cNvSpPr txBox="1"/>
            <p:nvPr/>
          </p:nvSpPr>
          <p:spPr>
            <a:xfrm>
              <a:off x="2108352" y="3226297"/>
              <a:ext cx="413159" cy="490821"/>
            </a:xfrm>
            <a:prstGeom prst="rect">
              <a:avLst/>
            </a:prstGeom>
            <a:noFill/>
            <a:ln w="9525">
              <a:noFill/>
            </a:ln>
          </p:spPr>
          <p:txBody>
            <a:bodyPr wrap="none">
              <a:spAutoFit/>
            </a:bodyPr>
            <a:lstStyle/>
            <a:p>
              <a:endParaRPr lang="zh-CN" altLang="en-US" sz="1800" b="1" dirty="0">
                <a:solidFill>
                  <a:schemeClr val="tx2"/>
                </a:solidFill>
                <a:latin typeface="微软雅黑" panose="020B0503020204020204" pitchFamily="34" charset="-122"/>
                <a:ea typeface="微软雅黑" panose="020B0503020204020204" pitchFamily="34" charset="-122"/>
              </a:endParaRPr>
            </a:p>
          </p:txBody>
        </p:sp>
      </p:grpSp>
      <p:sp>
        <p:nvSpPr>
          <p:cNvPr id="2064" name="文本框 24"/>
          <p:cNvSpPr txBox="1"/>
          <p:nvPr/>
        </p:nvSpPr>
        <p:spPr>
          <a:xfrm>
            <a:off x="2497455" y="3714750"/>
            <a:ext cx="309880" cy="368300"/>
          </a:xfrm>
          <a:prstGeom prst="rect">
            <a:avLst/>
          </a:prstGeom>
          <a:noFill/>
          <a:ln w="9525">
            <a:noFill/>
          </a:ln>
        </p:spPr>
        <p:txBody>
          <a:bodyPr wrap="none">
            <a:spAutoFit/>
          </a:bodyPr>
          <a:lstStyle/>
          <a:p>
            <a:endParaRPr lang="zh-CN" altLang="en-US" sz="1800" b="1" dirty="0">
              <a:latin typeface="微软雅黑" panose="020B0503020204020204" pitchFamily="34" charset="-122"/>
              <a:ea typeface="微软雅黑" panose="020B0503020204020204" pitchFamily="34" charset="-122"/>
            </a:endParaRPr>
          </a:p>
        </p:txBody>
      </p:sp>
      <p:sp>
        <p:nvSpPr>
          <p:cNvPr id="2052" name="文本框 2"/>
          <p:cNvSpPr txBox="1"/>
          <p:nvPr/>
        </p:nvSpPr>
        <p:spPr>
          <a:xfrm>
            <a:off x="1028700" y="457200"/>
            <a:ext cx="762000" cy="404813"/>
          </a:xfrm>
          <a:prstGeom prst="rect">
            <a:avLst/>
          </a:prstGeom>
          <a:noFill/>
          <a:ln w="9525">
            <a:noFill/>
          </a:ln>
        </p:spPr>
        <p:txBody>
          <a:bodyPr wrap="none" lIns="51435" tIns="25718" rIns="51435" bIns="25718">
            <a:spAutoFit/>
          </a:bodyPr>
          <a:lstStyle/>
          <a:p>
            <a:r>
              <a:rPr lang="zh-CN" altLang="en-US" sz="2300" b="1" dirty="0">
                <a:solidFill>
                  <a:schemeClr val="accent1"/>
                </a:solidFill>
                <a:latin typeface="Calibri" panose="020F0502020204030204" pitchFamily="34" charset="0"/>
                <a:ea typeface="微软雅黑" panose="020B0503020204020204" pitchFamily="34" charset="-122"/>
              </a:rPr>
              <a:t>目 录</a:t>
            </a:r>
            <a:endParaRPr lang="zh-CN" altLang="en-US" sz="2300" b="1" dirty="0">
              <a:solidFill>
                <a:schemeClr val="accent1"/>
              </a:solidFill>
              <a:latin typeface="Calibri" panose="020F0502020204030204" pitchFamily="34" charset="0"/>
              <a:ea typeface="微软雅黑" panose="020B0503020204020204" pitchFamily="34" charset="-122"/>
            </a:endParaRPr>
          </a:p>
        </p:txBody>
      </p:sp>
      <p:cxnSp>
        <p:nvCxnSpPr>
          <p:cNvPr id="30" name="直接连接符 29"/>
          <p:cNvCxnSpPr>
            <a:endCxn id="2052" idx="1"/>
          </p:cNvCxnSpPr>
          <p:nvPr/>
        </p:nvCxnSpPr>
        <p:spPr>
          <a:xfrm>
            <a:off x="20638" y="658813"/>
            <a:ext cx="1008063" cy="1588"/>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2054" name="组合 18"/>
          <p:cNvGrpSpPr/>
          <p:nvPr/>
        </p:nvGrpSpPr>
        <p:grpSpPr>
          <a:xfrm>
            <a:off x="1790383" y="3192145"/>
            <a:ext cx="982907" cy="522288"/>
            <a:chOff x="1172811" y="3226361"/>
            <a:chExt cx="1311052" cy="696035"/>
          </a:xfrm>
        </p:grpSpPr>
        <p:sp>
          <p:nvSpPr>
            <p:cNvPr id="20" name="圆角矩形 19"/>
            <p:cNvSpPr/>
            <p:nvPr/>
          </p:nvSpPr>
          <p:spPr>
            <a:xfrm>
              <a:off x="1172811" y="3226361"/>
              <a:ext cx="696653"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2</a:t>
              </a:r>
              <a:endParaRPr lang="en-US" altLang="zh-CN" sz="1800" dirty="0">
                <a:solidFill>
                  <a:schemeClr val="bg1"/>
                </a:solidFill>
                <a:latin typeface="Calibri" panose="020F0502020204030204" pitchFamily="34" charset="0"/>
                <a:ea typeface="微软雅黑" panose="020B0503020204020204" pitchFamily="34" charset="-122"/>
              </a:endParaRPr>
            </a:p>
          </p:txBody>
        </p:sp>
        <p:sp>
          <p:nvSpPr>
            <p:cNvPr id="2062" name="文本框 24"/>
            <p:cNvSpPr txBox="1"/>
            <p:nvPr/>
          </p:nvSpPr>
          <p:spPr>
            <a:xfrm>
              <a:off x="2070529" y="3327910"/>
              <a:ext cx="413334" cy="490821"/>
            </a:xfrm>
            <a:prstGeom prst="rect">
              <a:avLst/>
            </a:prstGeom>
            <a:noFill/>
            <a:ln w="9525">
              <a:noFill/>
            </a:ln>
          </p:spPr>
          <p:txBody>
            <a:bodyPr wrap="none">
              <a:spAutoFit/>
            </a:bodyPr>
            <a:lstStyle/>
            <a:p>
              <a:endParaRPr lang="zh-CN" altLang="en-US" sz="1800" b="1" dirty="0">
                <a:latin typeface="微软雅黑" panose="020B0503020204020204" pitchFamily="34" charset="-122"/>
                <a:ea typeface="微软雅黑" panose="020B0503020204020204" pitchFamily="34" charset="-122"/>
              </a:endParaRPr>
            </a:p>
          </p:txBody>
        </p:sp>
      </p:grpSp>
      <p:sp>
        <p:nvSpPr>
          <p:cNvPr id="4" name="文本框 3"/>
          <p:cNvSpPr txBox="1"/>
          <p:nvPr/>
        </p:nvSpPr>
        <p:spPr>
          <a:xfrm>
            <a:off x="2698750" y="1874520"/>
            <a:ext cx="2458720" cy="460375"/>
          </a:xfrm>
          <a:prstGeom prst="rect">
            <a:avLst/>
          </a:prstGeom>
          <a:noFill/>
        </p:spPr>
        <p:txBody>
          <a:bodyPr wrap="none" rtlCol="0" anchor="t">
            <a:spAutoFit/>
          </a:bodyPr>
          <a:lstStyle/>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2017</a:t>
            </a:r>
            <a:r>
              <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年工作成绩</a:t>
            </a:r>
            <a:endPar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endParaRPr>
          </a:p>
        </p:txBody>
      </p:sp>
      <p:sp>
        <p:nvSpPr>
          <p:cNvPr id="6" name="文本框 5"/>
          <p:cNvSpPr txBox="1"/>
          <p:nvPr/>
        </p:nvSpPr>
        <p:spPr>
          <a:xfrm>
            <a:off x="2698750" y="3221990"/>
            <a:ext cx="3982720" cy="460375"/>
          </a:xfrm>
          <a:prstGeom prst="rect">
            <a:avLst/>
          </a:prstGeom>
          <a:noFill/>
        </p:spPr>
        <p:txBody>
          <a:bodyPr wrap="none" rtlCol="0" anchor="t">
            <a:spAutoFit/>
          </a:bodyPr>
          <a:lstStyle/>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2018</a:t>
            </a:r>
            <a:r>
              <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rPr>
              <a:t>年工作安排及主要措施</a:t>
            </a:r>
            <a:endPar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endParaRPr>
          </a:p>
        </p:txBody>
      </p:sp>
    </p:spTree>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、片区预计开展单店、广场活动</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209</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场，主要针对主体为我公司会员，每月活动通知不同会员，做到月月有活动。</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solidFill>
                  <a:srgbClr val="222A35"/>
                </a:solidFill>
                <a:latin typeface="+mn-ea"/>
                <a:ea typeface="+mn-ea"/>
                <a:cs typeface="+mn-cs"/>
                <a:sym typeface="+mn-ea"/>
              </a:rPr>
              <a:t>措施：</a:t>
            </a:r>
            <a:r>
              <a:rPr lang="en-US" altLang="zh-CN" sz="2400" dirty="0">
                <a:solidFill>
                  <a:srgbClr val="222A35"/>
                </a:solidFill>
                <a:latin typeface="+mn-ea"/>
                <a:ea typeface="+mn-ea"/>
                <a:cs typeface="+mn-cs"/>
                <a:sym typeface="+mn-ea"/>
              </a:rPr>
              <a:t>1</a:t>
            </a:r>
            <a:r>
              <a:rPr lang="zh-CN" altLang="en-US" sz="2400" dirty="0">
                <a:solidFill>
                  <a:srgbClr val="222A35"/>
                </a:solidFill>
                <a:latin typeface="+mn-ea"/>
                <a:ea typeface="+mn-ea"/>
                <a:cs typeface="+mn-cs"/>
                <a:sym typeface="+mn-ea"/>
              </a:rPr>
              <a:t>）</a:t>
            </a:r>
            <a:r>
              <a:rPr lang="zh-CN" altLang="en-US" sz="2400" dirty="0">
                <a:solidFill>
                  <a:srgbClr val="222A35"/>
                </a:solidFill>
                <a:latin typeface="+mn-ea"/>
                <a:ea typeface="+mn-ea"/>
                <a:cs typeface="+mn-cs"/>
                <a:sym typeface="+mn-ea"/>
              </a:rPr>
              <a:t>每个门店每月必须自行做一场单店或者广场活动，每月</a:t>
            </a:r>
            <a:r>
              <a:rPr lang="en-US" altLang="zh-CN" sz="2400" dirty="0">
                <a:solidFill>
                  <a:srgbClr val="222A35"/>
                </a:solidFill>
                <a:latin typeface="+mn-ea"/>
                <a:ea typeface="+mn-ea"/>
                <a:cs typeface="+mn-cs"/>
                <a:sym typeface="+mn-ea"/>
              </a:rPr>
              <a:t>25</a:t>
            </a:r>
            <a:r>
              <a:rPr lang="zh-CN" altLang="en-US" sz="2400" dirty="0">
                <a:solidFill>
                  <a:srgbClr val="222A35"/>
                </a:solidFill>
                <a:latin typeface="+mn-ea"/>
                <a:ea typeface="+mn-ea"/>
                <a:cs typeface="+mn-cs"/>
                <a:sym typeface="+mn-ea"/>
              </a:rPr>
              <a:t>日片区统一下发下月活动方案，</a:t>
            </a:r>
            <a:r>
              <a:rPr lang="zh-CN" altLang="en-US" sz="2400" dirty="0">
                <a:solidFill>
                  <a:srgbClr val="222A35"/>
                </a:solidFill>
                <a:latin typeface="+mn-ea"/>
                <a:ea typeface="+mn-ea"/>
                <a:cs typeface="+mn-cs"/>
                <a:sym typeface="+mn-ea"/>
              </a:rPr>
              <a:t>活动前期准备工作必须按照片区要求上传图片，平均片区销售增长</a:t>
            </a:r>
            <a:r>
              <a:rPr lang="en-US" altLang="zh-CN" sz="2400" dirty="0">
                <a:solidFill>
                  <a:srgbClr val="222A35"/>
                </a:solidFill>
                <a:latin typeface="+mn-ea"/>
                <a:ea typeface="+mn-ea"/>
                <a:cs typeface="+mn-cs"/>
                <a:sym typeface="+mn-ea"/>
              </a:rPr>
              <a:t>50%</a:t>
            </a:r>
            <a:r>
              <a:rPr lang="zh-CN" altLang="en-US" sz="2400" dirty="0">
                <a:solidFill>
                  <a:srgbClr val="222A35"/>
                </a:solidFill>
                <a:latin typeface="+mn-ea"/>
                <a:ea typeface="+mn-ea"/>
                <a:cs typeface="+mn-cs"/>
                <a:sym typeface="+mn-ea"/>
              </a:rPr>
              <a:t>以上，力争片区日</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24890" y="797243"/>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solidFill>
                  <a:srgbClr val="222A35"/>
                </a:solidFill>
                <a:latin typeface="+mn-ea"/>
                <a:ea typeface="+mn-ea"/>
                <a:cs typeface="+mn-cs"/>
                <a:sym typeface="+mn-ea"/>
              </a:rPr>
              <a:t>均销售达到</a:t>
            </a:r>
            <a:r>
              <a:rPr lang="en-US" altLang="zh-CN" sz="2400" dirty="0">
                <a:solidFill>
                  <a:srgbClr val="222A35"/>
                </a:solidFill>
                <a:latin typeface="+mn-ea"/>
                <a:ea typeface="+mn-ea"/>
                <a:cs typeface="+mn-cs"/>
                <a:sym typeface="+mn-ea"/>
              </a:rPr>
              <a:t>14</a:t>
            </a:r>
            <a:r>
              <a:rPr lang="zh-CN" altLang="en-US" sz="2400" dirty="0">
                <a:solidFill>
                  <a:srgbClr val="222A35"/>
                </a:solidFill>
                <a:latin typeface="+mn-ea"/>
                <a:ea typeface="+mn-ea"/>
                <a:cs typeface="+mn-cs"/>
                <a:sym typeface="+mn-ea"/>
              </a:rPr>
              <a:t>万。</a:t>
            </a:r>
            <a:endParaRPr lang="zh-CN" altLang="en-US"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）周末销售较差门店必须有活动，（府城大道、民丰店、华泰店）活动形式以满额省钱和电话回访为主，满额</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5283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indent="450850" rtl="0">
              <a:lnSpc>
                <a:spcPct val="150000"/>
              </a:lnSpc>
              <a:spcAft>
                <a:spcPct val="30000"/>
              </a:spcAft>
              <a:defRPr/>
            </a:pPr>
            <a:r>
              <a:rPr lang="en-US" altLang="zh-CN" sz="2400" dirty="0">
                <a:solidFill>
                  <a:srgbClr val="222A35"/>
                </a:solidFill>
                <a:latin typeface="+mn-ea"/>
                <a:ea typeface="+mn-ea"/>
                <a:sym typeface="+mn-ea"/>
              </a:rPr>
              <a:t>5</a:t>
            </a:r>
            <a:r>
              <a:rPr lang="zh-CN" altLang="en-US" sz="2400" dirty="0">
                <a:solidFill>
                  <a:srgbClr val="222A35"/>
                </a:solidFill>
                <a:latin typeface="+mn-ea"/>
                <a:ea typeface="+mn-ea"/>
                <a:sym typeface="+mn-ea"/>
              </a:rPr>
              <a:t>、提升片区总体会员销售及笔数占比至</a:t>
            </a:r>
            <a:r>
              <a:rPr lang="en-US" altLang="zh-CN" sz="2400" dirty="0">
                <a:solidFill>
                  <a:srgbClr val="222A35"/>
                </a:solidFill>
                <a:latin typeface="+mn-ea"/>
                <a:ea typeface="+mn-ea"/>
                <a:sym typeface="+mn-ea"/>
              </a:rPr>
              <a:t>65%</a:t>
            </a:r>
            <a:r>
              <a:rPr lang="zh-CN" altLang="en-US" sz="2400" dirty="0">
                <a:solidFill>
                  <a:srgbClr val="222A35"/>
                </a:solidFill>
                <a:latin typeface="+mn-ea"/>
                <a:ea typeface="+mn-ea"/>
                <a:sym typeface="+mn-ea"/>
              </a:rPr>
              <a:t>。</a:t>
            </a:r>
            <a:endParaRPr lang="zh-CN" altLang="en-US" sz="2400" dirty="0">
              <a:solidFill>
                <a:srgbClr val="222A35"/>
              </a:solidFill>
              <a:latin typeface="+mn-ea"/>
              <a:ea typeface="+mn-ea"/>
              <a:sym typeface="+mn-ea"/>
            </a:endParaRPr>
          </a:p>
          <a:p>
            <a:pPr indent="450850" rtl="0">
              <a:lnSpc>
                <a:spcPct val="150000"/>
              </a:lnSpc>
              <a:spcAft>
                <a:spcPct val="30000"/>
              </a:spcAft>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措施：</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）每天每人必须在收银台完成会员回访工作并截屏到片区微信群，每日填写回访记录及因回访当场产生销售，每周将回访情况发至片</a:t>
            </a:r>
            <a:r>
              <a:rPr lang="zh-CN" altLang="en-US" sz="2400" dirty="0">
                <a:solidFill>
                  <a:srgbClr val="222A35"/>
                </a:solidFill>
                <a:latin typeface="+mn-ea"/>
                <a:ea typeface="+mn-ea"/>
                <a:sym typeface="+mn-ea"/>
              </a:rPr>
              <a:t>区邮箱，片区共计</a:t>
            </a:r>
            <a:r>
              <a:rPr lang="en-US" altLang="zh-CN" sz="2400" dirty="0">
                <a:solidFill>
                  <a:srgbClr val="222A35"/>
                </a:solidFill>
                <a:latin typeface="+mn-ea"/>
                <a:ea typeface="+mn-ea"/>
                <a:sym typeface="+mn-ea"/>
              </a:rPr>
              <a:t>69</a:t>
            </a:r>
            <a:r>
              <a:rPr lang="zh-CN" altLang="en-US" sz="2400" dirty="0">
                <a:solidFill>
                  <a:srgbClr val="222A35"/>
                </a:solidFill>
                <a:latin typeface="+mn-ea"/>
                <a:ea typeface="+mn-ea"/>
                <a:sym typeface="+mn-ea"/>
              </a:rPr>
              <a:t>人，每天预计回访</a:t>
            </a:r>
            <a:r>
              <a:rPr lang="en-US" altLang="zh-CN" sz="2400" dirty="0">
                <a:solidFill>
                  <a:srgbClr val="222A35"/>
                </a:solidFill>
                <a:latin typeface="+mn-ea"/>
                <a:ea typeface="+mn-ea"/>
                <a:sym typeface="+mn-ea"/>
              </a:rPr>
              <a:t>690</a:t>
            </a:r>
            <a:r>
              <a:rPr lang="zh-CN" altLang="en-US" sz="2400" dirty="0">
                <a:solidFill>
                  <a:srgbClr val="222A35"/>
                </a:solidFill>
                <a:latin typeface="+mn-ea"/>
                <a:ea typeface="+mn-ea"/>
                <a:sym typeface="+mn-ea"/>
              </a:rPr>
              <a:t>名会元，预计每天</a:t>
            </a:r>
            <a:r>
              <a:rPr lang="en-US" altLang="zh-CN" sz="2400" dirty="0">
                <a:solidFill>
                  <a:srgbClr val="222A35"/>
                </a:solidFill>
                <a:latin typeface="+mn-ea"/>
                <a:ea typeface="+mn-ea"/>
                <a:sym typeface="+mn-ea"/>
              </a:rPr>
              <a:t>70</a:t>
            </a:r>
            <a:r>
              <a:rPr lang="zh-CN" altLang="en-US" sz="2400" dirty="0">
                <a:solidFill>
                  <a:srgbClr val="222A35"/>
                </a:solidFill>
                <a:latin typeface="+mn-ea"/>
                <a:ea typeface="+mn-ea"/>
                <a:sym typeface="+mn-ea"/>
              </a:rPr>
              <a:t>人被成功唤醒，片区每天抽查回访情况，不定时通报回访抽查结果。</a:t>
            </a:r>
            <a:endParaRPr lang="en-US" altLang="zh-CN" sz="2400" dirty="0">
              <a:solidFill>
                <a:srgbClr val="222A35"/>
              </a:solidFill>
              <a:latin typeface="+mn-ea"/>
              <a:ea typeface="+mn-ea"/>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lvl="0" indent="450850" rtl="0">
              <a:lnSpc>
                <a:spcPct val="150000"/>
              </a:lnSpc>
              <a:spcAft>
                <a:spcPct val="30000"/>
              </a:spcAft>
              <a:defRPr/>
            </a:pPr>
            <a:r>
              <a:rPr lang="en-US" altLang="zh-CN" sz="2400" dirty="0">
                <a:solidFill>
                  <a:srgbClr val="222A35"/>
                </a:solidFill>
                <a:latin typeface="+mn-ea"/>
                <a:ea typeface="+mn-ea"/>
                <a:cs typeface="+mn-cs"/>
                <a:sym typeface="+mn-ea"/>
              </a:rPr>
              <a:t>2</a:t>
            </a:r>
            <a:r>
              <a:rPr lang="zh-CN" altLang="en-US" sz="2400" dirty="0">
                <a:solidFill>
                  <a:srgbClr val="222A35"/>
                </a:solidFill>
                <a:latin typeface="+mn-ea"/>
                <a:ea typeface="+mn-ea"/>
                <a:cs typeface="+mn-cs"/>
                <a:sym typeface="+mn-ea"/>
              </a:rPr>
              <a:t>）每家门店每三个月必须全部更换一次会员超低特价（每天每人必须调查</a:t>
            </a:r>
            <a:r>
              <a:rPr lang="en-US" altLang="zh-CN" sz="2400" dirty="0">
                <a:solidFill>
                  <a:srgbClr val="222A35"/>
                </a:solidFill>
                <a:latin typeface="+mn-ea"/>
                <a:ea typeface="+mn-ea"/>
                <a:cs typeface="+mn-cs"/>
                <a:sym typeface="+mn-ea"/>
              </a:rPr>
              <a:t>2</a:t>
            </a:r>
            <a:r>
              <a:rPr lang="zh-CN" altLang="en-US" sz="2400" dirty="0">
                <a:solidFill>
                  <a:srgbClr val="222A35"/>
                </a:solidFill>
                <a:latin typeface="+mn-ea"/>
                <a:ea typeface="+mn-ea"/>
                <a:cs typeface="+mn-cs"/>
                <a:sym typeface="+mn-ea"/>
              </a:rPr>
              <a:t>个品种价格，并录入系统，保证超低特价的真实性和及时性）</a:t>
            </a:r>
            <a:endParaRPr lang="zh-CN" altLang="en-US" sz="2400" dirty="0">
              <a:solidFill>
                <a:srgbClr val="222A35"/>
              </a:solidFill>
              <a:latin typeface="+mn-ea"/>
              <a:ea typeface="+mn-ea"/>
              <a:cs typeface="+mn-cs"/>
              <a:sym typeface="+mn-ea"/>
            </a:endParaRPr>
          </a:p>
          <a:p>
            <a:pPr lvl="0" indent="450850" rtl="0">
              <a:lnSpc>
                <a:spcPct val="150000"/>
              </a:lnSpc>
              <a:spcAft>
                <a:spcPct val="30000"/>
              </a:spcAft>
              <a:defRPr/>
            </a:pPr>
            <a:r>
              <a:rPr lang="en-US" altLang="zh-CN" sz="2400" dirty="0">
                <a:solidFill>
                  <a:srgbClr val="222A35"/>
                </a:solidFill>
                <a:latin typeface="+mn-ea"/>
                <a:ea typeface="+mn-ea"/>
                <a:cs typeface="+mn-cs"/>
                <a:sym typeface="+mn-ea"/>
              </a:rPr>
              <a:t>3</a:t>
            </a:r>
            <a:r>
              <a:rPr lang="zh-CN" altLang="en-US" sz="2400" dirty="0">
                <a:solidFill>
                  <a:srgbClr val="222A35"/>
                </a:solidFill>
                <a:latin typeface="+mn-ea"/>
                <a:ea typeface="+mn-ea"/>
                <a:cs typeface="+mn-cs"/>
                <a:sym typeface="+mn-ea"/>
              </a:rPr>
              <a:t>）</a:t>
            </a:r>
            <a:endParaRPr lang="zh-CN" altLang="en-US" sz="2400" dirty="0">
              <a:solidFill>
                <a:srgbClr val="222A35"/>
              </a:solidFill>
              <a:latin typeface="+mn-ea"/>
              <a:ea typeface="+mn-ea"/>
              <a:cs typeface="+mn-cs"/>
              <a:sym typeface="+mn-ea"/>
            </a:endParaRPr>
          </a:p>
        </p:txBody>
      </p:sp>
    </p:spTree>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文本框 45"/>
          <p:cNvSpPr txBox="1"/>
          <p:nvPr/>
        </p:nvSpPr>
        <p:spPr>
          <a:xfrm>
            <a:off x="3819525" y="2989263"/>
            <a:ext cx="1504950" cy="577850"/>
          </a:xfrm>
          <a:prstGeom prst="rect">
            <a:avLst/>
          </a:prstGeom>
          <a:noFill/>
          <a:ln w="9525">
            <a:noFill/>
          </a:ln>
        </p:spPr>
        <p:txBody>
          <a:bodyPr wrap="none" lIns="68580" tIns="34290" rIns="68580" bIns="34290">
            <a:spAutoFit/>
          </a:bodyPr>
          <a:lstStyle/>
          <a:p>
            <a:pPr algn="ct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谢 谢！</a:t>
            </a:r>
            <a:endPar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2" name="组合 7"/>
          <p:cNvGrpSpPr/>
          <p:nvPr/>
        </p:nvGrpSpPr>
        <p:grpSpPr>
          <a:xfrm>
            <a:off x="3296653" y="1172095"/>
            <a:ext cx="2550694" cy="1547408"/>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46"/>
                                        </p:tgtEl>
                                        <p:attrNameLst>
                                          <p:attrName>style.visibility</p:attrName>
                                        </p:attrNameLst>
                                      </p:cBhvr>
                                      <p:to>
                                        <p:strVal val="visible"/>
                                      </p:to>
                                    </p:set>
                                    <p:anim calcmode="lin" valueType="num">
                                      <p:cBhvr>
                                        <p:cTn id="14" dur="1000" fill="hold"/>
                                        <p:tgtEl>
                                          <p:spTgt spid="46"/>
                                        </p:tgtEl>
                                        <p:attrNameLst>
                                          <p:attrName>ppt_w</p:attrName>
                                        </p:attrNameLst>
                                      </p:cBhvr>
                                      <p:tavLst>
                                        <p:tav tm="0">
                                          <p:val>
                                            <p:fltVal val="0"/>
                                          </p:val>
                                        </p:tav>
                                        <p:tav tm="100000">
                                          <p:val>
                                            <p:strVal val="#ppt_w"/>
                                          </p:val>
                                        </p:tav>
                                      </p:tavLst>
                                    </p:anim>
                                    <p:anim calcmode="lin" valueType="num">
                                      <p:cBhvr>
                                        <p:cTn id="15" dur="1000" fill="hold"/>
                                        <p:tgtEl>
                                          <p:spTgt spid="46"/>
                                        </p:tgtEl>
                                        <p:attrNameLst>
                                          <p:attrName>ppt_h</p:attrName>
                                        </p:attrNameLst>
                                      </p:cBhvr>
                                      <p:tavLst>
                                        <p:tav tm="0">
                                          <p:val>
                                            <p:fltVal val="0"/>
                                          </p:val>
                                        </p:tav>
                                        <p:tav tm="100000">
                                          <p:val>
                                            <p:strVal val="#ppt_h"/>
                                          </p:val>
                                        </p:tav>
                                      </p:tavLst>
                                    </p:anim>
                                    <p:anim calcmode="lin" valueType="num">
                                      <p:cBhvr>
                                        <p:cTn id="16" dur="1000" fill="hold"/>
                                        <p:tgtEl>
                                          <p:spTgt spid="46"/>
                                        </p:tgtEl>
                                        <p:attrNameLst>
                                          <p:attrName>style.rotation</p:attrName>
                                        </p:attrNameLst>
                                      </p:cBhvr>
                                      <p:tavLst>
                                        <p:tav tm="0">
                                          <p:val>
                                            <p:fltVal val="90"/>
                                          </p:val>
                                        </p:tav>
                                        <p:tav tm="100000">
                                          <p:val>
                                            <p:fltVal val="0"/>
                                          </p:val>
                                        </p:tav>
                                      </p:tavLst>
                                    </p:anim>
                                    <p:animEffect transition="in" filter="fade">
                                      <p:cBhvr>
                                        <p:cTn id="17"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组合 8"/>
          <p:cNvGrpSpPr/>
          <p:nvPr/>
        </p:nvGrpSpPr>
        <p:grpSpPr>
          <a:xfrm>
            <a:off x="2824163" y="2193925"/>
            <a:ext cx="3651250" cy="755650"/>
            <a:chOff x="2198" y="2316"/>
            <a:chExt cx="7667" cy="1584"/>
          </a:xfrm>
        </p:grpSpPr>
        <p:sp>
          <p:nvSpPr>
            <p:cNvPr id="4" name="圆角矩形 3"/>
            <p:cNvSpPr/>
            <p:nvPr/>
          </p:nvSpPr>
          <p:spPr>
            <a:xfrm>
              <a:off x="2198" y="2316"/>
              <a:ext cx="1543" cy="158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992" y="2559"/>
              <a:ext cx="5873" cy="965"/>
            </a:xfrm>
            <a:prstGeom prst="rect">
              <a:avLst/>
            </a:prstGeom>
            <a:noFill/>
            <a:ln w="9525">
              <a:noFill/>
            </a:ln>
          </p:spPr>
          <p:txBody>
            <a:bodyPr>
              <a:spAutoFit/>
            </a:bodyPr>
            <a:lstStyle/>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年工作成绩</a:t>
              </a:r>
              <a:endParaRPr lang="zh-CN" altLang="en-US" sz="2400" b="1" dirty="0">
                <a:latin typeface="微软雅黑" panose="020B0503020204020204" pitchFamily="34" charset="-122"/>
                <a:ea typeface="微软雅黑" panose="020B0503020204020204" pitchFamily="34" charset="-122"/>
              </a:endParaRPr>
            </a:p>
          </p:txBody>
        </p:sp>
      </p:grpSp>
    </p:spTree>
  </p:cSld>
  <p:clrMapOvr>
    <a:masterClrMapping/>
  </p:clrMapOvr>
  <p:transition spd="slow">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rPr>
                <a:t>工作成绩</a:t>
              </a:r>
              <a:endPar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同比去年新开三家门店，增加销售</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158.5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万，毛利额增加</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51.03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万，笔数增加</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29681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笔，三家门店平均客单价</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53.4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元</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笔，榕声店迁址销售同比增加</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156.77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万，毛利额增加</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55.84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万，笔数增加</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29074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笔，平均客单价</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55.11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元</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笔。</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graphicFrame>
        <p:nvGraphicFramePr>
          <p:cNvPr id="2" name="表格 1"/>
          <p:cNvGraphicFramePr>
            <a:graphicFrameLocks noGrp="1"/>
          </p:cNvGraphicFramePr>
          <p:nvPr/>
        </p:nvGraphicFramePr>
        <p:xfrm>
          <a:off x="1524000" y="539750"/>
          <a:ext cx="6096000" cy="237236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en-US" altLang="zh-CN" dirty="0"/>
                        <a:t>2017.1.1~11.15</a:t>
                      </a:r>
                      <a:endParaRPr lang="en-US" altLang="zh-CN" dirty="0"/>
                    </a:p>
                  </a:txBody>
                  <a:tcPr/>
                </a:tc>
                <a:tc>
                  <a:txBody>
                    <a:bodyPr/>
                    <a:lstStyle/>
                    <a:p>
                      <a:r>
                        <a:rPr lang="en-US" altLang="zh-CN" dirty="0"/>
                        <a:t>2016</a:t>
                      </a:r>
                      <a:r>
                        <a:rPr lang="zh-CN" altLang="en-US" dirty="0"/>
                        <a:t>年同期（</a:t>
                      </a:r>
                      <a:r>
                        <a:rPr lang="en-US" altLang="zh-CN" dirty="0"/>
                        <a:t>16</a:t>
                      </a:r>
                      <a:r>
                        <a:rPr lang="zh-CN" altLang="en-US" dirty="0"/>
                        <a:t>家）</a:t>
                      </a:r>
                      <a:endParaRPr lang="zh-CN" altLang="en-US" dirty="0"/>
                    </a:p>
                  </a:txBody>
                  <a:tcPr/>
                </a:tc>
                <a:tc>
                  <a:txBody>
                    <a:bodyPr/>
                    <a:lstStyle/>
                    <a:p>
                      <a:r>
                        <a:rPr lang="en-US" altLang="zh-CN" dirty="0"/>
                        <a:t>2017</a:t>
                      </a:r>
                      <a:r>
                        <a:rPr lang="zh-CN" altLang="en-US" dirty="0"/>
                        <a:t>年（</a:t>
                      </a:r>
                      <a:r>
                        <a:rPr lang="en-US" altLang="zh-CN" dirty="0"/>
                        <a:t>19</a:t>
                      </a:r>
                      <a:r>
                        <a:rPr lang="zh-CN" altLang="en-US" dirty="0"/>
                        <a:t>家）</a:t>
                      </a:r>
                      <a:endParaRPr lang="zh-CN" altLang="en-US" dirty="0"/>
                    </a:p>
                  </a:txBody>
                  <a:tcPr/>
                </a:tc>
                <a:tc>
                  <a:txBody>
                    <a:bodyPr/>
                    <a:lstStyle/>
                    <a:p>
                      <a:r>
                        <a:rPr lang="zh-CN" altLang="en-US" dirty="0"/>
                        <a:t>增减额</a:t>
                      </a:r>
                      <a:endParaRPr lang="zh-CN" altLang="en-US" dirty="0"/>
                    </a:p>
                  </a:txBody>
                  <a:tcPr/>
                </a:tc>
                <a:tc>
                  <a:txBody>
                    <a:bodyPr/>
                    <a:lstStyle/>
                    <a:p>
                      <a:r>
                        <a:rPr lang="zh-CN" altLang="en-US" dirty="0"/>
                        <a:t>增减率</a:t>
                      </a:r>
                      <a:endParaRPr lang="zh-CN" altLang="en-US" dirty="0"/>
                    </a:p>
                  </a:txBody>
                  <a:tcPr/>
                </a:tc>
              </a:tr>
              <a:tr h="370840">
                <a:tc>
                  <a:txBody>
                    <a:bodyPr/>
                    <a:lstStyle/>
                    <a:p>
                      <a:r>
                        <a:rPr lang="zh-CN" altLang="en-US" dirty="0"/>
                        <a:t>整体销售</a:t>
                      </a:r>
                      <a:endParaRPr lang="zh-CN" altLang="en-US" dirty="0"/>
                    </a:p>
                  </a:txBody>
                  <a:tcPr/>
                </a:tc>
                <a:tc>
                  <a:txBody>
                    <a:bodyPr/>
                    <a:lstStyle/>
                    <a:p>
                      <a:r>
                        <a:rPr lang="en-US" altLang="zh-CN" dirty="0"/>
                        <a:t>2462.31</a:t>
                      </a:r>
                      <a:r>
                        <a:rPr lang="zh-CN" altLang="en-US" dirty="0"/>
                        <a:t>万</a:t>
                      </a:r>
                      <a:endParaRPr lang="zh-CN" altLang="en-US" dirty="0"/>
                    </a:p>
                  </a:txBody>
                  <a:tcPr/>
                </a:tc>
                <a:tc>
                  <a:txBody>
                    <a:bodyPr/>
                    <a:lstStyle/>
                    <a:p>
                      <a:r>
                        <a:rPr lang="en-US" altLang="zh-CN" dirty="0"/>
                        <a:t>3340.45</a:t>
                      </a:r>
                      <a:r>
                        <a:rPr lang="zh-CN" altLang="en-US" dirty="0"/>
                        <a:t>万</a:t>
                      </a:r>
                      <a:endParaRPr lang="zh-CN" altLang="en-US" dirty="0"/>
                    </a:p>
                  </a:txBody>
                  <a:tcPr/>
                </a:tc>
                <a:tc>
                  <a:txBody>
                    <a:bodyPr/>
                    <a:lstStyle/>
                    <a:p>
                      <a:r>
                        <a:rPr lang="en-US" altLang="zh-CN" dirty="0"/>
                        <a:t>878.14</a:t>
                      </a:r>
                      <a:r>
                        <a:rPr lang="zh-CN" altLang="en-US" dirty="0"/>
                        <a:t>万</a:t>
                      </a:r>
                      <a:endParaRPr lang="zh-CN" altLang="en-US" dirty="0"/>
                    </a:p>
                  </a:txBody>
                  <a:tcPr/>
                </a:tc>
                <a:tc>
                  <a:txBody>
                    <a:bodyPr/>
                    <a:lstStyle/>
                    <a:p>
                      <a:r>
                        <a:rPr lang="en-US" altLang="zh-CN" dirty="0"/>
                        <a:t>35.66%</a:t>
                      </a:r>
                      <a:endParaRPr lang="zh-CN" altLang="en-US" dirty="0"/>
                    </a:p>
                  </a:txBody>
                  <a:tcPr/>
                </a:tc>
              </a:tr>
              <a:tr h="370840">
                <a:tc>
                  <a:txBody>
                    <a:bodyPr/>
                    <a:lstStyle/>
                    <a:p>
                      <a:r>
                        <a:rPr lang="zh-CN" altLang="en-US" dirty="0"/>
                        <a:t>毛利额</a:t>
                      </a:r>
                      <a:endParaRPr lang="zh-CN" altLang="en-US" dirty="0"/>
                    </a:p>
                  </a:txBody>
                  <a:tcPr/>
                </a:tc>
                <a:tc>
                  <a:txBody>
                    <a:bodyPr/>
                    <a:lstStyle/>
                    <a:p>
                      <a:r>
                        <a:rPr lang="en-US" altLang="zh-CN" dirty="0"/>
                        <a:t>799.83</a:t>
                      </a:r>
                      <a:r>
                        <a:rPr lang="zh-CN" altLang="en-US" dirty="0"/>
                        <a:t>万</a:t>
                      </a:r>
                      <a:endParaRPr lang="zh-CN" altLang="en-US" dirty="0"/>
                    </a:p>
                  </a:txBody>
                  <a:tcPr/>
                </a:tc>
                <a:tc>
                  <a:txBody>
                    <a:bodyPr/>
                    <a:lstStyle/>
                    <a:p>
                      <a:r>
                        <a:rPr lang="en-US" altLang="zh-CN" dirty="0"/>
                        <a:t>1605.71</a:t>
                      </a:r>
                      <a:r>
                        <a:rPr lang="zh-CN" altLang="en-US" dirty="0"/>
                        <a:t>万</a:t>
                      </a:r>
                      <a:endParaRPr lang="zh-CN" altLang="en-US" dirty="0"/>
                    </a:p>
                  </a:txBody>
                  <a:tcPr/>
                </a:tc>
                <a:tc>
                  <a:txBody>
                    <a:bodyPr/>
                    <a:lstStyle/>
                    <a:p>
                      <a:r>
                        <a:rPr lang="en-US" altLang="zh-CN" dirty="0"/>
                        <a:t>805.88</a:t>
                      </a:r>
                      <a:r>
                        <a:rPr lang="zh-CN" altLang="en-US" dirty="0"/>
                        <a:t>万</a:t>
                      </a:r>
                      <a:endParaRPr lang="zh-CN" altLang="en-US" dirty="0"/>
                    </a:p>
                  </a:txBody>
                  <a:tcPr/>
                </a:tc>
                <a:tc>
                  <a:txBody>
                    <a:bodyPr/>
                    <a:lstStyle/>
                    <a:p>
                      <a:r>
                        <a:rPr lang="en-US" altLang="zh-CN" dirty="0"/>
                        <a:t>100.75%</a:t>
                      </a:r>
                      <a:endParaRPr lang="zh-CN" altLang="en-US" dirty="0"/>
                    </a:p>
                  </a:txBody>
                  <a:tcPr/>
                </a:tc>
              </a:tr>
              <a:tr h="370840">
                <a:tc>
                  <a:txBody>
                    <a:bodyPr/>
                    <a:lstStyle/>
                    <a:p>
                      <a:r>
                        <a:rPr lang="zh-CN" altLang="en-US" dirty="0"/>
                        <a:t>毛利率</a:t>
                      </a:r>
                      <a:endParaRPr lang="zh-CN" altLang="en-US" dirty="0"/>
                    </a:p>
                  </a:txBody>
                  <a:tcPr/>
                </a:tc>
                <a:tc>
                  <a:txBody>
                    <a:bodyPr/>
                    <a:lstStyle/>
                    <a:p>
                      <a:r>
                        <a:rPr lang="en-US" altLang="zh-CN" dirty="0"/>
                        <a:t>32.48%</a:t>
                      </a:r>
                      <a:endParaRPr lang="zh-CN" altLang="en-US" dirty="0"/>
                    </a:p>
                  </a:txBody>
                  <a:tcPr/>
                </a:tc>
                <a:tc>
                  <a:txBody>
                    <a:bodyPr/>
                    <a:lstStyle/>
                    <a:p>
                      <a:r>
                        <a:rPr lang="en-US" altLang="zh-CN" dirty="0"/>
                        <a:t>31.9%</a:t>
                      </a:r>
                      <a:endParaRPr lang="zh-CN" altLang="en-US" dirty="0"/>
                    </a:p>
                  </a:txBody>
                  <a:tcPr/>
                </a:tc>
                <a:tc>
                  <a:txBody>
                    <a:bodyPr/>
                    <a:lstStyle/>
                    <a:p>
                      <a:r>
                        <a:rPr lang="en-US" altLang="zh-CN" dirty="0"/>
                        <a:t>-0.58%</a:t>
                      </a:r>
                      <a:endParaRPr lang="zh-CN" altLang="en-US" dirty="0"/>
                    </a:p>
                  </a:txBody>
                  <a:tcPr/>
                </a:tc>
                <a:tc>
                  <a:txBody>
                    <a:bodyPr/>
                    <a:lstStyle/>
                    <a:p>
                      <a:r>
                        <a:rPr lang="en-US" altLang="zh-CN" dirty="0"/>
                        <a:t>-1.78%</a:t>
                      </a:r>
                      <a:endParaRPr lang="zh-CN" altLang="en-US" dirty="0"/>
                    </a:p>
                  </a:txBody>
                  <a:tcPr/>
                </a:tc>
              </a:tr>
              <a:tr h="370840">
                <a:tc>
                  <a:txBody>
                    <a:bodyPr/>
                    <a:lstStyle/>
                    <a:p>
                      <a:r>
                        <a:rPr lang="zh-CN" altLang="en-US" dirty="0"/>
                        <a:t>客流</a:t>
                      </a:r>
                      <a:endParaRPr lang="zh-CN" altLang="en-US" dirty="0"/>
                    </a:p>
                  </a:txBody>
                  <a:tcPr/>
                </a:tc>
                <a:tc>
                  <a:txBody>
                    <a:bodyPr/>
                    <a:lstStyle/>
                    <a:p>
                      <a:r>
                        <a:rPr lang="en-US" altLang="zh-CN" dirty="0"/>
                        <a:t>362473</a:t>
                      </a:r>
                      <a:r>
                        <a:rPr lang="zh-CN" altLang="en-US" dirty="0"/>
                        <a:t>笔</a:t>
                      </a:r>
                      <a:endParaRPr lang="zh-CN" altLang="en-US" dirty="0"/>
                    </a:p>
                  </a:txBody>
                  <a:tcPr/>
                </a:tc>
                <a:tc>
                  <a:txBody>
                    <a:bodyPr/>
                    <a:lstStyle/>
                    <a:p>
                      <a:r>
                        <a:rPr lang="en-US" altLang="zh-CN" dirty="0"/>
                        <a:t>506374</a:t>
                      </a:r>
                      <a:r>
                        <a:rPr lang="zh-CN" altLang="en-US" dirty="0"/>
                        <a:t>笔</a:t>
                      </a:r>
                      <a:endParaRPr lang="zh-CN" altLang="en-US" dirty="0"/>
                    </a:p>
                  </a:txBody>
                  <a:tcPr/>
                </a:tc>
                <a:tc>
                  <a:txBody>
                    <a:bodyPr/>
                    <a:lstStyle/>
                    <a:p>
                      <a:r>
                        <a:rPr lang="en-US" altLang="zh-CN" dirty="0"/>
                        <a:t>143901</a:t>
                      </a:r>
                      <a:r>
                        <a:rPr lang="zh-CN" altLang="en-US" dirty="0"/>
                        <a:t>笔</a:t>
                      </a:r>
                      <a:endParaRPr lang="zh-CN" altLang="en-US" dirty="0"/>
                    </a:p>
                  </a:txBody>
                  <a:tcPr/>
                </a:tc>
                <a:tc>
                  <a:txBody>
                    <a:bodyPr/>
                    <a:lstStyle/>
                    <a:p>
                      <a:r>
                        <a:rPr lang="en-US" altLang="zh-CN" dirty="0"/>
                        <a:t>39.7%</a:t>
                      </a:r>
                      <a:endParaRPr lang="zh-CN" altLang="en-US" dirty="0"/>
                    </a:p>
                  </a:txBody>
                  <a:tcPr/>
                </a:tc>
              </a:tr>
              <a:tr h="370840">
                <a:tc>
                  <a:txBody>
                    <a:bodyPr/>
                    <a:lstStyle/>
                    <a:p>
                      <a:r>
                        <a:rPr lang="zh-CN" altLang="en-US" dirty="0"/>
                        <a:t>客单价</a:t>
                      </a:r>
                      <a:endParaRPr lang="zh-CN" altLang="en-US" dirty="0"/>
                    </a:p>
                  </a:txBody>
                  <a:tcPr/>
                </a:tc>
                <a:tc>
                  <a:txBody>
                    <a:bodyPr/>
                    <a:lstStyle/>
                    <a:p>
                      <a:r>
                        <a:rPr lang="en-US" altLang="zh-CN" dirty="0"/>
                        <a:t>67.93</a:t>
                      </a:r>
                      <a:r>
                        <a:rPr lang="zh-CN" altLang="en-US" dirty="0"/>
                        <a:t>元</a:t>
                      </a:r>
                      <a:endParaRPr lang="zh-CN" altLang="en-US" dirty="0"/>
                    </a:p>
                  </a:txBody>
                  <a:tcPr/>
                </a:tc>
                <a:tc>
                  <a:txBody>
                    <a:bodyPr/>
                    <a:lstStyle/>
                    <a:p>
                      <a:r>
                        <a:rPr lang="en-US" altLang="zh-CN" dirty="0"/>
                        <a:t>65.97</a:t>
                      </a:r>
                      <a:r>
                        <a:rPr lang="zh-CN" altLang="en-US" dirty="0"/>
                        <a:t>元</a:t>
                      </a:r>
                      <a:endParaRPr lang="zh-CN" altLang="en-US" dirty="0"/>
                    </a:p>
                  </a:txBody>
                  <a:tcPr/>
                </a:tc>
                <a:tc>
                  <a:txBody>
                    <a:bodyPr/>
                    <a:lstStyle/>
                    <a:p>
                      <a:r>
                        <a:rPr lang="en-US" altLang="zh-CN" dirty="0"/>
                        <a:t>-1.96</a:t>
                      </a:r>
                      <a:r>
                        <a:rPr lang="zh-CN" altLang="en-US" dirty="0"/>
                        <a:t>元</a:t>
                      </a:r>
                      <a:endParaRPr lang="zh-CN" altLang="en-US" dirty="0"/>
                    </a:p>
                  </a:txBody>
                  <a:tcPr/>
                </a:tc>
                <a:tc>
                  <a:txBody>
                    <a:bodyPr/>
                    <a:lstStyle/>
                    <a:p>
                      <a:r>
                        <a:rPr lang="en-US" altLang="zh-CN" dirty="0"/>
                        <a:t>-2.89%</a:t>
                      </a:r>
                      <a:endParaRPr lang="zh-CN" altLang="en-US" dirty="0"/>
                    </a:p>
                  </a:txBody>
                  <a:tcPr/>
                </a:tc>
              </a:tr>
            </a:tbl>
          </a:graphicData>
        </a:graphic>
      </p:graphicFrame>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rPr>
                <a:t>存量门店数据</a:t>
              </a:r>
              <a:endPar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108075" y="839312"/>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增长较为明显的门店</a:t>
            </a:r>
            <a:r>
              <a:rPr lang="zh-CN" altLang="en-US" sz="2400" dirty="0">
                <a:solidFill>
                  <a:srgbClr val="222A35"/>
                </a:solidFill>
                <a:latin typeface="+mn-ea"/>
                <a:ea typeface="+mn-ea"/>
                <a:cs typeface="+mn-cs"/>
                <a:sym typeface="+mn-ea"/>
              </a:rPr>
              <a:t>：水杉街，销售增长率</a:t>
            </a:r>
            <a:r>
              <a:rPr lang="en-US" altLang="zh-CN" sz="2400" dirty="0">
                <a:solidFill>
                  <a:srgbClr val="222A35"/>
                </a:solidFill>
                <a:latin typeface="+mn-ea"/>
                <a:ea typeface="+mn-ea"/>
                <a:cs typeface="+mn-cs"/>
                <a:sym typeface="+mn-ea"/>
              </a:rPr>
              <a:t>81.38%</a:t>
            </a:r>
            <a:r>
              <a:rPr lang="zh-CN" altLang="en-US" sz="2400" dirty="0">
                <a:solidFill>
                  <a:srgbClr val="222A35"/>
                </a:solidFill>
                <a:latin typeface="+mn-ea"/>
                <a:ea typeface="+mn-ea"/>
                <a:cs typeface="+mn-cs"/>
                <a:sym typeface="+mn-ea"/>
              </a:rPr>
              <a:t>，新装修后增长率同比去年每月均在</a:t>
            </a:r>
            <a:r>
              <a:rPr lang="en-US" altLang="zh-CN" sz="2400" dirty="0">
                <a:solidFill>
                  <a:srgbClr val="222A35"/>
                </a:solidFill>
                <a:latin typeface="+mn-ea"/>
                <a:ea typeface="+mn-ea"/>
                <a:cs typeface="+mn-cs"/>
                <a:sym typeface="+mn-ea"/>
              </a:rPr>
              <a:t>85%</a:t>
            </a:r>
            <a:r>
              <a:rPr lang="zh-CN" altLang="en-US" sz="2400" dirty="0">
                <a:solidFill>
                  <a:srgbClr val="222A35"/>
                </a:solidFill>
                <a:latin typeface="+mn-ea"/>
                <a:ea typeface="+mn-ea"/>
                <a:cs typeface="+mn-cs"/>
                <a:sym typeface="+mn-ea"/>
              </a:rPr>
              <a:t>以上，客流增长率</a:t>
            </a:r>
            <a:r>
              <a:rPr lang="en-US" altLang="zh-CN" sz="2400" dirty="0">
                <a:solidFill>
                  <a:srgbClr val="222A35"/>
                </a:solidFill>
                <a:latin typeface="+mn-ea"/>
                <a:ea typeface="+mn-ea"/>
                <a:cs typeface="+mn-cs"/>
                <a:sym typeface="+mn-ea"/>
              </a:rPr>
              <a:t>103%</a:t>
            </a:r>
            <a:r>
              <a:rPr lang="zh-CN" altLang="en-US" sz="2400" dirty="0">
                <a:solidFill>
                  <a:srgbClr val="222A35"/>
                </a:solidFill>
                <a:latin typeface="+mn-ea"/>
                <a:ea typeface="+mn-ea"/>
                <a:cs typeface="+mn-cs"/>
                <a:sym typeface="+mn-ea"/>
              </a:rPr>
              <a:t>，万宇店装饰改造后，加上人员的稳定，店长的服务做得比较好，销售同比去年增长</a:t>
            </a:r>
            <a:r>
              <a:rPr lang="en-US" altLang="zh-CN" sz="2400" dirty="0">
                <a:solidFill>
                  <a:srgbClr val="222A35"/>
                </a:solidFill>
                <a:latin typeface="+mn-ea"/>
                <a:ea typeface="+mn-ea"/>
                <a:cs typeface="+mn-cs"/>
                <a:sym typeface="+mn-ea"/>
              </a:rPr>
              <a:t>68.63%</a:t>
            </a:r>
            <a:r>
              <a:rPr lang="zh-CN" altLang="en-US" sz="2400" dirty="0">
                <a:solidFill>
                  <a:srgbClr val="222A35"/>
                </a:solidFill>
                <a:latin typeface="+mn-ea"/>
                <a:ea typeface="+mn-ea"/>
                <a:cs typeface="+mn-cs"/>
                <a:sym typeface="+mn-ea"/>
              </a:rPr>
              <a:t>，客流增长</a:t>
            </a:r>
            <a:r>
              <a:rPr lang="en-US" altLang="zh-CN" sz="2400" dirty="0">
                <a:solidFill>
                  <a:srgbClr val="222A35"/>
                </a:solidFill>
                <a:latin typeface="+mn-ea"/>
                <a:ea typeface="+mn-ea"/>
                <a:cs typeface="+mn-cs"/>
                <a:sym typeface="+mn-ea"/>
              </a:rPr>
              <a:t>70.39%</a:t>
            </a:r>
            <a:r>
              <a:rPr lang="zh-CN" altLang="en-US" sz="2400" dirty="0">
                <a:solidFill>
                  <a:srgbClr val="222A35"/>
                </a:solidFill>
                <a:latin typeface="+mn-ea"/>
                <a:ea typeface="+mn-ea"/>
                <a:cs typeface="+mn-cs"/>
                <a:sym typeface="+mn-ea"/>
              </a:rPr>
              <a:t>。</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p:txBody>
      </p:sp>
      <p:graphicFrame>
        <p:nvGraphicFramePr>
          <p:cNvPr id="2" name="表格 1"/>
          <p:cNvGraphicFramePr>
            <a:graphicFrameLocks noGrp="1"/>
          </p:cNvGraphicFramePr>
          <p:nvPr/>
        </p:nvGraphicFramePr>
        <p:xfrm>
          <a:off x="1524000" y="539750"/>
          <a:ext cx="6096000" cy="237236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en-US" altLang="zh-CN" dirty="0"/>
                        <a:t>2017.1.1~11.15</a:t>
                      </a:r>
                      <a:endParaRPr lang="en-US" altLang="zh-CN" dirty="0"/>
                    </a:p>
                  </a:txBody>
                  <a:tcPr/>
                </a:tc>
                <a:tc>
                  <a:txBody>
                    <a:bodyPr/>
                    <a:lstStyle/>
                    <a:p>
                      <a:r>
                        <a:rPr lang="en-US" altLang="zh-CN" dirty="0"/>
                        <a:t>2016</a:t>
                      </a:r>
                      <a:r>
                        <a:rPr lang="zh-CN" altLang="en-US" dirty="0"/>
                        <a:t>年同期（</a:t>
                      </a:r>
                      <a:r>
                        <a:rPr lang="en-US" altLang="zh-CN" dirty="0"/>
                        <a:t>15</a:t>
                      </a:r>
                      <a:r>
                        <a:rPr lang="zh-CN" altLang="en-US" dirty="0"/>
                        <a:t>家）</a:t>
                      </a:r>
                      <a:endParaRPr lang="zh-CN" altLang="en-US" dirty="0"/>
                    </a:p>
                  </a:txBody>
                  <a:tcPr/>
                </a:tc>
                <a:tc>
                  <a:txBody>
                    <a:bodyPr/>
                    <a:lstStyle/>
                    <a:p>
                      <a:r>
                        <a:rPr lang="en-US" altLang="zh-CN" dirty="0"/>
                        <a:t>2017</a:t>
                      </a:r>
                      <a:r>
                        <a:rPr lang="zh-CN" altLang="en-US" dirty="0"/>
                        <a:t>年（</a:t>
                      </a:r>
                      <a:r>
                        <a:rPr lang="en-US" altLang="zh-CN" dirty="0"/>
                        <a:t>15</a:t>
                      </a:r>
                      <a:endParaRPr lang="en-US" altLang="zh-CN" dirty="0"/>
                    </a:p>
                    <a:p>
                      <a:r>
                        <a:rPr lang="zh-CN" altLang="en-US" dirty="0"/>
                        <a:t>家）</a:t>
                      </a:r>
                      <a:endParaRPr lang="zh-CN" altLang="en-US" dirty="0"/>
                    </a:p>
                  </a:txBody>
                  <a:tcPr/>
                </a:tc>
                <a:tc>
                  <a:txBody>
                    <a:bodyPr/>
                    <a:lstStyle/>
                    <a:p>
                      <a:r>
                        <a:rPr lang="zh-CN" altLang="en-US" dirty="0"/>
                        <a:t>增减额</a:t>
                      </a:r>
                      <a:endParaRPr lang="zh-CN" altLang="en-US" dirty="0"/>
                    </a:p>
                  </a:txBody>
                  <a:tcPr/>
                </a:tc>
                <a:tc>
                  <a:txBody>
                    <a:bodyPr/>
                    <a:lstStyle/>
                    <a:p>
                      <a:r>
                        <a:rPr lang="zh-CN" altLang="en-US" dirty="0"/>
                        <a:t>增减率</a:t>
                      </a:r>
                      <a:endParaRPr lang="zh-CN" altLang="en-US" dirty="0"/>
                    </a:p>
                  </a:txBody>
                  <a:tcPr/>
                </a:tc>
              </a:tr>
              <a:tr h="370840">
                <a:tc>
                  <a:txBody>
                    <a:bodyPr/>
                    <a:lstStyle/>
                    <a:p>
                      <a:r>
                        <a:rPr lang="zh-CN" altLang="en-US" dirty="0"/>
                        <a:t>整体销售</a:t>
                      </a:r>
                      <a:endParaRPr lang="zh-CN" altLang="en-US" dirty="0"/>
                    </a:p>
                  </a:txBody>
                  <a:tcPr/>
                </a:tc>
                <a:tc>
                  <a:txBody>
                    <a:bodyPr/>
                    <a:lstStyle/>
                    <a:p>
                      <a:r>
                        <a:rPr lang="en-US" altLang="zh-CN" dirty="0"/>
                        <a:t>2400.11</a:t>
                      </a:r>
                      <a:r>
                        <a:rPr lang="zh-CN" altLang="en-US" dirty="0"/>
                        <a:t>万</a:t>
                      </a:r>
                      <a:endParaRPr lang="zh-CN" altLang="en-US" dirty="0"/>
                    </a:p>
                  </a:txBody>
                  <a:tcPr/>
                </a:tc>
                <a:tc>
                  <a:txBody>
                    <a:bodyPr/>
                    <a:lstStyle/>
                    <a:p>
                      <a:r>
                        <a:rPr lang="en-US" altLang="zh-CN" dirty="0"/>
                        <a:t>2963.35</a:t>
                      </a:r>
                      <a:r>
                        <a:rPr lang="zh-CN" altLang="en-US" dirty="0"/>
                        <a:t>万</a:t>
                      </a:r>
                      <a:endParaRPr lang="zh-CN" altLang="en-US" dirty="0"/>
                    </a:p>
                  </a:txBody>
                  <a:tcPr/>
                </a:tc>
                <a:tc>
                  <a:txBody>
                    <a:bodyPr/>
                    <a:lstStyle/>
                    <a:p>
                      <a:r>
                        <a:rPr lang="en-US" altLang="zh-CN" dirty="0"/>
                        <a:t>563.24</a:t>
                      </a:r>
                      <a:r>
                        <a:rPr lang="zh-CN" altLang="en-US" dirty="0"/>
                        <a:t>万</a:t>
                      </a:r>
                      <a:endParaRPr lang="zh-CN" altLang="en-US" dirty="0"/>
                    </a:p>
                  </a:txBody>
                  <a:tcPr/>
                </a:tc>
                <a:tc>
                  <a:txBody>
                    <a:bodyPr/>
                    <a:lstStyle/>
                    <a:p>
                      <a:r>
                        <a:rPr lang="en-US" altLang="zh-CN" dirty="0"/>
                        <a:t>23.47%</a:t>
                      </a:r>
                      <a:endParaRPr lang="zh-CN" altLang="en-US" dirty="0"/>
                    </a:p>
                  </a:txBody>
                  <a:tcPr/>
                </a:tc>
              </a:tr>
              <a:tr h="370840">
                <a:tc>
                  <a:txBody>
                    <a:bodyPr/>
                    <a:lstStyle/>
                    <a:p>
                      <a:r>
                        <a:rPr lang="zh-CN" altLang="en-US" dirty="0"/>
                        <a:t>毛利额</a:t>
                      </a:r>
                      <a:endParaRPr lang="zh-CN" altLang="en-US" dirty="0"/>
                    </a:p>
                  </a:txBody>
                  <a:tcPr/>
                </a:tc>
                <a:tc>
                  <a:txBody>
                    <a:bodyPr/>
                    <a:lstStyle/>
                    <a:p>
                      <a:r>
                        <a:rPr lang="en-US" altLang="zh-CN" dirty="0"/>
                        <a:t>780.21</a:t>
                      </a:r>
                      <a:r>
                        <a:rPr lang="zh-CN" altLang="en-US" dirty="0"/>
                        <a:t>万</a:t>
                      </a:r>
                      <a:endParaRPr lang="zh-CN" altLang="en-US" dirty="0"/>
                    </a:p>
                  </a:txBody>
                  <a:tcPr/>
                </a:tc>
                <a:tc>
                  <a:txBody>
                    <a:bodyPr/>
                    <a:lstStyle/>
                    <a:p>
                      <a:r>
                        <a:rPr lang="en-US" altLang="zh-CN" dirty="0"/>
                        <a:t>939.3</a:t>
                      </a:r>
                      <a:r>
                        <a:rPr lang="zh-CN" altLang="en-US" dirty="0"/>
                        <a:t>万</a:t>
                      </a:r>
                      <a:endParaRPr lang="zh-CN" altLang="en-US" dirty="0"/>
                    </a:p>
                  </a:txBody>
                  <a:tcPr/>
                </a:tc>
                <a:tc>
                  <a:txBody>
                    <a:bodyPr/>
                    <a:lstStyle/>
                    <a:p>
                      <a:r>
                        <a:rPr lang="en-US" altLang="zh-CN" dirty="0"/>
                        <a:t>159.09</a:t>
                      </a:r>
                      <a:r>
                        <a:rPr lang="zh-CN" altLang="en-US" dirty="0"/>
                        <a:t>万</a:t>
                      </a:r>
                      <a:endParaRPr lang="zh-CN" altLang="en-US" dirty="0"/>
                    </a:p>
                  </a:txBody>
                  <a:tcPr/>
                </a:tc>
                <a:tc>
                  <a:txBody>
                    <a:bodyPr/>
                    <a:lstStyle/>
                    <a:p>
                      <a:r>
                        <a:rPr lang="en-US" altLang="zh-CN" dirty="0"/>
                        <a:t>20.39%</a:t>
                      </a:r>
                      <a:endParaRPr lang="zh-CN" altLang="en-US" dirty="0"/>
                    </a:p>
                  </a:txBody>
                  <a:tcPr/>
                </a:tc>
              </a:tr>
              <a:tr h="370840">
                <a:tc>
                  <a:txBody>
                    <a:bodyPr/>
                    <a:lstStyle/>
                    <a:p>
                      <a:r>
                        <a:rPr lang="zh-CN" altLang="en-US" dirty="0"/>
                        <a:t>毛利率</a:t>
                      </a:r>
                      <a:endParaRPr lang="zh-CN" altLang="en-US" dirty="0"/>
                    </a:p>
                  </a:txBody>
                  <a:tcPr/>
                </a:tc>
                <a:tc>
                  <a:txBody>
                    <a:bodyPr/>
                    <a:lstStyle/>
                    <a:p>
                      <a:r>
                        <a:rPr lang="en-US" altLang="zh-CN" dirty="0"/>
                        <a:t>32.51%</a:t>
                      </a:r>
                      <a:endParaRPr lang="zh-CN" altLang="en-US" dirty="0"/>
                    </a:p>
                  </a:txBody>
                  <a:tcPr/>
                </a:tc>
                <a:tc>
                  <a:txBody>
                    <a:bodyPr/>
                    <a:lstStyle/>
                    <a:p>
                      <a:r>
                        <a:rPr lang="en-US" altLang="zh-CN" dirty="0"/>
                        <a:t>31.7%</a:t>
                      </a:r>
                      <a:endParaRPr lang="zh-CN" altLang="en-US" dirty="0"/>
                    </a:p>
                  </a:txBody>
                  <a:tcPr/>
                </a:tc>
                <a:tc>
                  <a:txBody>
                    <a:bodyPr/>
                    <a:lstStyle/>
                    <a:p>
                      <a:r>
                        <a:rPr lang="en-US" altLang="zh-CN" dirty="0"/>
                        <a:t>-0.81%</a:t>
                      </a:r>
                      <a:endParaRPr lang="zh-CN" altLang="en-US" dirty="0"/>
                    </a:p>
                  </a:txBody>
                  <a:tcPr/>
                </a:tc>
                <a:tc>
                  <a:txBody>
                    <a:bodyPr/>
                    <a:lstStyle/>
                    <a:p>
                      <a:r>
                        <a:rPr lang="en-US" altLang="zh-CN" dirty="0"/>
                        <a:t>-2.49%</a:t>
                      </a:r>
                      <a:endParaRPr lang="zh-CN" altLang="en-US" dirty="0"/>
                    </a:p>
                  </a:txBody>
                  <a:tcPr/>
                </a:tc>
              </a:tr>
              <a:tr h="370840">
                <a:tc>
                  <a:txBody>
                    <a:bodyPr/>
                    <a:lstStyle/>
                    <a:p>
                      <a:r>
                        <a:rPr lang="zh-CN" altLang="en-US" dirty="0"/>
                        <a:t>客流</a:t>
                      </a:r>
                      <a:endParaRPr lang="zh-CN" altLang="en-US" dirty="0"/>
                    </a:p>
                  </a:txBody>
                  <a:tcPr/>
                </a:tc>
                <a:tc>
                  <a:txBody>
                    <a:bodyPr/>
                    <a:lstStyle/>
                    <a:p>
                      <a:r>
                        <a:rPr lang="en-US" altLang="zh-CN" dirty="0"/>
                        <a:t>342296</a:t>
                      </a:r>
                      <a:r>
                        <a:rPr lang="zh-CN" altLang="en-US" dirty="0"/>
                        <a:t>笔</a:t>
                      </a:r>
                      <a:endParaRPr lang="zh-CN" altLang="en-US" dirty="0"/>
                    </a:p>
                  </a:txBody>
                  <a:tcPr/>
                </a:tc>
                <a:tc>
                  <a:txBody>
                    <a:bodyPr/>
                    <a:lstStyle/>
                    <a:p>
                      <a:r>
                        <a:rPr lang="en-US" altLang="zh-CN" dirty="0"/>
                        <a:t>437029</a:t>
                      </a:r>
                      <a:r>
                        <a:rPr lang="zh-CN" altLang="en-US" dirty="0"/>
                        <a:t>笔</a:t>
                      </a:r>
                      <a:endParaRPr lang="zh-CN" altLang="en-US" dirty="0"/>
                    </a:p>
                  </a:txBody>
                  <a:tcPr/>
                </a:tc>
                <a:tc>
                  <a:txBody>
                    <a:bodyPr/>
                    <a:lstStyle/>
                    <a:p>
                      <a:r>
                        <a:rPr lang="en-US" altLang="zh-CN" dirty="0"/>
                        <a:t>94733</a:t>
                      </a:r>
                      <a:r>
                        <a:rPr lang="zh-CN" altLang="en-US" dirty="0"/>
                        <a:t>笔</a:t>
                      </a:r>
                      <a:endParaRPr lang="zh-CN" altLang="en-US" dirty="0"/>
                    </a:p>
                  </a:txBody>
                  <a:tcPr/>
                </a:tc>
                <a:tc>
                  <a:txBody>
                    <a:bodyPr/>
                    <a:lstStyle/>
                    <a:p>
                      <a:r>
                        <a:rPr lang="en-US" altLang="zh-CN" dirty="0"/>
                        <a:t>27.67%</a:t>
                      </a:r>
                      <a:endParaRPr lang="zh-CN" altLang="en-US" dirty="0"/>
                    </a:p>
                  </a:txBody>
                  <a:tcPr/>
                </a:tc>
              </a:tr>
              <a:tr h="370840">
                <a:tc>
                  <a:txBody>
                    <a:bodyPr/>
                    <a:lstStyle/>
                    <a:p>
                      <a:r>
                        <a:rPr lang="zh-CN" altLang="en-US" dirty="0"/>
                        <a:t>客单价</a:t>
                      </a:r>
                      <a:endParaRPr lang="zh-CN" altLang="en-US" dirty="0"/>
                    </a:p>
                  </a:txBody>
                  <a:tcPr/>
                </a:tc>
                <a:tc>
                  <a:txBody>
                    <a:bodyPr/>
                    <a:lstStyle/>
                    <a:p>
                      <a:r>
                        <a:rPr lang="en-US" altLang="zh-CN" dirty="0"/>
                        <a:t>70.12</a:t>
                      </a:r>
                      <a:r>
                        <a:rPr lang="zh-CN" altLang="en-US" dirty="0"/>
                        <a:t>元</a:t>
                      </a:r>
                      <a:endParaRPr lang="zh-CN" altLang="en-US" dirty="0"/>
                    </a:p>
                  </a:txBody>
                  <a:tcPr/>
                </a:tc>
                <a:tc>
                  <a:txBody>
                    <a:bodyPr/>
                    <a:lstStyle/>
                    <a:p>
                      <a:r>
                        <a:rPr lang="en-US" altLang="zh-CN" dirty="0"/>
                        <a:t>67.8</a:t>
                      </a:r>
                      <a:r>
                        <a:rPr lang="zh-CN" altLang="en-US" dirty="0"/>
                        <a:t>元</a:t>
                      </a:r>
                      <a:endParaRPr lang="zh-CN" altLang="en-US" dirty="0"/>
                    </a:p>
                  </a:txBody>
                  <a:tcPr/>
                </a:tc>
                <a:tc>
                  <a:txBody>
                    <a:bodyPr/>
                    <a:lstStyle/>
                    <a:p>
                      <a:r>
                        <a:rPr lang="en-US" altLang="zh-CN" dirty="0"/>
                        <a:t>-2.32</a:t>
                      </a:r>
                      <a:r>
                        <a:rPr lang="zh-CN" altLang="en-US" dirty="0"/>
                        <a:t>元</a:t>
                      </a:r>
                      <a:endParaRPr lang="zh-CN" altLang="en-US" dirty="0"/>
                    </a:p>
                  </a:txBody>
                  <a:tcPr/>
                </a:tc>
                <a:tc>
                  <a:txBody>
                    <a:bodyPr/>
                    <a:lstStyle/>
                    <a:p>
                      <a:r>
                        <a:rPr lang="en-US" altLang="zh-CN" dirty="0"/>
                        <a:t>-3.3%</a:t>
                      </a:r>
                      <a:endParaRPr lang="zh-CN" altLang="en-US" dirty="0"/>
                    </a:p>
                  </a:txBody>
                  <a:tcPr/>
                </a:tc>
              </a:tr>
            </a:tbl>
          </a:graphicData>
        </a:graphic>
      </p:graphicFrame>
    </p:spTree>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lang="zh-CN" altLang="en-US" sz="2400" dirty="0">
                  <a:latin typeface="+mj-ea"/>
                  <a:ea typeface="+mj-ea"/>
                  <a:cs typeface="+mn-ea"/>
                  <a:sym typeface="+mn-lt"/>
                </a:rPr>
                <a:t>会员销售数据</a:t>
              </a:r>
              <a:endParaRPr lang="en-US" altLang="zh-CN" sz="2400" dirty="0">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endParaRPr lang="en-US" altLang="zh-CN" sz="2400" dirty="0">
              <a:solidFill>
                <a:srgbClr val="222A35"/>
              </a:solidFill>
              <a:latin typeface="+mn-ea"/>
              <a:ea typeface="+mn-ea"/>
              <a:cs typeface="+mn-cs"/>
              <a:sym typeface="+mn-ea"/>
            </a:endParaRPr>
          </a:p>
          <a:p>
            <a:pPr rtl="0" fontAlgn="t"/>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p:txBody>
      </p:sp>
      <p:graphicFrame>
        <p:nvGraphicFramePr>
          <p:cNvPr id="6" name="表格 5"/>
          <p:cNvGraphicFramePr>
            <a:graphicFrameLocks noGrp="1"/>
          </p:cNvGraphicFramePr>
          <p:nvPr/>
        </p:nvGraphicFramePr>
        <p:xfrm>
          <a:off x="1524000" y="539750"/>
          <a:ext cx="6096000" cy="340868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en-US" altLang="zh-CN" dirty="0"/>
                        <a:t>2017.1.1~11.15</a:t>
                      </a:r>
                      <a:endParaRPr lang="zh-CN" altLang="en-US" dirty="0"/>
                    </a:p>
                  </a:txBody>
                  <a:tcPr/>
                </a:tc>
                <a:tc>
                  <a:txBody>
                    <a:bodyPr/>
                    <a:lstStyle/>
                    <a:p>
                      <a:r>
                        <a:rPr lang="en-US" altLang="zh-CN" dirty="0"/>
                        <a:t>2016</a:t>
                      </a:r>
                      <a:r>
                        <a:rPr lang="zh-CN" altLang="en-US" dirty="0"/>
                        <a:t>年（</a:t>
                      </a:r>
                      <a:r>
                        <a:rPr lang="en-US" altLang="zh-CN" dirty="0"/>
                        <a:t>16</a:t>
                      </a:r>
                      <a:r>
                        <a:rPr lang="zh-CN" altLang="en-US" dirty="0"/>
                        <a:t>家）</a:t>
                      </a:r>
                      <a:endParaRPr lang="zh-CN" altLang="en-US" dirty="0"/>
                    </a:p>
                  </a:txBody>
                  <a:tcPr/>
                </a:tc>
                <a:tc>
                  <a:txBody>
                    <a:bodyPr/>
                    <a:lstStyle/>
                    <a:p>
                      <a:r>
                        <a:rPr lang="en-US" altLang="zh-CN" dirty="0"/>
                        <a:t>2017</a:t>
                      </a:r>
                      <a:r>
                        <a:rPr lang="zh-CN" altLang="en-US" dirty="0"/>
                        <a:t>年（</a:t>
                      </a:r>
                      <a:r>
                        <a:rPr lang="en-US" altLang="zh-CN" dirty="0"/>
                        <a:t>19</a:t>
                      </a:r>
                      <a:r>
                        <a:rPr lang="zh-CN" altLang="en-US" dirty="0"/>
                        <a:t>家）</a:t>
                      </a:r>
                      <a:endParaRPr lang="zh-CN" altLang="en-US" dirty="0"/>
                    </a:p>
                  </a:txBody>
                  <a:tcPr/>
                </a:tc>
                <a:tc>
                  <a:txBody>
                    <a:bodyPr/>
                    <a:lstStyle/>
                    <a:p>
                      <a:r>
                        <a:rPr lang="zh-CN" altLang="en-US" dirty="0"/>
                        <a:t>增减额</a:t>
                      </a:r>
                      <a:endParaRPr lang="zh-CN" altLang="en-US" dirty="0"/>
                    </a:p>
                  </a:txBody>
                  <a:tcPr/>
                </a:tc>
                <a:tc>
                  <a:txBody>
                    <a:bodyPr/>
                    <a:lstStyle/>
                    <a:p>
                      <a:r>
                        <a:rPr lang="zh-CN" altLang="en-US" dirty="0"/>
                        <a:t>增减率</a:t>
                      </a:r>
                      <a:endParaRPr lang="zh-CN" altLang="en-US" dirty="0"/>
                    </a:p>
                  </a:txBody>
                  <a:tcPr/>
                </a:tc>
              </a:tr>
              <a:tr h="370840">
                <a:tc>
                  <a:txBody>
                    <a:bodyPr/>
                    <a:lstStyle/>
                    <a:p>
                      <a:r>
                        <a:rPr lang="zh-CN" altLang="en-US" dirty="0"/>
                        <a:t>会员销售</a:t>
                      </a:r>
                      <a:endParaRPr lang="zh-CN" altLang="en-US" dirty="0"/>
                    </a:p>
                  </a:txBody>
                  <a:tcPr/>
                </a:tc>
                <a:tc>
                  <a:txBody>
                    <a:bodyPr/>
                    <a:lstStyle/>
                    <a:p>
                      <a:r>
                        <a:rPr lang="en-US" altLang="zh-CN" dirty="0"/>
                        <a:t>849.43</a:t>
                      </a:r>
                      <a:r>
                        <a:rPr lang="zh-CN" altLang="en-US" dirty="0"/>
                        <a:t>万</a:t>
                      </a:r>
                      <a:endParaRPr lang="zh-CN" altLang="en-US" dirty="0"/>
                    </a:p>
                  </a:txBody>
                  <a:tcPr/>
                </a:tc>
                <a:tc>
                  <a:txBody>
                    <a:bodyPr/>
                    <a:lstStyle/>
                    <a:p>
                      <a:r>
                        <a:rPr lang="en-US" altLang="zh-CN" dirty="0"/>
                        <a:t>1698.16</a:t>
                      </a:r>
                      <a:r>
                        <a:rPr lang="zh-CN" altLang="en-US" dirty="0"/>
                        <a:t>万</a:t>
                      </a:r>
                      <a:endParaRPr lang="zh-CN" altLang="en-US" dirty="0"/>
                    </a:p>
                  </a:txBody>
                  <a:tcPr/>
                </a:tc>
                <a:tc>
                  <a:txBody>
                    <a:bodyPr/>
                    <a:lstStyle/>
                    <a:p>
                      <a:r>
                        <a:rPr lang="en-US" altLang="zh-CN" dirty="0"/>
                        <a:t>848.73</a:t>
                      </a:r>
                      <a:r>
                        <a:rPr lang="zh-CN" altLang="en-US" dirty="0"/>
                        <a:t>万</a:t>
                      </a:r>
                      <a:endParaRPr lang="zh-CN" altLang="en-US" dirty="0"/>
                    </a:p>
                  </a:txBody>
                  <a:tcPr/>
                </a:tc>
                <a:tc>
                  <a:txBody>
                    <a:bodyPr/>
                    <a:lstStyle/>
                    <a:p>
                      <a:r>
                        <a:rPr lang="en-US" altLang="zh-CN" dirty="0"/>
                        <a:t>99.92%</a:t>
                      </a:r>
                      <a:endParaRPr lang="zh-CN" altLang="en-US" dirty="0"/>
                    </a:p>
                  </a:txBody>
                  <a:tcPr/>
                </a:tc>
              </a:tr>
              <a:tr h="370840">
                <a:tc>
                  <a:txBody>
                    <a:bodyPr/>
                    <a:lstStyle/>
                    <a:p>
                      <a:r>
                        <a:rPr lang="zh-CN" altLang="en-US" dirty="0"/>
                        <a:t>总销售占比</a:t>
                      </a:r>
                      <a:endParaRPr lang="zh-CN" altLang="en-US" dirty="0"/>
                    </a:p>
                  </a:txBody>
                  <a:tcPr/>
                </a:tc>
                <a:tc>
                  <a:txBody>
                    <a:bodyPr/>
                    <a:lstStyle/>
                    <a:p>
                      <a:r>
                        <a:rPr lang="en-US" altLang="zh-CN" dirty="0"/>
                        <a:t>34.5%</a:t>
                      </a:r>
                      <a:endParaRPr lang="zh-CN" altLang="en-US" dirty="0"/>
                    </a:p>
                  </a:txBody>
                  <a:tcPr/>
                </a:tc>
                <a:tc>
                  <a:txBody>
                    <a:bodyPr/>
                    <a:lstStyle/>
                    <a:p>
                      <a:r>
                        <a:rPr lang="en-US" altLang="zh-CN" dirty="0"/>
                        <a:t>50.84%</a:t>
                      </a:r>
                      <a:endParaRPr lang="zh-CN" altLang="en-US" dirty="0"/>
                    </a:p>
                  </a:txBody>
                  <a:tcPr/>
                </a:tc>
                <a:tc>
                  <a:txBody>
                    <a:bodyPr/>
                    <a:lstStyle/>
                    <a:p>
                      <a:r>
                        <a:rPr lang="en-US" altLang="zh-CN" dirty="0"/>
                        <a:t>16.43%</a:t>
                      </a:r>
                      <a:endParaRPr lang="zh-CN" altLang="en-US" dirty="0"/>
                    </a:p>
                  </a:txBody>
                  <a:tcPr/>
                </a:tc>
                <a:tc>
                  <a:txBody>
                    <a:bodyPr/>
                    <a:lstStyle/>
                    <a:p>
                      <a:r>
                        <a:rPr lang="en-US" altLang="zh-CN" dirty="0"/>
                        <a:t>47.36%</a:t>
                      </a:r>
                      <a:endParaRPr lang="zh-CN" altLang="en-US" dirty="0"/>
                    </a:p>
                  </a:txBody>
                  <a:tcPr/>
                </a:tc>
              </a:tr>
              <a:tr h="370840">
                <a:tc>
                  <a:txBody>
                    <a:bodyPr/>
                    <a:lstStyle/>
                    <a:p>
                      <a:r>
                        <a:rPr lang="zh-CN" altLang="en-US" dirty="0"/>
                        <a:t>会员来客数</a:t>
                      </a:r>
                      <a:endParaRPr lang="zh-CN" altLang="en-US" dirty="0"/>
                    </a:p>
                  </a:txBody>
                  <a:tcPr/>
                </a:tc>
                <a:tc>
                  <a:txBody>
                    <a:bodyPr/>
                    <a:lstStyle/>
                    <a:p>
                      <a:r>
                        <a:rPr lang="en-US" altLang="zh-CN" dirty="0"/>
                        <a:t>118193</a:t>
                      </a:r>
                      <a:r>
                        <a:rPr lang="zh-CN" altLang="en-US" dirty="0"/>
                        <a:t>笔</a:t>
                      </a:r>
                      <a:endParaRPr lang="zh-CN" altLang="en-US" dirty="0"/>
                    </a:p>
                  </a:txBody>
                  <a:tcPr/>
                </a:tc>
                <a:tc>
                  <a:txBody>
                    <a:bodyPr/>
                    <a:lstStyle/>
                    <a:p>
                      <a:r>
                        <a:rPr lang="en-US" altLang="zh-CN" dirty="0"/>
                        <a:t>207309</a:t>
                      </a:r>
                      <a:r>
                        <a:rPr lang="zh-CN" altLang="en-US" dirty="0"/>
                        <a:t>笔</a:t>
                      </a:r>
                      <a:endParaRPr lang="zh-CN" altLang="en-US" dirty="0"/>
                    </a:p>
                  </a:txBody>
                  <a:tcPr/>
                </a:tc>
                <a:tc>
                  <a:txBody>
                    <a:bodyPr/>
                    <a:lstStyle/>
                    <a:p>
                      <a:r>
                        <a:rPr lang="en-US" altLang="zh-CN" dirty="0"/>
                        <a:t>89116</a:t>
                      </a:r>
                      <a:r>
                        <a:rPr lang="zh-CN" altLang="en-US" dirty="0"/>
                        <a:t>笔</a:t>
                      </a:r>
                      <a:endParaRPr lang="zh-CN" altLang="en-US" dirty="0"/>
                    </a:p>
                  </a:txBody>
                  <a:tcPr/>
                </a:tc>
                <a:tc>
                  <a:txBody>
                    <a:bodyPr/>
                    <a:lstStyle/>
                    <a:p>
                      <a:r>
                        <a:rPr lang="en-US" altLang="zh-CN" dirty="0"/>
                        <a:t>75.4%</a:t>
                      </a:r>
                      <a:endParaRPr lang="zh-CN" altLang="en-US" dirty="0"/>
                    </a:p>
                  </a:txBody>
                  <a:tcPr/>
                </a:tc>
              </a:tr>
              <a:tr h="370840">
                <a:tc>
                  <a:txBody>
                    <a:bodyPr/>
                    <a:lstStyle/>
                    <a:p>
                      <a:r>
                        <a:rPr lang="zh-CN" altLang="en-US" dirty="0"/>
                        <a:t>总来客数占比</a:t>
                      </a:r>
                      <a:endParaRPr lang="zh-CN" altLang="en-US" dirty="0"/>
                    </a:p>
                  </a:txBody>
                  <a:tcPr/>
                </a:tc>
                <a:tc>
                  <a:txBody>
                    <a:bodyPr/>
                    <a:lstStyle/>
                    <a:p>
                      <a:r>
                        <a:rPr lang="en-US" altLang="zh-CN" dirty="0"/>
                        <a:t>32.61%</a:t>
                      </a:r>
                      <a:endParaRPr lang="zh-CN" altLang="en-US" dirty="0"/>
                    </a:p>
                  </a:txBody>
                  <a:tcPr/>
                </a:tc>
                <a:tc>
                  <a:txBody>
                    <a:bodyPr/>
                    <a:lstStyle/>
                    <a:p>
                      <a:r>
                        <a:rPr lang="en-US" altLang="zh-CN" dirty="0"/>
                        <a:t>40.94%</a:t>
                      </a:r>
                      <a:endParaRPr lang="zh-CN" altLang="en-US" dirty="0"/>
                    </a:p>
                  </a:txBody>
                  <a:tcPr/>
                </a:tc>
                <a:tc>
                  <a:txBody>
                    <a:bodyPr/>
                    <a:lstStyle/>
                    <a:p>
                      <a:r>
                        <a:rPr lang="en-US" altLang="zh-CN" dirty="0"/>
                        <a:t>8.33%</a:t>
                      </a:r>
                      <a:endParaRPr lang="zh-CN" altLang="en-US" dirty="0"/>
                    </a:p>
                  </a:txBody>
                  <a:tcPr/>
                </a:tc>
                <a:tc>
                  <a:txBody>
                    <a:bodyPr/>
                    <a:lstStyle/>
                    <a:p>
                      <a:r>
                        <a:rPr lang="en-US" altLang="zh-CN" dirty="0"/>
                        <a:t>25.54%</a:t>
                      </a:r>
                      <a:endParaRPr lang="zh-CN" altLang="en-US" dirty="0"/>
                    </a:p>
                  </a:txBody>
                  <a:tcPr/>
                </a:tc>
              </a:tr>
              <a:tr h="370840">
                <a:tc>
                  <a:txBody>
                    <a:bodyPr/>
                    <a:lstStyle/>
                    <a:p>
                      <a:r>
                        <a:rPr lang="zh-CN" altLang="en-US" dirty="0"/>
                        <a:t>会员毛利额</a:t>
                      </a:r>
                      <a:endParaRPr lang="zh-CN" altLang="en-US" dirty="0"/>
                    </a:p>
                  </a:txBody>
                  <a:tcPr/>
                </a:tc>
                <a:tc>
                  <a:txBody>
                    <a:bodyPr/>
                    <a:lstStyle/>
                    <a:p>
                      <a:r>
                        <a:rPr lang="en-US" altLang="zh-CN" dirty="0"/>
                        <a:t>245.63</a:t>
                      </a:r>
                      <a:r>
                        <a:rPr lang="zh-CN" altLang="en-US" dirty="0"/>
                        <a:t>万</a:t>
                      </a:r>
                      <a:endParaRPr lang="zh-CN" altLang="en-US" dirty="0"/>
                    </a:p>
                  </a:txBody>
                  <a:tcPr/>
                </a:tc>
                <a:tc>
                  <a:txBody>
                    <a:bodyPr/>
                    <a:lstStyle/>
                    <a:p>
                      <a:r>
                        <a:rPr lang="en-US" altLang="zh-CN" dirty="0"/>
                        <a:t>518.44</a:t>
                      </a:r>
                      <a:r>
                        <a:rPr lang="zh-CN" altLang="en-US" dirty="0"/>
                        <a:t>万</a:t>
                      </a:r>
                      <a:endParaRPr lang="zh-CN" altLang="en-US" dirty="0"/>
                    </a:p>
                  </a:txBody>
                  <a:tcPr/>
                </a:tc>
                <a:tc>
                  <a:txBody>
                    <a:bodyPr/>
                    <a:lstStyle/>
                    <a:p>
                      <a:r>
                        <a:rPr lang="en-US" altLang="zh-CN" dirty="0"/>
                        <a:t>272.81</a:t>
                      </a:r>
                      <a:r>
                        <a:rPr lang="zh-CN" altLang="en-US" dirty="0"/>
                        <a:t>万</a:t>
                      </a:r>
                      <a:endParaRPr lang="zh-CN" altLang="en-US" dirty="0"/>
                    </a:p>
                  </a:txBody>
                  <a:tcPr/>
                </a:tc>
                <a:tc>
                  <a:txBody>
                    <a:bodyPr/>
                    <a:lstStyle/>
                    <a:p>
                      <a:r>
                        <a:rPr lang="en-US" altLang="zh-CN" dirty="0"/>
                        <a:t>111.06%</a:t>
                      </a:r>
                      <a:endParaRPr lang="zh-CN" altLang="en-US" dirty="0"/>
                    </a:p>
                  </a:txBody>
                  <a:tcPr/>
                </a:tc>
              </a:tr>
              <a:tr h="370840">
                <a:tc>
                  <a:txBody>
                    <a:bodyPr/>
                    <a:lstStyle/>
                    <a:p>
                      <a:r>
                        <a:rPr lang="zh-CN" altLang="en-US" dirty="0"/>
                        <a:t>总毛利额占比</a:t>
                      </a:r>
                      <a:endParaRPr lang="zh-CN" altLang="en-US" dirty="0"/>
                    </a:p>
                  </a:txBody>
                  <a:tcPr/>
                </a:tc>
                <a:tc>
                  <a:txBody>
                    <a:bodyPr/>
                    <a:lstStyle/>
                    <a:p>
                      <a:r>
                        <a:rPr lang="en-US" altLang="zh-CN" dirty="0"/>
                        <a:t>30.71%</a:t>
                      </a:r>
                      <a:endParaRPr lang="zh-CN" altLang="en-US" dirty="0"/>
                    </a:p>
                  </a:txBody>
                  <a:tcPr/>
                </a:tc>
                <a:tc>
                  <a:txBody>
                    <a:bodyPr/>
                    <a:lstStyle/>
                    <a:p>
                      <a:r>
                        <a:rPr lang="en-US" altLang="zh-CN" dirty="0"/>
                        <a:t>48.65%</a:t>
                      </a:r>
                      <a:endParaRPr lang="zh-CN" altLang="en-US" dirty="0"/>
                    </a:p>
                  </a:txBody>
                  <a:tcPr/>
                </a:tc>
                <a:tc>
                  <a:txBody>
                    <a:bodyPr/>
                    <a:lstStyle/>
                    <a:p>
                      <a:r>
                        <a:rPr lang="en-US" altLang="zh-CN" dirty="0"/>
                        <a:t>17.94%</a:t>
                      </a:r>
                      <a:endParaRPr lang="zh-CN" altLang="en-US" dirty="0"/>
                    </a:p>
                  </a:txBody>
                  <a:tcPr/>
                </a:tc>
                <a:tc>
                  <a:txBody>
                    <a:bodyPr/>
                    <a:lstStyle/>
                    <a:p>
                      <a:r>
                        <a:rPr lang="en-US" altLang="zh-CN" dirty="0"/>
                        <a:t>58.42%</a:t>
                      </a:r>
                      <a:endParaRPr lang="zh-CN" altLang="en-US" dirty="0"/>
                    </a:p>
                  </a:txBody>
                  <a:tcPr/>
                </a:tc>
              </a:tr>
              <a:tr h="370840">
                <a:tc>
                  <a:txBody>
                    <a:bodyPr/>
                    <a:lstStyle/>
                    <a:p>
                      <a:r>
                        <a:rPr lang="zh-CN" altLang="en-US" dirty="0"/>
                        <a:t>会员客单价</a:t>
                      </a:r>
                      <a:endParaRPr lang="zh-CN" altLang="en-US" dirty="0"/>
                    </a:p>
                  </a:txBody>
                  <a:tcPr/>
                </a:tc>
                <a:tc>
                  <a:txBody>
                    <a:bodyPr/>
                    <a:lstStyle/>
                    <a:p>
                      <a:r>
                        <a:rPr lang="en-US" altLang="zh-CN" dirty="0"/>
                        <a:t>71.87</a:t>
                      </a:r>
                      <a:r>
                        <a:rPr lang="zh-CN" altLang="en-US" dirty="0"/>
                        <a:t>元</a:t>
                      </a:r>
                      <a:endParaRPr lang="zh-CN" altLang="en-US" dirty="0"/>
                    </a:p>
                  </a:txBody>
                  <a:tcPr/>
                </a:tc>
                <a:tc>
                  <a:txBody>
                    <a:bodyPr/>
                    <a:lstStyle/>
                    <a:p>
                      <a:r>
                        <a:rPr lang="en-US" altLang="zh-CN" dirty="0"/>
                        <a:t>81.91</a:t>
                      </a:r>
                      <a:r>
                        <a:rPr lang="zh-CN" altLang="en-US" dirty="0"/>
                        <a:t>元</a:t>
                      </a:r>
                      <a:endParaRPr lang="zh-CN" altLang="en-US" dirty="0"/>
                    </a:p>
                  </a:txBody>
                  <a:tcPr/>
                </a:tc>
                <a:tc>
                  <a:txBody>
                    <a:bodyPr/>
                    <a:lstStyle/>
                    <a:p>
                      <a:r>
                        <a:rPr lang="en-US" altLang="zh-CN" dirty="0"/>
                        <a:t>10.04</a:t>
                      </a:r>
                      <a:r>
                        <a:rPr lang="zh-CN" altLang="en-US" dirty="0"/>
                        <a:t>元</a:t>
                      </a:r>
                      <a:endParaRPr lang="zh-CN" altLang="en-US" dirty="0"/>
                    </a:p>
                  </a:txBody>
                  <a:tcPr/>
                </a:tc>
                <a:tc>
                  <a:txBody>
                    <a:bodyPr/>
                    <a:lstStyle/>
                    <a:p>
                      <a:r>
                        <a:rPr lang="en-US" altLang="zh-CN" dirty="0"/>
                        <a:t>13.97%</a:t>
                      </a:r>
                      <a:endParaRPr lang="zh-CN" altLang="en-US" dirty="0"/>
                    </a:p>
                  </a:txBody>
                  <a:tcPr/>
                </a:tc>
              </a:tr>
            </a:tbl>
          </a:graphicData>
        </a:graphic>
      </p:graphicFrame>
    </p:spTree>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lang="zh-CN" altLang="en-US" sz="2400" dirty="0">
                  <a:latin typeface="+mj-ea"/>
                  <a:ea typeface="+mj-ea"/>
                  <a:cs typeface="+mn-ea"/>
                  <a:sym typeface="+mn-lt"/>
                </a:rPr>
                <a:t>存量门店会员销售情况</a:t>
              </a:r>
              <a:endPar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graphicFrame>
        <p:nvGraphicFramePr>
          <p:cNvPr id="13" name="表格 12"/>
          <p:cNvGraphicFramePr>
            <a:graphicFrameLocks noGrp="1"/>
          </p:cNvGraphicFramePr>
          <p:nvPr/>
        </p:nvGraphicFramePr>
        <p:xfrm>
          <a:off x="1546225" y="488385"/>
          <a:ext cx="5676900" cy="3287255"/>
        </p:xfrm>
        <a:graphic>
          <a:graphicData uri="http://schemas.openxmlformats.org/drawingml/2006/table">
            <a:tbl>
              <a:tblPr firstRow="1" bandRow="1">
                <a:tableStyleId>{5C22544A-7EE6-4342-B048-85BDC9FD1C3A}</a:tableStyleId>
              </a:tblPr>
              <a:tblGrid>
                <a:gridCol w="1135380"/>
                <a:gridCol w="1135380"/>
                <a:gridCol w="1135380"/>
                <a:gridCol w="1135380"/>
                <a:gridCol w="1135380"/>
              </a:tblGrid>
              <a:tr h="489516">
                <a:tc>
                  <a:txBody>
                    <a:bodyPr/>
                    <a:lstStyle/>
                    <a:p>
                      <a:r>
                        <a:rPr lang="en-US" altLang="zh-CN" dirty="0"/>
                        <a:t>2017.1.1~11.15</a:t>
                      </a:r>
                      <a:endParaRPr lang="zh-CN" altLang="en-US" dirty="0"/>
                    </a:p>
                  </a:txBody>
                  <a:tcPr/>
                </a:tc>
                <a:tc>
                  <a:txBody>
                    <a:bodyPr/>
                    <a:lstStyle/>
                    <a:p>
                      <a:r>
                        <a:rPr lang="en-US" altLang="zh-CN" dirty="0"/>
                        <a:t>2016</a:t>
                      </a:r>
                      <a:r>
                        <a:rPr lang="zh-CN" altLang="en-US" dirty="0"/>
                        <a:t>年（</a:t>
                      </a:r>
                      <a:r>
                        <a:rPr lang="en-US" altLang="zh-CN" dirty="0"/>
                        <a:t>15</a:t>
                      </a:r>
                      <a:r>
                        <a:rPr lang="zh-CN" altLang="en-US" dirty="0"/>
                        <a:t>家）</a:t>
                      </a:r>
                      <a:endParaRPr lang="zh-CN" altLang="en-US" dirty="0"/>
                    </a:p>
                  </a:txBody>
                  <a:tcPr/>
                </a:tc>
                <a:tc>
                  <a:txBody>
                    <a:bodyPr/>
                    <a:lstStyle/>
                    <a:p>
                      <a:r>
                        <a:rPr lang="en-US" altLang="zh-CN" dirty="0"/>
                        <a:t>2017</a:t>
                      </a:r>
                      <a:r>
                        <a:rPr lang="zh-CN" altLang="en-US" dirty="0"/>
                        <a:t>年（</a:t>
                      </a:r>
                      <a:r>
                        <a:rPr lang="en-US" altLang="zh-CN" dirty="0"/>
                        <a:t>15</a:t>
                      </a:r>
                      <a:r>
                        <a:rPr lang="zh-CN" altLang="en-US" dirty="0"/>
                        <a:t>家）</a:t>
                      </a:r>
                      <a:endParaRPr lang="zh-CN" altLang="en-US" dirty="0"/>
                    </a:p>
                  </a:txBody>
                  <a:tcPr/>
                </a:tc>
                <a:tc>
                  <a:txBody>
                    <a:bodyPr/>
                    <a:lstStyle/>
                    <a:p>
                      <a:r>
                        <a:rPr lang="zh-CN" altLang="en-US" dirty="0"/>
                        <a:t>增减额</a:t>
                      </a:r>
                      <a:endParaRPr lang="zh-CN" altLang="en-US" dirty="0"/>
                    </a:p>
                  </a:txBody>
                  <a:tcPr/>
                </a:tc>
                <a:tc>
                  <a:txBody>
                    <a:bodyPr/>
                    <a:lstStyle/>
                    <a:p>
                      <a:r>
                        <a:rPr lang="zh-CN" altLang="en-US" dirty="0"/>
                        <a:t>增减率</a:t>
                      </a:r>
                      <a:endParaRPr lang="zh-CN" altLang="en-US" dirty="0"/>
                    </a:p>
                  </a:txBody>
                  <a:tcPr/>
                </a:tc>
              </a:tr>
              <a:tr h="346555">
                <a:tc>
                  <a:txBody>
                    <a:bodyPr/>
                    <a:lstStyle/>
                    <a:p>
                      <a:r>
                        <a:rPr lang="zh-CN" altLang="en-US" dirty="0"/>
                        <a:t>会员销售</a:t>
                      </a:r>
                      <a:endParaRPr lang="zh-CN" altLang="en-US" dirty="0"/>
                    </a:p>
                  </a:txBody>
                  <a:tcPr/>
                </a:tc>
                <a:tc>
                  <a:txBody>
                    <a:bodyPr/>
                    <a:lstStyle/>
                    <a:p>
                      <a:r>
                        <a:rPr lang="en-US" altLang="zh-CN" dirty="0"/>
                        <a:t>822.34</a:t>
                      </a:r>
                      <a:r>
                        <a:rPr lang="zh-CN" altLang="en-US" dirty="0"/>
                        <a:t>万</a:t>
                      </a:r>
                      <a:endParaRPr lang="zh-CN" altLang="en-US" dirty="0"/>
                    </a:p>
                  </a:txBody>
                  <a:tcPr/>
                </a:tc>
                <a:tc>
                  <a:txBody>
                    <a:bodyPr/>
                    <a:lstStyle/>
                    <a:p>
                      <a:r>
                        <a:rPr lang="en-US" altLang="zh-CN" dirty="0"/>
                        <a:t>1504.91</a:t>
                      </a:r>
                      <a:r>
                        <a:rPr lang="zh-CN" altLang="en-US" dirty="0"/>
                        <a:t>万</a:t>
                      </a:r>
                      <a:endParaRPr lang="zh-CN" altLang="en-US" dirty="0"/>
                    </a:p>
                  </a:txBody>
                  <a:tcPr/>
                </a:tc>
                <a:tc>
                  <a:txBody>
                    <a:bodyPr/>
                    <a:lstStyle/>
                    <a:p>
                      <a:r>
                        <a:rPr lang="en-US" altLang="zh-CN" dirty="0"/>
                        <a:t>682.57</a:t>
                      </a:r>
                      <a:r>
                        <a:rPr lang="zh-CN" altLang="en-US" dirty="0"/>
                        <a:t>万</a:t>
                      </a:r>
                      <a:endParaRPr lang="zh-CN" altLang="en-US" dirty="0"/>
                    </a:p>
                  </a:txBody>
                  <a:tcPr/>
                </a:tc>
                <a:tc>
                  <a:txBody>
                    <a:bodyPr/>
                    <a:lstStyle/>
                    <a:p>
                      <a:r>
                        <a:rPr lang="en-US" altLang="zh-CN" dirty="0"/>
                        <a:t>83%</a:t>
                      </a:r>
                      <a:endParaRPr lang="zh-CN" altLang="en-US" dirty="0"/>
                    </a:p>
                  </a:txBody>
                  <a:tcPr/>
                </a:tc>
              </a:tr>
              <a:tr h="346555">
                <a:tc>
                  <a:txBody>
                    <a:bodyPr/>
                    <a:lstStyle/>
                    <a:p>
                      <a:r>
                        <a:rPr lang="zh-CN" altLang="en-US" dirty="0"/>
                        <a:t>总销售占比</a:t>
                      </a:r>
                      <a:endParaRPr lang="zh-CN" altLang="en-US" dirty="0"/>
                    </a:p>
                  </a:txBody>
                  <a:tcPr/>
                </a:tc>
                <a:tc>
                  <a:txBody>
                    <a:bodyPr/>
                    <a:lstStyle/>
                    <a:p>
                      <a:r>
                        <a:rPr lang="en-US" altLang="zh-CN" dirty="0"/>
                        <a:t>34.26%</a:t>
                      </a:r>
                      <a:endParaRPr lang="zh-CN" altLang="en-US" dirty="0"/>
                    </a:p>
                  </a:txBody>
                  <a:tcPr/>
                </a:tc>
                <a:tc>
                  <a:txBody>
                    <a:bodyPr/>
                    <a:lstStyle/>
                    <a:p>
                      <a:r>
                        <a:rPr lang="en-US" altLang="zh-CN" dirty="0"/>
                        <a:t>50.78%</a:t>
                      </a:r>
                      <a:endParaRPr lang="zh-CN" altLang="en-US" dirty="0"/>
                    </a:p>
                  </a:txBody>
                  <a:tcPr/>
                </a:tc>
                <a:tc>
                  <a:txBody>
                    <a:bodyPr/>
                    <a:lstStyle/>
                    <a:p>
                      <a:r>
                        <a:rPr lang="en-US" altLang="zh-CN" dirty="0"/>
                        <a:t>16.52%</a:t>
                      </a:r>
                      <a:endParaRPr lang="zh-CN" altLang="en-US" dirty="0"/>
                    </a:p>
                  </a:txBody>
                  <a:tcPr/>
                </a:tc>
                <a:tc>
                  <a:txBody>
                    <a:bodyPr/>
                    <a:lstStyle/>
                    <a:p>
                      <a:r>
                        <a:rPr lang="en-US" altLang="zh-CN" dirty="0"/>
                        <a:t>48.22%</a:t>
                      </a:r>
                      <a:endParaRPr lang="zh-CN" altLang="en-US" dirty="0"/>
                    </a:p>
                  </a:txBody>
                  <a:tcPr/>
                </a:tc>
              </a:tr>
              <a:tr h="346555">
                <a:tc>
                  <a:txBody>
                    <a:bodyPr/>
                    <a:lstStyle/>
                    <a:p>
                      <a:r>
                        <a:rPr lang="zh-CN" altLang="en-US" dirty="0"/>
                        <a:t>会员来客数</a:t>
                      </a:r>
                      <a:endParaRPr lang="zh-CN" altLang="en-US" dirty="0"/>
                    </a:p>
                  </a:txBody>
                  <a:tcPr/>
                </a:tc>
                <a:tc>
                  <a:txBody>
                    <a:bodyPr/>
                    <a:lstStyle/>
                    <a:p>
                      <a:r>
                        <a:rPr lang="en-US" altLang="zh-CN" dirty="0"/>
                        <a:t>114541</a:t>
                      </a:r>
                      <a:r>
                        <a:rPr lang="zh-CN" altLang="en-US" dirty="0"/>
                        <a:t>笔</a:t>
                      </a:r>
                      <a:endParaRPr lang="zh-CN" altLang="en-US" dirty="0"/>
                    </a:p>
                  </a:txBody>
                  <a:tcPr/>
                </a:tc>
                <a:tc>
                  <a:txBody>
                    <a:bodyPr/>
                    <a:lstStyle/>
                    <a:p>
                      <a:r>
                        <a:rPr lang="en-US" altLang="zh-CN" dirty="0"/>
                        <a:t>182231</a:t>
                      </a:r>
                      <a:r>
                        <a:rPr lang="zh-CN" altLang="en-US" dirty="0"/>
                        <a:t>笔</a:t>
                      </a:r>
                      <a:endParaRPr lang="zh-CN" altLang="en-US" dirty="0"/>
                    </a:p>
                  </a:txBody>
                  <a:tcPr/>
                </a:tc>
                <a:tc>
                  <a:txBody>
                    <a:bodyPr/>
                    <a:lstStyle/>
                    <a:p>
                      <a:r>
                        <a:rPr lang="en-US" altLang="zh-CN" dirty="0"/>
                        <a:t>67690</a:t>
                      </a:r>
                      <a:r>
                        <a:rPr lang="zh-CN" altLang="en-US" dirty="0"/>
                        <a:t>笔</a:t>
                      </a:r>
                      <a:endParaRPr lang="zh-CN" altLang="en-US" dirty="0"/>
                    </a:p>
                  </a:txBody>
                  <a:tcPr/>
                </a:tc>
                <a:tc>
                  <a:txBody>
                    <a:bodyPr/>
                    <a:lstStyle/>
                    <a:p>
                      <a:r>
                        <a:rPr lang="en-US" altLang="zh-CN" dirty="0"/>
                        <a:t>59.1%</a:t>
                      </a:r>
                      <a:endParaRPr lang="zh-CN" altLang="en-US" dirty="0"/>
                    </a:p>
                  </a:txBody>
                  <a:tcPr/>
                </a:tc>
              </a:tr>
              <a:tr h="489516">
                <a:tc>
                  <a:txBody>
                    <a:bodyPr/>
                    <a:lstStyle/>
                    <a:p>
                      <a:r>
                        <a:rPr lang="zh-CN" altLang="en-US" dirty="0"/>
                        <a:t>总来客数占比</a:t>
                      </a:r>
                      <a:endParaRPr lang="zh-CN" altLang="en-US" dirty="0"/>
                    </a:p>
                  </a:txBody>
                  <a:tcPr/>
                </a:tc>
                <a:tc>
                  <a:txBody>
                    <a:bodyPr/>
                    <a:lstStyle/>
                    <a:p>
                      <a:r>
                        <a:rPr lang="en-US" altLang="zh-CN" dirty="0"/>
                        <a:t>32.56%</a:t>
                      </a:r>
                      <a:endParaRPr lang="zh-CN" altLang="en-US" dirty="0"/>
                    </a:p>
                  </a:txBody>
                  <a:tcPr/>
                </a:tc>
                <a:tc>
                  <a:txBody>
                    <a:bodyPr/>
                    <a:lstStyle/>
                    <a:p>
                      <a:r>
                        <a:rPr lang="en-US" altLang="zh-CN" dirty="0"/>
                        <a:t>41.7%</a:t>
                      </a:r>
                      <a:endParaRPr lang="zh-CN" altLang="en-US" dirty="0"/>
                    </a:p>
                  </a:txBody>
                  <a:tcPr/>
                </a:tc>
                <a:tc>
                  <a:txBody>
                    <a:bodyPr/>
                    <a:lstStyle/>
                    <a:p>
                      <a:r>
                        <a:rPr lang="en-US" altLang="zh-CN" dirty="0"/>
                        <a:t>9.14%</a:t>
                      </a:r>
                      <a:endParaRPr lang="zh-CN" altLang="en-US" dirty="0"/>
                    </a:p>
                  </a:txBody>
                  <a:tcPr/>
                </a:tc>
                <a:tc>
                  <a:txBody>
                    <a:bodyPr/>
                    <a:lstStyle/>
                    <a:p>
                      <a:r>
                        <a:rPr lang="en-US" altLang="zh-CN" dirty="0"/>
                        <a:t>28.07%</a:t>
                      </a:r>
                      <a:endParaRPr lang="zh-CN" altLang="en-US" dirty="0"/>
                    </a:p>
                  </a:txBody>
                  <a:tcPr/>
                </a:tc>
              </a:tr>
              <a:tr h="346555">
                <a:tc>
                  <a:txBody>
                    <a:bodyPr/>
                    <a:lstStyle/>
                    <a:p>
                      <a:r>
                        <a:rPr lang="zh-CN" altLang="en-US" dirty="0"/>
                        <a:t>会员毛利额</a:t>
                      </a:r>
                      <a:endParaRPr lang="zh-CN" altLang="en-US" dirty="0"/>
                    </a:p>
                  </a:txBody>
                  <a:tcPr/>
                </a:tc>
                <a:tc>
                  <a:txBody>
                    <a:bodyPr/>
                    <a:lstStyle/>
                    <a:p>
                      <a:r>
                        <a:rPr lang="en-US" altLang="zh-CN" dirty="0"/>
                        <a:t>237.8</a:t>
                      </a:r>
                      <a:r>
                        <a:rPr lang="zh-CN" altLang="en-US" dirty="0"/>
                        <a:t>万</a:t>
                      </a:r>
                      <a:endParaRPr lang="zh-CN" altLang="en-US" dirty="0"/>
                    </a:p>
                  </a:txBody>
                  <a:tcPr/>
                </a:tc>
                <a:tc>
                  <a:txBody>
                    <a:bodyPr/>
                    <a:lstStyle/>
                    <a:p>
                      <a:r>
                        <a:rPr lang="en-US" altLang="zh-CN" dirty="0"/>
                        <a:t>457.28</a:t>
                      </a:r>
                      <a:r>
                        <a:rPr lang="zh-CN" altLang="en-US" dirty="0"/>
                        <a:t>万</a:t>
                      </a:r>
                      <a:endParaRPr lang="zh-CN" altLang="en-US" dirty="0"/>
                    </a:p>
                  </a:txBody>
                  <a:tcPr/>
                </a:tc>
                <a:tc>
                  <a:txBody>
                    <a:bodyPr/>
                    <a:lstStyle/>
                    <a:p>
                      <a:r>
                        <a:rPr lang="en-US" altLang="zh-CN" dirty="0"/>
                        <a:t>219.48</a:t>
                      </a:r>
                      <a:r>
                        <a:rPr lang="zh-CN" altLang="en-US" dirty="0"/>
                        <a:t>万</a:t>
                      </a:r>
                      <a:endParaRPr lang="zh-CN" altLang="en-US" dirty="0"/>
                    </a:p>
                  </a:txBody>
                  <a:tcPr/>
                </a:tc>
                <a:tc>
                  <a:txBody>
                    <a:bodyPr/>
                    <a:lstStyle/>
                    <a:p>
                      <a:r>
                        <a:rPr lang="en-US" altLang="zh-CN" dirty="0"/>
                        <a:t>92.3%</a:t>
                      </a:r>
                      <a:endParaRPr lang="zh-CN" altLang="en-US" dirty="0"/>
                    </a:p>
                  </a:txBody>
                  <a:tcPr/>
                </a:tc>
              </a:tr>
              <a:tr h="489516">
                <a:tc>
                  <a:txBody>
                    <a:bodyPr/>
                    <a:lstStyle/>
                    <a:p>
                      <a:r>
                        <a:rPr lang="zh-CN" altLang="en-US" dirty="0"/>
                        <a:t>总毛利额占比</a:t>
                      </a:r>
                      <a:endParaRPr lang="zh-CN" altLang="en-US" dirty="0"/>
                    </a:p>
                  </a:txBody>
                  <a:tcPr/>
                </a:tc>
                <a:tc>
                  <a:txBody>
                    <a:bodyPr/>
                    <a:lstStyle/>
                    <a:p>
                      <a:r>
                        <a:rPr lang="en-US" altLang="zh-CN" dirty="0"/>
                        <a:t>30.48%</a:t>
                      </a:r>
                      <a:endParaRPr lang="zh-CN" altLang="en-US" dirty="0"/>
                    </a:p>
                  </a:txBody>
                  <a:tcPr/>
                </a:tc>
                <a:tc>
                  <a:txBody>
                    <a:bodyPr/>
                    <a:lstStyle/>
                    <a:p>
                      <a:r>
                        <a:rPr lang="en-US" altLang="zh-CN" dirty="0"/>
                        <a:t>48.68%</a:t>
                      </a:r>
                      <a:endParaRPr lang="zh-CN" altLang="en-US" dirty="0"/>
                    </a:p>
                  </a:txBody>
                  <a:tcPr/>
                </a:tc>
                <a:tc>
                  <a:txBody>
                    <a:bodyPr/>
                    <a:lstStyle/>
                    <a:p>
                      <a:r>
                        <a:rPr lang="en-US" altLang="zh-CN" dirty="0"/>
                        <a:t>18.2%</a:t>
                      </a:r>
                      <a:endParaRPr lang="zh-CN" altLang="en-US" dirty="0"/>
                    </a:p>
                  </a:txBody>
                  <a:tcPr/>
                </a:tc>
                <a:tc>
                  <a:txBody>
                    <a:bodyPr/>
                    <a:lstStyle/>
                    <a:p>
                      <a:r>
                        <a:rPr lang="en-US" altLang="zh-CN" dirty="0"/>
                        <a:t>59.71%</a:t>
                      </a:r>
                      <a:endParaRPr lang="zh-CN" altLang="en-US" dirty="0"/>
                    </a:p>
                  </a:txBody>
                  <a:tcPr/>
                </a:tc>
              </a:tr>
              <a:tr h="346555">
                <a:tc>
                  <a:txBody>
                    <a:bodyPr/>
                    <a:lstStyle/>
                    <a:p>
                      <a:r>
                        <a:rPr lang="zh-CN" altLang="en-US" dirty="0"/>
                        <a:t>会员客单价</a:t>
                      </a:r>
                      <a:endParaRPr lang="zh-CN" altLang="en-US" dirty="0"/>
                    </a:p>
                  </a:txBody>
                  <a:tcPr/>
                </a:tc>
                <a:tc>
                  <a:txBody>
                    <a:bodyPr/>
                    <a:lstStyle/>
                    <a:p>
                      <a:r>
                        <a:rPr lang="en-US" altLang="zh-CN" dirty="0"/>
                        <a:t>71.79</a:t>
                      </a:r>
                      <a:r>
                        <a:rPr lang="zh-CN" altLang="en-US" dirty="0"/>
                        <a:t>元</a:t>
                      </a:r>
                      <a:endParaRPr lang="zh-CN" altLang="en-US" dirty="0"/>
                    </a:p>
                  </a:txBody>
                  <a:tcPr/>
                </a:tc>
                <a:tc>
                  <a:txBody>
                    <a:bodyPr/>
                    <a:lstStyle/>
                    <a:p>
                      <a:r>
                        <a:rPr lang="en-US" altLang="zh-CN" dirty="0"/>
                        <a:t>82.58</a:t>
                      </a:r>
                      <a:r>
                        <a:rPr lang="zh-CN" altLang="en-US" dirty="0"/>
                        <a:t>元</a:t>
                      </a:r>
                      <a:endParaRPr lang="zh-CN" altLang="en-US" dirty="0"/>
                    </a:p>
                  </a:txBody>
                  <a:tcPr/>
                </a:tc>
                <a:tc>
                  <a:txBody>
                    <a:bodyPr/>
                    <a:lstStyle/>
                    <a:p>
                      <a:r>
                        <a:rPr lang="en-US" altLang="zh-CN" dirty="0"/>
                        <a:t>10.79</a:t>
                      </a:r>
                      <a:r>
                        <a:rPr lang="zh-CN" altLang="en-US" dirty="0"/>
                        <a:t>元</a:t>
                      </a:r>
                      <a:endParaRPr lang="zh-CN" altLang="en-US" dirty="0"/>
                    </a:p>
                  </a:txBody>
                  <a:tcPr/>
                </a:tc>
                <a:tc>
                  <a:txBody>
                    <a:bodyPr/>
                    <a:lstStyle/>
                    <a:p>
                      <a:r>
                        <a:rPr lang="en-US" altLang="zh-CN" dirty="0"/>
                        <a:t>15.03%</a:t>
                      </a:r>
                      <a:endParaRPr lang="zh-CN" altLang="en-US" dirty="0"/>
                    </a:p>
                  </a:txBody>
                  <a:tcPr/>
                </a:tc>
              </a:tr>
            </a:tbl>
          </a:graphicData>
        </a:graphic>
      </p:graphicFrame>
    </p:spTree>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rPr>
                <a:t>工作成绩</a:t>
              </a:r>
              <a:endPar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9660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、从三月公司要求有效会员发展后，会员销售上各个数据增长明显，片区继续坚持考核，力争达到</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70%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的占比</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dirty="0">
                <a:solidFill>
                  <a:srgbClr val="222A35"/>
                </a:solidFill>
                <a:latin typeface="+mn-ea"/>
                <a:ea typeface="+mn-ea"/>
                <a:cs typeface="+mn-cs"/>
                <a:sym typeface="+mn-ea"/>
              </a:rPr>
              <a:t>2</a:t>
            </a:r>
            <a:r>
              <a:rPr lang="zh-CN" altLang="en-US" sz="2400" dirty="0">
                <a:solidFill>
                  <a:srgbClr val="222A35"/>
                </a:solidFill>
                <a:latin typeface="+mn-ea"/>
                <a:ea typeface="+mn-ea"/>
                <a:cs typeface="+mn-cs"/>
                <a:sym typeface="+mn-ea"/>
              </a:rPr>
              <a:t>、装修后新园大道、新乐中街、观音桥、柳荫店增长较为明显，销售及笔数占比均增长</a:t>
            </a:r>
            <a:r>
              <a:rPr lang="en-US" altLang="zh-CN" sz="2400" dirty="0">
                <a:solidFill>
                  <a:srgbClr val="222A35"/>
                </a:solidFill>
                <a:latin typeface="+mn-ea"/>
                <a:ea typeface="+mn-ea"/>
                <a:cs typeface="+mn-cs"/>
                <a:sym typeface="+mn-ea"/>
              </a:rPr>
              <a:t>10%</a:t>
            </a:r>
            <a:r>
              <a:rPr lang="zh-CN" altLang="en-US" sz="2400" dirty="0">
                <a:solidFill>
                  <a:srgbClr val="222A35"/>
                </a:solidFill>
                <a:latin typeface="+mn-ea"/>
                <a:ea typeface="+mn-ea"/>
                <a:cs typeface="+mn-cs"/>
                <a:sym typeface="+mn-ea"/>
              </a:rPr>
              <a:t>以上。</a:t>
            </a: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lang="zh-CN" altLang="en-US" sz="2400" dirty="0">
                  <a:latin typeface="+mj-ea"/>
                  <a:ea typeface="+mj-ea"/>
                  <a:cs typeface="+mn-ea"/>
                  <a:sym typeface="+mn-lt"/>
                </a:rPr>
                <a:t>东南片区</a:t>
              </a:r>
              <a:r>
                <a:rPr lang="en-US" altLang="zh-CN" sz="2400" dirty="0">
                  <a:latin typeface="+mj-ea"/>
                  <a:ea typeface="+mj-ea"/>
                  <a:cs typeface="+mn-ea"/>
                  <a:sym typeface="+mn-lt"/>
                </a:rPr>
                <a:t>5</a:t>
              </a:r>
              <a:r>
                <a:rPr lang="zh-CN" altLang="en-US" sz="2400" dirty="0">
                  <a:latin typeface="+mj-ea"/>
                  <a:ea typeface="+mj-ea"/>
                  <a:cs typeface="+mn-ea"/>
                  <a:sym typeface="+mn-lt"/>
                </a:rPr>
                <a:t>个工作亮点</a:t>
              </a:r>
              <a:endPar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dirty="0">
                <a:solidFill>
                  <a:srgbClr val="222A35"/>
                </a:solidFill>
                <a:latin typeface="+mn-ea"/>
                <a:ea typeface="+mn-ea"/>
                <a:cs typeface="+mn-cs"/>
                <a:sym typeface="+mn-ea"/>
              </a:rPr>
              <a:t>1</a:t>
            </a:r>
            <a:r>
              <a:rPr lang="zh-CN" altLang="en-US" sz="2400" dirty="0">
                <a:solidFill>
                  <a:srgbClr val="222A35"/>
                </a:solidFill>
                <a:latin typeface="+mn-ea"/>
                <a:ea typeface="+mn-ea"/>
                <a:cs typeface="+mn-cs"/>
                <a:sym typeface="+mn-ea"/>
              </a:rPr>
              <a:t>、</a:t>
            </a:r>
            <a:r>
              <a:rPr lang="en-US" altLang="zh-CN" sz="2400" dirty="0">
                <a:solidFill>
                  <a:srgbClr val="222A35"/>
                </a:solidFill>
                <a:latin typeface="+mn-ea"/>
                <a:ea typeface="+mn-ea"/>
                <a:cs typeface="+mn-cs"/>
                <a:sym typeface="+mn-ea"/>
              </a:rPr>
              <a:t>7</a:t>
            </a:r>
            <a:r>
              <a:rPr lang="zh-CN" altLang="en-US" sz="2400" dirty="0">
                <a:solidFill>
                  <a:srgbClr val="222A35"/>
                </a:solidFill>
                <a:latin typeface="+mn-ea"/>
                <a:ea typeface="+mn-ea"/>
                <a:cs typeface="+mn-cs"/>
                <a:sym typeface="+mn-ea"/>
              </a:rPr>
              <a:t>月成汉南路开店后，由于搭配有花茶店，所以片区重点帮扶，并按照公司制定的单独针对花茶店的各项规章制度帮助店长一起落实。第一次到货后货品总品规数有</a:t>
            </a:r>
            <a:r>
              <a:rPr lang="en-US" altLang="zh-CN" sz="2400" dirty="0">
                <a:solidFill>
                  <a:srgbClr val="222A35"/>
                </a:solidFill>
                <a:latin typeface="+mn-ea"/>
                <a:ea typeface="+mn-ea"/>
                <a:cs typeface="+mn-cs"/>
                <a:sym typeface="+mn-ea"/>
              </a:rPr>
              <a:t>2387</a:t>
            </a:r>
            <a:r>
              <a:rPr lang="zh-CN" altLang="en-US" sz="2400" dirty="0">
                <a:solidFill>
                  <a:srgbClr val="222A35"/>
                </a:solidFill>
                <a:latin typeface="+mn-ea"/>
                <a:ea typeface="+mn-ea"/>
                <a:cs typeface="+mn-cs"/>
                <a:sym typeface="+mn-ea"/>
              </a:rPr>
              <a:t>个，不能满足门店销售，后续补货</a:t>
            </a:r>
            <a:r>
              <a:rPr lang="en-US" altLang="zh-CN" sz="2400" dirty="0">
                <a:solidFill>
                  <a:srgbClr val="222A35"/>
                </a:solidFill>
                <a:latin typeface="+mn-ea"/>
                <a:ea typeface="+mn-ea"/>
                <a:cs typeface="+mn-cs"/>
                <a:sym typeface="+mn-ea"/>
              </a:rPr>
              <a:t>736</a:t>
            </a:r>
            <a:r>
              <a:rPr lang="zh-CN" altLang="en-US" sz="2400" dirty="0">
                <a:solidFill>
                  <a:srgbClr val="222A35"/>
                </a:solidFill>
                <a:latin typeface="+mn-ea"/>
                <a:ea typeface="+mn-ea"/>
                <a:cs typeface="+mn-cs"/>
                <a:sym typeface="+mn-ea"/>
              </a:rPr>
              <a:t>个品规，现目前总品规数</a:t>
            </a:r>
            <a:r>
              <a:rPr lang="en-US" altLang="zh-CN" sz="2400" dirty="0">
                <a:solidFill>
                  <a:srgbClr val="222A35"/>
                </a:solidFill>
                <a:latin typeface="+mn-ea"/>
                <a:ea typeface="+mn-ea"/>
                <a:cs typeface="+mn-cs"/>
                <a:sym typeface="+mn-ea"/>
              </a:rPr>
              <a:t>3266</a:t>
            </a:r>
            <a:r>
              <a:rPr lang="zh-CN" altLang="en-US" sz="2400" dirty="0">
                <a:solidFill>
                  <a:srgbClr val="222A35"/>
                </a:solidFill>
                <a:latin typeface="+mn-ea"/>
                <a:ea typeface="+mn-ea"/>
                <a:cs typeface="+mn-cs"/>
                <a:sym typeface="+mn-ea"/>
              </a:rPr>
              <a:t>个，本月实现</a:t>
            </a:r>
            <a:r>
              <a:rPr lang="en-US" altLang="zh-CN" sz="2400" dirty="0">
                <a:solidFill>
                  <a:srgbClr val="222A35"/>
                </a:solidFill>
                <a:latin typeface="+mn-ea"/>
                <a:ea typeface="+mn-ea"/>
                <a:cs typeface="+mn-cs"/>
                <a:sym typeface="+mn-ea"/>
              </a:rPr>
              <a:t>8900</a:t>
            </a:r>
            <a:r>
              <a:rPr lang="zh-CN" altLang="en-US" sz="2400" dirty="0">
                <a:solidFill>
                  <a:srgbClr val="222A35"/>
                </a:solidFill>
                <a:latin typeface="+mn-ea"/>
                <a:ea typeface="+mn-ea"/>
                <a:cs typeface="+mn-cs"/>
                <a:sym typeface="+mn-ea"/>
              </a:rPr>
              <a:t>元</a:t>
            </a:r>
            <a:r>
              <a:rPr lang="en-US" altLang="zh-CN" sz="2400" dirty="0">
                <a:solidFill>
                  <a:srgbClr val="222A35"/>
                </a:solidFill>
                <a:latin typeface="+mn-ea"/>
                <a:ea typeface="+mn-ea"/>
                <a:cs typeface="+mn-cs"/>
                <a:sym typeface="+mn-ea"/>
              </a:rPr>
              <a:t>/</a:t>
            </a:r>
            <a:r>
              <a:rPr lang="zh-CN" altLang="en-US" sz="2400" dirty="0">
                <a:solidFill>
                  <a:srgbClr val="222A35"/>
                </a:solidFill>
                <a:latin typeface="+mn-ea"/>
                <a:ea typeface="+mn-ea"/>
                <a:cs typeface="+mn-cs"/>
                <a:sym typeface="+mn-ea"/>
              </a:rPr>
              <a:t>天的日均销售，有望在开卡后半年内扭亏！</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theme/theme1.xml><?xml version="1.0" encoding="utf-8"?>
<a:theme xmlns:a="http://schemas.openxmlformats.org/drawingml/2006/main" name="BUZZIER">
  <a:themeElements>
    <a:clrScheme name="BUZZIER">
      <a:dk1>
        <a:srgbClr val="222A35"/>
      </a:dk1>
      <a:lt1>
        <a:sysClr val="window" lastClr="FFFFFF"/>
      </a:lt1>
      <a:dk2>
        <a:srgbClr val="44546A"/>
      </a:dk2>
      <a:lt2>
        <a:srgbClr val="E7E6E6"/>
      </a:lt2>
      <a:accent1>
        <a:srgbClr val="2EB0BD"/>
      </a:accent1>
      <a:accent2>
        <a:srgbClr val="197B9F"/>
      </a:accent2>
      <a:accent3>
        <a:srgbClr val="0E468B"/>
      </a:accent3>
      <a:accent4>
        <a:srgbClr val="A0ACBA"/>
      </a:accent4>
      <a:accent5>
        <a:srgbClr val="7A90A0"/>
      </a:accent5>
      <a:accent6>
        <a:srgbClr val="5A6F84"/>
      </a:accent6>
      <a:hlink>
        <a:srgbClr val="0563C1"/>
      </a:hlink>
      <a:folHlink>
        <a:srgbClr val="954F72"/>
      </a:folHlink>
    </a:clrScheme>
    <a:fontScheme name="自定义 10">
      <a:majorFont>
        <a:latin typeface="Calibri Light"/>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3849</Words>
  <Application>WPS 演示</Application>
  <PresentationFormat>全屏显示(16:9)</PresentationFormat>
  <Paragraphs>506</Paragraphs>
  <Slides>27</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27</vt:i4>
      </vt:variant>
    </vt:vector>
  </HeadingPairs>
  <TitlesOfParts>
    <vt:vector size="41" baseType="lpstr">
      <vt:lpstr>Arial</vt:lpstr>
      <vt:lpstr>宋体</vt:lpstr>
      <vt:lpstr>Wingdings</vt:lpstr>
      <vt:lpstr>Calibri Light</vt:lpstr>
      <vt:lpstr>微软雅黑</vt:lpstr>
      <vt:lpstr>等线</vt:lpstr>
      <vt:lpstr>Calibri</vt:lpstr>
      <vt:lpstr>U.S. 101</vt:lpstr>
      <vt:lpstr>Roboto</vt:lpstr>
      <vt:lpstr>Open Sans Light</vt:lpstr>
      <vt:lpstr>仿宋</vt:lpstr>
      <vt:lpstr>Arial Unicode MS</vt:lpstr>
      <vt:lpstr>Segoe Print</vt:lpstr>
      <vt:lpstr>BUZZIER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Eric羊</dc:creator>
  <cp:lastModifiedBy>Small </cp:lastModifiedBy>
  <cp:revision>490</cp:revision>
  <dcterms:created xsi:type="dcterms:W3CDTF">2016-12-13T08:41:00Z</dcterms:created>
  <dcterms:modified xsi:type="dcterms:W3CDTF">2017-11-20T04:26:58Z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