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73" r:id="rId2"/>
    <p:sldId id="274" r:id="rId3"/>
    <p:sldId id="491" r:id="rId4"/>
    <p:sldId id="500" r:id="rId5"/>
    <p:sldId id="520" r:id="rId6"/>
    <p:sldId id="519" r:id="rId7"/>
    <p:sldId id="518" r:id="rId8"/>
    <p:sldId id="522" r:id="rId9"/>
    <p:sldId id="523" r:id="rId10"/>
    <p:sldId id="503" r:id="rId11"/>
    <p:sldId id="505" r:id="rId12"/>
    <p:sldId id="510" r:id="rId13"/>
    <p:sldId id="509" r:id="rId14"/>
    <p:sldId id="508" r:id="rId15"/>
    <p:sldId id="507" r:id="rId16"/>
    <p:sldId id="279" r:id="rId17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582" y="-162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  <a:pPr lvl="0" algn="r" eaLnBrk="1" hangingPunct="1"/>
              <a:t>‹#›</a:t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框 45"/>
          <p:cNvSpPr txBox="1"/>
          <p:nvPr/>
        </p:nvSpPr>
        <p:spPr>
          <a:xfrm>
            <a:off x="2915659" y="3027363"/>
            <a:ext cx="3665106" cy="807913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城郊一片</a:t>
            </a:r>
            <a:r>
              <a:rPr lang="en-US" altLang="zh-CN" sz="24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2017</a:t>
            </a:r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年工作总结</a:t>
            </a:r>
          </a:p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及</a:t>
            </a:r>
            <a:r>
              <a:rPr lang="en-US" altLang="zh-CN" sz="2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2018</a:t>
            </a:r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年工作计划</a:t>
            </a: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4400550"/>
            <a:ext cx="6569075" cy="34766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：</a:t>
            </a:r>
            <a:r>
              <a:rPr lang="zh-CN" altLang="en-US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周佳玉        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5970" y="90365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8"/>
          <p:cNvGrpSpPr/>
          <p:nvPr/>
        </p:nvGrpSpPr>
        <p:grpSpPr>
          <a:xfrm>
            <a:off x="2125058" y="2193925"/>
            <a:ext cx="5057556" cy="945040"/>
            <a:chOff x="730" y="2316"/>
            <a:chExt cx="10620" cy="1981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2018</a:t>
              </a:r>
              <a:r>
                <a:rPr lang="zh-CN" altLang="en-US" sz="2400" b="1" dirty="0">
                  <a:latin typeface="Calibri" panose="020F0502020204030204" pitchFamily="34" charset="0"/>
                  <a:ea typeface="微软雅黑" panose="020B0503020204020204" pitchFamily="34" charset="-122"/>
                  <a:sym typeface="+mn-ea"/>
                </a:rPr>
                <a:t>年工作安排及主要措施</a:t>
              </a:r>
              <a:endParaRPr lang="zh-CN" altLang="en-US" sz="2400" b="1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  <a:p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一，加强员工专业知识培训，提升门店服务能力。</a:t>
            </a:r>
            <a:endParaRPr lang="en-US" altLang="zh-CN" sz="16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2018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年片区计划开展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12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场专业知识培训，包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括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每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场培训内容包括：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应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季商品专业知识培训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，中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药专业知识培训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，大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保健品专业知识培训。坚持拿药练习，每人每月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次，每次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个品种，每天拍视频到片区微信群检核；每人每月手机瑞学系统上学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习至少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次，每次不低于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分钟，每次考试新增积分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分以上，每月每人新增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2000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分。通过员工不断学习，提升销售能力：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2018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年片区员工疗程用药能力提升到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1.80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（目前为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1.52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），关联能力提升到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2.50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（目前为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2.17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）；月品种动销数到达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800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个以上（目前只有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715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个）；片区人效到达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万以上（目前只有</a:t>
            </a:r>
            <a:r>
              <a:rPr lang="en-US" altLang="zh-CN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4.3</a:t>
            </a: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万）。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二，加强对滞销品种的关注，提升门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店商品动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销率。每月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号前店长导出门店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个月不动销品种目录，销售任务分解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到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人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，每天交接班共同学习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个不动销品种知识，学习记录写在交班本最下面一栏，每次巡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店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抽查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。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同时要求每天每人至少销售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个不动销品种，做好销售记录备查。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2018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片区存销比力争控制在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2.0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以内，每家门店每月效期品种控制在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100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个以内。</a:t>
            </a:r>
            <a:endParaRPr lang="en-US" altLang="zh-CN" sz="20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三：加强价格管理，改善价格形象。重视顾客价格反映意见，顾客反映价格意见后，用专用本子进行记录，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天内安排人员进行价格调查，并在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天内给与顾客价格意见回复。同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时每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周至少开展一次价格市调，每次每人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个品种，每周日店长把采集的价格信息录入系统。每月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号之前完成价高品种的会员特价申请，每家店每月不低于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60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个超低会员特价商品。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每月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号前把公司批准的超低会员特价品种全部用插卡进行标识。吸客品种，重点品种，用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POP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进行宣传，每次</a:t>
            </a:r>
            <a:r>
              <a:rPr lang="en-US" altLang="zh-CN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18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个品种，每周更换一次。</a:t>
            </a:r>
            <a:endParaRPr lang="en-US" altLang="zh-CN" sz="18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第四：降低成药销售占比，提升中药与大保健品占比，提升运营能力。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2018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年片区加强对中药和大保健品的培训，每月至少培训一场，每场不低于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个品种，同时把中药和大保健品的销售任务分解到每天每人：每天每人至少销售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袋中药，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个大保健品，每天晚班报送销售情况。</a:t>
            </a:r>
            <a:endParaRPr lang="en-US" altLang="zh-CN" sz="20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2018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年片区目标：成药销售控制在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70%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以内，中药销售占比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12%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以上，大保健销售占比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13%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以上。</a:t>
            </a:r>
            <a:endParaRPr lang="en-US" altLang="zh-CN" sz="20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第五：加强基础管理，严格要求。加强门店现场管理，提高巡店效率，片区门店间跨度虽大，合理安排时间，提高巡店效率，每天现场巡店不低于</a:t>
            </a:r>
            <a:r>
              <a:rPr lang="en-US" altLang="zh-CN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家门店，每月每家店现场巡店不低于</a:t>
            </a:r>
            <a:r>
              <a:rPr lang="en-US" altLang="zh-CN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次，每天万店掌检核</a:t>
            </a:r>
            <a:r>
              <a:rPr lang="en-US" altLang="zh-CN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家门店，早，中，晚，用球机各观察</a:t>
            </a:r>
            <a:r>
              <a:rPr lang="en-US" altLang="zh-CN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</a:t>
            </a: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家门店，每家门店观察时间每次不低于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</a:t>
            </a:r>
            <a:r>
              <a:rPr lang="zh-CN" altLang="en-US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分钟，每家店现场巡店不少于</a:t>
            </a:r>
            <a:r>
              <a:rPr lang="en-US" altLang="zh-CN" sz="20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7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条整改内容。高标准，严要求，每月罚单不低于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60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张。规范员工行为，提升门店形象，为销售增长打好基础。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458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2017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年工作成绩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3982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2018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年工作安排及主要措施</a:t>
            </a: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年工作成绩</a:t>
              </a: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城郊一片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15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家门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店，装修升级门店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7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家，其中迁址装修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家，新开门店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家，原址装修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家。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2017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年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月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日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-2017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年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11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月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15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日共计销售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2324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万，同期销售增长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25.8%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；笔数增长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5.6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万笔，增长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18.1%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；毛利同期增长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161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万，增长率为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22.2%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；预计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12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家店盈利。</a:t>
            </a:r>
            <a:r>
              <a:rPr lang="en-US" altLang="zh-CN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2017</a:t>
            </a:r>
            <a:r>
              <a:rPr lang="zh-CN" altLang="en-US" sz="2400" dirty="0" smtClean="0">
                <a:solidFill>
                  <a:srgbClr val="222A35"/>
                </a:solidFill>
                <a:latin typeface="+mj-ea"/>
                <a:ea typeface="+mj-ea"/>
                <a:cs typeface="+mn-cs"/>
                <a:sym typeface="+mn-ea"/>
              </a:rPr>
              <a:t>年片区五个工作亮点如下：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第一：片区门店互帮互助，团队凝聚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力增强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。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2017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年片区装修升级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家门店。每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家门店装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修前的打包清场，装修后的打扫卫生，验货上货，都是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天完成，同时新装门店的闭店活动，开业活动，每场活动增长率都在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200%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以上，取得这些成绩的主要原因是其他门店同事的帮扶。片区跨度</a:t>
            </a:r>
            <a:r>
              <a:rPr lang="en-US" altLang="zh-CN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个郊县，且门店分布各乡镇，门店间相距较远，通过这些活动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片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区同事间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加</a:t>
            </a:r>
            <a:r>
              <a:rPr lang="zh-CN" altLang="en-US" sz="20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强了交流，增强了团结，提升了凝聚力，为销售增长打下来基础。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682662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第二：促销活动常态化，增人气，涨销售。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2017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年片区开展公司大型活动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15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场，单店广场活动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11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场，闭店活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动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，开业活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动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5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，限时活动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22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场，同时在每周末还申请临时促销活动。在年中大促活动中，片区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15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家店全部完成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档目标，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7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家店完成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档目标。在双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11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活动中，片区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12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家店完成活动目标。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第三：优化人员，提高人效。坚持“减人不减销售，增人增销售”的原则</a:t>
            </a:r>
            <a:r>
              <a:rPr lang="en-US" altLang="zh-CN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,2017</a:t>
            </a: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有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6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家门店进行了人员优化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，这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6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家门店中只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有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家门店销售下滑（安仁店，迁址），其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余门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店销售上升，人效从去年的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3.5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万提升到目前的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4.3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万，片区销售增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长率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25.8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%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第四：重培训 ，抓学习。</a:t>
            </a:r>
            <a:r>
              <a:rPr lang="en-US" altLang="zh-CN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2017</a:t>
            </a: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年片区严格执行公司的培训计划，每月每人拿药练习</a:t>
            </a:r>
            <a:r>
              <a:rPr lang="en-US" altLang="zh-CN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10</a:t>
            </a: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次以上，每次</a:t>
            </a:r>
            <a:r>
              <a:rPr lang="en-US" altLang="zh-CN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20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个商品，每月新增学习积分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1500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分以上。同时组织片区培训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11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场，其中应季商品知识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4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场，中药知识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4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场，保健品知识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场。目前为止，片区成药销售占比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72%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，中药占比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8%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，保健品占比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12%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noProof="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第五：维护老会员，发展新会员，提升客流。重视会员的发展工作，发展任务分配到每天每人，同时对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老顾客进行电话维护，公司每月把近</a:t>
            </a:r>
            <a:r>
              <a:rPr lang="en-US" altLang="zh-CN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4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个月未到店的会员目录下发门店后，任务分配到个人，每天打电话进行维护，通话记录截图发片区微信群检核，唤醒休眠会员。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2051</Words>
  <Application>Microsoft Office PowerPoint</Application>
  <PresentationFormat>全屏显示(16:9)</PresentationFormat>
  <Paragraphs>52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BUZZIER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481</cp:revision>
  <dcterms:created xsi:type="dcterms:W3CDTF">2016-12-13T08:41:00Z</dcterms:created>
  <dcterms:modified xsi:type="dcterms:W3CDTF">2017-11-20T03:15:28Z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