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73" r:id="rId3"/>
    <p:sldId id="274" r:id="rId4"/>
    <p:sldId id="491" r:id="rId5"/>
    <p:sldId id="500" r:id="rId6"/>
    <p:sldId id="508" r:id="rId7"/>
    <p:sldId id="522" r:id="rId8"/>
    <p:sldId id="521" r:id="rId9"/>
    <p:sldId id="520" r:id="rId10"/>
    <p:sldId id="524" r:id="rId11"/>
    <p:sldId id="503" r:id="rId12"/>
    <p:sldId id="505" r:id="rId13"/>
    <p:sldId id="528" r:id="rId14"/>
    <p:sldId id="529" r:id="rId15"/>
    <p:sldId id="530" r:id="rId16"/>
    <p:sldId id="531" r:id="rId17"/>
    <p:sldId id="532" r:id="rId18"/>
    <p:sldId id="533" r:id="rId19"/>
    <p:sldId id="534" r:id="rId20"/>
    <p:sldId id="535" r:id="rId22"/>
    <p:sldId id="543" r:id="rId23"/>
    <p:sldId id="279" r:id="rId24"/>
  </p:sldIdLst>
  <p:sldSz cx="9144000" cy="5143500"/>
  <p:notesSz cx="6858000" cy="9144000"/>
  <p:defaultTextStyle>
    <a:defPPr>
      <a:defRPr lang="zh-CN"/>
    </a:defPPr>
    <a:lvl1pPr marL="0" lvl="0" indent="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257175" lvl="1" indent="20002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514350" lvl="2" indent="40005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771525" lvl="3" indent="60007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028700" lvl="4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CCE0"/>
    <a:srgbClr val="CC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 horzBarState="maximized">
    <p:restoredLeft sz="13688"/>
    <p:restoredTop sz="94497"/>
  </p:normalViewPr>
  <p:slideViewPr>
    <p:cSldViewPr snapToGrid="0" showGuides="1">
      <p:cViewPr>
        <p:scale>
          <a:sx n="90" d="100"/>
          <a:sy n="90" d="100"/>
        </p:scale>
        <p:origin x="-804" y="-558"/>
      </p:cViewPr>
      <p:guideLst>
        <p:guide orient="horz" pos="1720"/>
        <p:guide pos="2966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I:\2017&#24180;&#24180;&#32456;&#24635;&#32467;\&#26597;&#35810;&#38376;&#24215;&#20250;&#21592;&#28040;&#36153;&#21344;&#27604;(2016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'[查询门店会员消费占比(2016).xls]Sheet1'!$C$1</c:f>
              <c:strCache>
                <c:ptCount val="1"/>
                <c:pt idx="0">
                  <c:v>16年销售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multiLvlStrRef>
              <c:f>'[查询门店会员消费占比(2016).xls]Sheet1'!$A$2:$B$17</c:f>
              <c:multiLvlStrCache>
                <c:ptCount val="16"/>
                <c:lvl>
                  <c:pt idx="0">
                    <c:v>四川太极红星店</c:v>
                  </c:pt>
                  <c:pt idx="1">
                    <c:v>四川太极浆洗街药店</c:v>
                  </c:pt>
                  <c:pt idx="2">
                    <c:v>四川太极人民中路店</c:v>
                  </c:pt>
                  <c:pt idx="3">
                    <c:v>四川太极双林路药店</c:v>
                  </c:pt>
                  <c:pt idx="4">
                    <c:v>四川太极通盈街药店</c:v>
                  </c:pt>
                  <c:pt idx="5">
                    <c:v>四川太极金丝街药店</c:v>
                  </c:pt>
                  <c:pt idx="6">
                    <c:v>四川太极成华杉板桥南一路店</c:v>
                  </c:pt>
                  <c:pt idx="7">
                    <c:v>四川太极成华区崔家店路药店</c:v>
                  </c:pt>
                  <c:pt idx="8">
                    <c:v>四川太极青羊区北东街店</c:v>
                  </c:pt>
                  <c:pt idx="9">
                    <c:v>四川太极郫县郫筒镇东大街药店</c:v>
                  </c:pt>
                  <c:pt idx="10">
                    <c:v>四川太极成华区华油路药店</c:v>
                  </c:pt>
                  <c:pt idx="11">
                    <c:v>四川太极龙泉驿区龙泉街道驿生路药店</c:v>
                  </c:pt>
                  <c:pt idx="12">
                    <c:v>四川太极锦江区柳翠路药店</c:v>
                  </c:pt>
                  <c:pt idx="13">
                    <c:v>四川太极锦江区庆云南街药店</c:v>
                  </c:pt>
                  <c:pt idx="14">
                    <c:v>四川太极武侯区科华街药店</c:v>
                  </c:pt>
                  <c:pt idx="15">
                    <c:v>四川太极郫县郫筒镇一环路东南段药店</c:v>
                  </c:pt>
                </c:lvl>
                <c:lvl>
                  <c:pt idx="0">
                    <c:v>308</c:v>
                  </c:pt>
                  <c:pt idx="1">
                    <c:v>337</c:v>
                  </c:pt>
                  <c:pt idx="2">
                    <c:v>349</c:v>
                  </c:pt>
                  <c:pt idx="3">
                    <c:v>355</c:v>
                  </c:pt>
                  <c:pt idx="4">
                    <c:v>373</c:v>
                  </c:pt>
                  <c:pt idx="5">
                    <c:v>391</c:v>
                  </c:pt>
                  <c:pt idx="6">
                    <c:v>511</c:v>
                  </c:pt>
                  <c:pt idx="7">
                    <c:v>515</c:v>
                  </c:pt>
                  <c:pt idx="8">
                    <c:v>517</c:v>
                  </c:pt>
                  <c:pt idx="9">
                    <c:v>572</c:v>
                  </c:pt>
                  <c:pt idx="10">
                    <c:v>578</c:v>
                  </c:pt>
                  <c:pt idx="11">
                    <c:v>718</c:v>
                  </c:pt>
                  <c:pt idx="12">
                    <c:v>723</c:v>
                  </c:pt>
                  <c:pt idx="13">
                    <c:v>742</c:v>
                  </c:pt>
                  <c:pt idx="14">
                    <c:v>744</c:v>
                  </c:pt>
                  <c:pt idx="15">
                    <c:v>747</c:v>
                  </c:pt>
                </c:lvl>
              </c:multiLvlStrCache>
            </c:multiLvlStrRef>
          </c:cat>
          <c:val>
            <c:numRef>
              <c:f>'[查询门店会员消费占比(2016).xls]Sheet1'!$C$2:$C$17</c:f>
              <c:numCache>
                <c:formatCode>General</c:formatCode>
                <c:ptCount val="16"/>
                <c:pt idx="0">
                  <c:v>2207573.5</c:v>
                </c:pt>
                <c:pt idx="1">
                  <c:v>5713524.63</c:v>
                </c:pt>
                <c:pt idx="2">
                  <c:v>1369184.23</c:v>
                </c:pt>
                <c:pt idx="3">
                  <c:v>2186273.06</c:v>
                </c:pt>
                <c:pt idx="4">
                  <c:v>1480742.47</c:v>
                </c:pt>
                <c:pt idx="5">
                  <c:v>1519680.65</c:v>
                </c:pt>
                <c:pt idx="6">
                  <c:v>1119229.39</c:v>
                </c:pt>
                <c:pt idx="7">
                  <c:v>1349080.66</c:v>
                </c:pt>
                <c:pt idx="8">
                  <c:v>1893769.18</c:v>
                </c:pt>
                <c:pt idx="9">
                  <c:v>585241.15</c:v>
                </c:pt>
                <c:pt idx="10">
                  <c:v>1413042.99</c:v>
                </c:pt>
                <c:pt idx="11">
                  <c:v>358275.6</c:v>
                </c:pt>
                <c:pt idx="12">
                  <c:v>740474.85</c:v>
                </c:pt>
                <c:pt idx="13">
                  <c:v>1723600.78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'[查询门店会员消费占比(2016).xls]Sheet1'!$D$1</c:f>
              <c:strCache>
                <c:ptCount val="1"/>
                <c:pt idx="0">
                  <c:v>17年销售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multiLvlStrRef>
              <c:f>'[查询门店会员消费占比(2016).xls]Sheet1'!$A$2:$B$17</c:f>
              <c:multiLvlStrCache>
                <c:ptCount val="16"/>
                <c:lvl>
                  <c:pt idx="0">
                    <c:v>四川太极红星店</c:v>
                  </c:pt>
                  <c:pt idx="1">
                    <c:v>四川太极浆洗街药店</c:v>
                  </c:pt>
                  <c:pt idx="2">
                    <c:v>四川太极人民中路店</c:v>
                  </c:pt>
                  <c:pt idx="3">
                    <c:v>四川太极双林路药店</c:v>
                  </c:pt>
                  <c:pt idx="4">
                    <c:v>四川太极通盈街药店</c:v>
                  </c:pt>
                  <c:pt idx="5">
                    <c:v>四川太极金丝街药店</c:v>
                  </c:pt>
                  <c:pt idx="6">
                    <c:v>四川太极成华杉板桥南一路店</c:v>
                  </c:pt>
                  <c:pt idx="7">
                    <c:v>四川太极成华区崔家店路药店</c:v>
                  </c:pt>
                  <c:pt idx="8">
                    <c:v>四川太极青羊区北东街店</c:v>
                  </c:pt>
                  <c:pt idx="9">
                    <c:v>四川太极郫县郫筒镇东大街药店</c:v>
                  </c:pt>
                  <c:pt idx="10">
                    <c:v>四川太极成华区华油路药店</c:v>
                  </c:pt>
                  <c:pt idx="11">
                    <c:v>四川太极龙泉驿区龙泉街道驿生路药店</c:v>
                  </c:pt>
                  <c:pt idx="12">
                    <c:v>四川太极锦江区柳翠路药店</c:v>
                  </c:pt>
                  <c:pt idx="13">
                    <c:v>四川太极锦江区庆云南街药店</c:v>
                  </c:pt>
                  <c:pt idx="14">
                    <c:v>四川太极武侯区科华街药店</c:v>
                  </c:pt>
                  <c:pt idx="15">
                    <c:v>四川太极郫县郫筒镇一环路东南段药店</c:v>
                  </c:pt>
                </c:lvl>
                <c:lvl>
                  <c:pt idx="0">
                    <c:v>308</c:v>
                  </c:pt>
                  <c:pt idx="1">
                    <c:v>337</c:v>
                  </c:pt>
                  <c:pt idx="2">
                    <c:v>349</c:v>
                  </c:pt>
                  <c:pt idx="3">
                    <c:v>355</c:v>
                  </c:pt>
                  <c:pt idx="4">
                    <c:v>373</c:v>
                  </c:pt>
                  <c:pt idx="5">
                    <c:v>391</c:v>
                  </c:pt>
                  <c:pt idx="6">
                    <c:v>511</c:v>
                  </c:pt>
                  <c:pt idx="7">
                    <c:v>515</c:v>
                  </c:pt>
                  <c:pt idx="8">
                    <c:v>517</c:v>
                  </c:pt>
                  <c:pt idx="9">
                    <c:v>572</c:v>
                  </c:pt>
                  <c:pt idx="10">
                    <c:v>578</c:v>
                  </c:pt>
                  <c:pt idx="11">
                    <c:v>718</c:v>
                  </c:pt>
                  <c:pt idx="12">
                    <c:v>723</c:v>
                  </c:pt>
                  <c:pt idx="13">
                    <c:v>742</c:v>
                  </c:pt>
                  <c:pt idx="14">
                    <c:v>744</c:v>
                  </c:pt>
                  <c:pt idx="15">
                    <c:v>747</c:v>
                  </c:pt>
                </c:lvl>
              </c:multiLvlStrCache>
            </c:multiLvlStrRef>
          </c:cat>
          <c:val>
            <c:numRef>
              <c:f>'[查询门店会员消费占比(2016).xls]Sheet1'!$D$2:$D$17</c:f>
              <c:numCache>
                <c:formatCode>General</c:formatCode>
                <c:ptCount val="16"/>
                <c:pt idx="0">
                  <c:v>2251482.97</c:v>
                </c:pt>
                <c:pt idx="1">
                  <c:v>5870407.18</c:v>
                </c:pt>
                <c:pt idx="2">
                  <c:v>1427647.41</c:v>
                </c:pt>
                <c:pt idx="3">
                  <c:v>2096783.41</c:v>
                </c:pt>
                <c:pt idx="4">
                  <c:v>1850226.93</c:v>
                </c:pt>
                <c:pt idx="5">
                  <c:v>1672606.97</c:v>
                </c:pt>
                <c:pt idx="6">
                  <c:v>1439333.65</c:v>
                </c:pt>
                <c:pt idx="7">
                  <c:v>1524559.06</c:v>
                </c:pt>
                <c:pt idx="8">
                  <c:v>3629369.86</c:v>
                </c:pt>
                <c:pt idx="9">
                  <c:v>1342519.08</c:v>
                </c:pt>
                <c:pt idx="10">
                  <c:v>1672530.54</c:v>
                </c:pt>
                <c:pt idx="11">
                  <c:v>897431.95</c:v>
                </c:pt>
                <c:pt idx="12">
                  <c:v>844304.21</c:v>
                </c:pt>
                <c:pt idx="13">
                  <c:v>2633295.24</c:v>
                </c:pt>
                <c:pt idx="14">
                  <c:v>1860396.98</c:v>
                </c:pt>
                <c:pt idx="15">
                  <c:v>835052.75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'[查询门店会员消费占比(2016).xls]Sheet1'!$E$1</c:f>
              <c:strCache>
                <c:ptCount val="1"/>
                <c:pt idx="0">
                  <c:v>差异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multiLvlStrRef>
              <c:f>'[查询门店会员消费占比(2016).xls]Sheet1'!$A$2:$B$17</c:f>
              <c:multiLvlStrCache>
                <c:ptCount val="16"/>
                <c:lvl>
                  <c:pt idx="0">
                    <c:v>四川太极红星店</c:v>
                  </c:pt>
                  <c:pt idx="1">
                    <c:v>四川太极浆洗街药店</c:v>
                  </c:pt>
                  <c:pt idx="2">
                    <c:v>四川太极人民中路店</c:v>
                  </c:pt>
                  <c:pt idx="3">
                    <c:v>四川太极双林路药店</c:v>
                  </c:pt>
                  <c:pt idx="4">
                    <c:v>四川太极通盈街药店</c:v>
                  </c:pt>
                  <c:pt idx="5">
                    <c:v>四川太极金丝街药店</c:v>
                  </c:pt>
                  <c:pt idx="6">
                    <c:v>四川太极成华杉板桥南一路店</c:v>
                  </c:pt>
                  <c:pt idx="7">
                    <c:v>四川太极成华区崔家店路药店</c:v>
                  </c:pt>
                  <c:pt idx="8">
                    <c:v>四川太极青羊区北东街店</c:v>
                  </c:pt>
                  <c:pt idx="9">
                    <c:v>四川太极郫县郫筒镇东大街药店</c:v>
                  </c:pt>
                  <c:pt idx="10">
                    <c:v>四川太极成华区华油路药店</c:v>
                  </c:pt>
                  <c:pt idx="11">
                    <c:v>四川太极龙泉驿区龙泉街道驿生路药店</c:v>
                  </c:pt>
                  <c:pt idx="12">
                    <c:v>四川太极锦江区柳翠路药店</c:v>
                  </c:pt>
                  <c:pt idx="13">
                    <c:v>四川太极锦江区庆云南街药店</c:v>
                  </c:pt>
                  <c:pt idx="14">
                    <c:v>四川太极武侯区科华街药店</c:v>
                  </c:pt>
                  <c:pt idx="15">
                    <c:v>四川太极郫县郫筒镇一环路东南段药店</c:v>
                  </c:pt>
                </c:lvl>
                <c:lvl>
                  <c:pt idx="0">
                    <c:v>308</c:v>
                  </c:pt>
                  <c:pt idx="1">
                    <c:v>337</c:v>
                  </c:pt>
                  <c:pt idx="2">
                    <c:v>349</c:v>
                  </c:pt>
                  <c:pt idx="3">
                    <c:v>355</c:v>
                  </c:pt>
                  <c:pt idx="4">
                    <c:v>373</c:v>
                  </c:pt>
                  <c:pt idx="5">
                    <c:v>391</c:v>
                  </c:pt>
                  <c:pt idx="6">
                    <c:v>511</c:v>
                  </c:pt>
                  <c:pt idx="7">
                    <c:v>515</c:v>
                  </c:pt>
                  <c:pt idx="8">
                    <c:v>517</c:v>
                  </c:pt>
                  <c:pt idx="9">
                    <c:v>572</c:v>
                  </c:pt>
                  <c:pt idx="10">
                    <c:v>578</c:v>
                  </c:pt>
                  <c:pt idx="11">
                    <c:v>718</c:v>
                  </c:pt>
                  <c:pt idx="12">
                    <c:v>723</c:v>
                  </c:pt>
                  <c:pt idx="13">
                    <c:v>742</c:v>
                  </c:pt>
                  <c:pt idx="14">
                    <c:v>744</c:v>
                  </c:pt>
                  <c:pt idx="15">
                    <c:v>747</c:v>
                  </c:pt>
                </c:lvl>
              </c:multiLvlStrCache>
            </c:multiLvlStrRef>
          </c:cat>
          <c:val>
            <c:numRef>
              <c:f>'[查询门店会员消费占比(2016).xls]Sheet1'!$E$2:$E$17</c:f>
              <c:numCache>
                <c:formatCode>General</c:formatCode>
                <c:ptCount val="16"/>
                <c:pt idx="0">
                  <c:v>43909.4700000002</c:v>
                </c:pt>
                <c:pt idx="1">
                  <c:v>156882.55</c:v>
                </c:pt>
                <c:pt idx="2">
                  <c:v>58463.1799999999</c:v>
                </c:pt>
                <c:pt idx="3">
                  <c:v>-89489.6500000001</c:v>
                </c:pt>
                <c:pt idx="4">
                  <c:v>369484.46</c:v>
                </c:pt>
                <c:pt idx="5">
                  <c:v>152926.32</c:v>
                </c:pt>
                <c:pt idx="6">
                  <c:v>320104.26</c:v>
                </c:pt>
                <c:pt idx="7">
                  <c:v>175478.4</c:v>
                </c:pt>
                <c:pt idx="8">
                  <c:v>1735600.68</c:v>
                </c:pt>
                <c:pt idx="9">
                  <c:v>757277.93</c:v>
                </c:pt>
                <c:pt idx="10">
                  <c:v>259487.55</c:v>
                </c:pt>
                <c:pt idx="11">
                  <c:v>539156.35</c:v>
                </c:pt>
                <c:pt idx="12">
                  <c:v>103829.36</c:v>
                </c:pt>
                <c:pt idx="13">
                  <c:v>909694.46</c:v>
                </c:pt>
                <c:pt idx="14">
                  <c:v>1860396.98</c:v>
                </c:pt>
                <c:pt idx="15">
                  <c:v>835052.75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279359937"/>
        <c:axId val="418607428"/>
      </c:lineChart>
      <c:catAx>
        <c:axId val="279359937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18607428"/>
        <c:crosses val="autoZero"/>
        <c:auto val="1"/>
        <c:lblAlgn val="ctr"/>
        <c:lblOffset val="100"/>
        <c:noMultiLvlLbl val="0"/>
      </c:catAx>
      <c:valAx>
        <c:axId val="4186074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7935993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p>
            <a:pPr lvl="0" algn="r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编辑母版文本样式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257175" marR="0" lvl="1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第二级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514350" marR="0" lvl="2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第三级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771525" marR="0" lvl="3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第四级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1028700" marR="0" lvl="4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第五级</a:t>
            </a: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zh-CN" altLang="en-US" sz="1200" dirty="0">
                <a:latin typeface="等线"/>
                <a:ea typeface="等线"/>
              </a:rPr>
            </a:fld>
            <a:endParaRPr lang="zh-CN" altLang="en-US" sz="1200" dirty="0">
              <a:latin typeface="等线"/>
              <a:ea typeface="等线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1pPr>
    <a:lvl2pPr marL="25717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2pPr>
    <a:lvl3pPr marL="51435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3pPr>
    <a:lvl4pPr marL="77152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4pPr>
    <a:lvl5pPr marL="102870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5pPr>
    <a:lvl6pPr marL="128587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5793" y="1569979"/>
            <a:ext cx="2329764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503253" y="1569979"/>
            <a:ext cx="2223219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63269" y="1569979"/>
            <a:ext cx="2265837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563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17102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0856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9pPr>
    </p:titleStyle>
    <p:bodyStyle>
      <a:lvl1pPr marL="171450" indent="-17018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文本框 45"/>
          <p:cNvSpPr txBox="1"/>
          <p:nvPr/>
        </p:nvSpPr>
        <p:spPr>
          <a:xfrm>
            <a:off x="2276793" y="3027363"/>
            <a:ext cx="4942840" cy="108394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>
            <a:spAutoFit/>
          </a:bodyPr>
          <a:p>
            <a:pPr algn="ctr"/>
            <a:r>
              <a:rPr lang="zh-CN" altLang="zh-CN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城中片区</a:t>
            </a:r>
            <a:r>
              <a:rPr lang="en-US" altLang="zh-CN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2017</a:t>
            </a:r>
            <a:r>
              <a:rPr lang="zh-CN" altLang="en-US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年工作总结</a:t>
            </a:r>
            <a:endParaRPr lang="zh-CN" altLang="en-US" sz="33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/>
            <a:r>
              <a:rPr lang="zh-CN" altLang="en-US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及</a:t>
            </a:r>
            <a:r>
              <a:rPr lang="en-US" altLang="zh-CN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2018</a:t>
            </a:r>
            <a:r>
              <a:rPr lang="zh-CN" altLang="en-US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年工作计划</a:t>
            </a:r>
            <a:endParaRPr lang="zh-CN" altLang="en-US" sz="33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47" name="矩形 46" descr="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"/>
          <p:cNvSpPr/>
          <p:nvPr/>
        </p:nvSpPr>
        <p:spPr>
          <a:xfrm>
            <a:off x="1463675" y="4400550"/>
            <a:ext cx="6569075" cy="345440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汇报人：何巍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2" name="组合 7"/>
          <p:cNvGrpSpPr/>
          <p:nvPr/>
        </p:nvGrpSpPr>
        <p:grpSpPr>
          <a:xfrm>
            <a:off x="3295970" y="903654"/>
            <a:ext cx="2550695" cy="1547409"/>
            <a:chOff x="2811463" y="1223963"/>
            <a:chExt cx="6719888" cy="4076700"/>
          </a:xfrm>
          <a:solidFill>
            <a:schemeClr val="tx1"/>
          </a:solidFill>
        </p:grpSpPr>
        <p:sp>
          <p:nvSpPr>
            <p:cNvPr id="9" name="Freeform 34"/>
            <p:cNvSpPr/>
            <p:nvPr/>
          </p:nvSpPr>
          <p:spPr bwMode="auto">
            <a:xfrm>
              <a:off x="6796088" y="3302000"/>
              <a:ext cx="1560513" cy="1947863"/>
            </a:xfrm>
            <a:custGeom>
              <a:avLst/>
              <a:gdLst>
                <a:gd name="T0" fmla="*/ 0 w 489"/>
                <a:gd name="T1" fmla="*/ 604 h 604"/>
                <a:gd name="T2" fmla="*/ 292 w 489"/>
                <a:gd name="T3" fmla="*/ 447 h 604"/>
                <a:gd name="T4" fmla="*/ 292 w 489"/>
                <a:gd name="T5" fmla="*/ 447 h 604"/>
                <a:gd name="T6" fmla="*/ 307 w 489"/>
                <a:gd name="T7" fmla="*/ 432 h 604"/>
                <a:gd name="T8" fmla="*/ 307 w 489"/>
                <a:gd name="T9" fmla="*/ 433 h 604"/>
                <a:gd name="T10" fmla="*/ 475 w 489"/>
                <a:gd name="T11" fmla="*/ 116 h 604"/>
                <a:gd name="T12" fmla="*/ 476 w 489"/>
                <a:gd name="T13" fmla="*/ 116 h 604"/>
                <a:gd name="T14" fmla="*/ 477 w 489"/>
                <a:gd name="T15" fmla="*/ 110 h 604"/>
                <a:gd name="T16" fmla="*/ 477 w 489"/>
                <a:gd name="T17" fmla="*/ 110 h 604"/>
                <a:gd name="T18" fmla="*/ 477 w 489"/>
                <a:gd name="T19" fmla="*/ 106 h 604"/>
                <a:gd name="T20" fmla="*/ 479 w 489"/>
                <a:gd name="T21" fmla="*/ 98 h 604"/>
                <a:gd name="T22" fmla="*/ 479 w 489"/>
                <a:gd name="T23" fmla="*/ 96 h 604"/>
                <a:gd name="T24" fmla="*/ 487 w 489"/>
                <a:gd name="T25" fmla="*/ 32 h 604"/>
                <a:gd name="T26" fmla="*/ 487 w 489"/>
                <a:gd name="T27" fmla="*/ 32 h 604"/>
                <a:gd name="T28" fmla="*/ 488 w 489"/>
                <a:gd name="T29" fmla="*/ 23 h 604"/>
                <a:gd name="T30" fmla="*/ 488 w 489"/>
                <a:gd name="T31" fmla="*/ 21 h 604"/>
                <a:gd name="T32" fmla="*/ 488 w 489"/>
                <a:gd name="T33" fmla="*/ 13 h 604"/>
                <a:gd name="T34" fmla="*/ 488 w 489"/>
                <a:gd name="T35" fmla="*/ 9 h 604"/>
                <a:gd name="T36" fmla="*/ 489 w 489"/>
                <a:gd name="T37" fmla="*/ 4 h 604"/>
                <a:gd name="T38" fmla="*/ 489 w 489"/>
                <a:gd name="T39" fmla="*/ 3 h 604"/>
                <a:gd name="T40" fmla="*/ 489 w 489"/>
                <a:gd name="T41" fmla="*/ 0 h 604"/>
                <a:gd name="T42" fmla="*/ 340 w 489"/>
                <a:gd name="T43" fmla="*/ 0 h 604"/>
                <a:gd name="T44" fmla="*/ 320 w 489"/>
                <a:gd name="T45" fmla="*/ 125 h 604"/>
                <a:gd name="T46" fmla="*/ 320 w 489"/>
                <a:gd name="T47" fmla="*/ 128 h 604"/>
                <a:gd name="T48" fmla="*/ 319 w 489"/>
                <a:gd name="T49" fmla="*/ 130 h 604"/>
                <a:gd name="T50" fmla="*/ 298 w 489"/>
                <a:gd name="T51" fmla="*/ 185 h 604"/>
                <a:gd name="T52" fmla="*/ 298 w 489"/>
                <a:gd name="T53" fmla="*/ 185 h 604"/>
                <a:gd name="T54" fmla="*/ 199 w 489"/>
                <a:gd name="T55" fmla="*/ 330 h 604"/>
                <a:gd name="T56" fmla="*/ 0 w 489"/>
                <a:gd name="T57" fmla="*/ 450 h 604"/>
                <a:gd name="T58" fmla="*/ 0 w 489"/>
                <a:gd name="T59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89" h="604">
                  <a:moveTo>
                    <a:pt x="0" y="604"/>
                  </a:moveTo>
                  <a:cubicBezTo>
                    <a:pt x="111" y="578"/>
                    <a:pt x="212" y="523"/>
                    <a:pt x="292" y="447"/>
                  </a:cubicBezTo>
                  <a:cubicBezTo>
                    <a:pt x="292" y="447"/>
                    <a:pt x="292" y="447"/>
                    <a:pt x="292" y="447"/>
                  </a:cubicBezTo>
                  <a:cubicBezTo>
                    <a:pt x="297" y="442"/>
                    <a:pt x="302" y="437"/>
                    <a:pt x="307" y="432"/>
                  </a:cubicBezTo>
                  <a:cubicBezTo>
                    <a:pt x="307" y="433"/>
                    <a:pt x="307" y="433"/>
                    <a:pt x="307" y="433"/>
                  </a:cubicBezTo>
                  <a:cubicBezTo>
                    <a:pt x="394" y="345"/>
                    <a:pt x="451" y="234"/>
                    <a:pt x="475" y="116"/>
                  </a:cubicBezTo>
                  <a:cubicBezTo>
                    <a:pt x="476" y="116"/>
                    <a:pt x="476" y="116"/>
                    <a:pt x="476" y="116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06"/>
                    <a:pt x="477" y="106"/>
                    <a:pt x="477" y="106"/>
                  </a:cubicBezTo>
                  <a:cubicBezTo>
                    <a:pt x="478" y="103"/>
                    <a:pt x="479" y="101"/>
                    <a:pt x="479" y="98"/>
                  </a:cubicBezTo>
                  <a:cubicBezTo>
                    <a:pt x="479" y="96"/>
                    <a:pt x="479" y="96"/>
                    <a:pt x="479" y="96"/>
                  </a:cubicBezTo>
                  <a:cubicBezTo>
                    <a:pt x="483" y="75"/>
                    <a:pt x="486" y="53"/>
                    <a:pt x="487" y="32"/>
                  </a:cubicBezTo>
                  <a:cubicBezTo>
                    <a:pt x="487" y="32"/>
                    <a:pt x="487" y="32"/>
                    <a:pt x="487" y="32"/>
                  </a:cubicBezTo>
                  <a:cubicBezTo>
                    <a:pt x="487" y="29"/>
                    <a:pt x="487" y="26"/>
                    <a:pt x="488" y="23"/>
                  </a:cubicBezTo>
                  <a:cubicBezTo>
                    <a:pt x="488" y="21"/>
                    <a:pt x="488" y="21"/>
                    <a:pt x="488" y="21"/>
                  </a:cubicBezTo>
                  <a:cubicBezTo>
                    <a:pt x="488" y="13"/>
                    <a:pt x="488" y="13"/>
                    <a:pt x="488" y="13"/>
                  </a:cubicBezTo>
                  <a:cubicBezTo>
                    <a:pt x="488" y="9"/>
                    <a:pt x="488" y="9"/>
                    <a:pt x="488" y="9"/>
                  </a:cubicBezTo>
                  <a:cubicBezTo>
                    <a:pt x="489" y="4"/>
                    <a:pt x="489" y="4"/>
                    <a:pt x="489" y="4"/>
                  </a:cubicBezTo>
                  <a:cubicBezTo>
                    <a:pt x="489" y="3"/>
                    <a:pt x="489" y="3"/>
                    <a:pt x="489" y="3"/>
                  </a:cubicBezTo>
                  <a:cubicBezTo>
                    <a:pt x="489" y="0"/>
                    <a:pt x="489" y="0"/>
                    <a:pt x="489" y="0"/>
                  </a:cubicBezTo>
                  <a:cubicBezTo>
                    <a:pt x="340" y="0"/>
                    <a:pt x="340" y="0"/>
                    <a:pt x="340" y="0"/>
                  </a:cubicBezTo>
                  <a:cubicBezTo>
                    <a:pt x="339" y="42"/>
                    <a:pt x="332" y="84"/>
                    <a:pt x="320" y="125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19" y="130"/>
                    <a:pt x="319" y="130"/>
                    <a:pt x="319" y="130"/>
                  </a:cubicBezTo>
                  <a:cubicBezTo>
                    <a:pt x="313" y="149"/>
                    <a:pt x="306" y="168"/>
                    <a:pt x="298" y="185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275" y="238"/>
                    <a:pt x="242" y="287"/>
                    <a:pt x="199" y="330"/>
                  </a:cubicBezTo>
                  <a:cubicBezTo>
                    <a:pt x="141" y="387"/>
                    <a:pt x="73" y="428"/>
                    <a:pt x="0" y="450"/>
                  </a:cubicBezTo>
                  <a:lnTo>
                    <a:pt x="0" y="6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" name="Freeform 35"/>
            <p:cNvSpPr/>
            <p:nvPr/>
          </p:nvSpPr>
          <p:spPr bwMode="auto">
            <a:xfrm>
              <a:off x="2811463" y="1223963"/>
              <a:ext cx="6719888" cy="4076700"/>
            </a:xfrm>
            <a:custGeom>
              <a:avLst/>
              <a:gdLst>
                <a:gd name="T0" fmla="*/ 1186 w 2106"/>
                <a:gd name="T1" fmla="*/ 1259 h 1264"/>
                <a:gd name="T2" fmla="*/ 1186 w 2106"/>
                <a:gd name="T3" fmla="*/ 1109 h 1264"/>
                <a:gd name="T4" fmla="*/ 991 w 2106"/>
                <a:gd name="T5" fmla="*/ 439 h 1264"/>
                <a:gd name="T6" fmla="*/ 1034 w 2106"/>
                <a:gd name="T7" fmla="*/ 582 h 1264"/>
                <a:gd name="T8" fmla="*/ 987 w 2106"/>
                <a:gd name="T9" fmla="*/ 1101 h 1264"/>
                <a:gd name="T10" fmla="*/ 977 w 2106"/>
                <a:gd name="T11" fmla="*/ 1097 h 1264"/>
                <a:gd name="T12" fmla="*/ 966 w 2106"/>
                <a:gd name="T13" fmla="*/ 1094 h 1264"/>
                <a:gd name="T14" fmla="*/ 957 w 2106"/>
                <a:gd name="T15" fmla="*/ 1091 h 1264"/>
                <a:gd name="T16" fmla="*/ 934 w 2106"/>
                <a:gd name="T17" fmla="*/ 1084 h 1264"/>
                <a:gd name="T18" fmla="*/ 925 w 2106"/>
                <a:gd name="T19" fmla="*/ 1080 h 1264"/>
                <a:gd name="T20" fmla="*/ 911 w 2106"/>
                <a:gd name="T21" fmla="*/ 1074 h 1264"/>
                <a:gd name="T22" fmla="*/ 899 w 2106"/>
                <a:gd name="T23" fmla="*/ 1069 h 1264"/>
                <a:gd name="T24" fmla="*/ 888 w 2106"/>
                <a:gd name="T25" fmla="*/ 1063 h 1264"/>
                <a:gd name="T26" fmla="*/ 625 w 2106"/>
                <a:gd name="T27" fmla="*/ 633 h 1264"/>
                <a:gd name="T28" fmla="*/ 655 w 2106"/>
                <a:gd name="T29" fmla="*/ 463 h 1264"/>
                <a:gd name="T30" fmla="*/ 659 w 2106"/>
                <a:gd name="T31" fmla="*/ 454 h 1264"/>
                <a:gd name="T32" fmla="*/ 662 w 2106"/>
                <a:gd name="T33" fmla="*/ 446 h 1264"/>
                <a:gd name="T34" fmla="*/ 807 w 2106"/>
                <a:gd name="T35" fmla="*/ 256 h 1264"/>
                <a:gd name="T36" fmla="*/ 866 w 2106"/>
                <a:gd name="T37" fmla="*/ 216 h 1264"/>
                <a:gd name="T38" fmla="*/ 1426 w 2106"/>
                <a:gd name="T39" fmla="*/ 272 h 1264"/>
                <a:gd name="T40" fmla="*/ 1436 w 2106"/>
                <a:gd name="T41" fmla="*/ 281 h 1264"/>
                <a:gd name="T42" fmla="*/ 1445 w 2106"/>
                <a:gd name="T43" fmla="*/ 290 h 1264"/>
                <a:gd name="T44" fmla="*/ 1454 w 2106"/>
                <a:gd name="T45" fmla="*/ 298 h 1264"/>
                <a:gd name="T46" fmla="*/ 1461 w 2106"/>
                <a:gd name="T47" fmla="*/ 306 h 1264"/>
                <a:gd name="T48" fmla="*/ 1469 w 2106"/>
                <a:gd name="T49" fmla="*/ 315 h 1264"/>
                <a:gd name="T50" fmla="*/ 1555 w 2106"/>
                <a:gd name="T51" fmla="*/ 455 h 1264"/>
                <a:gd name="T52" fmla="*/ 1557 w 2106"/>
                <a:gd name="T53" fmla="*/ 459 h 1264"/>
                <a:gd name="T54" fmla="*/ 1577 w 2106"/>
                <a:gd name="T55" fmla="*/ 526 h 1264"/>
                <a:gd name="T56" fmla="*/ 1578 w 2106"/>
                <a:gd name="T57" fmla="*/ 532 h 1264"/>
                <a:gd name="T58" fmla="*/ 1586 w 2106"/>
                <a:gd name="T59" fmla="*/ 581 h 1264"/>
                <a:gd name="T60" fmla="*/ 1736 w 2106"/>
                <a:gd name="T61" fmla="*/ 581 h 1264"/>
                <a:gd name="T62" fmla="*/ 1595 w 2106"/>
                <a:gd name="T63" fmla="*/ 1242 h 1264"/>
                <a:gd name="T64" fmla="*/ 2106 w 2106"/>
                <a:gd name="T65" fmla="*/ 518 h 1264"/>
                <a:gd name="T66" fmla="*/ 1707 w 2106"/>
                <a:gd name="T67" fmla="*/ 438 h 1264"/>
                <a:gd name="T68" fmla="*/ 1216 w 2106"/>
                <a:gd name="T69" fmla="*/ 12 h 1264"/>
                <a:gd name="T70" fmla="*/ 1032 w 2106"/>
                <a:gd name="T71" fmla="*/ 7 h 1264"/>
                <a:gd name="T72" fmla="*/ 1021 w 2106"/>
                <a:gd name="T73" fmla="*/ 8 h 1264"/>
                <a:gd name="T74" fmla="*/ 758 w 2106"/>
                <a:gd name="T75" fmla="*/ 107 h 1264"/>
                <a:gd name="T76" fmla="*/ 745 w 2106"/>
                <a:gd name="T77" fmla="*/ 116 h 1264"/>
                <a:gd name="T78" fmla="*/ 732 w 2106"/>
                <a:gd name="T79" fmla="*/ 126 h 1264"/>
                <a:gd name="T80" fmla="*/ 718 w 2106"/>
                <a:gd name="T81" fmla="*/ 136 h 1264"/>
                <a:gd name="T82" fmla="*/ 706 w 2106"/>
                <a:gd name="T83" fmla="*/ 146 h 1264"/>
                <a:gd name="T84" fmla="*/ 656 w 2106"/>
                <a:gd name="T85" fmla="*/ 192 h 1264"/>
                <a:gd name="T86" fmla="*/ 648 w 2106"/>
                <a:gd name="T87" fmla="*/ 200 h 1264"/>
                <a:gd name="T88" fmla="*/ 491 w 2106"/>
                <a:gd name="T89" fmla="*/ 495 h 1264"/>
                <a:gd name="T90" fmla="*/ 487 w 2106"/>
                <a:gd name="T91" fmla="*/ 517 h 1264"/>
                <a:gd name="T92" fmla="*/ 299 w 2106"/>
                <a:gd name="T93" fmla="*/ 439 h 1264"/>
                <a:gd name="T94" fmla="*/ 23 w 2106"/>
                <a:gd name="T95" fmla="*/ 719 h 1264"/>
                <a:gd name="T96" fmla="*/ 206 w 2106"/>
                <a:gd name="T97" fmla="*/ 619 h 1264"/>
                <a:gd name="T98" fmla="*/ 368 w 2106"/>
                <a:gd name="T99" fmla="*/ 612 h 1264"/>
                <a:gd name="T100" fmla="*/ 369 w 2106"/>
                <a:gd name="T101" fmla="*/ 789 h 1264"/>
                <a:gd name="T102" fmla="*/ 0 w 2106"/>
                <a:gd name="T103" fmla="*/ 1190 h 1264"/>
                <a:gd name="T104" fmla="*/ 824 w 2106"/>
                <a:gd name="T105" fmla="*/ 1263 h 1264"/>
                <a:gd name="T106" fmla="*/ 271 w 2106"/>
                <a:gd name="T107" fmla="*/ 1122 h 1264"/>
                <a:gd name="T108" fmla="*/ 509 w 2106"/>
                <a:gd name="T109" fmla="*/ 835 h 1264"/>
                <a:gd name="T110" fmla="*/ 528 w 2106"/>
                <a:gd name="T111" fmla="*/ 884 h 1264"/>
                <a:gd name="T112" fmla="*/ 530 w 2106"/>
                <a:gd name="T113" fmla="*/ 889 h 1264"/>
                <a:gd name="T114" fmla="*/ 928 w 2106"/>
                <a:gd name="T115" fmla="*/ 1238 h 1264"/>
                <a:gd name="T116" fmla="*/ 1107 w 2106"/>
                <a:gd name="T117" fmla="*/ 1264 h 1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06" h="1264">
                  <a:moveTo>
                    <a:pt x="1107" y="1264"/>
                  </a:moveTo>
                  <a:cubicBezTo>
                    <a:pt x="1134" y="1264"/>
                    <a:pt x="1160" y="1262"/>
                    <a:pt x="1186" y="1259"/>
                  </a:cubicBezTo>
                  <a:cubicBezTo>
                    <a:pt x="1186" y="1248"/>
                    <a:pt x="1186" y="1248"/>
                    <a:pt x="1186" y="1248"/>
                  </a:cubicBezTo>
                  <a:cubicBezTo>
                    <a:pt x="1186" y="1109"/>
                    <a:pt x="1186" y="1109"/>
                    <a:pt x="1186" y="1109"/>
                  </a:cubicBezTo>
                  <a:cubicBezTo>
                    <a:pt x="1186" y="439"/>
                    <a:pt x="1186" y="439"/>
                    <a:pt x="1186" y="439"/>
                  </a:cubicBezTo>
                  <a:cubicBezTo>
                    <a:pt x="991" y="439"/>
                    <a:pt x="991" y="439"/>
                    <a:pt x="991" y="439"/>
                  </a:cubicBezTo>
                  <a:cubicBezTo>
                    <a:pt x="875" y="582"/>
                    <a:pt x="875" y="582"/>
                    <a:pt x="875" y="582"/>
                  </a:cubicBezTo>
                  <a:cubicBezTo>
                    <a:pt x="1034" y="582"/>
                    <a:pt x="1034" y="582"/>
                    <a:pt x="1034" y="582"/>
                  </a:cubicBezTo>
                  <a:cubicBezTo>
                    <a:pt x="1034" y="1110"/>
                    <a:pt x="1034" y="1110"/>
                    <a:pt x="1034" y="1110"/>
                  </a:cubicBezTo>
                  <a:cubicBezTo>
                    <a:pt x="1018" y="1108"/>
                    <a:pt x="1003" y="1104"/>
                    <a:pt x="987" y="1101"/>
                  </a:cubicBezTo>
                  <a:cubicBezTo>
                    <a:pt x="986" y="1100"/>
                    <a:pt x="986" y="1100"/>
                    <a:pt x="986" y="1100"/>
                  </a:cubicBezTo>
                  <a:cubicBezTo>
                    <a:pt x="982" y="1099"/>
                    <a:pt x="980" y="1098"/>
                    <a:pt x="977" y="1097"/>
                  </a:cubicBezTo>
                  <a:cubicBezTo>
                    <a:pt x="972" y="1096"/>
                    <a:pt x="972" y="1096"/>
                    <a:pt x="972" y="1096"/>
                  </a:cubicBezTo>
                  <a:cubicBezTo>
                    <a:pt x="970" y="1096"/>
                    <a:pt x="968" y="1095"/>
                    <a:pt x="966" y="1094"/>
                  </a:cubicBezTo>
                  <a:cubicBezTo>
                    <a:pt x="961" y="1093"/>
                    <a:pt x="961" y="1093"/>
                    <a:pt x="961" y="1093"/>
                  </a:cubicBezTo>
                  <a:cubicBezTo>
                    <a:pt x="957" y="1091"/>
                    <a:pt x="957" y="1091"/>
                    <a:pt x="957" y="1091"/>
                  </a:cubicBezTo>
                  <a:cubicBezTo>
                    <a:pt x="950" y="1089"/>
                    <a:pt x="943" y="1087"/>
                    <a:pt x="937" y="1084"/>
                  </a:cubicBezTo>
                  <a:cubicBezTo>
                    <a:pt x="934" y="1084"/>
                    <a:pt x="934" y="1084"/>
                    <a:pt x="934" y="1084"/>
                  </a:cubicBezTo>
                  <a:cubicBezTo>
                    <a:pt x="932" y="1082"/>
                    <a:pt x="930" y="1082"/>
                    <a:pt x="928" y="1081"/>
                  </a:cubicBezTo>
                  <a:cubicBezTo>
                    <a:pt x="925" y="1080"/>
                    <a:pt x="925" y="1080"/>
                    <a:pt x="925" y="1080"/>
                  </a:cubicBezTo>
                  <a:cubicBezTo>
                    <a:pt x="922" y="1079"/>
                    <a:pt x="919" y="1077"/>
                    <a:pt x="915" y="1075"/>
                  </a:cubicBezTo>
                  <a:cubicBezTo>
                    <a:pt x="911" y="1074"/>
                    <a:pt x="911" y="1074"/>
                    <a:pt x="911" y="1074"/>
                  </a:cubicBezTo>
                  <a:cubicBezTo>
                    <a:pt x="907" y="1072"/>
                    <a:pt x="907" y="1072"/>
                    <a:pt x="907" y="1072"/>
                  </a:cubicBezTo>
                  <a:cubicBezTo>
                    <a:pt x="904" y="1071"/>
                    <a:pt x="902" y="1070"/>
                    <a:pt x="899" y="1069"/>
                  </a:cubicBezTo>
                  <a:cubicBezTo>
                    <a:pt x="898" y="1068"/>
                    <a:pt x="898" y="1068"/>
                    <a:pt x="898" y="1068"/>
                  </a:cubicBezTo>
                  <a:cubicBezTo>
                    <a:pt x="894" y="1066"/>
                    <a:pt x="891" y="1065"/>
                    <a:pt x="888" y="1063"/>
                  </a:cubicBezTo>
                  <a:cubicBezTo>
                    <a:pt x="887" y="1062"/>
                    <a:pt x="887" y="1062"/>
                    <a:pt x="887" y="1062"/>
                  </a:cubicBezTo>
                  <a:cubicBezTo>
                    <a:pt x="732" y="983"/>
                    <a:pt x="625" y="820"/>
                    <a:pt x="625" y="633"/>
                  </a:cubicBezTo>
                  <a:cubicBezTo>
                    <a:pt x="625" y="573"/>
                    <a:pt x="635" y="517"/>
                    <a:pt x="655" y="464"/>
                  </a:cubicBezTo>
                  <a:cubicBezTo>
                    <a:pt x="655" y="463"/>
                    <a:pt x="655" y="463"/>
                    <a:pt x="655" y="463"/>
                  </a:cubicBezTo>
                  <a:cubicBezTo>
                    <a:pt x="657" y="461"/>
                    <a:pt x="657" y="458"/>
                    <a:pt x="659" y="456"/>
                  </a:cubicBezTo>
                  <a:cubicBezTo>
                    <a:pt x="659" y="454"/>
                    <a:pt x="659" y="454"/>
                    <a:pt x="659" y="454"/>
                  </a:cubicBezTo>
                  <a:cubicBezTo>
                    <a:pt x="660" y="452"/>
                    <a:pt x="661" y="449"/>
                    <a:pt x="662" y="447"/>
                  </a:cubicBezTo>
                  <a:cubicBezTo>
                    <a:pt x="662" y="446"/>
                    <a:pt x="662" y="446"/>
                    <a:pt x="662" y="446"/>
                  </a:cubicBezTo>
                  <a:cubicBezTo>
                    <a:pt x="694" y="372"/>
                    <a:pt x="743" y="307"/>
                    <a:pt x="805" y="257"/>
                  </a:cubicBezTo>
                  <a:cubicBezTo>
                    <a:pt x="807" y="256"/>
                    <a:pt x="807" y="256"/>
                    <a:pt x="807" y="256"/>
                  </a:cubicBezTo>
                  <a:cubicBezTo>
                    <a:pt x="810" y="253"/>
                    <a:pt x="810" y="253"/>
                    <a:pt x="810" y="253"/>
                  </a:cubicBezTo>
                  <a:cubicBezTo>
                    <a:pt x="827" y="240"/>
                    <a:pt x="846" y="227"/>
                    <a:pt x="866" y="216"/>
                  </a:cubicBezTo>
                  <a:cubicBezTo>
                    <a:pt x="1049" y="110"/>
                    <a:pt x="1273" y="138"/>
                    <a:pt x="1425" y="270"/>
                  </a:cubicBezTo>
                  <a:cubicBezTo>
                    <a:pt x="1426" y="272"/>
                    <a:pt x="1426" y="272"/>
                    <a:pt x="1426" y="272"/>
                  </a:cubicBezTo>
                  <a:cubicBezTo>
                    <a:pt x="1428" y="274"/>
                    <a:pt x="1430" y="275"/>
                    <a:pt x="1433" y="277"/>
                  </a:cubicBezTo>
                  <a:cubicBezTo>
                    <a:pt x="1436" y="281"/>
                    <a:pt x="1436" y="281"/>
                    <a:pt x="1436" y="281"/>
                  </a:cubicBezTo>
                  <a:cubicBezTo>
                    <a:pt x="1438" y="282"/>
                    <a:pt x="1439" y="284"/>
                    <a:pt x="1441" y="285"/>
                  </a:cubicBezTo>
                  <a:cubicBezTo>
                    <a:pt x="1442" y="287"/>
                    <a:pt x="1444" y="288"/>
                    <a:pt x="1445" y="290"/>
                  </a:cubicBezTo>
                  <a:cubicBezTo>
                    <a:pt x="1449" y="294"/>
                    <a:pt x="1449" y="294"/>
                    <a:pt x="1449" y="294"/>
                  </a:cubicBezTo>
                  <a:cubicBezTo>
                    <a:pt x="1451" y="295"/>
                    <a:pt x="1452" y="297"/>
                    <a:pt x="1454" y="298"/>
                  </a:cubicBezTo>
                  <a:cubicBezTo>
                    <a:pt x="1455" y="299"/>
                    <a:pt x="1457" y="301"/>
                    <a:pt x="1458" y="303"/>
                  </a:cubicBezTo>
                  <a:cubicBezTo>
                    <a:pt x="1461" y="306"/>
                    <a:pt x="1461" y="306"/>
                    <a:pt x="1461" y="306"/>
                  </a:cubicBezTo>
                  <a:cubicBezTo>
                    <a:pt x="1463" y="308"/>
                    <a:pt x="1465" y="310"/>
                    <a:pt x="1467" y="312"/>
                  </a:cubicBezTo>
                  <a:cubicBezTo>
                    <a:pt x="1469" y="315"/>
                    <a:pt x="1469" y="315"/>
                    <a:pt x="1469" y="315"/>
                  </a:cubicBezTo>
                  <a:cubicBezTo>
                    <a:pt x="1489" y="338"/>
                    <a:pt x="1508" y="364"/>
                    <a:pt x="1525" y="392"/>
                  </a:cubicBezTo>
                  <a:cubicBezTo>
                    <a:pt x="1536" y="413"/>
                    <a:pt x="1547" y="434"/>
                    <a:pt x="1555" y="455"/>
                  </a:cubicBezTo>
                  <a:cubicBezTo>
                    <a:pt x="1556" y="456"/>
                    <a:pt x="1556" y="456"/>
                    <a:pt x="1556" y="456"/>
                  </a:cubicBezTo>
                  <a:cubicBezTo>
                    <a:pt x="1557" y="459"/>
                    <a:pt x="1557" y="459"/>
                    <a:pt x="1557" y="459"/>
                  </a:cubicBezTo>
                  <a:cubicBezTo>
                    <a:pt x="1563" y="475"/>
                    <a:pt x="1568" y="492"/>
                    <a:pt x="1573" y="509"/>
                  </a:cubicBezTo>
                  <a:cubicBezTo>
                    <a:pt x="1575" y="514"/>
                    <a:pt x="1576" y="521"/>
                    <a:pt x="1577" y="526"/>
                  </a:cubicBezTo>
                  <a:cubicBezTo>
                    <a:pt x="1578" y="531"/>
                    <a:pt x="1578" y="531"/>
                    <a:pt x="1578" y="531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736" y="581"/>
                    <a:pt x="1736" y="581"/>
                    <a:pt x="1736" y="581"/>
                  </a:cubicBezTo>
                  <a:cubicBezTo>
                    <a:pt x="1915" y="581"/>
                    <a:pt x="1915" y="581"/>
                    <a:pt x="1915" y="581"/>
                  </a:cubicBezTo>
                  <a:cubicBezTo>
                    <a:pt x="1595" y="1242"/>
                    <a:pt x="1595" y="1242"/>
                    <a:pt x="1595" y="1242"/>
                  </a:cubicBezTo>
                  <a:cubicBezTo>
                    <a:pt x="1755" y="1242"/>
                    <a:pt x="1755" y="1242"/>
                    <a:pt x="1755" y="1242"/>
                  </a:cubicBezTo>
                  <a:cubicBezTo>
                    <a:pt x="2106" y="518"/>
                    <a:pt x="2106" y="518"/>
                    <a:pt x="2106" y="518"/>
                  </a:cubicBezTo>
                  <a:cubicBezTo>
                    <a:pt x="2106" y="438"/>
                    <a:pt x="2106" y="438"/>
                    <a:pt x="2106" y="438"/>
                  </a:cubicBezTo>
                  <a:cubicBezTo>
                    <a:pt x="1707" y="438"/>
                    <a:pt x="1707" y="438"/>
                    <a:pt x="1707" y="438"/>
                  </a:cubicBezTo>
                  <a:cubicBezTo>
                    <a:pt x="1636" y="221"/>
                    <a:pt x="1452" y="56"/>
                    <a:pt x="1225" y="13"/>
                  </a:cubicBezTo>
                  <a:cubicBezTo>
                    <a:pt x="1222" y="13"/>
                    <a:pt x="1219" y="12"/>
                    <a:pt x="1216" y="12"/>
                  </a:cubicBezTo>
                  <a:cubicBezTo>
                    <a:pt x="1213" y="12"/>
                    <a:pt x="1213" y="12"/>
                    <a:pt x="1213" y="12"/>
                  </a:cubicBezTo>
                  <a:cubicBezTo>
                    <a:pt x="1154" y="1"/>
                    <a:pt x="1093" y="0"/>
                    <a:pt x="1032" y="7"/>
                  </a:cubicBezTo>
                  <a:cubicBezTo>
                    <a:pt x="1029" y="7"/>
                    <a:pt x="1029" y="7"/>
                    <a:pt x="1029" y="7"/>
                  </a:cubicBezTo>
                  <a:cubicBezTo>
                    <a:pt x="1021" y="8"/>
                    <a:pt x="1021" y="8"/>
                    <a:pt x="1021" y="8"/>
                  </a:cubicBezTo>
                  <a:cubicBezTo>
                    <a:pt x="929" y="21"/>
                    <a:pt x="839" y="54"/>
                    <a:pt x="759" y="107"/>
                  </a:cubicBezTo>
                  <a:cubicBezTo>
                    <a:pt x="758" y="107"/>
                    <a:pt x="758" y="107"/>
                    <a:pt x="758" y="107"/>
                  </a:cubicBezTo>
                  <a:cubicBezTo>
                    <a:pt x="755" y="109"/>
                    <a:pt x="752" y="112"/>
                    <a:pt x="749" y="114"/>
                  </a:cubicBezTo>
                  <a:cubicBezTo>
                    <a:pt x="745" y="116"/>
                    <a:pt x="745" y="116"/>
                    <a:pt x="745" y="116"/>
                  </a:cubicBezTo>
                  <a:cubicBezTo>
                    <a:pt x="742" y="118"/>
                    <a:pt x="740" y="120"/>
                    <a:pt x="737" y="122"/>
                  </a:cubicBezTo>
                  <a:cubicBezTo>
                    <a:pt x="732" y="126"/>
                    <a:pt x="732" y="126"/>
                    <a:pt x="732" y="126"/>
                  </a:cubicBezTo>
                  <a:cubicBezTo>
                    <a:pt x="727" y="129"/>
                    <a:pt x="727" y="129"/>
                    <a:pt x="727" y="129"/>
                  </a:cubicBezTo>
                  <a:cubicBezTo>
                    <a:pt x="724" y="132"/>
                    <a:pt x="721" y="134"/>
                    <a:pt x="718" y="136"/>
                  </a:cubicBezTo>
                  <a:cubicBezTo>
                    <a:pt x="716" y="138"/>
                    <a:pt x="716" y="138"/>
                    <a:pt x="716" y="138"/>
                  </a:cubicBezTo>
                  <a:cubicBezTo>
                    <a:pt x="713" y="141"/>
                    <a:pt x="709" y="143"/>
                    <a:pt x="706" y="146"/>
                  </a:cubicBezTo>
                  <a:cubicBezTo>
                    <a:pt x="705" y="147"/>
                    <a:pt x="705" y="147"/>
                    <a:pt x="705" y="147"/>
                  </a:cubicBezTo>
                  <a:cubicBezTo>
                    <a:pt x="688" y="161"/>
                    <a:pt x="672" y="176"/>
                    <a:pt x="656" y="192"/>
                  </a:cubicBezTo>
                  <a:cubicBezTo>
                    <a:pt x="653" y="195"/>
                    <a:pt x="653" y="195"/>
                    <a:pt x="653" y="195"/>
                  </a:cubicBezTo>
                  <a:cubicBezTo>
                    <a:pt x="652" y="197"/>
                    <a:pt x="650" y="199"/>
                    <a:pt x="648" y="200"/>
                  </a:cubicBezTo>
                  <a:cubicBezTo>
                    <a:pt x="569" y="284"/>
                    <a:pt x="516" y="386"/>
                    <a:pt x="492" y="492"/>
                  </a:cubicBezTo>
                  <a:cubicBezTo>
                    <a:pt x="491" y="495"/>
                    <a:pt x="491" y="495"/>
                    <a:pt x="491" y="495"/>
                  </a:cubicBezTo>
                  <a:cubicBezTo>
                    <a:pt x="490" y="498"/>
                    <a:pt x="490" y="500"/>
                    <a:pt x="490" y="502"/>
                  </a:cubicBezTo>
                  <a:cubicBezTo>
                    <a:pt x="489" y="507"/>
                    <a:pt x="488" y="512"/>
                    <a:pt x="487" y="517"/>
                  </a:cubicBezTo>
                  <a:cubicBezTo>
                    <a:pt x="470" y="498"/>
                    <a:pt x="450" y="482"/>
                    <a:pt x="428" y="470"/>
                  </a:cubicBezTo>
                  <a:cubicBezTo>
                    <a:pt x="391" y="449"/>
                    <a:pt x="347" y="439"/>
                    <a:pt x="299" y="439"/>
                  </a:cubicBezTo>
                  <a:cubicBezTo>
                    <a:pt x="220" y="439"/>
                    <a:pt x="155" y="464"/>
                    <a:pt x="104" y="514"/>
                  </a:cubicBezTo>
                  <a:cubicBezTo>
                    <a:pt x="54" y="564"/>
                    <a:pt x="27" y="632"/>
                    <a:pt x="23" y="719"/>
                  </a:cubicBezTo>
                  <a:cubicBezTo>
                    <a:pt x="172" y="719"/>
                    <a:pt x="172" y="719"/>
                    <a:pt x="172" y="719"/>
                  </a:cubicBezTo>
                  <a:cubicBezTo>
                    <a:pt x="173" y="677"/>
                    <a:pt x="185" y="643"/>
                    <a:pt x="206" y="619"/>
                  </a:cubicBezTo>
                  <a:cubicBezTo>
                    <a:pt x="228" y="595"/>
                    <a:pt x="256" y="582"/>
                    <a:pt x="289" y="582"/>
                  </a:cubicBezTo>
                  <a:cubicBezTo>
                    <a:pt x="321" y="582"/>
                    <a:pt x="347" y="592"/>
                    <a:pt x="368" y="612"/>
                  </a:cubicBezTo>
                  <a:cubicBezTo>
                    <a:pt x="388" y="633"/>
                    <a:pt x="399" y="658"/>
                    <a:pt x="399" y="689"/>
                  </a:cubicBezTo>
                  <a:cubicBezTo>
                    <a:pt x="399" y="720"/>
                    <a:pt x="389" y="753"/>
                    <a:pt x="369" y="789"/>
                  </a:cubicBezTo>
                  <a:cubicBezTo>
                    <a:pt x="349" y="827"/>
                    <a:pt x="309" y="876"/>
                    <a:pt x="249" y="936"/>
                  </a:cubicBezTo>
                  <a:cubicBezTo>
                    <a:pt x="0" y="1190"/>
                    <a:pt x="0" y="1190"/>
                    <a:pt x="0" y="1190"/>
                  </a:cubicBezTo>
                  <a:cubicBezTo>
                    <a:pt x="0" y="1263"/>
                    <a:pt x="0" y="1263"/>
                    <a:pt x="0" y="1263"/>
                  </a:cubicBezTo>
                  <a:cubicBezTo>
                    <a:pt x="824" y="1263"/>
                    <a:pt x="824" y="1263"/>
                    <a:pt x="824" y="1263"/>
                  </a:cubicBezTo>
                  <a:cubicBezTo>
                    <a:pt x="746" y="1230"/>
                    <a:pt x="674" y="1183"/>
                    <a:pt x="611" y="1122"/>
                  </a:cubicBezTo>
                  <a:cubicBezTo>
                    <a:pt x="271" y="1122"/>
                    <a:pt x="271" y="1122"/>
                    <a:pt x="271" y="1122"/>
                  </a:cubicBezTo>
                  <a:cubicBezTo>
                    <a:pt x="361" y="1027"/>
                    <a:pt x="361" y="1027"/>
                    <a:pt x="361" y="1027"/>
                  </a:cubicBezTo>
                  <a:cubicBezTo>
                    <a:pt x="432" y="953"/>
                    <a:pt x="482" y="889"/>
                    <a:pt x="509" y="835"/>
                  </a:cubicBezTo>
                  <a:cubicBezTo>
                    <a:pt x="514" y="851"/>
                    <a:pt x="521" y="868"/>
                    <a:pt x="528" y="884"/>
                  </a:cubicBezTo>
                  <a:cubicBezTo>
                    <a:pt x="528" y="884"/>
                    <a:pt x="528" y="884"/>
                    <a:pt x="528" y="884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50" y="933"/>
                    <a:pt x="574" y="975"/>
                    <a:pt x="603" y="1012"/>
                  </a:cubicBezTo>
                  <a:cubicBezTo>
                    <a:pt x="686" y="1123"/>
                    <a:pt x="801" y="1201"/>
                    <a:pt x="928" y="1238"/>
                  </a:cubicBezTo>
                  <a:cubicBezTo>
                    <a:pt x="928" y="1238"/>
                    <a:pt x="928" y="1238"/>
                    <a:pt x="928" y="1238"/>
                  </a:cubicBezTo>
                  <a:cubicBezTo>
                    <a:pt x="984" y="1255"/>
                    <a:pt x="1045" y="1264"/>
                    <a:pt x="1107" y="126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7170" name="组合 8"/>
          <p:cNvGrpSpPr/>
          <p:nvPr/>
        </p:nvGrpSpPr>
        <p:grpSpPr>
          <a:xfrm>
            <a:off x="2125058" y="2193925"/>
            <a:ext cx="5057556" cy="945040"/>
            <a:chOff x="730" y="2316"/>
            <a:chExt cx="10620" cy="1981"/>
          </a:xfrm>
        </p:grpSpPr>
        <p:sp>
          <p:nvSpPr>
            <p:cNvPr id="4" name="圆角矩形 3"/>
            <p:cNvSpPr/>
            <p:nvPr/>
          </p:nvSpPr>
          <p:spPr>
            <a:xfrm>
              <a:off x="730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2</a:t>
              </a:r>
              <a:endPara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172" name="文本框 4"/>
            <p:cNvSpPr txBox="1"/>
            <p:nvPr/>
          </p:nvSpPr>
          <p:spPr>
            <a:xfrm>
              <a:off x="2784" y="2557"/>
              <a:ext cx="8566" cy="17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en-US" altLang="zh-CN" sz="24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2018</a:t>
              </a:r>
              <a:r>
                <a:rPr lang="zh-CN" altLang="en-US" sz="2400" b="1" dirty="0">
                  <a:latin typeface="Calibri" panose="020F0502020204030204" pitchFamily="34" charset="0"/>
                  <a:ea typeface="微软雅黑" panose="020B0503020204020204" pitchFamily="34" charset="-122"/>
                  <a:sym typeface="+mn-ea"/>
                </a:rPr>
                <a:t>年工作安排及主要措施</a:t>
              </a:r>
              <a:endParaRPr lang="zh-CN" altLang="en-US" sz="2400" b="1" dirty="0">
                <a:latin typeface="Calibri" panose="020F0502020204030204" pitchFamily="34" charset="0"/>
                <a:ea typeface="微软雅黑" panose="020B0503020204020204" pitchFamily="34" charset="-122"/>
              </a:endParaRPr>
            </a:p>
            <a:p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amond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2018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年工作安排及主要措施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397510" y="789305"/>
            <a:ext cx="8557260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1、会员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2017年会员销售（存量门店）1030.88万，会员消费占比36%，2016年片区会员销售581.5万，会员消费占比24.58%。2018年，片区预计增加会员消费占比达到50%！特别是会员占比较低门店，浆洗街店22.6%，北东街店12%，金丝街店24%，庆云南街店14%！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2018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年工作安排及主要措施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46685" y="789305"/>
            <a:ext cx="8997950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措施：1、制定门店每日会员新增任务，通过赠送代金券或其他礼品等辅助措施，将任务分配人头，每日执行！当日核算会员新增完成情况，对未完成任务个人当日处罚！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2、实行客户分级管理，单笔消费500元以上顾客，由店长建立微信关系，定时进行联系，做为私人健康顾问，为顾客提供健康问题解决，送货上门及货品邮寄等相关事宜，提高会员消费占比！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2018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年工作安排及主要措施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2、培训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  2017年片区一单一品率1.42，客品数平均2.34。2018年,重点主抓疗程用药能力及联合用药能力较差员工！（疗程关联能力排名后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15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位名单如下）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2018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年工作安排及主要措施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  <p:graphicFrame>
        <p:nvGraphicFramePr>
          <p:cNvPr id="0" name="表格 -1"/>
          <p:cNvGraphicFramePr/>
          <p:nvPr/>
        </p:nvGraphicFramePr>
        <p:xfrm>
          <a:off x="709295" y="788670"/>
          <a:ext cx="7756525" cy="3794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075"/>
                <a:gridCol w="1108075"/>
                <a:gridCol w="1108075"/>
                <a:gridCol w="1108075"/>
                <a:gridCol w="1108075"/>
                <a:gridCol w="1108075"/>
                <a:gridCol w="1108075"/>
              </a:tblGrid>
              <a:tr h="2190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疗程能力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关联能力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客单价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客品数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员工</a:t>
                      </a:r>
                      <a:r>
                        <a:rPr lang="en-US" altLang="zh-CN" sz="11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ID</a:t>
                      </a:r>
                      <a:endParaRPr lang="zh-CN" altLang="en-US" sz="11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名字</a:t>
                      </a:r>
                      <a:endParaRPr lang="zh-CN" altLang="en-US" sz="11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7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1.1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1.25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28.93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1.38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10898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何媛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7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1.12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1.67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57.53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1.88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10916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左学梅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7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1.45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32.74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1.74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11059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伍佳慧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1.61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49.05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1.94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11075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吴钰妹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7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1.21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1.56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43.15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1.9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10873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雷晓芳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1.22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1.37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71.87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1.67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4022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罗纬 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1.23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1.77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55.31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2.17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10855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李霞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3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1.24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1.55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52.8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1.91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11048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杨婷婷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1.25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1.44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44.47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1.8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10980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李晓兰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7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1.25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1.48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60.35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1.85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9967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冯晓雨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1.26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1.34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56.32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1.69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10893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鲁雪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3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1.26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1.69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60.65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2.12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7056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唐佳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1.27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1.72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48.55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2.17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11005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邹洁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1.27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1.34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55.35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1.71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11095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胡欢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7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1.27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1.57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57.93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1.99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10186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李甜甜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2018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年工作安排及主要措施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372110" y="571500"/>
            <a:ext cx="8533765" cy="401193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措施：1）、对疗程用药能力及联合用药较差员工制定学习计划，拿药练习达到每月10次以上！每月单品学习分数超过500分以上！由店长监督执行，对员工学习执行计划与店长绩效挂钩！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2）、实行接队帮扶，个人能力较差员工，在片区内指定带教老师，每月单独进行现场带教1-2次，提高员工个人综合能力。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2018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年工作安排及主要措施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278130" y="789305"/>
            <a:ext cx="8461375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3、中药销售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2017年片区中药销售209.41万，毛利92.64万，2016年片区中药销售228.22万，毛利108.7万，同比下降8.3%！为保证2018年中药品种上量，片区指定以下措施：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1)每日交接班培训1-2个中药品种功效主治，提高全员对中药品种熟悉度。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2018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年工作安排及主要措施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257810" y="789305"/>
            <a:ext cx="8648700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片区每月培训，组织进行中药组合搭配销售培训，定期考核员工掌握情况。制定中药个人销售分组考核任务，将中药销售与员工个人挂钩，提高中药销售。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2）中药大店红星店对比去年同期，中药下降15万左右，2018年，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红星店预计在引进1-2名自带病人的中药老师，维护好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2018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年工作安排及主要措施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541655" y="551815"/>
            <a:ext cx="8187690" cy="403161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40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中药医院梁医生及张老师医生资源，将两位医生中药处方销售提高至每月1.5-2万元！</a:t>
            </a:r>
            <a:endParaRPr lang="zh-CN" altLang="en-US" sz="240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4、活动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  2018年片区预计举行片区单店活动192场，每月片区进行周末全片活动1-2次，按照大型活动进行前期准备宣传，预计单次活动销售增加50%！公司举行大型活动，预计销售增加200%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2018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年工作安排及主要措施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508000" y="789305"/>
            <a:ext cx="8303895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5、行为规范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  配合公司万店掌点检及现场巡店，抓好门店行为规范及基础管理。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  措施：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  1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)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使用万店掌每日观察各店10-15分钟，抽查员工接待及收银出现问题，对问题进行通报及处罚。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050" name="组合 6"/>
          <p:cNvGrpSpPr/>
          <p:nvPr/>
        </p:nvGrpSpPr>
        <p:grpSpPr>
          <a:xfrm>
            <a:off x="1790065" y="1812290"/>
            <a:ext cx="908525" cy="522288"/>
            <a:chOff x="1310186" y="3164944"/>
            <a:chExt cx="1211325" cy="696035"/>
          </a:xfrm>
        </p:grpSpPr>
        <p:sp>
          <p:nvSpPr>
            <p:cNvPr id="8" name="圆角矩形 7"/>
            <p:cNvSpPr/>
            <p:nvPr/>
          </p:nvSpPr>
          <p:spPr>
            <a:xfrm>
              <a:off x="1310186" y="3164944"/>
              <a:ext cx="696360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1</a:t>
              </a:r>
              <a:endParaRPr lang="en-US" altLang="zh-CN" sz="1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066" name="文本框 9"/>
            <p:cNvSpPr txBox="1"/>
            <p:nvPr/>
          </p:nvSpPr>
          <p:spPr>
            <a:xfrm>
              <a:off x="2108352" y="3226297"/>
              <a:ext cx="413159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endParaRPr lang="zh-CN" altLang="en-US" sz="18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64" name="文本框 24"/>
          <p:cNvSpPr txBox="1"/>
          <p:nvPr/>
        </p:nvSpPr>
        <p:spPr>
          <a:xfrm>
            <a:off x="2497455" y="3714750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en-US" sz="1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2" name="文本框 2"/>
          <p:cNvSpPr txBox="1"/>
          <p:nvPr/>
        </p:nvSpPr>
        <p:spPr>
          <a:xfrm>
            <a:off x="1028700" y="457200"/>
            <a:ext cx="762000" cy="404813"/>
          </a:xfrm>
          <a:prstGeom prst="rect">
            <a:avLst/>
          </a:prstGeom>
          <a:noFill/>
          <a:ln w="9525">
            <a:noFill/>
          </a:ln>
        </p:spPr>
        <p:txBody>
          <a:bodyPr wrap="none" lIns="51435" tIns="25718" rIns="51435" bIns="25718">
            <a:spAutoFit/>
          </a:bodyPr>
          <a:p>
            <a:r>
              <a:rPr lang="zh-CN" altLang="en-US" sz="2300" b="1" dirty="0">
                <a:solidFill>
                  <a:schemeClr val="accent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目 录</a:t>
            </a:r>
            <a:endParaRPr lang="zh-CN" altLang="en-US" sz="2300" b="1" dirty="0">
              <a:solidFill>
                <a:schemeClr val="accent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cxnSp>
        <p:nvCxnSpPr>
          <p:cNvPr id="30" name="直接连接符 29"/>
          <p:cNvCxnSpPr>
            <a:endCxn id="2052" idx="1"/>
          </p:cNvCxnSpPr>
          <p:nvPr/>
        </p:nvCxnSpPr>
        <p:spPr>
          <a:xfrm>
            <a:off x="20638" y="658813"/>
            <a:ext cx="1008063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4" name="组合 18"/>
          <p:cNvGrpSpPr/>
          <p:nvPr/>
        </p:nvGrpSpPr>
        <p:grpSpPr>
          <a:xfrm>
            <a:off x="1790383" y="3192145"/>
            <a:ext cx="982907" cy="522288"/>
            <a:chOff x="1172811" y="3226361"/>
            <a:chExt cx="1311052" cy="696035"/>
          </a:xfrm>
        </p:grpSpPr>
        <p:sp>
          <p:nvSpPr>
            <p:cNvPr id="20" name="圆角矩形 19"/>
            <p:cNvSpPr/>
            <p:nvPr/>
          </p:nvSpPr>
          <p:spPr>
            <a:xfrm>
              <a:off x="1172811" y="3226361"/>
              <a:ext cx="696653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2</a:t>
              </a:r>
              <a:endParaRPr lang="en-US" altLang="zh-CN" sz="1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062" name="文本框 24"/>
            <p:cNvSpPr txBox="1"/>
            <p:nvPr/>
          </p:nvSpPr>
          <p:spPr>
            <a:xfrm>
              <a:off x="2070529" y="3327910"/>
              <a:ext cx="413334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endPara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98750" y="1874520"/>
            <a:ext cx="24587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2017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年工作成绩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98750" y="3221990"/>
            <a:ext cx="39827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2018</a:t>
            </a:r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微软雅黑" panose="020B0503020204020204" pitchFamily="34" charset="-122"/>
                <a:sym typeface="+mn-ea"/>
              </a:rPr>
              <a:t>年工作安排及主要措施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2018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年工作安排及主要措施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288290" y="789305"/>
            <a:ext cx="8587105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  2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)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、加强现场巡查力度，c类门店每月巡查3-4次，b类以上门店每月巡查3次以上，a类门店每月巡查2次以上，对销售数据及门店基础管理较差门店加大巡查力度！杜绝门店现金、收银、现场失误情、加强现场巡查力度，c类门店每月巡查3-4次，b类以上门店每月巡查3次以上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,</a:t>
            </a:r>
            <a:r>
              <a:rPr lang="zh-CN" altLang="en-US" sz="240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a类门店每月巡查2次以上</a:t>
            </a:r>
            <a:r>
              <a:rPr lang="en-US" altLang="zh-CN" sz="240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!杜绝门店现金、收银、现场失误情况的发生！</a:t>
            </a:r>
            <a:endParaRPr lang="en-US" altLang="zh-CN" sz="240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" name="文本框 45"/>
          <p:cNvSpPr txBox="1"/>
          <p:nvPr/>
        </p:nvSpPr>
        <p:spPr>
          <a:xfrm>
            <a:off x="3819525" y="2989263"/>
            <a:ext cx="1504950" cy="577850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>
            <a:spAutoFit/>
          </a:bodyPr>
          <a:p>
            <a:pPr algn="ctr"/>
            <a:r>
              <a:rPr lang="zh-CN" altLang="en-US" sz="3300" b="1" dirty="0">
                <a:solidFill>
                  <a:schemeClr val="tx2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谢 谢！</a:t>
            </a:r>
            <a:endParaRPr lang="zh-CN" altLang="en-US" sz="3300" b="1" dirty="0">
              <a:solidFill>
                <a:schemeClr val="tx2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grpSp>
        <p:nvGrpSpPr>
          <p:cNvPr id="2" name="组合 7"/>
          <p:cNvGrpSpPr/>
          <p:nvPr/>
        </p:nvGrpSpPr>
        <p:grpSpPr>
          <a:xfrm>
            <a:off x="3296653" y="1172095"/>
            <a:ext cx="2550694" cy="1547408"/>
            <a:chOff x="2811463" y="1223963"/>
            <a:chExt cx="6719888" cy="4076700"/>
          </a:xfrm>
          <a:solidFill>
            <a:schemeClr val="tx1"/>
          </a:solidFill>
        </p:grpSpPr>
        <p:sp>
          <p:nvSpPr>
            <p:cNvPr id="9" name="Freeform 34"/>
            <p:cNvSpPr/>
            <p:nvPr/>
          </p:nvSpPr>
          <p:spPr bwMode="auto">
            <a:xfrm>
              <a:off x="6796088" y="3302000"/>
              <a:ext cx="1560513" cy="1947863"/>
            </a:xfrm>
            <a:custGeom>
              <a:avLst/>
              <a:gdLst>
                <a:gd name="T0" fmla="*/ 0 w 489"/>
                <a:gd name="T1" fmla="*/ 604 h 604"/>
                <a:gd name="T2" fmla="*/ 292 w 489"/>
                <a:gd name="T3" fmla="*/ 447 h 604"/>
                <a:gd name="T4" fmla="*/ 292 w 489"/>
                <a:gd name="T5" fmla="*/ 447 h 604"/>
                <a:gd name="T6" fmla="*/ 307 w 489"/>
                <a:gd name="T7" fmla="*/ 432 h 604"/>
                <a:gd name="T8" fmla="*/ 307 w 489"/>
                <a:gd name="T9" fmla="*/ 433 h 604"/>
                <a:gd name="T10" fmla="*/ 475 w 489"/>
                <a:gd name="T11" fmla="*/ 116 h 604"/>
                <a:gd name="T12" fmla="*/ 476 w 489"/>
                <a:gd name="T13" fmla="*/ 116 h 604"/>
                <a:gd name="T14" fmla="*/ 477 w 489"/>
                <a:gd name="T15" fmla="*/ 110 h 604"/>
                <a:gd name="T16" fmla="*/ 477 w 489"/>
                <a:gd name="T17" fmla="*/ 110 h 604"/>
                <a:gd name="T18" fmla="*/ 477 w 489"/>
                <a:gd name="T19" fmla="*/ 106 h 604"/>
                <a:gd name="T20" fmla="*/ 479 w 489"/>
                <a:gd name="T21" fmla="*/ 98 h 604"/>
                <a:gd name="T22" fmla="*/ 479 w 489"/>
                <a:gd name="T23" fmla="*/ 96 h 604"/>
                <a:gd name="T24" fmla="*/ 487 w 489"/>
                <a:gd name="T25" fmla="*/ 32 h 604"/>
                <a:gd name="T26" fmla="*/ 487 w 489"/>
                <a:gd name="T27" fmla="*/ 32 h 604"/>
                <a:gd name="T28" fmla="*/ 488 w 489"/>
                <a:gd name="T29" fmla="*/ 23 h 604"/>
                <a:gd name="T30" fmla="*/ 488 w 489"/>
                <a:gd name="T31" fmla="*/ 21 h 604"/>
                <a:gd name="T32" fmla="*/ 488 w 489"/>
                <a:gd name="T33" fmla="*/ 13 h 604"/>
                <a:gd name="T34" fmla="*/ 488 w 489"/>
                <a:gd name="T35" fmla="*/ 9 h 604"/>
                <a:gd name="T36" fmla="*/ 489 w 489"/>
                <a:gd name="T37" fmla="*/ 4 h 604"/>
                <a:gd name="T38" fmla="*/ 489 w 489"/>
                <a:gd name="T39" fmla="*/ 3 h 604"/>
                <a:gd name="T40" fmla="*/ 489 w 489"/>
                <a:gd name="T41" fmla="*/ 0 h 604"/>
                <a:gd name="T42" fmla="*/ 340 w 489"/>
                <a:gd name="T43" fmla="*/ 0 h 604"/>
                <a:gd name="T44" fmla="*/ 320 w 489"/>
                <a:gd name="T45" fmla="*/ 125 h 604"/>
                <a:gd name="T46" fmla="*/ 320 w 489"/>
                <a:gd name="T47" fmla="*/ 128 h 604"/>
                <a:gd name="T48" fmla="*/ 319 w 489"/>
                <a:gd name="T49" fmla="*/ 130 h 604"/>
                <a:gd name="T50" fmla="*/ 298 w 489"/>
                <a:gd name="T51" fmla="*/ 185 h 604"/>
                <a:gd name="T52" fmla="*/ 298 w 489"/>
                <a:gd name="T53" fmla="*/ 185 h 604"/>
                <a:gd name="T54" fmla="*/ 199 w 489"/>
                <a:gd name="T55" fmla="*/ 330 h 604"/>
                <a:gd name="T56" fmla="*/ 0 w 489"/>
                <a:gd name="T57" fmla="*/ 450 h 604"/>
                <a:gd name="T58" fmla="*/ 0 w 489"/>
                <a:gd name="T59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89" h="604">
                  <a:moveTo>
                    <a:pt x="0" y="604"/>
                  </a:moveTo>
                  <a:cubicBezTo>
                    <a:pt x="111" y="578"/>
                    <a:pt x="212" y="523"/>
                    <a:pt x="292" y="447"/>
                  </a:cubicBezTo>
                  <a:cubicBezTo>
                    <a:pt x="292" y="447"/>
                    <a:pt x="292" y="447"/>
                    <a:pt x="292" y="447"/>
                  </a:cubicBezTo>
                  <a:cubicBezTo>
                    <a:pt x="297" y="442"/>
                    <a:pt x="302" y="437"/>
                    <a:pt x="307" y="432"/>
                  </a:cubicBezTo>
                  <a:cubicBezTo>
                    <a:pt x="307" y="433"/>
                    <a:pt x="307" y="433"/>
                    <a:pt x="307" y="433"/>
                  </a:cubicBezTo>
                  <a:cubicBezTo>
                    <a:pt x="394" y="345"/>
                    <a:pt x="451" y="234"/>
                    <a:pt x="475" y="116"/>
                  </a:cubicBezTo>
                  <a:cubicBezTo>
                    <a:pt x="476" y="116"/>
                    <a:pt x="476" y="116"/>
                    <a:pt x="476" y="116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06"/>
                    <a:pt x="477" y="106"/>
                    <a:pt x="477" y="106"/>
                  </a:cubicBezTo>
                  <a:cubicBezTo>
                    <a:pt x="478" y="103"/>
                    <a:pt x="479" y="101"/>
                    <a:pt x="479" y="98"/>
                  </a:cubicBezTo>
                  <a:cubicBezTo>
                    <a:pt x="479" y="96"/>
                    <a:pt x="479" y="96"/>
                    <a:pt x="479" y="96"/>
                  </a:cubicBezTo>
                  <a:cubicBezTo>
                    <a:pt x="483" y="75"/>
                    <a:pt x="486" y="53"/>
                    <a:pt x="487" y="32"/>
                  </a:cubicBezTo>
                  <a:cubicBezTo>
                    <a:pt x="487" y="32"/>
                    <a:pt x="487" y="32"/>
                    <a:pt x="487" y="32"/>
                  </a:cubicBezTo>
                  <a:cubicBezTo>
                    <a:pt x="487" y="29"/>
                    <a:pt x="487" y="26"/>
                    <a:pt x="488" y="23"/>
                  </a:cubicBezTo>
                  <a:cubicBezTo>
                    <a:pt x="488" y="21"/>
                    <a:pt x="488" y="21"/>
                    <a:pt x="488" y="21"/>
                  </a:cubicBezTo>
                  <a:cubicBezTo>
                    <a:pt x="488" y="13"/>
                    <a:pt x="488" y="13"/>
                    <a:pt x="488" y="13"/>
                  </a:cubicBezTo>
                  <a:cubicBezTo>
                    <a:pt x="488" y="9"/>
                    <a:pt x="488" y="9"/>
                    <a:pt x="488" y="9"/>
                  </a:cubicBezTo>
                  <a:cubicBezTo>
                    <a:pt x="489" y="4"/>
                    <a:pt x="489" y="4"/>
                    <a:pt x="489" y="4"/>
                  </a:cubicBezTo>
                  <a:cubicBezTo>
                    <a:pt x="489" y="3"/>
                    <a:pt x="489" y="3"/>
                    <a:pt x="489" y="3"/>
                  </a:cubicBezTo>
                  <a:cubicBezTo>
                    <a:pt x="489" y="0"/>
                    <a:pt x="489" y="0"/>
                    <a:pt x="489" y="0"/>
                  </a:cubicBezTo>
                  <a:cubicBezTo>
                    <a:pt x="340" y="0"/>
                    <a:pt x="340" y="0"/>
                    <a:pt x="340" y="0"/>
                  </a:cubicBezTo>
                  <a:cubicBezTo>
                    <a:pt x="339" y="42"/>
                    <a:pt x="332" y="84"/>
                    <a:pt x="320" y="125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19" y="130"/>
                    <a:pt x="319" y="130"/>
                    <a:pt x="319" y="130"/>
                  </a:cubicBezTo>
                  <a:cubicBezTo>
                    <a:pt x="313" y="149"/>
                    <a:pt x="306" y="168"/>
                    <a:pt x="298" y="185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275" y="238"/>
                    <a:pt x="242" y="287"/>
                    <a:pt x="199" y="330"/>
                  </a:cubicBezTo>
                  <a:cubicBezTo>
                    <a:pt x="141" y="387"/>
                    <a:pt x="73" y="428"/>
                    <a:pt x="0" y="450"/>
                  </a:cubicBezTo>
                  <a:lnTo>
                    <a:pt x="0" y="6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" name="Freeform 35"/>
            <p:cNvSpPr/>
            <p:nvPr/>
          </p:nvSpPr>
          <p:spPr bwMode="auto">
            <a:xfrm>
              <a:off x="2811463" y="1223963"/>
              <a:ext cx="6719888" cy="4076700"/>
            </a:xfrm>
            <a:custGeom>
              <a:avLst/>
              <a:gdLst>
                <a:gd name="T0" fmla="*/ 1186 w 2106"/>
                <a:gd name="T1" fmla="*/ 1259 h 1264"/>
                <a:gd name="T2" fmla="*/ 1186 w 2106"/>
                <a:gd name="T3" fmla="*/ 1109 h 1264"/>
                <a:gd name="T4" fmla="*/ 991 w 2106"/>
                <a:gd name="T5" fmla="*/ 439 h 1264"/>
                <a:gd name="T6" fmla="*/ 1034 w 2106"/>
                <a:gd name="T7" fmla="*/ 582 h 1264"/>
                <a:gd name="T8" fmla="*/ 987 w 2106"/>
                <a:gd name="T9" fmla="*/ 1101 h 1264"/>
                <a:gd name="T10" fmla="*/ 977 w 2106"/>
                <a:gd name="T11" fmla="*/ 1097 h 1264"/>
                <a:gd name="T12" fmla="*/ 966 w 2106"/>
                <a:gd name="T13" fmla="*/ 1094 h 1264"/>
                <a:gd name="T14" fmla="*/ 957 w 2106"/>
                <a:gd name="T15" fmla="*/ 1091 h 1264"/>
                <a:gd name="T16" fmla="*/ 934 w 2106"/>
                <a:gd name="T17" fmla="*/ 1084 h 1264"/>
                <a:gd name="T18" fmla="*/ 925 w 2106"/>
                <a:gd name="T19" fmla="*/ 1080 h 1264"/>
                <a:gd name="T20" fmla="*/ 911 w 2106"/>
                <a:gd name="T21" fmla="*/ 1074 h 1264"/>
                <a:gd name="T22" fmla="*/ 899 w 2106"/>
                <a:gd name="T23" fmla="*/ 1069 h 1264"/>
                <a:gd name="T24" fmla="*/ 888 w 2106"/>
                <a:gd name="T25" fmla="*/ 1063 h 1264"/>
                <a:gd name="T26" fmla="*/ 625 w 2106"/>
                <a:gd name="T27" fmla="*/ 633 h 1264"/>
                <a:gd name="T28" fmla="*/ 655 w 2106"/>
                <a:gd name="T29" fmla="*/ 463 h 1264"/>
                <a:gd name="T30" fmla="*/ 659 w 2106"/>
                <a:gd name="T31" fmla="*/ 454 h 1264"/>
                <a:gd name="T32" fmla="*/ 662 w 2106"/>
                <a:gd name="T33" fmla="*/ 446 h 1264"/>
                <a:gd name="T34" fmla="*/ 807 w 2106"/>
                <a:gd name="T35" fmla="*/ 256 h 1264"/>
                <a:gd name="T36" fmla="*/ 866 w 2106"/>
                <a:gd name="T37" fmla="*/ 216 h 1264"/>
                <a:gd name="T38" fmla="*/ 1426 w 2106"/>
                <a:gd name="T39" fmla="*/ 272 h 1264"/>
                <a:gd name="T40" fmla="*/ 1436 w 2106"/>
                <a:gd name="T41" fmla="*/ 281 h 1264"/>
                <a:gd name="T42" fmla="*/ 1445 w 2106"/>
                <a:gd name="T43" fmla="*/ 290 h 1264"/>
                <a:gd name="T44" fmla="*/ 1454 w 2106"/>
                <a:gd name="T45" fmla="*/ 298 h 1264"/>
                <a:gd name="T46" fmla="*/ 1461 w 2106"/>
                <a:gd name="T47" fmla="*/ 306 h 1264"/>
                <a:gd name="T48" fmla="*/ 1469 w 2106"/>
                <a:gd name="T49" fmla="*/ 315 h 1264"/>
                <a:gd name="T50" fmla="*/ 1555 w 2106"/>
                <a:gd name="T51" fmla="*/ 455 h 1264"/>
                <a:gd name="T52" fmla="*/ 1557 w 2106"/>
                <a:gd name="T53" fmla="*/ 459 h 1264"/>
                <a:gd name="T54" fmla="*/ 1577 w 2106"/>
                <a:gd name="T55" fmla="*/ 526 h 1264"/>
                <a:gd name="T56" fmla="*/ 1578 w 2106"/>
                <a:gd name="T57" fmla="*/ 532 h 1264"/>
                <a:gd name="T58" fmla="*/ 1586 w 2106"/>
                <a:gd name="T59" fmla="*/ 581 h 1264"/>
                <a:gd name="T60" fmla="*/ 1736 w 2106"/>
                <a:gd name="T61" fmla="*/ 581 h 1264"/>
                <a:gd name="T62" fmla="*/ 1595 w 2106"/>
                <a:gd name="T63" fmla="*/ 1242 h 1264"/>
                <a:gd name="T64" fmla="*/ 2106 w 2106"/>
                <a:gd name="T65" fmla="*/ 518 h 1264"/>
                <a:gd name="T66" fmla="*/ 1707 w 2106"/>
                <a:gd name="T67" fmla="*/ 438 h 1264"/>
                <a:gd name="T68" fmla="*/ 1216 w 2106"/>
                <a:gd name="T69" fmla="*/ 12 h 1264"/>
                <a:gd name="T70" fmla="*/ 1032 w 2106"/>
                <a:gd name="T71" fmla="*/ 7 h 1264"/>
                <a:gd name="T72" fmla="*/ 1021 w 2106"/>
                <a:gd name="T73" fmla="*/ 8 h 1264"/>
                <a:gd name="T74" fmla="*/ 758 w 2106"/>
                <a:gd name="T75" fmla="*/ 107 h 1264"/>
                <a:gd name="T76" fmla="*/ 745 w 2106"/>
                <a:gd name="T77" fmla="*/ 116 h 1264"/>
                <a:gd name="T78" fmla="*/ 732 w 2106"/>
                <a:gd name="T79" fmla="*/ 126 h 1264"/>
                <a:gd name="T80" fmla="*/ 718 w 2106"/>
                <a:gd name="T81" fmla="*/ 136 h 1264"/>
                <a:gd name="T82" fmla="*/ 706 w 2106"/>
                <a:gd name="T83" fmla="*/ 146 h 1264"/>
                <a:gd name="T84" fmla="*/ 656 w 2106"/>
                <a:gd name="T85" fmla="*/ 192 h 1264"/>
                <a:gd name="T86" fmla="*/ 648 w 2106"/>
                <a:gd name="T87" fmla="*/ 200 h 1264"/>
                <a:gd name="T88" fmla="*/ 491 w 2106"/>
                <a:gd name="T89" fmla="*/ 495 h 1264"/>
                <a:gd name="T90" fmla="*/ 487 w 2106"/>
                <a:gd name="T91" fmla="*/ 517 h 1264"/>
                <a:gd name="T92" fmla="*/ 299 w 2106"/>
                <a:gd name="T93" fmla="*/ 439 h 1264"/>
                <a:gd name="T94" fmla="*/ 23 w 2106"/>
                <a:gd name="T95" fmla="*/ 719 h 1264"/>
                <a:gd name="T96" fmla="*/ 206 w 2106"/>
                <a:gd name="T97" fmla="*/ 619 h 1264"/>
                <a:gd name="T98" fmla="*/ 368 w 2106"/>
                <a:gd name="T99" fmla="*/ 612 h 1264"/>
                <a:gd name="T100" fmla="*/ 369 w 2106"/>
                <a:gd name="T101" fmla="*/ 789 h 1264"/>
                <a:gd name="T102" fmla="*/ 0 w 2106"/>
                <a:gd name="T103" fmla="*/ 1190 h 1264"/>
                <a:gd name="T104" fmla="*/ 824 w 2106"/>
                <a:gd name="T105" fmla="*/ 1263 h 1264"/>
                <a:gd name="T106" fmla="*/ 271 w 2106"/>
                <a:gd name="T107" fmla="*/ 1122 h 1264"/>
                <a:gd name="T108" fmla="*/ 509 w 2106"/>
                <a:gd name="T109" fmla="*/ 835 h 1264"/>
                <a:gd name="T110" fmla="*/ 528 w 2106"/>
                <a:gd name="T111" fmla="*/ 884 h 1264"/>
                <a:gd name="T112" fmla="*/ 530 w 2106"/>
                <a:gd name="T113" fmla="*/ 889 h 1264"/>
                <a:gd name="T114" fmla="*/ 928 w 2106"/>
                <a:gd name="T115" fmla="*/ 1238 h 1264"/>
                <a:gd name="T116" fmla="*/ 1107 w 2106"/>
                <a:gd name="T117" fmla="*/ 1264 h 1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06" h="1264">
                  <a:moveTo>
                    <a:pt x="1107" y="1264"/>
                  </a:moveTo>
                  <a:cubicBezTo>
                    <a:pt x="1134" y="1264"/>
                    <a:pt x="1160" y="1262"/>
                    <a:pt x="1186" y="1259"/>
                  </a:cubicBezTo>
                  <a:cubicBezTo>
                    <a:pt x="1186" y="1248"/>
                    <a:pt x="1186" y="1248"/>
                    <a:pt x="1186" y="1248"/>
                  </a:cubicBezTo>
                  <a:cubicBezTo>
                    <a:pt x="1186" y="1109"/>
                    <a:pt x="1186" y="1109"/>
                    <a:pt x="1186" y="1109"/>
                  </a:cubicBezTo>
                  <a:cubicBezTo>
                    <a:pt x="1186" y="439"/>
                    <a:pt x="1186" y="439"/>
                    <a:pt x="1186" y="439"/>
                  </a:cubicBezTo>
                  <a:cubicBezTo>
                    <a:pt x="991" y="439"/>
                    <a:pt x="991" y="439"/>
                    <a:pt x="991" y="439"/>
                  </a:cubicBezTo>
                  <a:cubicBezTo>
                    <a:pt x="875" y="582"/>
                    <a:pt x="875" y="582"/>
                    <a:pt x="875" y="582"/>
                  </a:cubicBezTo>
                  <a:cubicBezTo>
                    <a:pt x="1034" y="582"/>
                    <a:pt x="1034" y="582"/>
                    <a:pt x="1034" y="582"/>
                  </a:cubicBezTo>
                  <a:cubicBezTo>
                    <a:pt x="1034" y="1110"/>
                    <a:pt x="1034" y="1110"/>
                    <a:pt x="1034" y="1110"/>
                  </a:cubicBezTo>
                  <a:cubicBezTo>
                    <a:pt x="1018" y="1108"/>
                    <a:pt x="1003" y="1104"/>
                    <a:pt x="987" y="1101"/>
                  </a:cubicBezTo>
                  <a:cubicBezTo>
                    <a:pt x="986" y="1100"/>
                    <a:pt x="986" y="1100"/>
                    <a:pt x="986" y="1100"/>
                  </a:cubicBezTo>
                  <a:cubicBezTo>
                    <a:pt x="982" y="1099"/>
                    <a:pt x="980" y="1098"/>
                    <a:pt x="977" y="1097"/>
                  </a:cubicBezTo>
                  <a:cubicBezTo>
                    <a:pt x="972" y="1096"/>
                    <a:pt x="972" y="1096"/>
                    <a:pt x="972" y="1096"/>
                  </a:cubicBezTo>
                  <a:cubicBezTo>
                    <a:pt x="970" y="1096"/>
                    <a:pt x="968" y="1095"/>
                    <a:pt x="966" y="1094"/>
                  </a:cubicBezTo>
                  <a:cubicBezTo>
                    <a:pt x="961" y="1093"/>
                    <a:pt x="961" y="1093"/>
                    <a:pt x="961" y="1093"/>
                  </a:cubicBezTo>
                  <a:cubicBezTo>
                    <a:pt x="957" y="1091"/>
                    <a:pt x="957" y="1091"/>
                    <a:pt x="957" y="1091"/>
                  </a:cubicBezTo>
                  <a:cubicBezTo>
                    <a:pt x="950" y="1089"/>
                    <a:pt x="943" y="1087"/>
                    <a:pt x="937" y="1084"/>
                  </a:cubicBezTo>
                  <a:cubicBezTo>
                    <a:pt x="934" y="1084"/>
                    <a:pt x="934" y="1084"/>
                    <a:pt x="934" y="1084"/>
                  </a:cubicBezTo>
                  <a:cubicBezTo>
                    <a:pt x="932" y="1082"/>
                    <a:pt x="930" y="1082"/>
                    <a:pt x="928" y="1081"/>
                  </a:cubicBezTo>
                  <a:cubicBezTo>
                    <a:pt x="925" y="1080"/>
                    <a:pt x="925" y="1080"/>
                    <a:pt x="925" y="1080"/>
                  </a:cubicBezTo>
                  <a:cubicBezTo>
                    <a:pt x="922" y="1079"/>
                    <a:pt x="919" y="1077"/>
                    <a:pt x="915" y="1075"/>
                  </a:cubicBezTo>
                  <a:cubicBezTo>
                    <a:pt x="911" y="1074"/>
                    <a:pt x="911" y="1074"/>
                    <a:pt x="911" y="1074"/>
                  </a:cubicBezTo>
                  <a:cubicBezTo>
                    <a:pt x="907" y="1072"/>
                    <a:pt x="907" y="1072"/>
                    <a:pt x="907" y="1072"/>
                  </a:cubicBezTo>
                  <a:cubicBezTo>
                    <a:pt x="904" y="1071"/>
                    <a:pt x="902" y="1070"/>
                    <a:pt x="899" y="1069"/>
                  </a:cubicBezTo>
                  <a:cubicBezTo>
                    <a:pt x="898" y="1068"/>
                    <a:pt x="898" y="1068"/>
                    <a:pt x="898" y="1068"/>
                  </a:cubicBezTo>
                  <a:cubicBezTo>
                    <a:pt x="894" y="1066"/>
                    <a:pt x="891" y="1065"/>
                    <a:pt x="888" y="1063"/>
                  </a:cubicBezTo>
                  <a:cubicBezTo>
                    <a:pt x="887" y="1062"/>
                    <a:pt x="887" y="1062"/>
                    <a:pt x="887" y="1062"/>
                  </a:cubicBezTo>
                  <a:cubicBezTo>
                    <a:pt x="732" y="983"/>
                    <a:pt x="625" y="820"/>
                    <a:pt x="625" y="633"/>
                  </a:cubicBezTo>
                  <a:cubicBezTo>
                    <a:pt x="625" y="573"/>
                    <a:pt x="635" y="517"/>
                    <a:pt x="655" y="464"/>
                  </a:cubicBezTo>
                  <a:cubicBezTo>
                    <a:pt x="655" y="463"/>
                    <a:pt x="655" y="463"/>
                    <a:pt x="655" y="463"/>
                  </a:cubicBezTo>
                  <a:cubicBezTo>
                    <a:pt x="657" y="461"/>
                    <a:pt x="657" y="458"/>
                    <a:pt x="659" y="456"/>
                  </a:cubicBezTo>
                  <a:cubicBezTo>
                    <a:pt x="659" y="454"/>
                    <a:pt x="659" y="454"/>
                    <a:pt x="659" y="454"/>
                  </a:cubicBezTo>
                  <a:cubicBezTo>
                    <a:pt x="660" y="452"/>
                    <a:pt x="661" y="449"/>
                    <a:pt x="662" y="447"/>
                  </a:cubicBezTo>
                  <a:cubicBezTo>
                    <a:pt x="662" y="446"/>
                    <a:pt x="662" y="446"/>
                    <a:pt x="662" y="446"/>
                  </a:cubicBezTo>
                  <a:cubicBezTo>
                    <a:pt x="694" y="372"/>
                    <a:pt x="743" y="307"/>
                    <a:pt x="805" y="257"/>
                  </a:cubicBezTo>
                  <a:cubicBezTo>
                    <a:pt x="807" y="256"/>
                    <a:pt x="807" y="256"/>
                    <a:pt x="807" y="256"/>
                  </a:cubicBezTo>
                  <a:cubicBezTo>
                    <a:pt x="810" y="253"/>
                    <a:pt x="810" y="253"/>
                    <a:pt x="810" y="253"/>
                  </a:cubicBezTo>
                  <a:cubicBezTo>
                    <a:pt x="827" y="240"/>
                    <a:pt x="846" y="227"/>
                    <a:pt x="866" y="216"/>
                  </a:cubicBezTo>
                  <a:cubicBezTo>
                    <a:pt x="1049" y="110"/>
                    <a:pt x="1273" y="138"/>
                    <a:pt x="1425" y="270"/>
                  </a:cubicBezTo>
                  <a:cubicBezTo>
                    <a:pt x="1426" y="272"/>
                    <a:pt x="1426" y="272"/>
                    <a:pt x="1426" y="272"/>
                  </a:cubicBezTo>
                  <a:cubicBezTo>
                    <a:pt x="1428" y="274"/>
                    <a:pt x="1430" y="275"/>
                    <a:pt x="1433" y="277"/>
                  </a:cubicBezTo>
                  <a:cubicBezTo>
                    <a:pt x="1436" y="281"/>
                    <a:pt x="1436" y="281"/>
                    <a:pt x="1436" y="281"/>
                  </a:cubicBezTo>
                  <a:cubicBezTo>
                    <a:pt x="1438" y="282"/>
                    <a:pt x="1439" y="284"/>
                    <a:pt x="1441" y="285"/>
                  </a:cubicBezTo>
                  <a:cubicBezTo>
                    <a:pt x="1442" y="287"/>
                    <a:pt x="1444" y="288"/>
                    <a:pt x="1445" y="290"/>
                  </a:cubicBezTo>
                  <a:cubicBezTo>
                    <a:pt x="1449" y="294"/>
                    <a:pt x="1449" y="294"/>
                    <a:pt x="1449" y="294"/>
                  </a:cubicBezTo>
                  <a:cubicBezTo>
                    <a:pt x="1451" y="295"/>
                    <a:pt x="1452" y="297"/>
                    <a:pt x="1454" y="298"/>
                  </a:cubicBezTo>
                  <a:cubicBezTo>
                    <a:pt x="1455" y="299"/>
                    <a:pt x="1457" y="301"/>
                    <a:pt x="1458" y="303"/>
                  </a:cubicBezTo>
                  <a:cubicBezTo>
                    <a:pt x="1461" y="306"/>
                    <a:pt x="1461" y="306"/>
                    <a:pt x="1461" y="306"/>
                  </a:cubicBezTo>
                  <a:cubicBezTo>
                    <a:pt x="1463" y="308"/>
                    <a:pt x="1465" y="310"/>
                    <a:pt x="1467" y="312"/>
                  </a:cubicBezTo>
                  <a:cubicBezTo>
                    <a:pt x="1469" y="315"/>
                    <a:pt x="1469" y="315"/>
                    <a:pt x="1469" y="315"/>
                  </a:cubicBezTo>
                  <a:cubicBezTo>
                    <a:pt x="1489" y="338"/>
                    <a:pt x="1508" y="364"/>
                    <a:pt x="1525" y="392"/>
                  </a:cubicBezTo>
                  <a:cubicBezTo>
                    <a:pt x="1536" y="413"/>
                    <a:pt x="1547" y="434"/>
                    <a:pt x="1555" y="455"/>
                  </a:cubicBezTo>
                  <a:cubicBezTo>
                    <a:pt x="1556" y="456"/>
                    <a:pt x="1556" y="456"/>
                    <a:pt x="1556" y="456"/>
                  </a:cubicBezTo>
                  <a:cubicBezTo>
                    <a:pt x="1557" y="459"/>
                    <a:pt x="1557" y="459"/>
                    <a:pt x="1557" y="459"/>
                  </a:cubicBezTo>
                  <a:cubicBezTo>
                    <a:pt x="1563" y="475"/>
                    <a:pt x="1568" y="492"/>
                    <a:pt x="1573" y="509"/>
                  </a:cubicBezTo>
                  <a:cubicBezTo>
                    <a:pt x="1575" y="514"/>
                    <a:pt x="1576" y="521"/>
                    <a:pt x="1577" y="526"/>
                  </a:cubicBezTo>
                  <a:cubicBezTo>
                    <a:pt x="1578" y="531"/>
                    <a:pt x="1578" y="531"/>
                    <a:pt x="1578" y="531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736" y="581"/>
                    <a:pt x="1736" y="581"/>
                    <a:pt x="1736" y="581"/>
                  </a:cubicBezTo>
                  <a:cubicBezTo>
                    <a:pt x="1915" y="581"/>
                    <a:pt x="1915" y="581"/>
                    <a:pt x="1915" y="581"/>
                  </a:cubicBezTo>
                  <a:cubicBezTo>
                    <a:pt x="1595" y="1242"/>
                    <a:pt x="1595" y="1242"/>
                    <a:pt x="1595" y="1242"/>
                  </a:cubicBezTo>
                  <a:cubicBezTo>
                    <a:pt x="1755" y="1242"/>
                    <a:pt x="1755" y="1242"/>
                    <a:pt x="1755" y="1242"/>
                  </a:cubicBezTo>
                  <a:cubicBezTo>
                    <a:pt x="2106" y="518"/>
                    <a:pt x="2106" y="518"/>
                    <a:pt x="2106" y="518"/>
                  </a:cubicBezTo>
                  <a:cubicBezTo>
                    <a:pt x="2106" y="438"/>
                    <a:pt x="2106" y="438"/>
                    <a:pt x="2106" y="438"/>
                  </a:cubicBezTo>
                  <a:cubicBezTo>
                    <a:pt x="1707" y="438"/>
                    <a:pt x="1707" y="438"/>
                    <a:pt x="1707" y="438"/>
                  </a:cubicBezTo>
                  <a:cubicBezTo>
                    <a:pt x="1636" y="221"/>
                    <a:pt x="1452" y="56"/>
                    <a:pt x="1225" y="13"/>
                  </a:cubicBezTo>
                  <a:cubicBezTo>
                    <a:pt x="1222" y="13"/>
                    <a:pt x="1219" y="12"/>
                    <a:pt x="1216" y="12"/>
                  </a:cubicBezTo>
                  <a:cubicBezTo>
                    <a:pt x="1213" y="12"/>
                    <a:pt x="1213" y="12"/>
                    <a:pt x="1213" y="12"/>
                  </a:cubicBezTo>
                  <a:cubicBezTo>
                    <a:pt x="1154" y="1"/>
                    <a:pt x="1093" y="0"/>
                    <a:pt x="1032" y="7"/>
                  </a:cubicBezTo>
                  <a:cubicBezTo>
                    <a:pt x="1029" y="7"/>
                    <a:pt x="1029" y="7"/>
                    <a:pt x="1029" y="7"/>
                  </a:cubicBezTo>
                  <a:cubicBezTo>
                    <a:pt x="1021" y="8"/>
                    <a:pt x="1021" y="8"/>
                    <a:pt x="1021" y="8"/>
                  </a:cubicBezTo>
                  <a:cubicBezTo>
                    <a:pt x="929" y="21"/>
                    <a:pt x="839" y="54"/>
                    <a:pt x="759" y="107"/>
                  </a:cubicBezTo>
                  <a:cubicBezTo>
                    <a:pt x="758" y="107"/>
                    <a:pt x="758" y="107"/>
                    <a:pt x="758" y="107"/>
                  </a:cubicBezTo>
                  <a:cubicBezTo>
                    <a:pt x="755" y="109"/>
                    <a:pt x="752" y="112"/>
                    <a:pt x="749" y="114"/>
                  </a:cubicBezTo>
                  <a:cubicBezTo>
                    <a:pt x="745" y="116"/>
                    <a:pt x="745" y="116"/>
                    <a:pt x="745" y="116"/>
                  </a:cubicBezTo>
                  <a:cubicBezTo>
                    <a:pt x="742" y="118"/>
                    <a:pt x="740" y="120"/>
                    <a:pt x="737" y="122"/>
                  </a:cubicBezTo>
                  <a:cubicBezTo>
                    <a:pt x="732" y="126"/>
                    <a:pt x="732" y="126"/>
                    <a:pt x="732" y="126"/>
                  </a:cubicBezTo>
                  <a:cubicBezTo>
                    <a:pt x="727" y="129"/>
                    <a:pt x="727" y="129"/>
                    <a:pt x="727" y="129"/>
                  </a:cubicBezTo>
                  <a:cubicBezTo>
                    <a:pt x="724" y="132"/>
                    <a:pt x="721" y="134"/>
                    <a:pt x="718" y="136"/>
                  </a:cubicBezTo>
                  <a:cubicBezTo>
                    <a:pt x="716" y="138"/>
                    <a:pt x="716" y="138"/>
                    <a:pt x="716" y="138"/>
                  </a:cubicBezTo>
                  <a:cubicBezTo>
                    <a:pt x="713" y="141"/>
                    <a:pt x="709" y="143"/>
                    <a:pt x="706" y="146"/>
                  </a:cubicBezTo>
                  <a:cubicBezTo>
                    <a:pt x="705" y="147"/>
                    <a:pt x="705" y="147"/>
                    <a:pt x="705" y="147"/>
                  </a:cubicBezTo>
                  <a:cubicBezTo>
                    <a:pt x="688" y="161"/>
                    <a:pt x="672" y="176"/>
                    <a:pt x="656" y="192"/>
                  </a:cubicBezTo>
                  <a:cubicBezTo>
                    <a:pt x="653" y="195"/>
                    <a:pt x="653" y="195"/>
                    <a:pt x="653" y="195"/>
                  </a:cubicBezTo>
                  <a:cubicBezTo>
                    <a:pt x="652" y="197"/>
                    <a:pt x="650" y="199"/>
                    <a:pt x="648" y="200"/>
                  </a:cubicBezTo>
                  <a:cubicBezTo>
                    <a:pt x="569" y="284"/>
                    <a:pt x="516" y="386"/>
                    <a:pt x="492" y="492"/>
                  </a:cubicBezTo>
                  <a:cubicBezTo>
                    <a:pt x="491" y="495"/>
                    <a:pt x="491" y="495"/>
                    <a:pt x="491" y="495"/>
                  </a:cubicBezTo>
                  <a:cubicBezTo>
                    <a:pt x="490" y="498"/>
                    <a:pt x="490" y="500"/>
                    <a:pt x="490" y="502"/>
                  </a:cubicBezTo>
                  <a:cubicBezTo>
                    <a:pt x="489" y="507"/>
                    <a:pt x="488" y="512"/>
                    <a:pt x="487" y="517"/>
                  </a:cubicBezTo>
                  <a:cubicBezTo>
                    <a:pt x="470" y="498"/>
                    <a:pt x="450" y="482"/>
                    <a:pt x="428" y="470"/>
                  </a:cubicBezTo>
                  <a:cubicBezTo>
                    <a:pt x="391" y="449"/>
                    <a:pt x="347" y="439"/>
                    <a:pt x="299" y="439"/>
                  </a:cubicBezTo>
                  <a:cubicBezTo>
                    <a:pt x="220" y="439"/>
                    <a:pt x="155" y="464"/>
                    <a:pt x="104" y="514"/>
                  </a:cubicBezTo>
                  <a:cubicBezTo>
                    <a:pt x="54" y="564"/>
                    <a:pt x="27" y="632"/>
                    <a:pt x="23" y="719"/>
                  </a:cubicBezTo>
                  <a:cubicBezTo>
                    <a:pt x="172" y="719"/>
                    <a:pt x="172" y="719"/>
                    <a:pt x="172" y="719"/>
                  </a:cubicBezTo>
                  <a:cubicBezTo>
                    <a:pt x="173" y="677"/>
                    <a:pt x="185" y="643"/>
                    <a:pt x="206" y="619"/>
                  </a:cubicBezTo>
                  <a:cubicBezTo>
                    <a:pt x="228" y="595"/>
                    <a:pt x="256" y="582"/>
                    <a:pt x="289" y="582"/>
                  </a:cubicBezTo>
                  <a:cubicBezTo>
                    <a:pt x="321" y="582"/>
                    <a:pt x="347" y="592"/>
                    <a:pt x="368" y="612"/>
                  </a:cubicBezTo>
                  <a:cubicBezTo>
                    <a:pt x="388" y="633"/>
                    <a:pt x="399" y="658"/>
                    <a:pt x="399" y="689"/>
                  </a:cubicBezTo>
                  <a:cubicBezTo>
                    <a:pt x="399" y="720"/>
                    <a:pt x="389" y="753"/>
                    <a:pt x="369" y="789"/>
                  </a:cubicBezTo>
                  <a:cubicBezTo>
                    <a:pt x="349" y="827"/>
                    <a:pt x="309" y="876"/>
                    <a:pt x="249" y="936"/>
                  </a:cubicBezTo>
                  <a:cubicBezTo>
                    <a:pt x="0" y="1190"/>
                    <a:pt x="0" y="1190"/>
                    <a:pt x="0" y="1190"/>
                  </a:cubicBezTo>
                  <a:cubicBezTo>
                    <a:pt x="0" y="1263"/>
                    <a:pt x="0" y="1263"/>
                    <a:pt x="0" y="1263"/>
                  </a:cubicBezTo>
                  <a:cubicBezTo>
                    <a:pt x="824" y="1263"/>
                    <a:pt x="824" y="1263"/>
                    <a:pt x="824" y="1263"/>
                  </a:cubicBezTo>
                  <a:cubicBezTo>
                    <a:pt x="746" y="1230"/>
                    <a:pt x="674" y="1183"/>
                    <a:pt x="611" y="1122"/>
                  </a:cubicBezTo>
                  <a:cubicBezTo>
                    <a:pt x="271" y="1122"/>
                    <a:pt x="271" y="1122"/>
                    <a:pt x="271" y="1122"/>
                  </a:cubicBezTo>
                  <a:cubicBezTo>
                    <a:pt x="361" y="1027"/>
                    <a:pt x="361" y="1027"/>
                    <a:pt x="361" y="1027"/>
                  </a:cubicBezTo>
                  <a:cubicBezTo>
                    <a:pt x="432" y="953"/>
                    <a:pt x="482" y="889"/>
                    <a:pt x="509" y="835"/>
                  </a:cubicBezTo>
                  <a:cubicBezTo>
                    <a:pt x="514" y="851"/>
                    <a:pt x="521" y="868"/>
                    <a:pt x="528" y="884"/>
                  </a:cubicBezTo>
                  <a:cubicBezTo>
                    <a:pt x="528" y="884"/>
                    <a:pt x="528" y="884"/>
                    <a:pt x="528" y="884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50" y="933"/>
                    <a:pt x="574" y="975"/>
                    <a:pt x="603" y="1012"/>
                  </a:cubicBezTo>
                  <a:cubicBezTo>
                    <a:pt x="686" y="1123"/>
                    <a:pt x="801" y="1201"/>
                    <a:pt x="928" y="1238"/>
                  </a:cubicBezTo>
                  <a:cubicBezTo>
                    <a:pt x="928" y="1238"/>
                    <a:pt x="928" y="1238"/>
                    <a:pt x="928" y="1238"/>
                  </a:cubicBezTo>
                  <a:cubicBezTo>
                    <a:pt x="984" y="1255"/>
                    <a:pt x="1045" y="1264"/>
                    <a:pt x="1107" y="126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2" name="组合 8"/>
          <p:cNvGrpSpPr/>
          <p:nvPr/>
        </p:nvGrpSpPr>
        <p:grpSpPr>
          <a:xfrm>
            <a:off x="2824163" y="2193925"/>
            <a:ext cx="3651250" cy="755650"/>
            <a:chOff x="2198" y="2316"/>
            <a:chExt cx="7667" cy="1584"/>
          </a:xfrm>
        </p:grpSpPr>
        <p:sp>
          <p:nvSpPr>
            <p:cNvPr id="4" name="圆角矩形 3"/>
            <p:cNvSpPr/>
            <p:nvPr/>
          </p:nvSpPr>
          <p:spPr>
            <a:xfrm>
              <a:off x="2198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1</a:t>
              </a:r>
              <a:endPara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5124" name="文本框 4"/>
            <p:cNvSpPr txBox="1"/>
            <p:nvPr/>
          </p:nvSpPr>
          <p:spPr>
            <a:xfrm>
              <a:off x="3992" y="2559"/>
              <a:ext cx="5873" cy="9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2017</a:t>
              </a: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年工作成绩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2017</a:t>
              </a:r>
              <a:r>
                <a:rPr kumimoji="0" lang="zh-CN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</a:t>
              </a:r>
              <a:r>
                <a:rPr kumimoji="0" lang="zh-CN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工作成绩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2017年的钟声即将敲响，回顾2017，我们有许多的不足，许多的付出！在公司领导的带领下，城中片区共计完成以下几项工作：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1、销售增长：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城中片区2017年截止10月26日，存量门店（14家）共计实现总销售2915.24万，同比存量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2017</a:t>
              </a:r>
              <a:r>
                <a:rPr kumimoji="0" lang="zh-CN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</a:t>
              </a:r>
              <a:r>
                <a:rPr kumimoji="0" lang="zh-CN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工作成绩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403225" y="789305"/>
            <a:ext cx="4194810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40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门店去年同期2365.9万，同比增长23%。2017年片区存量门店毛利898.5万，对比去年同期755万，同比增长16%。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  <p:graphicFrame>
        <p:nvGraphicFramePr>
          <p:cNvPr id="2" name="图表 1"/>
          <p:cNvGraphicFramePr/>
          <p:nvPr/>
        </p:nvGraphicFramePr>
        <p:xfrm>
          <a:off x="4598035" y="1200150"/>
          <a:ext cx="421068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2017</a:t>
              </a:r>
              <a:r>
                <a:rPr kumimoji="0" lang="zh-CN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</a:t>
              </a:r>
              <a:r>
                <a:rPr kumimoji="0" lang="zh-CN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工作成绩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74370" y="921385"/>
            <a:ext cx="7529195" cy="35667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0850" algn="l">
              <a:lnSpc>
                <a:spcPct val="150000"/>
              </a:lnSpc>
              <a:spcAft>
                <a:spcPct val="30000"/>
              </a:spcAft>
              <a:buClrTx/>
              <a:buSzTx/>
              <a:buFontTx/>
              <a:defRPr/>
            </a:pPr>
            <a:r>
              <a:rPr lang="en-US" altLang="zh-CN" sz="2400">
                <a:latin typeface="+mn-ea"/>
                <a:ea typeface="+mn-ea"/>
              </a:rPr>
              <a:t>2 </a:t>
            </a:r>
            <a:r>
              <a:rPr lang="zh-CN" altLang="zh-CN" sz="2400">
                <a:latin typeface="+mn-ea"/>
                <a:ea typeface="+mn-ea"/>
              </a:rPr>
              <a:t>片区活动执行</a:t>
            </a:r>
            <a:endParaRPr lang="zh-CN" altLang="zh-CN" sz="2400">
              <a:latin typeface="+mn-ea"/>
              <a:ea typeface="+mn-ea"/>
            </a:endParaRPr>
          </a:p>
          <a:p>
            <a:pPr indent="450850" algn="l">
              <a:lnSpc>
                <a:spcPct val="150000"/>
              </a:lnSpc>
              <a:spcAft>
                <a:spcPct val="30000"/>
              </a:spcAft>
              <a:buClrTx/>
              <a:buSzTx/>
              <a:buFontTx/>
              <a:defRPr/>
            </a:pPr>
            <a:r>
              <a:rPr lang="zh-CN" altLang="en-US" sz="2400">
                <a:latin typeface="+mn-ea"/>
                <a:ea typeface="+mn-ea"/>
              </a:rPr>
              <a:t>2</a:t>
            </a:r>
            <a:r>
              <a:rPr lang="en-US" altLang="zh-CN" sz="240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017年片区共计开展单店活动196场，单店活动期间，门店销售增长20%左右。参与公司开展的各种大型活动共计10次，年中大促（7.15-7.16）片区销售完成45.52万，完成率189.6%！双十一活动50.59万，完成率140%。</a:t>
            </a:r>
            <a:endParaRPr lang="en-US" altLang="zh-CN" sz="240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2017</a:t>
              </a:r>
              <a:r>
                <a:rPr kumimoji="0" lang="zh-CN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</a:t>
              </a:r>
              <a:r>
                <a:rPr kumimoji="0" lang="zh-CN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工作成绩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511810" y="789305"/>
            <a:ext cx="8214360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3、藿香团购销售: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  2017年5-10月，片区藿香团购任务8.8万元，通过门店员工的主动外出介绍团购政策，发动周边朋友关系，2017年片区实际完成团购金额合计27.07万，完成率300%！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2017</a:t>
              </a:r>
              <a:r>
                <a:rPr kumimoji="0" lang="zh-CN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</a:t>
              </a:r>
              <a:r>
                <a:rPr kumimoji="0" lang="zh-CN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工作成绩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77165" y="789305"/>
            <a:ext cx="8745855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4、瑞商学习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公司4月引进瑞商系统，通过拿药练习，提高门店员工专业知识能力，片区督促门店每日进行拿药练习，月均门店个人拿药次数达到8次以上，片区员工个人单品学习分数最高达到23000多分，学习次数达到6000多次！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2017</a:t>
              </a:r>
              <a:r>
                <a:rPr kumimoji="0" lang="zh-CN" altLang="zh-CN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年</a:t>
              </a:r>
              <a:r>
                <a:rPr kumimoji="0" lang="zh-CN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工作成绩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423545" y="789305"/>
            <a:ext cx="8514080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5、会员销售：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因片区医院门店较多，份额占比较大，2016年片区会员销售581.5万，会员笔数8万笔，2017年会员销售（存量门店）1030.88万，会员笔数12万笔，同比2016年，会员销售增长77.3%，会员笔数增长50%。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BUZZIER">
  <a:themeElements>
    <a:clrScheme name="BUZZIER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2EB0BD"/>
      </a:accent1>
      <a:accent2>
        <a:srgbClr val="197B9F"/>
      </a:accent2>
      <a:accent3>
        <a:srgbClr val="0E468B"/>
      </a:accent3>
      <a:accent4>
        <a:srgbClr val="A0ACBA"/>
      </a:accent4>
      <a:accent5>
        <a:srgbClr val="7A90A0"/>
      </a:accent5>
      <a:accent6>
        <a:srgbClr val="5A6F84"/>
      </a:accent6>
      <a:hlink>
        <a:srgbClr val="0563C1"/>
      </a:hlink>
      <a:folHlink>
        <a:srgbClr val="954F72"/>
      </a:folHlink>
    </a:clrScheme>
    <a:fontScheme name="自定义 10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2716</Words>
  <Application>WPS 演示</Application>
  <PresentationFormat>全屏显示(16:9)</PresentationFormat>
  <Paragraphs>395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5" baseType="lpstr">
      <vt:lpstr>Arial</vt:lpstr>
      <vt:lpstr>宋体</vt:lpstr>
      <vt:lpstr>Wingdings</vt:lpstr>
      <vt:lpstr>Calibri Light</vt:lpstr>
      <vt:lpstr>微软雅黑</vt:lpstr>
      <vt:lpstr>等线</vt:lpstr>
      <vt:lpstr>Calibri</vt:lpstr>
      <vt:lpstr>U.S. 101</vt:lpstr>
      <vt:lpstr>Roboto</vt:lpstr>
      <vt:lpstr>Open Sans Light</vt:lpstr>
      <vt:lpstr>仿宋</vt:lpstr>
      <vt:lpstr>Arial Unicode MS</vt:lpstr>
      <vt:lpstr>Courier New</vt:lpstr>
      <vt:lpstr>BUZZIER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Eric羊</dc:creator>
  <cp:lastModifiedBy>Administrator</cp:lastModifiedBy>
  <cp:revision>449</cp:revision>
  <dcterms:created xsi:type="dcterms:W3CDTF">2016-12-13T08:41:00Z</dcterms:created>
  <dcterms:modified xsi:type="dcterms:W3CDTF">2017-11-19T15:45:15Z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2052-10.1.0.6930</vt:lpwstr>
  </property>
</Properties>
</file>