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73" r:id="rId3"/>
    <p:sldId id="274" r:id="rId4"/>
    <p:sldId id="507" r:id="rId5"/>
    <p:sldId id="500" r:id="rId6"/>
    <p:sldId id="512" r:id="rId7"/>
    <p:sldId id="522" r:id="rId8"/>
    <p:sldId id="525" r:id="rId9"/>
    <p:sldId id="543" r:id="rId10"/>
    <p:sldId id="503" r:id="rId11"/>
    <p:sldId id="505" r:id="rId12"/>
    <p:sldId id="531" r:id="rId13"/>
    <p:sldId id="532" r:id="rId14"/>
    <p:sldId id="534" r:id="rId15"/>
    <p:sldId id="529" r:id="rId16"/>
    <p:sldId id="530" r:id="rId17"/>
    <p:sldId id="535" r:id="rId18"/>
    <p:sldId id="518" r:id="rId19"/>
    <p:sldId id="519" r:id="rId20"/>
    <p:sldId id="527" r:id="rId21"/>
    <p:sldId id="528" r:id="rId22"/>
    <p:sldId id="545" r:id="rId23"/>
  </p:sldIdLst>
  <p:sldSz cx="9144000" cy="5143500"/>
  <p:notesSz cx="6858000" cy="9144000"/>
  <p:defaultTextStyle>
    <a:defPPr>
      <a:defRPr lang="zh-CN"/>
    </a:defPPr>
    <a:lvl1pPr marL="0" lvl="0" indent="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vl6pPr marL="2286000" lvl="5"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6pPr>
    <a:lvl7pPr marL="2743200" lvl="6"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7pPr>
    <a:lvl8pPr marL="3200400" lvl="7"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8pPr>
    <a:lvl9pPr marL="3657600" lvl="8"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CCE0"/>
    <a:srgbClr val="CC00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horzBarState="maximized">
    <p:restoredLeft sz="13688"/>
    <p:restoredTop sz="94497"/>
  </p:normalViewPr>
  <p:slideViewPr>
    <p:cSldViewPr snapToGrid="0" showGuides="1">
      <p:cViewPr>
        <p:scale>
          <a:sx n="90" d="100"/>
          <a:sy n="90" d="100"/>
        </p:scale>
        <p:origin x="-804" y="-558"/>
      </p:cViewPr>
      <p:guideLst>
        <p:guide orient="horz" pos="1831"/>
        <p:guide pos="2998"/>
      </p:guideLst>
    </p:cSldViewPr>
  </p:slideViewPr>
  <p:notesTextViewPr>
    <p:cViewPr>
      <p:scale>
        <a:sx n="1" d="1"/>
        <a:sy n="1" d="1"/>
      </p:scale>
      <p:origin x="0" y="0"/>
    </p:cViewPr>
  </p:notesTextViewPr>
  <p:sorterViewPr showFormatting="0">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notesMaster" Target="notesMasters/notesMaster1.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p>
            <a:pPr lvl="0" eaLnBrk="1" hangingPunct="1"/>
            <a:endParaRPr lang="zh-CN" altLang="en-US" sz="1200" dirty="0">
              <a:latin typeface="等线"/>
              <a:ea typeface="等线"/>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p>
            <a:pPr lvl="0" algn="r" eaLnBrk="1" hangingPunct="1"/>
            <a:endParaRPr lang="zh-CN" altLang="en-US" sz="1200" dirty="0">
              <a:latin typeface="等线"/>
              <a:ea typeface="等线"/>
            </a:endParaRPr>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514350" rtl="0" eaLnBrk="0" fontAlgn="base" latinLnBrk="0" hangingPunct="0">
              <a:lnSpc>
                <a:spcPct val="100000"/>
              </a:lnSpc>
              <a:spcBef>
                <a:spcPct val="30000"/>
              </a:spcBef>
              <a:spcAft>
                <a:spcPct val="0"/>
              </a:spcAft>
              <a:buClrTx/>
              <a:buSzTx/>
              <a:buFontTx/>
              <a:buNone/>
              <a:defRPr/>
            </a:pPr>
            <a:endParaRPr kumimoji="0" lang="zh-CN" altLang="en-US" sz="700" b="0" i="0" u="none" strike="noStrike" kern="1200" cap="none" spc="0" normalizeH="0" baseline="0" noProof="0">
              <a:ln>
                <a:noFill/>
              </a:ln>
              <a:solidFill>
                <a:schemeClr val="tx1"/>
              </a:solidFill>
              <a:effectLst/>
              <a:uLnTx/>
              <a:uFillTx/>
              <a:latin typeface="+mn-lt"/>
              <a:ea typeface="+mn-ea"/>
              <a:cs typeface="等线"/>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smtClean="0">
                <a:ln>
                  <a:noFill/>
                </a:ln>
                <a:solidFill>
                  <a:schemeClr val="tx1"/>
                </a:solidFill>
                <a:effectLst/>
                <a:uLnTx/>
                <a:uFillTx/>
                <a:latin typeface="+mn-lt"/>
                <a:ea typeface="+mn-ea"/>
                <a:cs typeface="等线"/>
              </a:rPr>
              <a:t>编辑母版文本样式</a:t>
            </a:r>
            <a:endParaRPr kumimoji="0" lang="zh-CN" altLang="en-US" sz="700" b="0" i="0" u="none" strike="noStrike" kern="1200" cap="none" spc="0" normalizeH="0" baseline="0" noProof="0" smtClean="0">
              <a:ln>
                <a:noFill/>
              </a:ln>
              <a:solidFill>
                <a:schemeClr val="tx1"/>
              </a:solidFill>
              <a:effectLst/>
              <a:uLnTx/>
              <a:uFillTx/>
              <a:latin typeface="+mn-lt"/>
              <a:ea typeface="+mn-ea"/>
              <a:cs typeface="等线"/>
            </a:endParaRPr>
          </a:p>
          <a:p>
            <a:pPr marL="257175" marR="0" lvl="1"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smtClean="0">
                <a:ln>
                  <a:noFill/>
                </a:ln>
                <a:solidFill>
                  <a:schemeClr val="tx1"/>
                </a:solidFill>
                <a:effectLst/>
                <a:uLnTx/>
                <a:uFillTx/>
                <a:latin typeface="+mn-lt"/>
                <a:ea typeface="+mn-ea"/>
                <a:cs typeface="等线"/>
              </a:rPr>
              <a:t>第二级</a:t>
            </a:r>
            <a:endParaRPr kumimoji="0" lang="zh-CN" altLang="en-US" sz="700" b="0" i="0" u="none" strike="noStrike" kern="1200" cap="none" spc="0" normalizeH="0" baseline="0" noProof="0" smtClean="0">
              <a:ln>
                <a:noFill/>
              </a:ln>
              <a:solidFill>
                <a:schemeClr val="tx1"/>
              </a:solidFill>
              <a:effectLst/>
              <a:uLnTx/>
              <a:uFillTx/>
              <a:latin typeface="+mn-lt"/>
              <a:ea typeface="+mn-ea"/>
              <a:cs typeface="等线"/>
            </a:endParaRPr>
          </a:p>
          <a:p>
            <a:pPr marL="514350" marR="0" lvl="2"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smtClean="0">
                <a:ln>
                  <a:noFill/>
                </a:ln>
                <a:solidFill>
                  <a:schemeClr val="tx1"/>
                </a:solidFill>
                <a:effectLst/>
                <a:uLnTx/>
                <a:uFillTx/>
                <a:latin typeface="+mn-lt"/>
                <a:ea typeface="+mn-ea"/>
                <a:cs typeface="等线"/>
              </a:rPr>
              <a:t>第三级</a:t>
            </a:r>
            <a:endParaRPr kumimoji="0" lang="zh-CN" altLang="en-US" sz="700" b="0" i="0" u="none" strike="noStrike" kern="1200" cap="none" spc="0" normalizeH="0" baseline="0" noProof="0" smtClean="0">
              <a:ln>
                <a:noFill/>
              </a:ln>
              <a:solidFill>
                <a:schemeClr val="tx1"/>
              </a:solidFill>
              <a:effectLst/>
              <a:uLnTx/>
              <a:uFillTx/>
              <a:latin typeface="+mn-lt"/>
              <a:ea typeface="+mn-ea"/>
              <a:cs typeface="等线"/>
            </a:endParaRPr>
          </a:p>
          <a:p>
            <a:pPr marL="771525" marR="0" lvl="3"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smtClean="0">
                <a:ln>
                  <a:noFill/>
                </a:ln>
                <a:solidFill>
                  <a:schemeClr val="tx1"/>
                </a:solidFill>
                <a:effectLst/>
                <a:uLnTx/>
                <a:uFillTx/>
                <a:latin typeface="+mn-lt"/>
                <a:ea typeface="+mn-ea"/>
                <a:cs typeface="等线"/>
              </a:rPr>
              <a:t>第四级</a:t>
            </a:r>
            <a:endParaRPr kumimoji="0" lang="zh-CN" altLang="en-US" sz="700" b="0" i="0" u="none" strike="noStrike" kern="1200" cap="none" spc="0" normalizeH="0" baseline="0" noProof="0" smtClean="0">
              <a:ln>
                <a:noFill/>
              </a:ln>
              <a:solidFill>
                <a:schemeClr val="tx1"/>
              </a:solidFill>
              <a:effectLst/>
              <a:uLnTx/>
              <a:uFillTx/>
              <a:latin typeface="+mn-lt"/>
              <a:ea typeface="+mn-ea"/>
              <a:cs typeface="等线"/>
            </a:endParaRPr>
          </a:p>
          <a:p>
            <a:pPr marL="1028700" marR="0" lvl="4"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smtClean="0">
                <a:ln>
                  <a:noFill/>
                </a:ln>
                <a:solidFill>
                  <a:schemeClr val="tx1"/>
                </a:solidFill>
                <a:effectLst/>
                <a:uLnTx/>
                <a:uFillTx/>
                <a:latin typeface="+mn-lt"/>
                <a:ea typeface="+mn-ea"/>
                <a:cs typeface="等线"/>
              </a:rPr>
              <a:t>第五级</a:t>
            </a:r>
            <a:endParaRPr kumimoji="0" lang="zh-CN" altLang="en-US" sz="700" b="0" i="0" u="none" strike="noStrike" kern="1200" cap="none" spc="0" normalizeH="0" baseline="0" noProof="0">
              <a:ln>
                <a:noFill/>
              </a:ln>
              <a:solidFill>
                <a:schemeClr val="tx1"/>
              </a:solidFill>
              <a:effectLst/>
              <a:uLnTx/>
              <a:uFillTx/>
              <a:latin typeface="+mn-lt"/>
              <a:ea typeface="+mn-ea"/>
              <a:cs typeface="等线"/>
            </a:endParaRP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p>
            <a:pPr lvl="0" eaLnBrk="1" hangingPunct="1"/>
            <a:endParaRPr lang="zh-CN" altLang="en-US" sz="1200" dirty="0">
              <a:latin typeface="等线"/>
              <a:ea typeface="等线"/>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wrap="square" lIns="91440" tIns="45720" rIns="91440" bIns="45720" numCol="1" anchor="b" anchorCtr="0" compatLnSpc="1"/>
          <a:p>
            <a:pPr lvl="0" algn="r" eaLnBrk="1" hangingPunct="1"/>
            <a:fld id="{9A0DB2DC-4C9A-4742-B13C-FB6460FD3503}" type="slidenum">
              <a:rPr lang="zh-CN" altLang="en-US" sz="1200" dirty="0">
                <a:latin typeface="等线"/>
                <a:ea typeface="等线"/>
              </a:rPr>
            </a:fld>
            <a:endParaRPr lang="zh-CN" altLang="en-US" sz="1200" dirty="0">
              <a:latin typeface="等线"/>
              <a:ea typeface="等线"/>
            </a:endParaRPr>
          </a:p>
        </p:txBody>
      </p:sp>
    </p:spTree>
  </p:cSld>
  <p:clrMap bg1="lt1" tx1="dk1" bg2="lt2" tx2="dk2" accent1="accent1" accent2="accent2" accent3="accent3" accent4="accent4" accent5="accent5" accent6="accent6" hlink="hlink" folHlink="folHlink"/>
  <p:hf sldNum="0" hdr="0" ftr="0" dt="0"/>
  <p:notesStyle>
    <a:lvl1pPr algn="l" defTabSz="514350" rtl="0" eaLnBrk="0" fontAlgn="base" hangingPunct="0">
      <a:spcBef>
        <a:spcPct val="30000"/>
      </a:spcBef>
      <a:spcAft>
        <a:spcPct val="0"/>
      </a:spcAft>
      <a:defRPr sz="700" kern="1200">
        <a:solidFill>
          <a:schemeClr val="tx1"/>
        </a:solidFill>
        <a:latin typeface="+mn-lt"/>
        <a:ea typeface="+mn-ea"/>
        <a:cs typeface="等线"/>
      </a:defRPr>
    </a:lvl1pPr>
    <a:lvl2pPr marL="257175" algn="l" defTabSz="514350" rtl="0" eaLnBrk="0" fontAlgn="base" hangingPunct="0">
      <a:spcBef>
        <a:spcPct val="30000"/>
      </a:spcBef>
      <a:spcAft>
        <a:spcPct val="0"/>
      </a:spcAft>
      <a:defRPr sz="700" kern="1200">
        <a:solidFill>
          <a:schemeClr val="tx1"/>
        </a:solidFill>
        <a:latin typeface="+mn-lt"/>
        <a:ea typeface="+mn-ea"/>
        <a:cs typeface="等线"/>
      </a:defRPr>
    </a:lvl2pPr>
    <a:lvl3pPr marL="514350" algn="l" defTabSz="514350" rtl="0" eaLnBrk="0" fontAlgn="base" hangingPunct="0">
      <a:spcBef>
        <a:spcPct val="30000"/>
      </a:spcBef>
      <a:spcAft>
        <a:spcPct val="0"/>
      </a:spcAft>
      <a:defRPr sz="700" kern="1200">
        <a:solidFill>
          <a:schemeClr val="tx1"/>
        </a:solidFill>
        <a:latin typeface="+mn-lt"/>
        <a:ea typeface="+mn-ea"/>
        <a:cs typeface="等线"/>
      </a:defRPr>
    </a:lvl3pPr>
    <a:lvl4pPr marL="771525" algn="l" defTabSz="514350" rtl="0" eaLnBrk="0" fontAlgn="base" hangingPunct="0">
      <a:spcBef>
        <a:spcPct val="30000"/>
      </a:spcBef>
      <a:spcAft>
        <a:spcPct val="0"/>
      </a:spcAft>
      <a:defRPr sz="700" kern="1200">
        <a:solidFill>
          <a:schemeClr val="tx1"/>
        </a:solidFill>
        <a:latin typeface="+mn-lt"/>
        <a:ea typeface="+mn-ea"/>
        <a:cs typeface="等线"/>
      </a:defRPr>
    </a:lvl4pPr>
    <a:lvl5pPr marL="1028700" algn="l" defTabSz="514350" rtl="0" eaLnBrk="0" fontAlgn="base" hangingPunct="0">
      <a:spcBef>
        <a:spcPct val="30000"/>
      </a:spcBef>
      <a:spcAft>
        <a:spcPct val="0"/>
      </a:spcAft>
      <a:defRPr sz="700" kern="1200">
        <a:solidFill>
          <a:schemeClr val="tx1"/>
        </a:solidFill>
        <a:latin typeface="+mn-lt"/>
        <a:ea typeface="+mn-ea"/>
        <a:cs typeface="等线"/>
      </a:defRPr>
    </a:lvl5pPr>
    <a:lvl6pPr marL="1285875" algn="l" defTabSz="514350" rtl="0" eaLnBrk="1" latinLnBrk="0" hangingPunct="1">
      <a:defRPr sz="700" kern="1200">
        <a:solidFill>
          <a:schemeClr val="tx1"/>
        </a:solidFill>
        <a:latin typeface="+mn-lt"/>
        <a:ea typeface="+mn-ea"/>
        <a:cs typeface="+mn-cs"/>
      </a:defRPr>
    </a:lvl6pPr>
    <a:lvl7pPr marL="1543050" algn="l" defTabSz="514350" rtl="0" eaLnBrk="1" latinLnBrk="0" hangingPunct="1">
      <a:defRPr sz="700" kern="1200">
        <a:solidFill>
          <a:schemeClr val="tx1"/>
        </a:solidFill>
        <a:latin typeface="+mn-lt"/>
        <a:ea typeface="+mn-ea"/>
        <a:cs typeface="+mn-cs"/>
      </a:defRPr>
    </a:lvl7pPr>
    <a:lvl8pPr marL="1800225" algn="l" defTabSz="514350" rtl="0" eaLnBrk="1" latinLnBrk="0" hangingPunct="1">
      <a:defRPr sz="700" kern="1200">
        <a:solidFill>
          <a:schemeClr val="tx1"/>
        </a:solidFill>
        <a:latin typeface="+mn-lt"/>
        <a:ea typeface="+mn-ea"/>
        <a:cs typeface="+mn-cs"/>
      </a:defRPr>
    </a:lvl8pPr>
    <a:lvl9pPr marL="2057400" algn="l" defTabSz="514350" rtl="0" eaLnBrk="1" latinLnBrk="0" hangingPunct="1">
      <a:defRPr sz="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7_Title Slide">
    <p:spTree>
      <p:nvGrpSpPr>
        <p:cNvPr id="1" name=""/>
        <p:cNvGrpSpPr/>
        <p:nvPr/>
      </p:nvGrpSpPr>
      <p:grpSpPr>
        <a:xfrm>
          <a:off x="0" y="0"/>
          <a:ext cx="0" cy="0"/>
          <a:chOff x="0" y="0"/>
          <a:chExt cx="0" cy="0"/>
        </a:xfrm>
      </p:grpSpPr>
      <p:sp>
        <p:nvSpPr>
          <p:cNvPr id="2" name="Picture Placeholder 2"/>
          <p:cNvSpPr>
            <a:spLocks noGrp="1"/>
          </p:cNvSpPr>
          <p:nvPr>
            <p:ph type="pic" sz="quarter" idx="10"/>
          </p:nvPr>
        </p:nvSpPr>
        <p:spPr>
          <a:xfrm>
            <a:off x="425793" y="1569979"/>
            <a:ext cx="2329764" cy="2266383"/>
          </a:xfrm>
          <a:prstGeom prst="ellipse">
            <a:avLst/>
          </a:prstGeom>
          <a:solidFill>
            <a:schemeClr val="accent3"/>
          </a:solidFill>
        </p:spPr>
        <p:txBody>
          <a:bodyPr lIns="51435" tIns="25718" rIns="51435" bIns="25718"/>
          <a:lstStyle/>
          <a:p>
            <a:pPr marL="171450" marR="0" lvl="0" indent="-170180" algn="l" defTabSz="685800" rtl="0" eaLnBrk="0" fontAlgn="base" latinLnBrk="0" hangingPunct="0">
              <a:lnSpc>
                <a:spcPct val="90000"/>
              </a:lnSpc>
              <a:spcBef>
                <a:spcPts val="750"/>
              </a:spcBef>
              <a:spcAft>
                <a:spcPct val="0"/>
              </a:spcAft>
              <a:buClrTx/>
              <a:buSzTx/>
              <a:buFont typeface="Arial" panose="020B0604020202020204" pitchFamily="34" charset="0"/>
              <a:buChar char="•"/>
              <a:defRPr/>
            </a:pP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3" name="Picture Placeholder 2"/>
          <p:cNvSpPr>
            <a:spLocks noGrp="1"/>
          </p:cNvSpPr>
          <p:nvPr>
            <p:ph type="pic" sz="quarter" idx="11"/>
          </p:nvPr>
        </p:nvSpPr>
        <p:spPr>
          <a:xfrm>
            <a:off x="3503253" y="1569979"/>
            <a:ext cx="2223219" cy="2266383"/>
          </a:xfrm>
          <a:prstGeom prst="ellipse">
            <a:avLst/>
          </a:prstGeom>
          <a:solidFill>
            <a:schemeClr val="accent3"/>
          </a:solidFill>
        </p:spPr>
        <p:txBody>
          <a:bodyPr lIns="51435" tIns="25718" rIns="51435" bIns="25718"/>
          <a:lstStyle/>
          <a:p>
            <a:pPr marL="171450" marR="0" lvl="0" indent="-170180" algn="l" defTabSz="685800" rtl="0" eaLnBrk="0" fontAlgn="base" latinLnBrk="0" hangingPunct="0">
              <a:lnSpc>
                <a:spcPct val="90000"/>
              </a:lnSpc>
              <a:spcBef>
                <a:spcPts val="750"/>
              </a:spcBef>
              <a:spcAft>
                <a:spcPct val="0"/>
              </a:spcAft>
              <a:buClrTx/>
              <a:buSzTx/>
              <a:buFont typeface="Arial" panose="020B0604020202020204" pitchFamily="34" charset="0"/>
              <a:buChar char="•"/>
              <a:defRPr/>
            </a:pP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Picture Placeholder 2"/>
          <p:cNvSpPr>
            <a:spLocks noGrp="1"/>
          </p:cNvSpPr>
          <p:nvPr>
            <p:ph type="pic" sz="quarter" idx="12"/>
          </p:nvPr>
        </p:nvSpPr>
        <p:spPr>
          <a:xfrm>
            <a:off x="6463269" y="1569979"/>
            <a:ext cx="2265837" cy="2266383"/>
          </a:xfrm>
          <a:prstGeom prst="ellipse">
            <a:avLst/>
          </a:prstGeom>
          <a:solidFill>
            <a:schemeClr val="accent3"/>
          </a:solidFill>
        </p:spPr>
        <p:txBody>
          <a:bodyPr lIns="51435" tIns="25718" rIns="51435" bIns="25718"/>
          <a:lstStyle/>
          <a:p>
            <a:pPr marL="171450" marR="0" lvl="0" indent="-170180" algn="l" defTabSz="685800" rtl="0" eaLnBrk="0" fontAlgn="base" latinLnBrk="0" hangingPunct="0">
              <a:lnSpc>
                <a:spcPct val="90000"/>
              </a:lnSpc>
              <a:spcBef>
                <a:spcPts val="750"/>
              </a:spcBef>
              <a:spcAft>
                <a:spcPct val="0"/>
              </a:spcAft>
              <a:buClrTx/>
              <a:buSzTx/>
              <a:buFont typeface="Arial" panose="020B0604020202020204" pitchFamily="34" charset="0"/>
              <a:buChar char="•"/>
              <a:defRPr/>
            </a:pP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1_Title Slide">
    <p:spTree>
      <p:nvGrpSpPr>
        <p:cNvPr id="1" name=""/>
        <p:cNvGrpSpPr/>
        <p:nvPr/>
      </p:nvGrpSpPr>
      <p:grpSpPr>
        <a:xfrm>
          <a:off x="0" y="0"/>
          <a:ext cx="0" cy="0"/>
          <a:chOff x="0" y="0"/>
          <a:chExt cx="0" cy="0"/>
        </a:xfrm>
      </p:grpSpPr>
      <p:sp>
        <p:nvSpPr>
          <p:cNvPr id="4" name="Picture Placeholder 8"/>
          <p:cNvSpPr>
            <a:spLocks noGrp="1"/>
          </p:cNvSpPr>
          <p:nvPr>
            <p:ph type="pic" sz="quarter" idx="13"/>
          </p:nvPr>
        </p:nvSpPr>
        <p:spPr>
          <a:xfrm>
            <a:off x="256377" y="1268129"/>
            <a:ext cx="2734473" cy="1822734"/>
          </a:xfrm>
          <a:prstGeom prst="roundRect">
            <a:avLst/>
          </a:prstGeom>
          <a:solidFill>
            <a:schemeClr val="accent1"/>
          </a:solidFill>
        </p:spPr>
        <p:txBody>
          <a:bodyPr lIns="51435" tIns="25718" rIns="51435" bIns="25718"/>
          <a:lstStyle>
            <a:lvl1pPr marL="0" indent="0" algn="ctr">
              <a:buNone/>
              <a:defRPr lang="en-GB" dirty="0"/>
            </a:lvl1pPr>
          </a:lstStyle>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defRPr/>
            </a:pPr>
            <a:r>
              <a:rPr kumimoji="0" lang="en-US" sz="2100" b="0" i="0" u="none" strike="noStrike" kern="1200" cap="none" spc="0" normalizeH="0" baseline="0" noProof="0">
                <a:ln>
                  <a:noFill/>
                </a:ln>
                <a:solidFill>
                  <a:schemeClr val="tx1"/>
                </a:solidFill>
                <a:effectLst/>
                <a:uLnTx/>
                <a:uFillTx/>
                <a:latin typeface="+mn-lt"/>
                <a:ea typeface="+mn-ea"/>
                <a:cs typeface="+mn-cs"/>
              </a:rPr>
              <a:t>Click icon to add picture</a:t>
            </a: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Picture Placeholder 8"/>
          <p:cNvSpPr>
            <a:spLocks noGrp="1"/>
          </p:cNvSpPr>
          <p:nvPr>
            <p:ph type="pic" sz="quarter" idx="14"/>
          </p:nvPr>
        </p:nvSpPr>
        <p:spPr>
          <a:xfrm>
            <a:off x="3171027" y="1268129"/>
            <a:ext cx="2734473" cy="1822734"/>
          </a:xfrm>
          <a:prstGeom prst="roundRect">
            <a:avLst/>
          </a:prstGeom>
          <a:solidFill>
            <a:schemeClr val="accent1"/>
          </a:solidFill>
        </p:spPr>
        <p:txBody>
          <a:bodyPr lIns="51435" tIns="25718" rIns="51435" bIns="25718"/>
          <a:lstStyle>
            <a:lvl1pPr marL="0" indent="0" algn="ctr">
              <a:buNone/>
              <a:defRPr lang="en-GB" dirty="0"/>
            </a:lvl1pPr>
          </a:lstStyle>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defRPr/>
            </a:pPr>
            <a:r>
              <a:rPr kumimoji="0" lang="en-US" sz="2100" b="0" i="0" u="none" strike="noStrike" kern="1200" cap="none" spc="0" normalizeH="0" baseline="0" noProof="0">
                <a:ln>
                  <a:noFill/>
                </a:ln>
                <a:solidFill>
                  <a:schemeClr val="tx1"/>
                </a:solidFill>
                <a:effectLst/>
                <a:uLnTx/>
                <a:uFillTx/>
                <a:latin typeface="+mn-lt"/>
                <a:ea typeface="+mn-ea"/>
                <a:cs typeface="+mn-cs"/>
              </a:rPr>
              <a:t>Click icon to add picture</a:t>
            </a: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Picture Placeholder 8"/>
          <p:cNvSpPr>
            <a:spLocks noGrp="1"/>
          </p:cNvSpPr>
          <p:nvPr>
            <p:ph type="pic" sz="quarter" idx="15"/>
          </p:nvPr>
        </p:nvSpPr>
        <p:spPr>
          <a:xfrm>
            <a:off x="6085677" y="1268129"/>
            <a:ext cx="2734473" cy="1822734"/>
          </a:xfrm>
          <a:prstGeom prst="roundRect">
            <a:avLst/>
          </a:prstGeom>
          <a:solidFill>
            <a:schemeClr val="accent1"/>
          </a:solidFill>
        </p:spPr>
        <p:txBody>
          <a:bodyPr lIns="51435" tIns="25718" rIns="51435" bIns="25718"/>
          <a:lstStyle>
            <a:lvl1pPr marL="0" indent="0" algn="ctr">
              <a:buNone/>
              <a:defRPr lang="en-GB" dirty="0"/>
            </a:lvl1pPr>
          </a:lstStyle>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defRPr/>
            </a:pPr>
            <a:r>
              <a:rPr kumimoji="0" lang="en-US" sz="2100" b="0" i="0" u="none" strike="noStrike" kern="1200" cap="none" spc="0" normalizeH="0" baseline="0" noProof="0">
                <a:ln>
                  <a:noFill/>
                </a:ln>
                <a:solidFill>
                  <a:schemeClr val="tx1"/>
                </a:solidFill>
                <a:effectLst/>
                <a:uLnTx/>
                <a:uFillTx/>
                <a:latin typeface="+mn-lt"/>
                <a:ea typeface="+mn-ea"/>
                <a:cs typeface="+mn-cs"/>
              </a:rPr>
              <a:t>Click icon to add picture</a:t>
            </a: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5pPr>
      <a:lvl6pPr marL="457200" algn="l" defTabSz="685800" rtl="0" fontAlgn="base">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6pPr>
      <a:lvl7pPr marL="914400" algn="l" defTabSz="685800" rtl="0" fontAlgn="base">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7pPr>
      <a:lvl8pPr marL="1371600" algn="l" defTabSz="685800" rtl="0" fontAlgn="base">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8pPr>
      <a:lvl9pPr marL="1828800" algn="l" defTabSz="685800" rtl="0" fontAlgn="base">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9pPr>
    </p:titleStyle>
    <p:bodyStyle>
      <a:lvl1pPr marL="171450" indent="-17018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0180" algn="l" defTabSz="685800" rtl="0" eaLnBrk="0" fontAlgn="base" hangingPunct="0">
        <a:lnSpc>
          <a:spcPct val="90000"/>
        </a:lnSpc>
        <a:spcBef>
          <a:spcPts val="375"/>
        </a:spcBef>
        <a:spcAft>
          <a:spcPct val="0"/>
        </a:spcAft>
        <a:buFont typeface="Arial" panose="020B0604020202020204" pitchFamily="34" charset="0"/>
        <a:buChar char="•"/>
        <a:defRPr sz="2800" kern="1200">
          <a:solidFill>
            <a:schemeClr val="tx1"/>
          </a:solidFill>
          <a:latin typeface="+mn-lt"/>
          <a:ea typeface="+mn-ea"/>
          <a:cs typeface="+mn-cs"/>
        </a:defRPr>
      </a:lvl2pPr>
      <a:lvl3pPr marL="857250" indent="-17018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0180" algn="l" defTabSz="685800" rtl="0" eaLnBrk="0" fontAlgn="base" hangingPunct="0">
        <a:lnSpc>
          <a:spcPct val="90000"/>
        </a:lnSpc>
        <a:spcBef>
          <a:spcPts val="375"/>
        </a:spcBef>
        <a:spcAft>
          <a:spcPct val="0"/>
        </a:spcAft>
        <a:buFont typeface="Arial" panose="020B0604020202020204" pitchFamily="34" charset="0"/>
        <a:buChar char="•"/>
        <a:defRPr sz="1400" kern="1200">
          <a:solidFill>
            <a:schemeClr val="tx1"/>
          </a:solidFill>
          <a:latin typeface="+mn-lt"/>
          <a:ea typeface="+mn-ea"/>
          <a:cs typeface="+mn-cs"/>
        </a:defRPr>
      </a:lvl4pPr>
      <a:lvl5pPr marL="1543050" indent="-170180" algn="l" defTabSz="685800" rtl="0" eaLnBrk="0" fontAlgn="base" hangingPunct="0">
        <a:lnSpc>
          <a:spcPct val="90000"/>
        </a:lnSpc>
        <a:spcBef>
          <a:spcPts val="375"/>
        </a:spcBef>
        <a:spcAft>
          <a:spcPct val="0"/>
        </a:spcAft>
        <a:buFont typeface="Arial" panose="020B0604020202020204" pitchFamily="34" charset="0"/>
        <a:buChar char="•"/>
        <a:defRPr sz="1400" kern="1200">
          <a:solidFill>
            <a:schemeClr val="tx1"/>
          </a:solidFill>
          <a:latin typeface="+mn-lt"/>
          <a:ea typeface="+mn-ea"/>
          <a:cs typeface="+mn-cs"/>
        </a:defRPr>
      </a:lvl5pPr>
      <a:lvl6pPr marL="18859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6" name="文本框 45"/>
          <p:cNvSpPr txBox="1"/>
          <p:nvPr/>
        </p:nvSpPr>
        <p:spPr>
          <a:xfrm>
            <a:off x="2486343" y="3027363"/>
            <a:ext cx="4523740" cy="1083945"/>
          </a:xfrm>
          <a:prstGeom prst="rect">
            <a:avLst/>
          </a:prstGeom>
          <a:noFill/>
          <a:ln w="9525">
            <a:noFill/>
          </a:ln>
        </p:spPr>
        <p:txBody>
          <a:bodyPr wrap="none" lIns="68580" tIns="34290" rIns="68580" bIns="34290">
            <a:spAutoFit/>
          </a:bodyPr>
          <a:p>
            <a:pPr algn="ctr"/>
            <a:r>
              <a:rPr lang="zh-CN" altLang="zh-CN"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西北片</a:t>
            </a:r>
            <a:r>
              <a:rPr lang="en-US" altLang="zh-CN"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2017</a:t>
            </a:r>
            <a:r>
              <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年工作总结</a:t>
            </a:r>
            <a:endPar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endParaRPr>
          </a:p>
          <a:p>
            <a:pPr algn="ctr"/>
            <a:r>
              <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及</a:t>
            </a:r>
            <a:r>
              <a:rPr lang="en-US" altLang="zh-CN"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2018</a:t>
            </a:r>
            <a:r>
              <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年工作计划</a:t>
            </a:r>
            <a:endPar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endParaRPr>
          </a:p>
        </p:txBody>
      </p:sp>
      <p:sp>
        <p:nvSpPr>
          <p:cNvPr id="47" name="矩形 46" descr="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
          <p:cNvSpPr/>
          <p:nvPr/>
        </p:nvSpPr>
        <p:spPr>
          <a:xfrm>
            <a:off x="1463675" y="4400550"/>
            <a:ext cx="6569075" cy="345440"/>
          </a:xfrm>
          <a:prstGeom prst="rect">
            <a:avLst/>
          </a:prstGeom>
        </p:spPr>
        <p:txBody>
          <a:bodyPr lIns="68580" tIns="34290" rIns="68580" bIns="34290">
            <a:spAutoFit/>
          </a:bodyPr>
          <a:lstStyle/>
          <a:p>
            <a:pPr marL="0" marR="0" lvl="0" indent="0" algn="ctr" defTabSz="514350" rtl="0" eaLnBrk="1" fontAlgn="auto" latinLnBrk="0" hangingPunct="1">
              <a:lnSpc>
                <a:spcPct val="10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25000"/>
                  </a:schemeClr>
                </a:solidFill>
                <a:effectLst/>
                <a:uLnTx/>
                <a:uFillTx/>
                <a:latin typeface="+mn-lt"/>
                <a:ea typeface="+mn-ea"/>
                <a:cs typeface="+mn-ea"/>
                <a:sym typeface="+mn-lt"/>
              </a:rPr>
              <a:t>汇报人：刘琴英</a:t>
            </a:r>
            <a:endParaRPr kumimoji="0" lang="en-US" altLang="zh-CN" sz="1800" b="1" i="1" u="none" strike="noStrike" kern="1200" cap="none" spc="0" normalizeH="0" baseline="0" noProof="0" dirty="0">
              <a:ln>
                <a:noFill/>
              </a:ln>
              <a:solidFill>
                <a:schemeClr val="bg2">
                  <a:lumMod val="25000"/>
                </a:schemeClr>
              </a:solidFill>
              <a:effectLst/>
              <a:uLnTx/>
              <a:uFillTx/>
              <a:latin typeface="+mn-lt"/>
              <a:ea typeface="+mn-ea"/>
              <a:cs typeface="+mn-ea"/>
              <a:sym typeface="+mn-lt"/>
            </a:endParaRPr>
          </a:p>
        </p:txBody>
      </p:sp>
      <p:grpSp>
        <p:nvGrpSpPr>
          <p:cNvPr id="2" name="组合 7"/>
          <p:cNvGrpSpPr/>
          <p:nvPr/>
        </p:nvGrpSpPr>
        <p:grpSpPr>
          <a:xfrm>
            <a:off x="3295970" y="903654"/>
            <a:ext cx="2550695" cy="1547409"/>
            <a:chOff x="2811463" y="1223963"/>
            <a:chExt cx="6719888" cy="4076700"/>
          </a:xfrm>
          <a:solidFill>
            <a:schemeClr val="tx1"/>
          </a:solidFill>
        </p:grpSpPr>
        <p:sp>
          <p:nvSpPr>
            <p:cNvPr id="9" name="Freeform 34"/>
            <p:cNvSpPr/>
            <p:nvPr/>
          </p:nvSpPr>
          <p:spPr bwMode="auto">
            <a:xfrm>
              <a:off x="6796088" y="3302000"/>
              <a:ext cx="1560513" cy="1947863"/>
            </a:xfrm>
            <a:custGeom>
              <a:avLst/>
              <a:gdLst>
                <a:gd name="T0" fmla="*/ 0 w 489"/>
                <a:gd name="T1" fmla="*/ 604 h 604"/>
                <a:gd name="T2" fmla="*/ 292 w 489"/>
                <a:gd name="T3" fmla="*/ 447 h 604"/>
                <a:gd name="T4" fmla="*/ 292 w 489"/>
                <a:gd name="T5" fmla="*/ 447 h 604"/>
                <a:gd name="T6" fmla="*/ 307 w 489"/>
                <a:gd name="T7" fmla="*/ 432 h 604"/>
                <a:gd name="T8" fmla="*/ 307 w 489"/>
                <a:gd name="T9" fmla="*/ 433 h 604"/>
                <a:gd name="T10" fmla="*/ 475 w 489"/>
                <a:gd name="T11" fmla="*/ 116 h 604"/>
                <a:gd name="T12" fmla="*/ 476 w 489"/>
                <a:gd name="T13" fmla="*/ 116 h 604"/>
                <a:gd name="T14" fmla="*/ 477 w 489"/>
                <a:gd name="T15" fmla="*/ 110 h 604"/>
                <a:gd name="T16" fmla="*/ 477 w 489"/>
                <a:gd name="T17" fmla="*/ 110 h 604"/>
                <a:gd name="T18" fmla="*/ 477 w 489"/>
                <a:gd name="T19" fmla="*/ 106 h 604"/>
                <a:gd name="T20" fmla="*/ 479 w 489"/>
                <a:gd name="T21" fmla="*/ 98 h 604"/>
                <a:gd name="T22" fmla="*/ 479 w 489"/>
                <a:gd name="T23" fmla="*/ 96 h 604"/>
                <a:gd name="T24" fmla="*/ 487 w 489"/>
                <a:gd name="T25" fmla="*/ 32 h 604"/>
                <a:gd name="T26" fmla="*/ 487 w 489"/>
                <a:gd name="T27" fmla="*/ 32 h 604"/>
                <a:gd name="T28" fmla="*/ 488 w 489"/>
                <a:gd name="T29" fmla="*/ 23 h 604"/>
                <a:gd name="T30" fmla="*/ 488 w 489"/>
                <a:gd name="T31" fmla="*/ 21 h 604"/>
                <a:gd name="T32" fmla="*/ 488 w 489"/>
                <a:gd name="T33" fmla="*/ 13 h 604"/>
                <a:gd name="T34" fmla="*/ 488 w 489"/>
                <a:gd name="T35" fmla="*/ 9 h 604"/>
                <a:gd name="T36" fmla="*/ 489 w 489"/>
                <a:gd name="T37" fmla="*/ 4 h 604"/>
                <a:gd name="T38" fmla="*/ 489 w 489"/>
                <a:gd name="T39" fmla="*/ 3 h 604"/>
                <a:gd name="T40" fmla="*/ 489 w 489"/>
                <a:gd name="T41" fmla="*/ 0 h 604"/>
                <a:gd name="T42" fmla="*/ 340 w 489"/>
                <a:gd name="T43" fmla="*/ 0 h 604"/>
                <a:gd name="T44" fmla="*/ 320 w 489"/>
                <a:gd name="T45" fmla="*/ 125 h 604"/>
                <a:gd name="T46" fmla="*/ 320 w 489"/>
                <a:gd name="T47" fmla="*/ 128 h 604"/>
                <a:gd name="T48" fmla="*/ 319 w 489"/>
                <a:gd name="T49" fmla="*/ 130 h 604"/>
                <a:gd name="T50" fmla="*/ 298 w 489"/>
                <a:gd name="T51" fmla="*/ 185 h 604"/>
                <a:gd name="T52" fmla="*/ 298 w 489"/>
                <a:gd name="T53" fmla="*/ 185 h 604"/>
                <a:gd name="T54" fmla="*/ 199 w 489"/>
                <a:gd name="T55" fmla="*/ 330 h 604"/>
                <a:gd name="T56" fmla="*/ 0 w 489"/>
                <a:gd name="T57" fmla="*/ 450 h 604"/>
                <a:gd name="T58" fmla="*/ 0 w 489"/>
                <a:gd name="T59"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9" h="604">
                  <a:moveTo>
                    <a:pt x="0" y="604"/>
                  </a:moveTo>
                  <a:cubicBezTo>
                    <a:pt x="111" y="578"/>
                    <a:pt x="212" y="523"/>
                    <a:pt x="292" y="447"/>
                  </a:cubicBezTo>
                  <a:cubicBezTo>
                    <a:pt x="292" y="447"/>
                    <a:pt x="292" y="447"/>
                    <a:pt x="292" y="447"/>
                  </a:cubicBezTo>
                  <a:cubicBezTo>
                    <a:pt x="297" y="442"/>
                    <a:pt x="302" y="437"/>
                    <a:pt x="307" y="432"/>
                  </a:cubicBezTo>
                  <a:cubicBezTo>
                    <a:pt x="307" y="433"/>
                    <a:pt x="307" y="433"/>
                    <a:pt x="307" y="433"/>
                  </a:cubicBezTo>
                  <a:cubicBezTo>
                    <a:pt x="394" y="345"/>
                    <a:pt x="451" y="234"/>
                    <a:pt x="475" y="116"/>
                  </a:cubicBezTo>
                  <a:cubicBezTo>
                    <a:pt x="476" y="116"/>
                    <a:pt x="476" y="116"/>
                    <a:pt x="476" y="116"/>
                  </a:cubicBezTo>
                  <a:cubicBezTo>
                    <a:pt x="477" y="110"/>
                    <a:pt x="477" y="110"/>
                    <a:pt x="477" y="110"/>
                  </a:cubicBezTo>
                  <a:cubicBezTo>
                    <a:pt x="477" y="110"/>
                    <a:pt x="477" y="110"/>
                    <a:pt x="477" y="110"/>
                  </a:cubicBezTo>
                  <a:cubicBezTo>
                    <a:pt x="477" y="106"/>
                    <a:pt x="477" y="106"/>
                    <a:pt x="477" y="106"/>
                  </a:cubicBezTo>
                  <a:cubicBezTo>
                    <a:pt x="478" y="103"/>
                    <a:pt x="479" y="101"/>
                    <a:pt x="479" y="98"/>
                  </a:cubicBezTo>
                  <a:cubicBezTo>
                    <a:pt x="479" y="96"/>
                    <a:pt x="479" y="96"/>
                    <a:pt x="479" y="96"/>
                  </a:cubicBezTo>
                  <a:cubicBezTo>
                    <a:pt x="483" y="75"/>
                    <a:pt x="486" y="53"/>
                    <a:pt x="487" y="32"/>
                  </a:cubicBezTo>
                  <a:cubicBezTo>
                    <a:pt x="487" y="32"/>
                    <a:pt x="487" y="32"/>
                    <a:pt x="487" y="32"/>
                  </a:cubicBezTo>
                  <a:cubicBezTo>
                    <a:pt x="487" y="29"/>
                    <a:pt x="487" y="26"/>
                    <a:pt x="488" y="23"/>
                  </a:cubicBezTo>
                  <a:cubicBezTo>
                    <a:pt x="488" y="21"/>
                    <a:pt x="488" y="21"/>
                    <a:pt x="488" y="21"/>
                  </a:cubicBezTo>
                  <a:cubicBezTo>
                    <a:pt x="488" y="13"/>
                    <a:pt x="488" y="13"/>
                    <a:pt x="488" y="13"/>
                  </a:cubicBezTo>
                  <a:cubicBezTo>
                    <a:pt x="488" y="9"/>
                    <a:pt x="488" y="9"/>
                    <a:pt x="488" y="9"/>
                  </a:cubicBezTo>
                  <a:cubicBezTo>
                    <a:pt x="489" y="4"/>
                    <a:pt x="489" y="4"/>
                    <a:pt x="489" y="4"/>
                  </a:cubicBezTo>
                  <a:cubicBezTo>
                    <a:pt x="489" y="3"/>
                    <a:pt x="489" y="3"/>
                    <a:pt x="489" y="3"/>
                  </a:cubicBezTo>
                  <a:cubicBezTo>
                    <a:pt x="489" y="0"/>
                    <a:pt x="489" y="0"/>
                    <a:pt x="489" y="0"/>
                  </a:cubicBezTo>
                  <a:cubicBezTo>
                    <a:pt x="340" y="0"/>
                    <a:pt x="340" y="0"/>
                    <a:pt x="340" y="0"/>
                  </a:cubicBezTo>
                  <a:cubicBezTo>
                    <a:pt x="339" y="42"/>
                    <a:pt x="332" y="84"/>
                    <a:pt x="320" y="125"/>
                  </a:cubicBezTo>
                  <a:cubicBezTo>
                    <a:pt x="320" y="128"/>
                    <a:pt x="320" y="128"/>
                    <a:pt x="320" y="128"/>
                  </a:cubicBezTo>
                  <a:cubicBezTo>
                    <a:pt x="319" y="130"/>
                    <a:pt x="319" y="130"/>
                    <a:pt x="319" y="130"/>
                  </a:cubicBezTo>
                  <a:cubicBezTo>
                    <a:pt x="313" y="149"/>
                    <a:pt x="306" y="168"/>
                    <a:pt x="298" y="185"/>
                  </a:cubicBezTo>
                  <a:cubicBezTo>
                    <a:pt x="298" y="185"/>
                    <a:pt x="298" y="185"/>
                    <a:pt x="298" y="185"/>
                  </a:cubicBezTo>
                  <a:cubicBezTo>
                    <a:pt x="275" y="238"/>
                    <a:pt x="242" y="287"/>
                    <a:pt x="199" y="330"/>
                  </a:cubicBezTo>
                  <a:cubicBezTo>
                    <a:pt x="141" y="387"/>
                    <a:pt x="73" y="428"/>
                    <a:pt x="0" y="450"/>
                  </a:cubicBezTo>
                  <a:lnTo>
                    <a:pt x="0" y="604"/>
                  </a:lnTo>
                  <a:close/>
                </a:path>
              </a:pathLst>
            </a:custGeom>
            <a:solidFill>
              <a:schemeClr val="accent1"/>
            </a:solidFill>
            <a:ln>
              <a:noFill/>
            </a:ln>
          </p:spPr>
          <p:txBody>
            <a:bodyPr lIns="121920" tIns="60960" rIns="121920" bIns="60960"/>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chemeClr val="tx1"/>
                </a:solidFill>
                <a:effectLst/>
                <a:uLnTx/>
                <a:uFillTx/>
                <a:latin typeface="+mn-lt"/>
                <a:ea typeface="+mn-ea"/>
                <a:cs typeface="+mn-ea"/>
                <a:sym typeface="+mn-lt"/>
              </a:endParaRPr>
            </a:p>
          </p:txBody>
        </p:sp>
        <p:sp>
          <p:nvSpPr>
            <p:cNvPr id="10" name="Freeform 35"/>
            <p:cNvSpPr/>
            <p:nvPr/>
          </p:nvSpPr>
          <p:spPr bwMode="auto">
            <a:xfrm>
              <a:off x="2811463" y="1223963"/>
              <a:ext cx="6719888" cy="4076700"/>
            </a:xfrm>
            <a:custGeom>
              <a:avLst/>
              <a:gdLst>
                <a:gd name="T0" fmla="*/ 1186 w 2106"/>
                <a:gd name="T1" fmla="*/ 1259 h 1264"/>
                <a:gd name="T2" fmla="*/ 1186 w 2106"/>
                <a:gd name="T3" fmla="*/ 1109 h 1264"/>
                <a:gd name="T4" fmla="*/ 991 w 2106"/>
                <a:gd name="T5" fmla="*/ 439 h 1264"/>
                <a:gd name="T6" fmla="*/ 1034 w 2106"/>
                <a:gd name="T7" fmla="*/ 582 h 1264"/>
                <a:gd name="T8" fmla="*/ 987 w 2106"/>
                <a:gd name="T9" fmla="*/ 1101 h 1264"/>
                <a:gd name="T10" fmla="*/ 977 w 2106"/>
                <a:gd name="T11" fmla="*/ 1097 h 1264"/>
                <a:gd name="T12" fmla="*/ 966 w 2106"/>
                <a:gd name="T13" fmla="*/ 1094 h 1264"/>
                <a:gd name="T14" fmla="*/ 957 w 2106"/>
                <a:gd name="T15" fmla="*/ 1091 h 1264"/>
                <a:gd name="T16" fmla="*/ 934 w 2106"/>
                <a:gd name="T17" fmla="*/ 1084 h 1264"/>
                <a:gd name="T18" fmla="*/ 925 w 2106"/>
                <a:gd name="T19" fmla="*/ 1080 h 1264"/>
                <a:gd name="T20" fmla="*/ 911 w 2106"/>
                <a:gd name="T21" fmla="*/ 1074 h 1264"/>
                <a:gd name="T22" fmla="*/ 899 w 2106"/>
                <a:gd name="T23" fmla="*/ 1069 h 1264"/>
                <a:gd name="T24" fmla="*/ 888 w 2106"/>
                <a:gd name="T25" fmla="*/ 1063 h 1264"/>
                <a:gd name="T26" fmla="*/ 625 w 2106"/>
                <a:gd name="T27" fmla="*/ 633 h 1264"/>
                <a:gd name="T28" fmla="*/ 655 w 2106"/>
                <a:gd name="T29" fmla="*/ 463 h 1264"/>
                <a:gd name="T30" fmla="*/ 659 w 2106"/>
                <a:gd name="T31" fmla="*/ 454 h 1264"/>
                <a:gd name="T32" fmla="*/ 662 w 2106"/>
                <a:gd name="T33" fmla="*/ 446 h 1264"/>
                <a:gd name="T34" fmla="*/ 807 w 2106"/>
                <a:gd name="T35" fmla="*/ 256 h 1264"/>
                <a:gd name="T36" fmla="*/ 866 w 2106"/>
                <a:gd name="T37" fmla="*/ 216 h 1264"/>
                <a:gd name="T38" fmla="*/ 1426 w 2106"/>
                <a:gd name="T39" fmla="*/ 272 h 1264"/>
                <a:gd name="T40" fmla="*/ 1436 w 2106"/>
                <a:gd name="T41" fmla="*/ 281 h 1264"/>
                <a:gd name="T42" fmla="*/ 1445 w 2106"/>
                <a:gd name="T43" fmla="*/ 290 h 1264"/>
                <a:gd name="T44" fmla="*/ 1454 w 2106"/>
                <a:gd name="T45" fmla="*/ 298 h 1264"/>
                <a:gd name="T46" fmla="*/ 1461 w 2106"/>
                <a:gd name="T47" fmla="*/ 306 h 1264"/>
                <a:gd name="T48" fmla="*/ 1469 w 2106"/>
                <a:gd name="T49" fmla="*/ 315 h 1264"/>
                <a:gd name="T50" fmla="*/ 1555 w 2106"/>
                <a:gd name="T51" fmla="*/ 455 h 1264"/>
                <a:gd name="T52" fmla="*/ 1557 w 2106"/>
                <a:gd name="T53" fmla="*/ 459 h 1264"/>
                <a:gd name="T54" fmla="*/ 1577 w 2106"/>
                <a:gd name="T55" fmla="*/ 526 h 1264"/>
                <a:gd name="T56" fmla="*/ 1578 w 2106"/>
                <a:gd name="T57" fmla="*/ 532 h 1264"/>
                <a:gd name="T58" fmla="*/ 1586 w 2106"/>
                <a:gd name="T59" fmla="*/ 581 h 1264"/>
                <a:gd name="T60" fmla="*/ 1736 w 2106"/>
                <a:gd name="T61" fmla="*/ 581 h 1264"/>
                <a:gd name="T62" fmla="*/ 1595 w 2106"/>
                <a:gd name="T63" fmla="*/ 1242 h 1264"/>
                <a:gd name="T64" fmla="*/ 2106 w 2106"/>
                <a:gd name="T65" fmla="*/ 518 h 1264"/>
                <a:gd name="T66" fmla="*/ 1707 w 2106"/>
                <a:gd name="T67" fmla="*/ 438 h 1264"/>
                <a:gd name="T68" fmla="*/ 1216 w 2106"/>
                <a:gd name="T69" fmla="*/ 12 h 1264"/>
                <a:gd name="T70" fmla="*/ 1032 w 2106"/>
                <a:gd name="T71" fmla="*/ 7 h 1264"/>
                <a:gd name="T72" fmla="*/ 1021 w 2106"/>
                <a:gd name="T73" fmla="*/ 8 h 1264"/>
                <a:gd name="T74" fmla="*/ 758 w 2106"/>
                <a:gd name="T75" fmla="*/ 107 h 1264"/>
                <a:gd name="T76" fmla="*/ 745 w 2106"/>
                <a:gd name="T77" fmla="*/ 116 h 1264"/>
                <a:gd name="T78" fmla="*/ 732 w 2106"/>
                <a:gd name="T79" fmla="*/ 126 h 1264"/>
                <a:gd name="T80" fmla="*/ 718 w 2106"/>
                <a:gd name="T81" fmla="*/ 136 h 1264"/>
                <a:gd name="T82" fmla="*/ 706 w 2106"/>
                <a:gd name="T83" fmla="*/ 146 h 1264"/>
                <a:gd name="T84" fmla="*/ 656 w 2106"/>
                <a:gd name="T85" fmla="*/ 192 h 1264"/>
                <a:gd name="T86" fmla="*/ 648 w 2106"/>
                <a:gd name="T87" fmla="*/ 200 h 1264"/>
                <a:gd name="T88" fmla="*/ 491 w 2106"/>
                <a:gd name="T89" fmla="*/ 495 h 1264"/>
                <a:gd name="T90" fmla="*/ 487 w 2106"/>
                <a:gd name="T91" fmla="*/ 517 h 1264"/>
                <a:gd name="T92" fmla="*/ 299 w 2106"/>
                <a:gd name="T93" fmla="*/ 439 h 1264"/>
                <a:gd name="T94" fmla="*/ 23 w 2106"/>
                <a:gd name="T95" fmla="*/ 719 h 1264"/>
                <a:gd name="T96" fmla="*/ 206 w 2106"/>
                <a:gd name="T97" fmla="*/ 619 h 1264"/>
                <a:gd name="T98" fmla="*/ 368 w 2106"/>
                <a:gd name="T99" fmla="*/ 612 h 1264"/>
                <a:gd name="T100" fmla="*/ 369 w 2106"/>
                <a:gd name="T101" fmla="*/ 789 h 1264"/>
                <a:gd name="T102" fmla="*/ 0 w 2106"/>
                <a:gd name="T103" fmla="*/ 1190 h 1264"/>
                <a:gd name="T104" fmla="*/ 824 w 2106"/>
                <a:gd name="T105" fmla="*/ 1263 h 1264"/>
                <a:gd name="T106" fmla="*/ 271 w 2106"/>
                <a:gd name="T107" fmla="*/ 1122 h 1264"/>
                <a:gd name="T108" fmla="*/ 509 w 2106"/>
                <a:gd name="T109" fmla="*/ 835 h 1264"/>
                <a:gd name="T110" fmla="*/ 528 w 2106"/>
                <a:gd name="T111" fmla="*/ 884 h 1264"/>
                <a:gd name="T112" fmla="*/ 530 w 2106"/>
                <a:gd name="T113" fmla="*/ 889 h 1264"/>
                <a:gd name="T114" fmla="*/ 928 w 2106"/>
                <a:gd name="T115" fmla="*/ 1238 h 1264"/>
                <a:gd name="T116" fmla="*/ 1107 w 2106"/>
                <a:gd name="T117" fmla="*/ 1264 h 1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106" h="1264">
                  <a:moveTo>
                    <a:pt x="1107" y="1264"/>
                  </a:moveTo>
                  <a:cubicBezTo>
                    <a:pt x="1134" y="1264"/>
                    <a:pt x="1160" y="1262"/>
                    <a:pt x="1186" y="1259"/>
                  </a:cubicBezTo>
                  <a:cubicBezTo>
                    <a:pt x="1186" y="1248"/>
                    <a:pt x="1186" y="1248"/>
                    <a:pt x="1186" y="1248"/>
                  </a:cubicBezTo>
                  <a:cubicBezTo>
                    <a:pt x="1186" y="1109"/>
                    <a:pt x="1186" y="1109"/>
                    <a:pt x="1186" y="1109"/>
                  </a:cubicBezTo>
                  <a:cubicBezTo>
                    <a:pt x="1186" y="439"/>
                    <a:pt x="1186" y="439"/>
                    <a:pt x="1186" y="439"/>
                  </a:cubicBezTo>
                  <a:cubicBezTo>
                    <a:pt x="991" y="439"/>
                    <a:pt x="991" y="439"/>
                    <a:pt x="991" y="439"/>
                  </a:cubicBezTo>
                  <a:cubicBezTo>
                    <a:pt x="875" y="582"/>
                    <a:pt x="875" y="582"/>
                    <a:pt x="875" y="582"/>
                  </a:cubicBezTo>
                  <a:cubicBezTo>
                    <a:pt x="1034" y="582"/>
                    <a:pt x="1034" y="582"/>
                    <a:pt x="1034" y="582"/>
                  </a:cubicBezTo>
                  <a:cubicBezTo>
                    <a:pt x="1034" y="1110"/>
                    <a:pt x="1034" y="1110"/>
                    <a:pt x="1034" y="1110"/>
                  </a:cubicBezTo>
                  <a:cubicBezTo>
                    <a:pt x="1018" y="1108"/>
                    <a:pt x="1003" y="1104"/>
                    <a:pt x="987" y="1101"/>
                  </a:cubicBezTo>
                  <a:cubicBezTo>
                    <a:pt x="986" y="1100"/>
                    <a:pt x="986" y="1100"/>
                    <a:pt x="986" y="1100"/>
                  </a:cubicBezTo>
                  <a:cubicBezTo>
                    <a:pt x="982" y="1099"/>
                    <a:pt x="980" y="1098"/>
                    <a:pt x="977" y="1097"/>
                  </a:cubicBezTo>
                  <a:cubicBezTo>
                    <a:pt x="972" y="1096"/>
                    <a:pt x="972" y="1096"/>
                    <a:pt x="972" y="1096"/>
                  </a:cubicBezTo>
                  <a:cubicBezTo>
                    <a:pt x="970" y="1096"/>
                    <a:pt x="968" y="1095"/>
                    <a:pt x="966" y="1094"/>
                  </a:cubicBezTo>
                  <a:cubicBezTo>
                    <a:pt x="961" y="1093"/>
                    <a:pt x="961" y="1093"/>
                    <a:pt x="961" y="1093"/>
                  </a:cubicBezTo>
                  <a:cubicBezTo>
                    <a:pt x="957" y="1091"/>
                    <a:pt x="957" y="1091"/>
                    <a:pt x="957" y="1091"/>
                  </a:cubicBezTo>
                  <a:cubicBezTo>
                    <a:pt x="950" y="1089"/>
                    <a:pt x="943" y="1087"/>
                    <a:pt x="937" y="1084"/>
                  </a:cubicBezTo>
                  <a:cubicBezTo>
                    <a:pt x="934" y="1084"/>
                    <a:pt x="934" y="1084"/>
                    <a:pt x="934" y="1084"/>
                  </a:cubicBezTo>
                  <a:cubicBezTo>
                    <a:pt x="932" y="1082"/>
                    <a:pt x="930" y="1082"/>
                    <a:pt x="928" y="1081"/>
                  </a:cubicBezTo>
                  <a:cubicBezTo>
                    <a:pt x="925" y="1080"/>
                    <a:pt x="925" y="1080"/>
                    <a:pt x="925" y="1080"/>
                  </a:cubicBezTo>
                  <a:cubicBezTo>
                    <a:pt x="922" y="1079"/>
                    <a:pt x="919" y="1077"/>
                    <a:pt x="915" y="1075"/>
                  </a:cubicBezTo>
                  <a:cubicBezTo>
                    <a:pt x="911" y="1074"/>
                    <a:pt x="911" y="1074"/>
                    <a:pt x="911" y="1074"/>
                  </a:cubicBezTo>
                  <a:cubicBezTo>
                    <a:pt x="907" y="1072"/>
                    <a:pt x="907" y="1072"/>
                    <a:pt x="907" y="1072"/>
                  </a:cubicBezTo>
                  <a:cubicBezTo>
                    <a:pt x="904" y="1071"/>
                    <a:pt x="902" y="1070"/>
                    <a:pt x="899" y="1069"/>
                  </a:cubicBezTo>
                  <a:cubicBezTo>
                    <a:pt x="898" y="1068"/>
                    <a:pt x="898" y="1068"/>
                    <a:pt x="898" y="1068"/>
                  </a:cubicBezTo>
                  <a:cubicBezTo>
                    <a:pt x="894" y="1066"/>
                    <a:pt x="891" y="1065"/>
                    <a:pt x="888" y="1063"/>
                  </a:cubicBezTo>
                  <a:cubicBezTo>
                    <a:pt x="887" y="1062"/>
                    <a:pt x="887" y="1062"/>
                    <a:pt x="887" y="1062"/>
                  </a:cubicBezTo>
                  <a:cubicBezTo>
                    <a:pt x="732" y="983"/>
                    <a:pt x="625" y="820"/>
                    <a:pt x="625" y="633"/>
                  </a:cubicBezTo>
                  <a:cubicBezTo>
                    <a:pt x="625" y="573"/>
                    <a:pt x="635" y="517"/>
                    <a:pt x="655" y="464"/>
                  </a:cubicBezTo>
                  <a:cubicBezTo>
                    <a:pt x="655" y="463"/>
                    <a:pt x="655" y="463"/>
                    <a:pt x="655" y="463"/>
                  </a:cubicBezTo>
                  <a:cubicBezTo>
                    <a:pt x="657" y="461"/>
                    <a:pt x="657" y="458"/>
                    <a:pt x="659" y="456"/>
                  </a:cubicBezTo>
                  <a:cubicBezTo>
                    <a:pt x="659" y="454"/>
                    <a:pt x="659" y="454"/>
                    <a:pt x="659" y="454"/>
                  </a:cubicBezTo>
                  <a:cubicBezTo>
                    <a:pt x="660" y="452"/>
                    <a:pt x="661" y="449"/>
                    <a:pt x="662" y="447"/>
                  </a:cubicBezTo>
                  <a:cubicBezTo>
                    <a:pt x="662" y="446"/>
                    <a:pt x="662" y="446"/>
                    <a:pt x="662" y="446"/>
                  </a:cubicBezTo>
                  <a:cubicBezTo>
                    <a:pt x="694" y="372"/>
                    <a:pt x="743" y="307"/>
                    <a:pt x="805" y="257"/>
                  </a:cubicBezTo>
                  <a:cubicBezTo>
                    <a:pt x="807" y="256"/>
                    <a:pt x="807" y="256"/>
                    <a:pt x="807" y="256"/>
                  </a:cubicBezTo>
                  <a:cubicBezTo>
                    <a:pt x="810" y="253"/>
                    <a:pt x="810" y="253"/>
                    <a:pt x="810" y="253"/>
                  </a:cubicBezTo>
                  <a:cubicBezTo>
                    <a:pt x="827" y="240"/>
                    <a:pt x="846" y="227"/>
                    <a:pt x="866" y="216"/>
                  </a:cubicBezTo>
                  <a:cubicBezTo>
                    <a:pt x="1049" y="110"/>
                    <a:pt x="1273" y="138"/>
                    <a:pt x="1425" y="270"/>
                  </a:cubicBezTo>
                  <a:cubicBezTo>
                    <a:pt x="1426" y="272"/>
                    <a:pt x="1426" y="272"/>
                    <a:pt x="1426" y="272"/>
                  </a:cubicBezTo>
                  <a:cubicBezTo>
                    <a:pt x="1428" y="274"/>
                    <a:pt x="1430" y="275"/>
                    <a:pt x="1433" y="277"/>
                  </a:cubicBezTo>
                  <a:cubicBezTo>
                    <a:pt x="1436" y="281"/>
                    <a:pt x="1436" y="281"/>
                    <a:pt x="1436" y="281"/>
                  </a:cubicBezTo>
                  <a:cubicBezTo>
                    <a:pt x="1438" y="282"/>
                    <a:pt x="1439" y="284"/>
                    <a:pt x="1441" y="285"/>
                  </a:cubicBezTo>
                  <a:cubicBezTo>
                    <a:pt x="1442" y="287"/>
                    <a:pt x="1444" y="288"/>
                    <a:pt x="1445" y="290"/>
                  </a:cubicBezTo>
                  <a:cubicBezTo>
                    <a:pt x="1449" y="294"/>
                    <a:pt x="1449" y="294"/>
                    <a:pt x="1449" y="294"/>
                  </a:cubicBezTo>
                  <a:cubicBezTo>
                    <a:pt x="1451" y="295"/>
                    <a:pt x="1452" y="297"/>
                    <a:pt x="1454" y="298"/>
                  </a:cubicBezTo>
                  <a:cubicBezTo>
                    <a:pt x="1455" y="299"/>
                    <a:pt x="1457" y="301"/>
                    <a:pt x="1458" y="303"/>
                  </a:cubicBezTo>
                  <a:cubicBezTo>
                    <a:pt x="1461" y="306"/>
                    <a:pt x="1461" y="306"/>
                    <a:pt x="1461" y="306"/>
                  </a:cubicBezTo>
                  <a:cubicBezTo>
                    <a:pt x="1463" y="308"/>
                    <a:pt x="1465" y="310"/>
                    <a:pt x="1467" y="312"/>
                  </a:cubicBezTo>
                  <a:cubicBezTo>
                    <a:pt x="1469" y="315"/>
                    <a:pt x="1469" y="315"/>
                    <a:pt x="1469" y="315"/>
                  </a:cubicBezTo>
                  <a:cubicBezTo>
                    <a:pt x="1489" y="338"/>
                    <a:pt x="1508" y="364"/>
                    <a:pt x="1525" y="392"/>
                  </a:cubicBezTo>
                  <a:cubicBezTo>
                    <a:pt x="1536" y="413"/>
                    <a:pt x="1547" y="434"/>
                    <a:pt x="1555" y="455"/>
                  </a:cubicBezTo>
                  <a:cubicBezTo>
                    <a:pt x="1556" y="456"/>
                    <a:pt x="1556" y="456"/>
                    <a:pt x="1556" y="456"/>
                  </a:cubicBezTo>
                  <a:cubicBezTo>
                    <a:pt x="1557" y="459"/>
                    <a:pt x="1557" y="459"/>
                    <a:pt x="1557" y="459"/>
                  </a:cubicBezTo>
                  <a:cubicBezTo>
                    <a:pt x="1563" y="475"/>
                    <a:pt x="1568" y="492"/>
                    <a:pt x="1573" y="509"/>
                  </a:cubicBezTo>
                  <a:cubicBezTo>
                    <a:pt x="1575" y="514"/>
                    <a:pt x="1576" y="521"/>
                    <a:pt x="1577" y="526"/>
                  </a:cubicBezTo>
                  <a:cubicBezTo>
                    <a:pt x="1578" y="531"/>
                    <a:pt x="1578" y="531"/>
                    <a:pt x="1578" y="531"/>
                  </a:cubicBezTo>
                  <a:cubicBezTo>
                    <a:pt x="1578" y="532"/>
                    <a:pt x="1578" y="532"/>
                    <a:pt x="1578" y="532"/>
                  </a:cubicBezTo>
                  <a:cubicBezTo>
                    <a:pt x="1578" y="532"/>
                    <a:pt x="1578" y="532"/>
                    <a:pt x="1578" y="532"/>
                  </a:cubicBezTo>
                  <a:cubicBezTo>
                    <a:pt x="1586" y="581"/>
                    <a:pt x="1586" y="581"/>
                    <a:pt x="1586" y="581"/>
                  </a:cubicBezTo>
                  <a:cubicBezTo>
                    <a:pt x="1586" y="581"/>
                    <a:pt x="1586" y="581"/>
                    <a:pt x="1586" y="581"/>
                  </a:cubicBezTo>
                  <a:cubicBezTo>
                    <a:pt x="1736" y="581"/>
                    <a:pt x="1736" y="581"/>
                    <a:pt x="1736" y="581"/>
                  </a:cubicBezTo>
                  <a:cubicBezTo>
                    <a:pt x="1915" y="581"/>
                    <a:pt x="1915" y="581"/>
                    <a:pt x="1915" y="581"/>
                  </a:cubicBezTo>
                  <a:cubicBezTo>
                    <a:pt x="1595" y="1242"/>
                    <a:pt x="1595" y="1242"/>
                    <a:pt x="1595" y="1242"/>
                  </a:cubicBezTo>
                  <a:cubicBezTo>
                    <a:pt x="1755" y="1242"/>
                    <a:pt x="1755" y="1242"/>
                    <a:pt x="1755" y="1242"/>
                  </a:cubicBezTo>
                  <a:cubicBezTo>
                    <a:pt x="2106" y="518"/>
                    <a:pt x="2106" y="518"/>
                    <a:pt x="2106" y="518"/>
                  </a:cubicBezTo>
                  <a:cubicBezTo>
                    <a:pt x="2106" y="438"/>
                    <a:pt x="2106" y="438"/>
                    <a:pt x="2106" y="438"/>
                  </a:cubicBezTo>
                  <a:cubicBezTo>
                    <a:pt x="1707" y="438"/>
                    <a:pt x="1707" y="438"/>
                    <a:pt x="1707" y="438"/>
                  </a:cubicBezTo>
                  <a:cubicBezTo>
                    <a:pt x="1636" y="221"/>
                    <a:pt x="1452" y="56"/>
                    <a:pt x="1225" y="13"/>
                  </a:cubicBezTo>
                  <a:cubicBezTo>
                    <a:pt x="1222" y="13"/>
                    <a:pt x="1219" y="12"/>
                    <a:pt x="1216" y="12"/>
                  </a:cubicBezTo>
                  <a:cubicBezTo>
                    <a:pt x="1213" y="12"/>
                    <a:pt x="1213" y="12"/>
                    <a:pt x="1213" y="12"/>
                  </a:cubicBezTo>
                  <a:cubicBezTo>
                    <a:pt x="1154" y="1"/>
                    <a:pt x="1093" y="0"/>
                    <a:pt x="1032" y="7"/>
                  </a:cubicBezTo>
                  <a:cubicBezTo>
                    <a:pt x="1029" y="7"/>
                    <a:pt x="1029" y="7"/>
                    <a:pt x="1029" y="7"/>
                  </a:cubicBezTo>
                  <a:cubicBezTo>
                    <a:pt x="1021" y="8"/>
                    <a:pt x="1021" y="8"/>
                    <a:pt x="1021" y="8"/>
                  </a:cubicBezTo>
                  <a:cubicBezTo>
                    <a:pt x="929" y="21"/>
                    <a:pt x="839" y="54"/>
                    <a:pt x="759" y="107"/>
                  </a:cubicBezTo>
                  <a:cubicBezTo>
                    <a:pt x="758" y="107"/>
                    <a:pt x="758" y="107"/>
                    <a:pt x="758" y="107"/>
                  </a:cubicBezTo>
                  <a:cubicBezTo>
                    <a:pt x="755" y="109"/>
                    <a:pt x="752" y="112"/>
                    <a:pt x="749" y="114"/>
                  </a:cubicBezTo>
                  <a:cubicBezTo>
                    <a:pt x="745" y="116"/>
                    <a:pt x="745" y="116"/>
                    <a:pt x="745" y="116"/>
                  </a:cubicBezTo>
                  <a:cubicBezTo>
                    <a:pt x="742" y="118"/>
                    <a:pt x="740" y="120"/>
                    <a:pt x="737" y="122"/>
                  </a:cubicBezTo>
                  <a:cubicBezTo>
                    <a:pt x="732" y="126"/>
                    <a:pt x="732" y="126"/>
                    <a:pt x="732" y="126"/>
                  </a:cubicBezTo>
                  <a:cubicBezTo>
                    <a:pt x="727" y="129"/>
                    <a:pt x="727" y="129"/>
                    <a:pt x="727" y="129"/>
                  </a:cubicBezTo>
                  <a:cubicBezTo>
                    <a:pt x="724" y="132"/>
                    <a:pt x="721" y="134"/>
                    <a:pt x="718" y="136"/>
                  </a:cubicBezTo>
                  <a:cubicBezTo>
                    <a:pt x="716" y="138"/>
                    <a:pt x="716" y="138"/>
                    <a:pt x="716" y="138"/>
                  </a:cubicBezTo>
                  <a:cubicBezTo>
                    <a:pt x="713" y="141"/>
                    <a:pt x="709" y="143"/>
                    <a:pt x="706" y="146"/>
                  </a:cubicBezTo>
                  <a:cubicBezTo>
                    <a:pt x="705" y="147"/>
                    <a:pt x="705" y="147"/>
                    <a:pt x="705" y="147"/>
                  </a:cubicBezTo>
                  <a:cubicBezTo>
                    <a:pt x="688" y="161"/>
                    <a:pt x="672" y="176"/>
                    <a:pt x="656" y="192"/>
                  </a:cubicBezTo>
                  <a:cubicBezTo>
                    <a:pt x="653" y="195"/>
                    <a:pt x="653" y="195"/>
                    <a:pt x="653" y="195"/>
                  </a:cubicBezTo>
                  <a:cubicBezTo>
                    <a:pt x="652" y="197"/>
                    <a:pt x="650" y="199"/>
                    <a:pt x="648" y="200"/>
                  </a:cubicBezTo>
                  <a:cubicBezTo>
                    <a:pt x="569" y="284"/>
                    <a:pt x="516" y="386"/>
                    <a:pt x="492" y="492"/>
                  </a:cubicBezTo>
                  <a:cubicBezTo>
                    <a:pt x="491" y="495"/>
                    <a:pt x="491" y="495"/>
                    <a:pt x="491" y="495"/>
                  </a:cubicBezTo>
                  <a:cubicBezTo>
                    <a:pt x="490" y="498"/>
                    <a:pt x="490" y="500"/>
                    <a:pt x="490" y="502"/>
                  </a:cubicBezTo>
                  <a:cubicBezTo>
                    <a:pt x="489" y="507"/>
                    <a:pt x="488" y="512"/>
                    <a:pt x="487" y="517"/>
                  </a:cubicBezTo>
                  <a:cubicBezTo>
                    <a:pt x="470" y="498"/>
                    <a:pt x="450" y="482"/>
                    <a:pt x="428" y="470"/>
                  </a:cubicBezTo>
                  <a:cubicBezTo>
                    <a:pt x="391" y="449"/>
                    <a:pt x="347" y="439"/>
                    <a:pt x="299" y="439"/>
                  </a:cubicBezTo>
                  <a:cubicBezTo>
                    <a:pt x="220" y="439"/>
                    <a:pt x="155" y="464"/>
                    <a:pt x="104" y="514"/>
                  </a:cubicBezTo>
                  <a:cubicBezTo>
                    <a:pt x="54" y="564"/>
                    <a:pt x="27" y="632"/>
                    <a:pt x="23" y="719"/>
                  </a:cubicBezTo>
                  <a:cubicBezTo>
                    <a:pt x="172" y="719"/>
                    <a:pt x="172" y="719"/>
                    <a:pt x="172" y="719"/>
                  </a:cubicBezTo>
                  <a:cubicBezTo>
                    <a:pt x="173" y="677"/>
                    <a:pt x="185" y="643"/>
                    <a:pt x="206" y="619"/>
                  </a:cubicBezTo>
                  <a:cubicBezTo>
                    <a:pt x="228" y="595"/>
                    <a:pt x="256" y="582"/>
                    <a:pt x="289" y="582"/>
                  </a:cubicBezTo>
                  <a:cubicBezTo>
                    <a:pt x="321" y="582"/>
                    <a:pt x="347" y="592"/>
                    <a:pt x="368" y="612"/>
                  </a:cubicBezTo>
                  <a:cubicBezTo>
                    <a:pt x="388" y="633"/>
                    <a:pt x="399" y="658"/>
                    <a:pt x="399" y="689"/>
                  </a:cubicBezTo>
                  <a:cubicBezTo>
                    <a:pt x="399" y="720"/>
                    <a:pt x="389" y="753"/>
                    <a:pt x="369" y="789"/>
                  </a:cubicBezTo>
                  <a:cubicBezTo>
                    <a:pt x="349" y="827"/>
                    <a:pt x="309" y="876"/>
                    <a:pt x="249" y="936"/>
                  </a:cubicBezTo>
                  <a:cubicBezTo>
                    <a:pt x="0" y="1190"/>
                    <a:pt x="0" y="1190"/>
                    <a:pt x="0" y="1190"/>
                  </a:cubicBezTo>
                  <a:cubicBezTo>
                    <a:pt x="0" y="1263"/>
                    <a:pt x="0" y="1263"/>
                    <a:pt x="0" y="1263"/>
                  </a:cubicBezTo>
                  <a:cubicBezTo>
                    <a:pt x="824" y="1263"/>
                    <a:pt x="824" y="1263"/>
                    <a:pt x="824" y="1263"/>
                  </a:cubicBezTo>
                  <a:cubicBezTo>
                    <a:pt x="746" y="1230"/>
                    <a:pt x="674" y="1183"/>
                    <a:pt x="611" y="1122"/>
                  </a:cubicBezTo>
                  <a:cubicBezTo>
                    <a:pt x="271" y="1122"/>
                    <a:pt x="271" y="1122"/>
                    <a:pt x="271" y="1122"/>
                  </a:cubicBezTo>
                  <a:cubicBezTo>
                    <a:pt x="361" y="1027"/>
                    <a:pt x="361" y="1027"/>
                    <a:pt x="361" y="1027"/>
                  </a:cubicBezTo>
                  <a:cubicBezTo>
                    <a:pt x="432" y="953"/>
                    <a:pt x="482" y="889"/>
                    <a:pt x="509" y="835"/>
                  </a:cubicBezTo>
                  <a:cubicBezTo>
                    <a:pt x="514" y="851"/>
                    <a:pt x="521" y="868"/>
                    <a:pt x="528" y="884"/>
                  </a:cubicBezTo>
                  <a:cubicBezTo>
                    <a:pt x="528" y="884"/>
                    <a:pt x="528" y="884"/>
                    <a:pt x="528" y="884"/>
                  </a:cubicBezTo>
                  <a:cubicBezTo>
                    <a:pt x="530" y="889"/>
                    <a:pt x="530" y="889"/>
                    <a:pt x="530" y="889"/>
                  </a:cubicBezTo>
                  <a:cubicBezTo>
                    <a:pt x="530" y="889"/>
                    <a:pt x="530" y="889"/>
                    <a:pt x="530" y="889"/>
                  </a:cubicBezTo>
                  <a:cubicBezTo>
                    <a:pt x="550" y="933"/>
                    <a:pt x="574" y="975"/>
                    <a:pt x="603" y="1012"/>
                  </a:cubicBezTo>
                  <a:cubicBezTo>
                    <a:pt x="686" y="1123"/>
                    <a:pt x="801" y="1201"/>
                    <a:pt x="928" y="1238"/>
                  </a:cubicBezTo>
                  <a:cubicBezTo>
                    <a:pt x="928" y="1238"/>
                    <a:pt x="928" y="1238"/>
                    <a:pt x="928" y="1238"/>
                  </a:cubicBezTo>
                  <a:cubicBezTo>
                    <a:pt x="984" y="1255"/>
                    <a:pt x="1045" y="1264"/>
                    <a:pt x="1107" y="1264"/>
                  </a:cubicBezTo>
                  <a:close/>
                </a:path>
              </a:pathLst>
            </a:custGeom>
            <a:solidFill>
              <a:schemeClr val="tx2"/>
            </a:solidFill>
            <a:ln>
              <a:noFill/>
            </a:ln>
          </p:spPr>
          <p:txBody>
            <a:bodyPr lIns="121920" tIns="60960" rIns="121920" bIns="60960"/>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chemeClr val="tx1"/>
                </a:solidFill>
                <a:effectLst/>
                <a:uLnTx/>
                <a:uFillTx/>
                <a:latin typeface="+mn-lt"/>
                <a:ea typeface="+mn-ea"/>
                <a:cs typeface="+mn-ea"/>
                <a:sym typeface="+mn-lt"/>
              </a:endParaRPr>
            </a:p>
          </p:txBody>
        </p:sp>
      </p:gr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314960" y="554355"/>
            <a:ext cx="8601710" cy="413829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lang="en-US" altLang="zh-CN" sz="2400" noProof="0" dirty="0">
                <a:ln>
                  <a:noFill/>
                </a:ln>
                <a:solidFill>
                  <a:srgbClr val="222A35"/>
                </a:solidFill>
                <a:effectLst/>
                <a:uLnTx/>
                <a:uFillTx/>
                <a:latin typeface="+mn-ea"/>
                <a:ea typeface="+mn-ea"/>
                <a:cs typeface="+mn-cs"/>
                <a:sym typeface="+mn-ea"/>
              </a:rPr>
              <a:t>2018</a:t>
            </a:r>
            <a:r>
              <a:rPr lang="zh-CN" altLang="en-US" sz="2400" noProof="0" dirty="0">
                <a:ln>
                  <a:noFill/>
                </a:ln>
                <a:solidFill>
                  <a:srgbClr val="222A35"/>
                </a:solidFill>
                <a:effectLst/>
                <a:uLnTx/>
                <a:uFillTx/>
                <a:latin typeface="+mn-ea"/>
                <a:ea typeface="+mn-ea"/>
                <a:cs typeface="+mn-cs"/>
                <a:sym typeface="+mn-ea"/>
              </a:rPr>
              <a:t>年销售数据计划：</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西北片</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2018</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年计划销售</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5119</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万，月均销售</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426</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万，较</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2017</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年销售增长</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。毛利计划</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1500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万，较</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2017</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年毛利增长</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2018</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年计划交易笔数</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60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万，笔数增长 </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 ，日均增长</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140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笔。客单价</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78</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元，中药销售</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358</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万元，较</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2017</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年中药增长</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394335" y="572135"/>
            <a:ext cx="8601710" cy="413829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sz="2400" b="0" i="0" u="none" strike="noStrike" kern="1200" cap="none" spc="0" normalizeH="0" baseline="0" noProof="0" dirty="0" smtClean="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、片区</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17</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年中西成药销售</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3077</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万，占比</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72.15%</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。保健品销售</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442</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万，占比</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10.37%</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。计划</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18</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年保健品销售占比提高至</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12-13%</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，增加保健品的利润</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173</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万，具体增量措施：（</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）积极组织和激励员工参加公司或者厂家组织的保健营养素的培训，增强员工自己本身对保健营养素的认识，提高大家的销售信心。</a:t>
            </a:r>
            <a:endParaRPr kumimoji="0" lang="zh-CN" altLang="en-US" sz="2400" b="0" i="0" u="none" strike="noStrike" kern="1200" cap="none" spc="0" normalizeH="0" baseline="0" noProof="0" dirty="0" smtClean="0">
              <a:solidFill>
                <a:schemeClr val="tx1"/>
              </a:solidFill>
              <a:effectLst>
                <a:outerShdw blurRad="38100" dist="19050" dir="2700000" algn="tl" rotWithShape="0">
                  <a:schemeClr val="dk1">
                    <a:alpha val="40000"/>
                  </a:schemeClr>
                </a:outerShdw>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394335" y="572135"/>
            <a:ext cx="8601710" cy="413829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lang="zh-CN" altLang="en-US" sz="2400" noProof="0" dirty="0" smtClean="0">
                <a:ln>
                  <a:noFill/>
                </a:ln>
                <a:solidFill>
                  <a:srgbClr val="222A35"/>
                </a:solidFill>
                <a:effectLst/>
                <a:uLnTx/>
                <a:uFillTx/>
                <a:latin typeface="+mn-ea"/>
                <a:ea typeface="+mn-ea"/>
                <a:cs typeface="+mn-cs"/>
                <a:sym typeface="+mn-ea"/>
              </a:rPr>
              <a:t>（</a:t>
            </a:r>
            <a:r>
              <a:rPr lang="en-US" altLang="zh-CN" sz="2400" noProof="0" dirty="0" smtClean="0">
                <a:ln>
                  <a:noFill/>
                </a:ln>
                <a:solidFill>
                  <a:srgbClr val="222A35"/>
                </a:solidFill>
                <a:effectLst/>
                <a:uLnTx/>
                <a:uFillTx/>
                <a:latin typeface="+mn-ea"/>
                <a:ea typeface="+mn-ea"/>
                <a:cs typeface="+mn-cs"/>
                <a:sym typeface="+mn-ea"/>
              </a:rPr>
              <a:t>2</a:t>
            </a:r>
            <a:r>
              <a:rPr lang="zh-CN" altLang="en-US" sz="2400" noProof="0" dirty="0" smtClean="0">
                <a:ln>
                  <a:noFill/>
                </a:ln>
                <a:solidFill>
                  <a:srgbClr val="222A35"/>
                </a:solidFill>
                <a:effectLst/>
                <a:uLnTx/>
                <a:uFillTx/>
                <a:latin typeface="+mn-ea"/>
                <a:ea typeface="+mn-ea"/>
                <a:cs typeface="+mn-cs"/>
                <a:sym typeface="+mn-ea"/>
              </a:rPr>
              <a:t>）片区组织内训师每</a:t>
            </a:r>
            <a:r>
              <a:rPr lang="en-US" altLang="zh-CN" sz="2400" noProof="0" dirty="0" smtClean="0">
                <a:ln>
                  <a:noFill/>
                </a:ln>
                <a:solidFill>
                  <a:srgbClr val="222A35"/>
                </a:solidFill>
                <a:effectLst/>
                <a:uLnTx/>
                <a:uFillTx/>
                <a:latin typeface="+mn-ea"/>
                <a:ea typeface="+mn-ea"/>
                <a:cs typeface="+mn-cs"/>
                <a:sym typeface="+mn-ea"/>
              </a:rPr>
              <a:t>2</a:t>
            </a:r>
            <a:r>
              <a:rPr lang="zh-CN" altLang="en-US" sz="2400" noProof="0" dirty="0" smtClean="0">
                <a:ln>
                  <a:noFill/>
                </a:ln>
                <a:solidFill>
                  <a:srgbClr val="222A35"/>
                </a:solidFill>
                <a:effectLst/>
                <a:uLnTx/>
                <a:uFillTx/>
                <a:latin typeface="+mn-ea"/>
                <a:ea typeface="+mn-ea"/>
                <a:cs typeface="+mn-cs"/>
                <a:sym typeface="+mn-ea"/>
              </a:rPr>
              <a:t>月进行系统疾病对应大保健的搭配销售，让员工在销售过程中更好的找到切入点，例如：长期服用盐酸二甲双胍的顾客建议搭配</a:t>
            </a:r>
            <a:r>
              <a:rPr lang="en-US" altLang="zh-CN" sz="2400" noProof="0" dirty="0" smtClean="0">
                <a:ln>
                  <a:noFill/>
                </a:ln>
                <a:solidFill>
                  <a:srgbClr val="222A35"/>
                </a:solidFill>
                <a:effectLst/>
                <a:uLnTx/>
                <a:uFillTx/>
                <a:latin typeface="+mn-ea"/>
                <a:ea typeface="+mn-ea"/>
                <a:cs typeface="+mn-cs"/>
                <a:sym typeface="+mn-ea"/>
              </a:rPr>
              <a:t>B</a:t>
            </a:r>
            <a:r>
              <a:rPr lang="zh-CN" altLang="en-US" sz="2400" noProof="0" dirty="0" smtClean="0">
                <a:ln>
                  <a:noFill/>
                </a:ln>
                <a:solidFill>
                  <a:srgbClr val="222A35"/>
                </a:solidFill>
                <a:effectLst/>
                <a:uLnTx/>
                <a:uFillTx/>
                <a:latin typeface="+mn-ea"/>
                <a:ea typeface="+mn-ea"/>
                <a:cs typeface="+mn-cs"/>
                <a:sym typeface="+mn-ea"/>
              </a:rPr>
              <a:t>族维生素和蜂胶，为啥要搭配</a:t>
            </a:r>
            <a:r>
              <a:rPr lang="en-US" altLang="zh-CN" sz="2400" noProof="0" dirty="0" smtClean="0">
                <a:ln>
                  <a:noFill/>
                </a:ln>
                <a:solidFill>
                  <a:srgbClr val="222A35"/>
                </a:solidFill>
                <a:effectLst/>
                <a:uLnTx/>
                <a:uFillTx/>
                <a:latin typeface="+mn-ea"/>
                <a:ea typeface="+mn-ea"/>
                <a:cs typeface="+mn-cs"/>
                <a:sym typeface="+mn-ea"/>
              </a:rPr>
              <a:t>B</a:t>
            </a:r>
            <a:r>
              <a:rPr lang="zh-CN" altLang="en-US" sz="2400" noProof="0" dirty="0" smtClean="0">
                <a:ln>
                  <a:noFill/>
                </a:ln>
                <a:solidFill>
                  <a:srgbClr val="222A35"/>
                </a:solidFill>
                <a:effectLst/>
                <a:uLnTx/>
                <a:uFillTx/>
                <a:latin typeface="+mn-ea"/>
                <a:ea typeface="+mn-ea"/>
                <a:cs typeface="+mn-cs"/>
                <a:sym typeface="+mn-ea"/>
              </a:rPr>
              <a:t>族是因为二甲双胍会导致维生素</a:t>
            </a:r>
            <a:r>
              <a:rPr lang="en-US" altLang="zh-CN" sz="2400" noProof="0" dirty="0" smtClean="0">
                <a:ln>
                  <a:noFill/>
                </a:ln>
                <a:solidFill>
                  <a:srgbClr val="222A35"/>
                </a:solidFill>
                <a:effectLst/>
                <a:uLnTx/>
                <a:uFillTx/>
                <a:latin typeface="+mn-ea"/>
                <a:ea typeface="+mn-ea"/>
                <a:cs typeface="+mn-cs"/>
                <a:sym typeface="+mn-ea"/>
              </a:rPr>
              <a:t>B12</a:t>
            </a:r>
            <a:r>
              <a:rPr lang="zh-CN" altLang="en-US" sz="2400" noProof="0" dirty="0" smtClean="0">
                <a:ln>
                  <a:noFill/>
                </a:ln>
                <a:solidFill>
                  <a:srgbClr val="222A35"/>
                </a:solidFill>
                <a:effectLst/>
                <a:uLnTx/>
                <a:uFillTx/>
                <a:latin typeface="+mn-ea"/>
                <a:ea typeface="+mn-ea"/>
                <a:cs typeface="+mn-cs"/>
                <a:sym typeface="+mn-ea"/>
              </a:rPr>
              <a:t>缺乏，</a:t>
            </a:r>
            <a:r>
              <a:rPr lang="en-US" altLang="zh-CN" sz="2400" noProof="0" dirty="0" smtClean="0">
                <a:ln>
                  <a:noFill/>
                </a:ln>
                <a:solidFill>
                  <a:srgbClr val="222A35"/>
                </a:solidFill>
                <a:effectLst/>
                <a:uLnTx/>
                <a:uFillTx/>
                <a:latin typeface="+mn-ea"/>
                <a:ea typeface="+mn-ea"/>
                <a:cs typeface="+mn-cs"/>
                <a:sym typeface="+mn-ea"/>
              </a:rPr>
              <a:t>B</a:t>
            </a:r>
            <a:r>
              <a:rPr lang="zh-CN" altLang="en-US" sz="2400" noProof="0" dirty="0" smtClean="0">
                <a:ln>
                  <a:noFill/>
                </a:ln>
                <a:solidFill>
                  <a:srgbClr val="222A35"/>
                </a:solidFill>
                <a:effectLst/>
                <a:uLnTx/>
                <a:uFillTx/>
                <a:latin typeface="+mn-ea"/>
                <a:ea typeface="+mn-ea"/>
                <a:cs typeface="+mn-cs"/>
                <a:sym typeface="+mn-ea"/>
              </a:rPr>
              <a:t>族的维生素是相辅相成的，缺一不可。销售泌尿系统疾病搭配番茄红素，销售胃肠类的品种搭配大蒜精油等，做到合理搭配用药增销售。</a:t>
            </a:r>
            <a:endPar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91135" y="571500"/>
            <a:ext cx="8601710" cy="413829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sz="2400" b="0" i="0" u="none" strike="noStrike" kern="1200" cap="none" spc="0" normalizeH="0" baseline="0" noProof="0" dirty="0">
                <a:ln>
                  <a:noFill/>
                </a:ln>
                <a:solidFill>
                  <a:srgbClr val="222A35"/>
                </a:solidFill>
                <a:effectLst/>
                <a:uLnTx/>
                <a:uFillTx/>
                <a:cs typeface="+mn-cs"/>
                <a:sym typeface="+mn-ea"/>
              </a:rPr>
              <a:t>2</a:t>
            </a:r>
            <a:r>
              <a:rPr kumimoji="0" lang="zh-CN" altLang="en-US" sz="2400" b="0" i="0" u="none" strike="noStrike" kern="1200" cap="none" spc="0" normalizeH="0" baseline="0" noProof="0" dirty="0">
                <a:ln>
                  <a:noFill/>
                </a:ln>
                <a:solidFill>
                  <a:srgbClr val="222A35"/>
                </a:solidFill>
                <a:effectLst/>
                <a:uLnTx/>
                <a:uFillTx/>
                <a:cs typeface="+mn-cs"/>
                <a:sym typeface="+mn-ea"/>
              </a:rPr>
              <a:t>、</a:t>
            </a:r>
            <a:r>
              <a:rPr kumimoji="0" lang="zh-CN" altLang="en-US" sz="2400" b="0" i="0" u="none" strike="noStrike" kern="1200" cap="none" spc="0" normalizeH="0" baseline="0" noProof="0" dirty="0">
                <a:ln>
                  <a:noFill/>
                </a:ln>
                <a:solidFill>
                  <a:srgbClr val="222A35"/>
                </a:solidFill>
                <a:effectLst/>
                <a:uLnTx/>
                <a:uFillTx/>
                <a:latin typeface="+mj-ea"/>
                <a:ea typeface="+mj-ea"/>
                <a:cs typeface="+mn-cs"/>
                <a:sym typeface="+mn-ea"/>
              </a:rPr>
              <a:t>计划</a:t>
            </a:r>
            <a:r>
              <a:rPr lang="zh-CN" altLang="en-US" sz="2400" noProof="0" dirty="0" smtClean="0">
                <a:ln>
                  <a:noFill/>
                </a:ln>
                <a:solidFill>
                  <a:srgbClr val="222A35"/>
                </a:solidFill>
                <a:effectLst/>
                <a:uLnTx/>
                <a:uFillTx/>
                <a:latin typeface="+mj-ea"/>
                <a:ea typeface="+mj-ea"/>
                <a:cs typeface="+mn-cs"/>
                <a:sym typeface="+mn-ea"/>
              </a:rPr>
              <a:t>中药材销售</a:t>
            </a:r>
            <a:r>
              <a:rPr lang="en-US" altLang="zh-CN" sz="2400" noProof="0" dirty="0" smtClean="0">
                <a:ln>
                  <a:noFill/>
                </a:ln>
                <a:solidFill>
                  <a:srgbClr val="222A35"/>
                </a:solidFill>
                <a:effectLst/>
                <a:uLnTx/>
                <a:uFillTx/>
                <a:latin typeface="+mj-ea"/>
                <a:ea typeface="+mj-ea"/>
                <a:cs typeface="+mn-cs"/>
                <a:sym typeface="+mn-ea"/>
              </a:rPr>
              <a:t>358</a:t>
            </a:r>
            <a:r>
              <a:rPr lang="zh-CN" altLang="en-US" sz="2400" noProof="0" dirty="0" smtClean="0">
                <a:ln>
                  <a:noFill/>
                </a:ln>
                <a:solidFill>
                  <a:srgbClr val="222A35"/>
                </a:solidFill>
                <a:effectLst/>
                <a:uLnTx/>
                <a:uFillTx/>
                <a:latin typeface="+mj-ea"/>
                <a:ea typeface="+mj-ea"/>
                <a:cs typeface="+mn-cs"/>
                <a:sym typeface="+mn-ea"/>
              </a:rPr>
              <a:t>万，占比</a:t>
            </a:r>
            <a:r>
              <a:rPr lang="en-US" altLang="zh-CN" sz="2400" noProof="0" dirty="0" smtClean="0">
                <a:ln>
                  <a:noFill/>
                </a:ln>
                <a:solidFill>
                  <a:srgbClr val="222A35"/>
                </a:solidFill>
                <a:effectLst/>
                <a:uLnTx/>
                <a:uFillTx/>
                <a:latin typeface="+mj-ea"/>
                <a:ea typeface="+mj-ea"/>
                <a:cs typeface="+mn-cs"/>
                <a:sym typeface="+mn-ea"/>
              </a:rPr>
              <a:t>7%</a:t>
            </a:r>
            <a:r>
              <a:rPr lang="zh-CN" altLang="en-US" sz="2400" noProof="0" dirty="0" smtClean="0">
                <a:ln>
                  <a:noFill/>
                </a:ln>
                <a:solidFill>
                  <a:srgbClr val="222A35"/>
                </a:solidFill>
                <a:effectLst/>
                <a:uLnTx/>
                <a:uFillTx/>
                <a:latin typeface="+mj-ea"/>
                <a:ea typeface="+mj-ea"/>
                <a:cs typeface="+mn-cs"/>
                <a:sym typeface="+mn-ea"/>
              </a:rPr>
              <a:t>。增量</a:t>
            </a:r>
            <a:r>
              <a:rPr kumimoji="0" sz="2400" b="0" i="0" u="none" strike="noStrike" kern="1200" cap="none" spc="0" normalizeH="0" baseline="0" noProof="0" dirty="0">
                <a:ln>
                  <a:noFill/>
                </a:ln>
                <a:solidFill>
                  <a:srgbClr val="222A35"/>
                </a:solidFill>
                <a:effectLst/>
                <a:uLnTx/>
                <a:uFillTx/>
                <a:latin typeface="+mj-ea"/>
                <a:ea typeface="+mj-ea"/>
                <a:cs typeface="+mn-cs"/>
                <a:sym typeface="+mn-ea"/>
              </a:rPr>
              <a:t>的</a:t>
            </a:r>
            <a:r>
              <a:rPr kumimoji="0" lang="zh-CN" sz="2400" b="0" i="0" u="none" strike="noStrike" kern="1200" cap="none" spc="0" normalizeH="0" baseline="0" noProof="0" dirty="0">
                <a:ln>
                  <a:noFill/>
                </a:ln>
                <a:solidFill>
                  <a:srgbClr val="222A35"/>
                </a:solidFill>
                <a:effectLst/>
                <a:uLnTx/>
                <a:uFillTx/>
                <a:latin typeface="+mj-ea"/>
                <a:ea typeface="+mj-ea"/>
                <a:cs typeface="+mn-cs"/>
                <a:sym typeface="+mn-ea"/>
              </a:rPr>
              <a:t>措施是</a:t>
            </a:r>
            <a:r>
              <a:rPr kumimoji="0" sz="2400" b="0" i="0" u="none" strike="noStrike" kern="1200" cap="none" spc="0" normalizeH="0" baseline="0" noProof="0" dirty="0">
                <a:ln>
                  <a:noFill/>
                </a:ln>
                <a:solidFill>
                  <a:srgbClr val="222A35"/>
                </a:solidFill>
                <a:effectLst/>
                <a:uLnTx/>
                <a:uFillTx/>
                <a:latin typeface="+mj-ea"/>
                <a:ea typeface="+mj-ea"/>
                <a:cs typeface="+mn-cs"/>
                <a:sym typeface="+mn-ea"/>
              </a:rPr>
              <a:t>：(1)利用药师团队对经营的中药品种进行解析（有效成分、药理作用、功能主治、联合用药及禁忌），每天一个品种，门店交接班培训，片区巡店抽查，</a:t>
            </a:r>
            <a:r>
              <a:rPr kumimoji="0" lang="zh-CN" sz="2400" b="0" i="0" u="none" strike="noStrike" kern="1200" cap="none" spc="0" normalizeH="0" baseline="0" noProof="0" dirty="0">
                <a:ln>
                  <a:noFill/>
                </a:ln>
                <a:solidFill>
                  <a:srgbClr val="222A35"/>
                </a:solidFill>
                <a:effectLst/>
                <a:uLnTx/>
                <a:uFillTx/>
                <a:latin typeface="+mj-ea"/>
                <a:ea typeface="+mj-ea"/>
                <a:cs typeface="+mn-cs"/>
                <a:sym typeface="+mn-ea"/>
              </a:rPr>
              <a:t>增加</a:t>
            </a:r>
            <a:r>
              <a:rPr kumimoji="0" sz="2400" b="0" i="0" u="none" strike="noStrike" kern="1200" cap="none" spc="0" normalizeH="0" baseline="0" noProof="0" dirty="0">
                <a:ln>
                  <a:noFill/>
                </a:ln>
                <a:solidFill>
                  <a:srgbClr val="222A35"/>
                </a:solidFill>
                <a:effectLst/>
                <a:uLnTx/>
                <a:uFillTx/>
                <a:latin typeface="+mj-ea"/>
                <a:ea typeface="+mj-ea"/>
                <a:cs typeface="+mn-cs"/>
                <a:sym typeface="+mn-ea"/>
              </a:rPr>
              <a:t>员工对产品有新的认识。在中医比较紧缺的时间里，力争中药销售有新的突破（达到月均销售29-30万元）。(2)品种的补充：</a:t>
            </a:r>
            <a:r>
              <a:rPr kumimoji="0" lang="zh-CN" sz="2400" b="0" i="0" u="none" strike="noStrike" kern="1200" cap="none" spc="0" normalizeH="0" baseline="0" noProof="0" dirty="0">
                <a:ln>
                  <a:noFill/>
                </a:ln>
                <a:solidFill>
                  <a:srgbClr val="222A35"/>
                </a:solidFill>
                <a:effectLst/>
                <a:uLnTx/>
                <a:uFillTx/>
                <a:latin typeface="+mj-ea"/>
                <a:ea typeface="+mj-ea"/>
                <a:cs typeface="+mn-cs"/>
                <a:sym typeface="+mn-ea"/>
              </a:rPr>
              <a:t>中药必备已做进系统，</a:t>
            </a:r>
            <a:r>
              <a:rPr kumimoji="0" sz="2400" b="0" i="0" u="none" strike="noStrike" kern="1200" cap="none" spc="0" normalizeH="0" baseline="0" noProof="0" dirty="0">
                <a:ln>
                  <a:noFill/>
                </a:ln>
                <a:solidFill>
                  <a:srgbClr val="222A35"/>
                </a:solidFill>
                <a:effectLst/>
                <a:uLnTx/>
                <a:uFillTx/>
                <a:latin typeface="+mj-ea"/>
                <a:ea typeface="+mj-ea"/>
                <a:cs typeface="+mn-cs"/>
                <a:sym typeface="+mn-ea"/>
              </a:rPr>
              <a:t>片区抽查门店经营的品种必须达90%，确保销售。</a:t>
            </a:r>
            <a:endParaRPr kumimoji="0" lang="zh-CN" altLang="en-US" sz="2400" b="0" i="0" u="none" strike="noStrike" kern="1200" cap="none" spc="0" normalizeH="0" baseline="0" noProof="0" dirty="0">
              <a:ln>
                <a:noFill/>
              </a:ln>
              <a:solidFill>
                <a:srgbClr val="222A35"/>
              </a:solidFill>
              <a:effectLst/>
              <a:uLnTx/>
              <a:uFillTx/>
              <a:latin typeface="+mj-ea"/>
              <a:ea typeface="+mj-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394335" y="572135"/>
            <a:ext cx="8601710" cy="413829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lang="zh-CN" sz="2400" noProof="0" dirty="0">
                <a:ln>
                  <a:noFill/>
                </a:ln>
                <a:solidFill>
                  <a:srgbClr val="222A35"/>
                </a:solidFill>
                <a:effectLst/>
                <a:uLnTx/>
                <a:uFillTx/>
                <a:latin typeface="+mj-ea"/>
                <a:ea typeface="+mj-ea"/>
                <a:cs typeface="+mn-cs"/>
                <a:sym typeface="+mn-ea"/>
              </a:rPr>
              <a:t>（</a:t>
            </a:r>
            <a:r>
              <a:rPr lang="en-US" altLang="zh-CN" sz="2400" noProof="0" dirty="0">
                <a:ln>
                  <a:noFill/>
                </a:ln>
                <a:solidFill>
                  <a:srgbClr val="222A35"/>
                </a:solidFill>
                <a:effectLst/>
                <a:uLnTx/>
                <a:uFillTx/>
                <a:latin typeface="+mj-ea"/>
                <a:ea typeface="+mj-ea"/>
                <a:cs typeface="+mn-cs"/>
                <a:sym typeface="+mn-ea"/>
              </a:rPr>
              <a:t>3</a:t>
            </a:r>
            <a:r>
              <a:rPr lang="zh-CN" altLang="en-US" sz="2400" noProof="0" dirty="0">
                <a:ln>
                  <a:noFill/>
                </a:ln>
                <a:solidFill>
                  <a:srgbClr val="222A35"/>
                </a:solidFill>
                <a:effectLst/>
                <a:uLnTx/>
                <a:uFillTx/>
                <a:latin typeface="+mj-ea"/>
                <a:ea typeface="+mj-ea"/>
                <a:cs typeface="+mn-cs"/>
                <a:sym typeface="+mn-ea"/>
              </a:rPr>
              <a:t>）中</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药饮片熟记，组织片区门店进行中药配方的认药，增强员工的业务技能。</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(4)</a:t>
            </a:r>
            <a:r>
              <a:rPr kumimoji="0" lang="zh-CN" altLang="zh-CN" sz="2400" b="0" i="0" u="none" strike="noStrike" kern="1200" cap="none" spc="0" normalizeH="0" baseline="0" noProof="0" dirty="0">
                <a:ln>
                  <a:noFill/>
                </a:ln>
                <a:solidFill>
                  <a:srgbClr val="222A35"/>
                </a:solidFill>
                <a:effectLst/>
                <a:uLnTx/>
                <a:uFillTx/>
                <a:latin typeface="+mn-ea"/>
                <a:ea typeface="+mn-ea"/>
                <a:cs typeface="+mn-cs"/>
                <a:sym typeface="+mn-ea"/>
              </a:rPr>
              <a:t>、反复培训贵细品种的功效及鉴别（每季度至少培训一次）：虫草（</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298</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元的</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3</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根装）、野山参、燕窝（冻干、燕盏、燕窝饮品的区别）</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lang="en-US" sz="2400" noProof="0" dirty="0" smtClean="0">
                <a:ln>
                  <a:noFill/>
                </a:ln>
                <a:solidFill>
                  <a:srgbClr val="222A35"/>
                </a:solidFill>
                <a:effectLst/>
                <a:uLnTx/>
                <a:uFillTx/>
                <a:latin typeface="+mn-ea"/>
                <a:ea typeface="+mn-ea"/>
                <a:cs typeface="+mn-cs"/>
                <a:sym typeface="+mn-ea"/>
              </a:rPr>
              <a:t>3</a:t>
            </a:r>
            <a:r>
              <a:rPr lang="zh-CN" altLang="en-US" sz="2400" noProof="0" dirty="0" smtClean="0">
                <a:ln>
                  <a:noFill/>
                </a:ln>
                <a:solidFill>
                  <a:srgbClr val="222A35"/>
                </a:solidFill>
                <a:effectLst/>
                <a:uLnTx/>
                <a:uFillTx/>
                <a:latin typeface="+mn-ea"/>
                <a:ea typeface="+mn-ea"/>
                <a:cs typeface="+mn-cs"/>
                <a:sym typeface="+mn-ea"/>
              </a:rPr>
              <a:t>、帮扶片区日均</a:t>
            </a:r>
            <a:r>
              <a:rPr lang="en-US" altLang="zh-CN" sz="2400" noProof="0" dirty="0" smtClean="0">
                <a:ln>
                  <a:noFill/>
                </a:ln>
                <a:solidFill>
                  <a:srgbClr val="222A35"/>
                </a:solidFill>
                <a:effectLst/>
                <a:uLnTx/>
                <a:uFillTx/>
                <a:latin typeface="+mn-ea"/>
                <a:ea typeface="+mn-ea"/>
                <a:cs typeface="+mn-cs"/>
                <a:sym typeface="+mn-ea"/>
              </a:rPr>
              <a:t>3000</a:t>
            </a:r>
            <a:r>
              <a:rPr lang="zh-CN" altLang="en-US" sz="2400" noProof="0" dirty="0" smtClean="0">
                <a:ln>
                  <a:noFill/>
                </a:ln>
                <a:solidFill>
                  <a:srgbClr val="222A35"/>
                </a:solidFill>
                <a:effectLst/>
                <a:uLnTx/>
                <a:uFillTx/>
                <a:latin typeface="+mn-ea"/>
                <a:ea typeface="+mn-ea"/>
                <a:cs typeface="+mn-cs"/>
                <a:sym typeface="+mn-ea"/>
              </a:rPr>
              <a:t>元以下门店（新怡店和聚萃路店）尽快上量和扭亏：（</a:t>
            </a:r>
            <a:r>
              <a:rPr lang="en-US" altLang="zh-CN" sz="2400" noProof="0" dirty="0" smtClean="0">
                <a:ln>
                  <a:noFill/>
                </a:ln>
                <a:solidFill>
                  <a:srgbClr val="222A35"/>
                </a:solidFill>
                <a:effectLst/>
                <a:uLnTx/>
                <a:uFillTx/>
                <a:latin typeface="+mn-ea"/>
                <a:ea typeface="+mn-ea"/>
                <a:cs typeface="+mn-cs"/>
                <a:sym typeface="+mn-ea"/>
              </a:rPr>
              <a:t>1</a:t>
            </a:r>
            <a:r>
              <a:rPr lang="zh-CN" altLang="en-US" sz="2400" noProof="0" dirty="0" smtClean="0">
                <a:ln>
                  <a:noFill/>
                </a:ln>
                <a:solidFill>
                  <a:srgbClr val="222A35"/>
                </a:solidFill>
                <a:effectLst/>
                <a:uLnTx/>
                <a:uFillTx/>
                <a:latin typeface="+mn-ea"/>
                <a:ea typeface="+mn-ea"/>
                <a:cs typeface="+mn-cs"/>
                <a:sym typeface="+mn-ea"/>
              </a:rPr>
              <a:t>）团队的稳定：新怡店从</a:t>
            </a:r>
            <a:r>
              <a:rPr lang="en-US" altLang="zh-CN" sz="2400" noProof="0" dirty="0" smtClean="0">
                <a:ln>
                  <a:noFill/>
                </a:ln>
                <a:solidFill>
                  <a:srgbClr val="222A35"/>
                </a:solidFill>
                <a:effectLst/>
                <a:uLnTx/>
                <a:uFillTx/>
                <a:latin typeface="+mn-ea"/>
                <a:ea typeface="+mn-ea"/>
                <a:cs typeface="+mn-cs"/>
                <a:sym typeface="+mn-ea"/>
              </a:rPr>
              <a:t>11</a:t>
            </a:r>
            <a:r>
              <a:rPr lang="zh-CN" altLang="en-US" sz="2400" noProof="0" dirty="0" smtClean="0">
                <a:ln>
                  <a:noFill/>
                </a:ln>
                <a:solidFill>
                  <a:srgbClr val="222A35"/>
                </a:solidFill>
                <a:effectLst/>
                <a:uLnTx/>
                <a:uFillTx/>
                <a:latin typeface="+mn-ea"/>
                <a:ea typeface="+mn-ea"/>
                <a:cs typeface="+mn-cs"/>
                <a:sym typeface="+mn-ea"/>
              </a:rPr>
              <a:t>月份起人员全部更换，强化新团队学习意识（每天跟踪瑞学的拿药练</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213995" y="933450"/>
            <a:ext cx="8782050" cy="3776980"/>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习并进行检核）。（</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2</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）新怡品种库存的分析及补充：门店目前经营品规数：</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2737</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个，数量为</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的有 </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429</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个，占比 </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16%</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，数量为</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2</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的有 </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1168</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 个，占比 </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43%</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1-2</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个单品库存合计占比为 </a:t>
            </a:r>
            <a:r>
              <a:rPr lang="en-US" altLang="zh-CN" sz="2400" noProof="0" dirty="0" smtClean="0">
                <a:ln>
                  <a:noFill/>
                </a:ln>
                <a:solidFill>
                  <a:srgbClr val="222A35"/>
                </a:solidFill>
                <a:effectLst/>
                <a:uLnTx/>
                <a:uFillTx/>
                <a:latin typeface="+mn-ea"/>
                <a:ea typeface="+mn-ea"/>
                <a:cs typeface="+mn-cs"/>
                <a:sym typeface="+mn-ea"/>
              </a:rPr>
              <a:t>58%</a:t>
            </a:r>
            <a:r>
              <a:rPr lang="zh-CN" altLang="en-US" sz="2400" noProof="0" dirty="0" smtClean="0">
                <a:ln>
                  <a:noFill/>
                </a:ln>
                <a:solidFill>
                  <a:srgbClr val="222A35"/>
                </a:solidFill>
                <a:effectLst/>
                <a:uLnTx/>
                <a:uFillTx/>
                <a:latin typeface="+mn-ea"/>
                <a:ea typeface="+mn-ea"/>
                <a:cs typeface="+mn-cs"/>
                <a:sym typeface="+mn-ea"/>
              </a:rPr>
              <a:t> 、根据周边顾客</a:t>
            </a:r>
            <a:r>
              <a:rPr lang="zh-CN" altLang="en-US" sz="2400" noProof="0" dirty="0">
                <a:ln>
                  <a:noFill/>
                </a:ln>
                <a:solidFill>
                  <a:srgbClr val="222A35"/>
                </a:solidFill>
                <a:effectLst/>
                <a:uLnTx/>
                <a:uFillTx/>
                <a:latin typeface="+mn-ea"/>
                <a:ea typeface="+mn-ea"/>
                <a:cs typeface="+mn-cs"/>
                <a:sym typeface="+mn-ea"/>
              </a:rPr>
              <a:t>的需求，计划增补品种至</a:t>
            </a:r>
            <a:r>
              <a:rPr lang="en-US" altLang="zh-CN" sz="2400" noProof="0" dirty="0">
                <a:ln>
                  <a:noFill/>
                </a:ln>
                <a:solidFill>
                  <a:srgbClr val="222A35"/>
                </a:solidFill>
                <a:effectLst/>
                <a:uLnTx/>
                <a:uFillTx/>
                <a:latin typeface="+mn-ea"/>
                <a:ea typeface="+mn-ea"/>
                <a:cs typeface="+mn-cs"/>
                <a:sym typeface="+mn-ea"/>
              </a:rPr>
              <a:t>3000</a:t>
            </a:r>
            <a:r>
              <a:rPr lang="zh-CN" altLang="en-US" sz="2400" noProof="0" dirty="0">
                <a:ln>
                  <a:noFill/>
                </a:ln>
                <a:solidFill>
                  <a:srgbClr val="222A35"/>
                </a:solidFill>
                <a:effectLst/>
                <a:uLnTx/>
                <a:uFillTx/>
                <a:latin typeface="+mn-ea"/>
                <a:ea typeface="+mn-ea"/>
                <a:cs typeface="+mn-cs"/>
                <a:sym typeface="+mn-ea"/>
              </a:rPr>
              <a:t>个以上，增加疗程品种数控制库存为</a:t>
            </a:r>
            <a:r>
              <a:rPr lang="en-US" altLang="zh-CN" sz="2400" noProof="0" dirty="0">
                <a:ln>
                  <a:noFill/>
                </a:ln>
                <a:solidFill>
                  <a:srgbClr val="222A35"/>
                </a:solidFill>
                <a:effectLst/>
                <a:uLnTx/>
                <a:uFillTx/>
                <a:latin typeface="+mn-ea"/>
                <a:ea typeface="+mn-ea"/>
                <a:cs typeface="+mn-cs"/>
                <a:sym typeface="+mn-ea"/>
              </a:rPr>
              <a:t>1</a:t>
            </a:r>
            <a:r>
              <a:rPr lang="zh-CN" altLang="en-US" sz="2400" noProof="0" dirty="0">
                <a:ln>
                  <a:noFill/>
                </a:ln>
                <a:solidFill>
                  <a:srgbClr val="222A35"/>
                </a:solidFill>
                <a:effectLst/>
                <a:uLnTx/>
                <a:uFillTx/>
                <a:latin typeface="+mn-ea"/>
                <a:ea typeface="+mn-ea"/>
                <a:cs typeface="+mn-cs"/>
                <a:sym typeface="+mn-ea"/>
              </a:rPr>
              <a:t>的品种在</a:t>
            </a:r>
            <a:r>
              <a:rPr lang="en-US" altLang="zh-CN" sz="2400" noProof="0" dirty="0">
                <a:ln>
                  <a:noFill/>
                </a:ln>
                <a:solidFill>
                  <a:srgbClr val="222A35"/>
                </a:solidFill>
                <a:effectLst/>
                <a:uLnTx/>
                <a:uFillTx/>
                <a:latin typeface="+mn-ea"/>
                <a:ea typeface="+mn-ea"/>
                <a:cs typeface="+mn-cs"/>
                <a:sym typeface="+mn-ea"/>
              </a:rPr>
              <a:t>150</a:t>
            </a:r>
            <a:r>
              <a:rPr lang="zh-CN" altLang="en-US" sz="2400" noProof="0" dirty="0">
                <a:ln>
                  <a:noFill/>
                </a:ln>
                <a:solidFill>
                  <a:srgbClr val="222A35"/>
                </a:solidFill>
                <a:effectLst/>
                <a:uLnTx/>
                <a:uFillTx/>
                <a:latin typeface="+mn-ea"/>
                <a:ea typeface="+mn-ea"/>
                <a:cs typeface="+mn-cs"/>
                <a:sym typeface="+mn-ea"/>
              </a:rPr>
              <a:t>个以下，满足顾客对疗程品种的需求增销售。</a:t>
            </a:r>
            <a:endPar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394335" y="572135"/>
            <a:ext cx="8601710" cy="413829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4</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）价格的收集录入及标示：督促门店每月收集的会员超低特价不得低于</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100</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个</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店，门店在相应的品种陈列处做好标注（用红色的特价签），特价吸客。利用好公司今年的销售政策（2个极端的品种）会员超低特价和天天会员价，完成</a:t>
            </a:r>
            <a:r>
              <a:rPr lang="zh-CN" altLang="en-US" sz="2400" noProof="0" dirty="0">
                <a:ln>
                  <a:noFill/>
                </a:ln>
                <a:solidFill>
                  <a:srgbClr val="222A35"/>
                </a:solidFill>
                <a:effectLst/>
                <a:uLnTx/>
                <a:uFillTx/>
                <a:latin typeface="+mn-ea"/>
                <a:ea typeface="+mn-ea"/>
                <a:cs typeface="+mn-cs"/>
                <a:sym typeface="+mn-ea"/>
              </a:rPr>
              <a:t>门店细节的督促（要求每个人都熟悉品种和熟记公司的政策），每个品种做好标示，确保客流。</a:t>
            </a:r>
            <a:endParaRPr lang="zh-CN" altLang="en-US" sz="240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380"/>
            <a:ext cx="9153525" cy="33528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597535" y="478790"/>
            <a:ext cx="8231505" cy="4339590"/>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lang="en-US" altLang="zh-CN" sz="2400">
                <a:latin typeface="微软雅黑" panose="020B0503020204020204" pitchFamily="34" charset="-122"/>
                <a:ea typeface="微软雅黑" panose="020B0503020204020204" pitchFamily="34" charset="-122"/>
                <a:sym typeface="+mn-ea"/>
              </a:rPr>
              <a:t>4</a:t>
            </a:r>
            <a:r>
              <a:rPr lang="zh-CN" altLang="en-US" sz="2400">
                <a:latin typeface="微软雅黑" panose="020B0503020204020204" pitchFamily="34" charset="-122"/>
                <a:ea typeface="微软雅黑" panose="020B0503020204020204" pitchFamily="34" charset="-122"/>
                <a:sym typeface="+mn-ea"/>
              </a:rPr>
              <a:t>、团队建设和加强新员工的培训工作：截止到现在</a:t>
            </a:r>
            <a:r>
              <a:rPr lang="en-US" altLang="zh-CN" sz="2400">
                <a:latin typeface="微软雅黑" panose="020B0503020204020204" pitchFamily="34" charset="-122"/>
                <a:ea typeface="微软雅黑" panose="020B0503020204020204" pitchFamily="34" charset="-122"/>
                <a:sym typeface="+mn-ea"/>
              </a:rPr>
              <a:t>17</a:t>
            </a:r>
            <a:r>
              <a:rPr lang="zh-CN" altLang="en-US" sz="2400">
                <a:latin typeface="微软雅黑" panose="020B0503020204020204" pitchFamily="34" charset="-122"/>
                <a:ea typeface="微软雅黑" panose="020B0503020204020204" pitchFamily="34" charset="-122"/>
                <a:sym typeface="+mn-ea"/>
              </a:rPr>
              <a:t>年西北片新入职（半年内）</a:t>
            </a:r>
            <a:r>
              <a:rPr lang="en-US" altLang="zh-CN" sz="2400">
                <a:latin typeface="微软雅黑" panose="020B0503020204020204" pitchFamily="34" charset="-122"/>
                <a:ea typeface="微软雅黑" panose="020B0503020204020204" pitchFamily="34" charset="-122"/>
                <a:sym typeface="+mn-ea"/>
              </a:rPr>
              <a:t>18</a:t>
            </a:r>
            <a:r>
              <a:rPr lang="zh-CN" altLang="en-US" sz="2400">
                <a:latin typeface="微软雅黑" panose="020B0503020204020204" pitchFamily="34" charset="-122"/>
                <a:ea typeface="微软雅黑" panose="020B0503020204020204" pitchFamily="34" charset="-122"/>
                <a:sym typeface="+mn-ea"/>
              </a:rPr>
              <a:t>人，占片区人员总数（</a:t>
            </a:r>
            <a:r>
              <a:rPr lang="en-US" altLang="zh-CN" sz="2400">
                <a:latin typeface="微软雅黑" panose="020B0503020204020204" pitchFamily="34" charset="-122"/>
                <a:ea typeface="微软雅黑" panose="020B0503020204020204" pitchFamily="34" charset="-122"/>
                <a:sym typeface="+mn-ea"/>
              </a:rPr>
              <a:t>80</a:t>
            </a:r>
            <a:r>
              <a:rPr lang="zh-CN" altLang="en-US" sz="2400">
                <a:latin typeface="微软雅黑" panose="020B0503020204020204" pitchFamily="34" charset="-122"/>
                <a:ea typeface="微软雅黑" panose="020B0503020204020204" pitchFamily="34" charset="-122"/>
                <a:sym typeface="+mn-ea"/>
              </a:rPr>
              <a:t>人）的</a:t>
            </a:r>
            <a:r>
              <a:rPr lang="en-US" altLang="zh-CN" sz="2400">
                <a:latin typeface="微软雅黑" panose="020B0503020204020204" pitchFamily="34" charset="-122"/>
                <a:ea typeface="微软雅黑" panose="020B0503020204020204" pitchFamily="34" charset="-122"/>
                <a:sym typeface="+mn-ea"/>
              </a:rPr>
              <a:t>23%</a:t>
            </a:r>
            <a:r>
              <a:rPr lang="zh-CN" altLang="en-US" sz="2400">
                <a:latin typeface="微软雅黑" panose="020B0503020204020204" pitchFamily="34" charset="-122"/>
                <a:ea typeface="微软雅黑" panose="020B0503020204020204" pitchFamily="34" charset="-122"/>
                <a:sym typeface="+mn-ea"/>
              </a:rPr>
              <a:t>。利用合作厂商到门店交接班培训、片区每月常规疾病的培训、门店一带一的带习及片区巡店抽查和考核的方式提升员工的业务知识，规范员工的礼貌用语，提升新员工对企业的认知度，增加稳定性。</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5" name="矩形 4"/>
          <p:cNvSpPr/>
          <p:nvPr/>
        </p:nvSpPr>
        <p:spPr>
          <a:xfrm flipV="1">
            <a:off x="0" y="5138420"/>
            <a:ext cx="9271000" cy="7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ransition advClick="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248285" y="662940"/>
            <a:ext cx="8849995" cy="404685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4</a:t>
            </a: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lang="en-US" altLang="zh-CN" sz="2400" noProof="0" dirty="0">
              <a:ln>
                <a:noFill/>
              </a:ln>
              <a:solidFill>
                <a:srgbClr val="222A35"/>
              </a:solidFill>
              <a:effectLst/>
              <a:uLnTx/>
              <a:uFillTx/>
              <a:latin typeface="+mn-ea"/>
              <a:ea typeface="+mn-ea"/>
              <a:cs typeface="+mn-cs"/>
              <a:sym typeface="+mn-ea"/>
            </a:endParaRPr>
          </a:p>
          <a:p>
            <a:pPr marL="0" marR="0" lvl="0" algn="l" defTabSz="514350" rtl="0">
              <a:lnSpc>
                <a:spcPct val="150000"/>
              </a:lnSpc>
              <a:spcBef>
                <a:spcPct val="0"/>
              </a:spcBef>
              <a:spcAft>
                <a:spcPct val="30000"/>
              </a:spcAft>
              <a:buClrTx/>
              <a:buSzTx/>
              <a:buFontTx/>
              <a:buNone/>
              <a:defRPr/>
            </a:pPr>
            <a:r>
              <a:rPr lang="en-US" altLang="zh-CN" sz="2400" noProof="0" dirty="0">
                <a:ln>
                  <a:noFill/>
                </a:ln>
                <a:solidFill>
                  <a:srgbClr val="222A35"/>
                </a:solidFill>
                <a:effectLst/>
                <a:uLnTx/>
                <a:uFillTx/>
                <a:latin typeface="+mn-ea"/>
                <a:ea typeface="+mn-ea"/>
                <a:cs typeface="+mn-cs"/>
                <a:sym typeface="+mn-ea"/>
              </a:rPr>
              <a:t>5</a:t>
            </a:r>
            <a:r>
              <a:rPr lang="zh-CN" altLang="zh-CN" sz="2400" noProof="0" dirty="0">
                <a:ln>
                  <a:noFill/>
                </a:ln>
                <a:solidFill>
                  <a:srgbClr val="222A35"/>
                </a:solidFill>
                <a:effectLst/>
                <a:uLnTx/>
                <a:uFillTx/>
                <a:latin typeface="+mn-ea"/>
                <a:ea typeface="+mn-ea"/>
                <a:cs typeface="+mn-cs"/>
                <a:sym typeface="+mn-ea"/>
              </a:rPr>
              <a:t>、会员的发展工作：</a:t>
            </a: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algn="l" rtl="0">
              <a:lnSpc>
                <a:spcPct val="150000"/>
              </a:lnSpc>
              <a:spcBef>
                <a:spcPct val="0"/>
              </a:spcBef>
              <a:buFont typeface="Wingdings" panose="05000000000000000000" pitchFamily="2" charset="2"/>
              <a:buChar char="Ø"/>
            </a:pP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抓会员就是抓销售：把细节做好、重视会员的发展，多说，</a:t>
            </a:r>
            <a:endPar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endParaRPr>
          </a:p>
          <a:p>
            <a:pPr marL="0" marR="0" lvl="0" algn="l" rtl="0">
              <a:lnSpc>
                <a:spcPct val="150000"/>
              </a:lnSpc>
              <a:spcBef>
                <a:spcPct val="0"/>
              </a:spcBef>
              <a:buFont typeface="Wingdings" panose="05000000000000000000" pitchFamily="2" charset="2"/>
            </a:pP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多介绍，多办卡。每次活动至少通知会员</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1000</a:t>
            </a:r>
            <a:r>
              <a:rPr lang="en-US" altLang="x-none"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500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名</a:t>
            </a:r>
            <a:r>
              <a:rPr lang="en-US" altLang="x-none"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店，提高会员卡的使用率及对药房的认知度。</a:t>
            </a: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marL="0" marR="0" lvl="0" algn="l" rtl="0">
              <a:lnSpc>
                <a:spcPct val="150000"/>
              </a:lnSpc>
              <a:spcBef>
                <a:spcPct val="0"/>
              </a:spcBef>
              <a:buFont typeface="Wingdings" panose="05000000000000000000" pitchFamily="2" charset="2"/>
            </a:pP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zh-CN"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graphicFrame>
        <p:nvGraphicFramePr>
          <p:cNvPr id="14464" name="表格 14463"/>
          <p:cNvGraphicFramePr/>
          <p:nvPr/>
        </p:nvGraphicFramePr>
        <p:xfrm>
          <a:off x="375920" y="789305"/>
          <a:ext cx="8059420" cy="1415415"/>
        </p:xfrm>
        <a:graphic>
          <a:graphicData uri="http://schemas.openxmlformats.org/drawingml/2006/table">
            <a:tbl>
              <a:tblPr/>
              <a:tblGrid>
                <a:gridCol w="702945"/>
                <a:gridCol w="800735"/>
                <a:gridCol w="956310"/>
                <a:gridCol w="878205"/>
                <a:gridCol w="706755"/>
                <a:gridCol w="941070"/>
                <a:gridCol w="878840"/>
                <a:gridCol w="912495"/>
                <a:gridCol w="1282065"/>
              </a:tblGrid>
              <a:tr h="487680">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年份</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总笔数</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会员消费笔数</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会员消费笔数占比</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总销售</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会员消费</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会员消费占比</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会员客单价</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发展新会员总人数</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r>
              <a:tr h="594360">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16</a:t>
                      </a:r>
                      <a:r>
                        <a:rPr lang="zh-CN" altLang="en-US" sz="1600" dirty="0">
                          <a:solidFill>
                            <a:srgbClr val="000000"/>
                          </a:solidFill>
                          <a:latin typeface="Calibri" panose="020F0502020204030204" pitchFamily="34" charset="0"/>
                          <a:sym typeface="宋体" panose="02010600030101010101" pitchFamily="2" charset="-122"/>
                        </a:rPr>
                        <a:t>年</a:t>
                      </a:r>
                      <a:endParaRPr lang="zh-CN" altLang="en-US" sz="1600" dirty="0">
                        <a:solidFill>
                          <a:srgbClr val="000000"/>
                        </a:solidFill>
                        <a:latin typeface="Calibri" panose="020F0502020204030204" pitchFamily="34" charset="0"/>
                        <a:sym typeface="宋体" panose="02010600030101010101" pitchFamily="2" charset="-122"/>
                      </a:endParaRPr>
                    </a:p>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17年</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435995</a:t>
                      </a:r>
                      <a:endParaRPr lang="en-US" altLang="x-none" sz="1600" dirty="0">
                        <a:solidFill>
                          <a:srgbClr val="000000"/>
                        </a:solidFill>
                        <a:latin typeface="Calibri" panose="020F0502020204030204" pitchFamily="34" charset="0"/>
                        <a:sym typeface="宋体" panose="02010600030101010101" pitchFamily="2" charset="-122"/>
                      </a:endParaRPr>
                    </a:p>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487210</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133691  229195</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30.66%</a:t>
                      </a:r>
                      <a:endParaRPr lang="en-US" altLang="x-none" sz="1600" dirty="0">
                        <a:solidFill>
                          <a:srgbClr val="000000"/>
                        </a:solidFill>
                        <a:latin typeface="Calibri" panose="020F0502020204030204" pitchFamily="34" charset="0"/>
                        <a:sym typeface="宋体" panose="02010600030101010101" pitchFamily="2" charset="-122"/>
                      </a:endParaRPr>
                    </a:p>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41.77%</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3217</a:t>
                      </a:r>
                      <a:r>
                        <a:rPr lang="zh-CN" altLang="en-US" sz="1600" dirty="0">
                          <a:solidFill>
                            <a:srgbClr val="000000"/>
                          </a:solidFill>
                          <a:latin typeface="Calibri" panose="020F0502020204030204" pitchFamily="34" charset="0"/>
                          <a:sym typeface="宋体" panose="02010600030101010101" pitchFamily="2" charset="-122"/>
                        </a:rPr>
                        <a:t>万</a:t>
                      </a:r>
                      <a:r>
                        <a:rPr lang="en-US" altLang="zh-CN" sz="1600" dirty="0">
                          <a:solidFill>
                            <a:srgbClr val="000000"/>
                          </a:solidFill>
                          <a:latin typeface="Calibri" panose="020F0502020204030204" pitchFamily="34" charset="0"/>
                          <a:sym typeface="宋体" panose="02010600030101010101" pitchFamily="2" charset="-122"/>
                        </a:rPr>
                        <a:t>4266</a:t>
                      </a:r>
                      <a:r>
                        <a:rPr lang="zh-CN" altLang="en-US" sz="1600" dirty="0">
                          <a:solidFill>
                            <a:srgbClr val="000000"/>
                          </a:solidFill>
                          <a:latin typeface="Calibri" panose="020F0502020204030204" pitchFamily="34" charset="0"/>
                          <a:sym typeface="宋体" panose="02010600030101010101" pitchFamily="2" charset="-122"/>
                        </a:rPr>
                        <a:t>万</a:t>
                      </a:r>
                      <a:endParaRPr lang="zh-CN" altLang="en-US"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1093</a:t>
                      </a:r>
                      <a:r>
                        <a:rPr lang="zh-CN" altLang="en-US" sz="1600" dirty="0">
                          <a:solidFill>
                            <a:srgbClr val="000000"/>
                          </a:solidFill>
                          <a:latin typeface="Calibri" panose="020F0502020204030204" pitchFamily="34" charset="0"/>
                          <a:sym typeface="宋体" panose="02010600030101010101" pitchFamily="2" charset="-122"/>
                        </a:rPr>
                        <a:t>万</a:t>
                      </a:r>
                      <a:endParaRPr lang="zh-CN" altLang="en-US" sz="1600" dirty="0">
                        <a:solidFill>
                          <a:srgbClr val="000000"/>
                        </a:solidFill>
                        <a:latin typeface="Calibri" panose="020F0502020204030204" pitchFamily="34" charset="0"/>
                        <a:sym typeface="宋体" panose="02010600030101010101" pitchFamily="2" charset="-122"/>
                      </a:endParaRPr>
                    </a:p>
                    <a:p>
                      <a:pPr marL="0" lvl="0" indent="0" algn="ctr">
                        <a:buNone/>
                      </a:pPr>
                      <a:r>
                        <a:rPr lang="en-US" altLang="zh-CN" sz="1600" dirty="0">
                          <a:solidFill>
                            <a:srgbClr val="000000"/>
                          </a:solidFill>
                          <a:latin typeface="Calibri" panose="020F0502020204030204" pitchFamily="34" charset="0"/>
                          <a:sym typeface="宋体" panose="02010600030101010101" pitchFamily="2" charset="-122"/>
                        </a:rPr>
                        <a:t>2136</a:t>
                      </a:r>
                      <a:r>
                        <a:rPr lang="zh-CN" altLang="en-US" sz="1600" dirty="0">
                          <a:solidFill>
                            <a:srgbClr val="000000"/>
                          </a:solidFill>
                          <a:latin typeface="Calibri" panose="020F0502020204030204" pitchFamily="34" charset="0"/>
                          <a:sym typeface="宋体" panose="02010600030101010101" pitchFamily="2" charset="-122"/>
                        </a:rPr>
                        <a:t>万</a:t>
                      </a:r>
                      <a:endParaRPr lang="zh-CN" altLang="en-US"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33.97%</a:t>
                      </a:r>
                      <a:endParaRPr lang="en-US" altLang="x-none" sz="1600" dirty="0">
                        <a:solidFill>
                          <a:srgbClr val="000000"/>
                        </a:solidFill>
                        <a:latin typeface="Calibri" panose="020F0502020204030204" pitchFamily="34" charset="0"/>
                        <a:sym typeface="宋体" panose="02010600030101010101" pitchFamily="2" charset="-122"/>
                      </a:endParaRPr>
                    </a:p>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50.06%</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82</a:t>
                      </a:r>
                      <a:r>
                        <a:rPr lang="zh-CN" altLang="en-US" sz="1600" dirty="0">
                          <a:solidFill>
                            <a:srgbClr val="000000"/>
                          </a:solidFill>
                          <a:latin typeface="Calibri" panose="020F0502020204030204" pitchFamily="34" charset="0"/>
                          <a:sym typeface="宋体" panose="02010600030101010101" pitchFamily="2" charset="-122"/>
                        </a:rPr>
                        <a:t>元</a:t>
                      </a:r>
                      <a:endParaRPr lang="zh-CN" altLang="en-US" sz="1600" dirty="0">
                        <a:solidFill>
                          <a:srgbClr val="000000"/>
                        </a:solidFill>
                        <a:latin typeface="Calibri" panose="020F0502020204030204" pitchFamily="34" charset="0"/>
                        <a:sym typeface="宋体" panose="02010600030101010101" pitchFamily="2" charset="-122"/>
                      </a:endParaRPr>
                    </a:p>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93.2</a:t>
                      </a:r>
                      <a:r>
                        <a:rPr lang="zh-CN" altLang="en-US" sz="1600" dirty="0">
                          <a:solidFill>
                            <a:srgbClr val="000000"/>
                          </a:solidFill>
                          <a:latin typeface="Calibri" panose="020F0502020204030204" pitchFamily="34" charset="0"/>
                          <a:sym typeface="宋体" panose="02010600030101010101" pitchFamily="2" charset="-122"/>
                        </a:rPr>
                        <a:t>元</a:t>
                      </a:r>
                      <a:endParaRPr lang="zh-CN" altLang="en-US"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10532</a:t>
                      </a:r>
                      <a:endParaRPr lang="en-US" altLang="x-none" sz="1600" dirty="0">
                        <a:solidFill>
                          <a:srgbClr val="000000"/>
                        </a:solidFill>
                        <a:latin typeface="Calibri" panose="020F0502020204030204" pitchFamily="34" charset="0"/>
                        <a:sym typeface="宋体" panose="02010600030101010101" pitchFamily="2" charset="-122"/>
                      </a:endParaRPr>
                    </a:p>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38351</a:t>
                      </a:r>
                      <a:endParaRPr lang="zh-CN" altLang="en-US"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r>
              <a:tr h="333375">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sz="1600" dirty="0">
                          <a:solidFill>
                            <a:srgbClr val="000000"/>
                          </a:solidFill>
                          <a:latin typeface="Calibri" panose="020F0502020204030204" pitchFamily="34" charset="0"/>
                          <a:sym typeface="宋体" panose="02010600030101010101" pitchFamily="2" charset="-122"/>
                        </a:rPr>
                        <a:t>18</a:t>
                      </a:r>
                      <a:r>
                        <a:rPr lang="zh-CN" altLang="en-US" sz="1600" dirty="0">
                          <a:solidFill>
                            <a:srgbClr val="000000"/>
                          </a:solidFill>
                          <a:latin typeface="Calibri" panose="020F0502020204030204" pitchFamily="34" charset="0"/>
                          <a:sym typeface="宋体" panose="02010600030101010101" pitchFamily="2" charset="-122"/>
                        </a:rPr>
                        <a:t>年</a:t>
                      </a:r>
                      <a:endParaRPr lang="zh-CN" altLang="en-US"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650000</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230300</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45%</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5119</a:t>
                      </a:r>
                      <a:r>
                        <a:rPr lang="zh-CN" altLang="en-US" sz="1600" dirty="0">
                          <a:solidFill>
                            <a:srgbClr val="000000"/>
                          </a:solidFill>
                          <a:latin typeface="Calibri" panose="020F0502020204030204" pitchFamily="34" charset="0"/>
                          <a:sym typeface="宋体" panose="02010600030101010101" pitchFamily="2" charset="-122"/>
                        </a:rPr>
                        <a:t>万</a:t>
                      </a:r>
                      <a:endParaRPr lang="zh-CN" altLang="en-US"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2610</a:t>
                      </a:r>
                      <a:r>
                        <a:rPr lang="zh-CN" altLang="en-US" sz="1600" dirty="0">
                          <a:solidFill>
                            <a:srgbClr val="000000"/>
                          </a:solidFill>
                          <a:latin typeface="Calibri" panose="020F0502020204030204" pitchFamily="34" charset="0"/>
                          <a:sym typeface="宋体" panose="02010600030101010101" pitchFamily="2" charset="-122"/>
                        </a:rPr>
                        <a:t>万</a:t>
                      </a:r>
                      <a:endParaRPr lang="zh-CN" altLang="en-US"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51%</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95</a:t>
                      </a:r>
                      <a:r>
                        <a:rPr lang="zh-CN" altLang="en-US" sz="1600" dirty="0">
                          <a:solidFill>
                            <a:srgbClr val="000000"/>
                          </a:solidFill>
                          <a:latin typeface="Calibri" panose="020F0502020204030204" pitchFamily="34" charset="0"/>
                          <a:sym typeface="宋体" panose="02010600030101010101" pitchFamily="2" charset="-122"/>
                        </a:rPr>
                        <a:t>元</a:t>
                      </a:r>
                      <a:endParaRPr lang="zh-CN" altLang="en-US"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46021</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r>
            </a:tbl>
          </a:graphicData>
        </a:graphic>
      </p:graphicFrame>
    </p:spTree>
  </p:cSld>
  <p:clrMapOvr>
    <a:masterClrMapping/>
  </p:clrMapOvr>
  <p:transition advClick="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280035" y="570865"/>
            <a:ext cx="8565515" cy="4119880"/>
          </a:xfrm>
          <a:prstGeom prst="roundRect">
            <a:avLst>
              <a:gd name="adj" fmla="val 16667"/>
            </a:avLst>
          </a:prstGeom>
          <a:solidFill>
            <a:schemeClr val="bg1"/>
          </a:solidFill>
          <a:ln w="12700" algn="ctr">
            <a:noFill/>
            <a:miter lim="800000"/>
          </a:ln>
        </p:spPr>
        <p:txBody>
          <a:bodyPr lIns="68580" tIns="34290" rIns="68580" bIns="34290"/>
          <a:lstStyle/>
          <a:p>
            <a:pPr>
              <a:lnSpc>
                <a:spcPct val="150000"/>
              </a:lnSpc>
              <a:buFont typeface="Wingdings" panose="05000000000000000000" pitchFamily="2" charset="2"/>
              <a:buChar char="Ø"/>
            </a:pP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采用老会员介绍新会员的模式带动销售，根据老会员介绍新会员消费的情况给予适当的物质奖励（如赠送保健品试用装或者发放药房优惠券等）多种形式的优惠来鼓励老会员介绍新顾客到门店进行消费，增加顾客的信赖度。</a:t>
            </a: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a:buFont typeface="Wingdings" panose="05000000000000000000" pitchFamily="2" charset="2"/>
            </a:pP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Ø"/>
            </a:pP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提升门店会员销售笔数占比，要求收银员和销售人员对进店的每一位顾客都要宣传办理会员卡的好处，强调员工的主</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050" name="组合 6"/>
          <p:cNvGrpSpPr/>
          <p:nvPr/>
        </p:nvGrpSpPr>
        <p:grpSpPr>
          <a:xfrm>
            <a:off x="1790065" y="1812290"/>
            <a:ext cx="908525" cy="522288"/>
            <a:chOff x="1310186" y="3164944"/>
            <a:chExt cx="1211325" cy="696035"/>
          </a:xfrm>
        </p:grpSpPr>
        <p:sp>
          <p:nvSpPr>
            <p:cNvPr id="8" name="圆角矩形 7"/>
            <p:cNvSpPr/>
            <p:nvPr/>
          </p:nvSpPr>
          <p:spPr>
            <a:xfrm>
              <a:off x="1310186" y="3164944"/>
              <a:ext cx="696360" cy="696035"/>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1800" dirty="0">
                  <a:solidFill>
                    <a:schemeClr val="bg1"/>
                  </a:solidFill>
                  <a:latin typeface="Calibri" panose="020F0502020204030204" pitchFamily="34" charset="0"/>
                  <a:ea typeface="微软雅黑" panose="020B0503020204020204" pitchFamily="34" charset="-122"/>
                </a:rPr>
                <a:t>1</a:t>
              </a:r>
              <a:endParaRPr lang="en-US" altLang="zh-CN" sz="1800" dirty="0">
                <a:solidFill>
                  <a:schemeClr val="bg1"/>
                </a:solidFill>
                <a:latin typeface="Calibri" panose="020F0502020204030204" pitchFamily="34" charset="0"/>
                <a:ea typeface="微软雅黑" panose="020B0503020204020204" pitchFamily="34" charset="-122"/>
              </a:endParaRPr>
            </a:p>
          </p:txBody>
        </p:sp>
        <p:sp>
          <p:nvSpPr>
            <p:cNvPr id="2066" name="文本框 9"/>
            <p:cNvSpPr txBox="1"/>
            <p:nvPr/>
          </p:nvSpPr>
          <p:spPr>
            <a:xfrm>
              <a:off x="2108352" y="3226297"/>
              <a:ext cx="413159" cy="490821"/>
            </a:xfrm>
            <a:prstGeom prst="rect">
              <a:avLst/>
            </a:prstGeom>
            <a:noFill/>
            <a:ln w="9525">
              <a:noFill/>
            </a:ln>
          </p:spPr>
          <p:txBody>
            <a:bodyPr wrap="none">
              <a:spAutoFit/>
            </a:bodyPr>
            <a:p>
              <a:endParaRPr lang="zh-CN" altLang="en-US" sz="1800" b="1" dirty="0">
                <a:solidFill>
                  <a:schemeClr val="tx2"/>
                </a:solidFill>
                <a:latin typeface="微软雅黑" panose="020B0503020204020204" pitchFamily="34" charset="-122"/>
                <a:ea typeface="微软雅黑" panose="020B0503020204020204" pitchFamily="34" charset="-122"/>
              </a:endParaRPr>
            </a:p>
          </p:txBody>
        </p:sp>
      </p:grpSp>
      <p:sp>
        <p:nvSpPr>
          <p:cNvPr id="2064" name="文本框 24"/>
          <p:cNvSpPr txBox="1"/>
          <p:nvPr/>
        </p:nvSpPr>
        <p:spPr>
          <a:xfrm>
            <a:off x="2497455" y="3714750"/>
            <a:ext cx="309880" cy="368300"/>
          </a:xfrm>
          <a:prstGeom prst="rect">
            <a:avLst/>
          </a:prstGeom>
          <a:noFill/>
          <a:ln w="9525">
            <a:noFill/>
          </a:ln>
        </p:spPr>
        <p:txBody>
          <a:bodyPr wrap="none">
            <a:spAutoFit/>
          </a:bodyPr>
          <a:p>
            <a:endParaRPr lang="zh-CN" altLang="en-US" sz="1800" b="1" dirty="0">
              <a:latin typeface="微软雅黑" panose="020B0503020204020204" pitchFamily="34" charset="-122"/>
              <a:ea typeface="微软雅黑" panose="020B0503020204020204" pitchFamily="34" charset="-122"/>
            </a:endParaRPr>
          </a:p>
        </p:txBody>
      </p:sp>
      <p:sp>
        <p:nvSpPr>
          <p:cNvPr id="2052" name="文本框 2"/>
          <p:cNvSpPr txBox="1"/>
          <p:nvPr/>
        </p:nvSpPr>
        <p:spPr>
          <a:xfrm>
            <a:off x="1028700" y="457200"/>
            <a:ext cx="762000" cy="404813"/>
          </a:xfrm>
          <a:prstGeom prst="rect">
            <a:avLst/>
          </a:prstGeom>
          <a:noFill/>
          <a:ln w="9525">
            <a:noFill/>
          </a:ln>
        </p:spPr>
        <p:txBody>
          <a:bodyPr wrap="none" lIns="51435" tIns="25718" rIns="51435" bIns="25718">
            <a:spAutoFit/>
          </a:bodyPr>
          <a:p>
            <a:r>
              <a:rPr lang="zh-CN" altLang="en-US" sz="2300" b="1" dirty="0">
                <a:solidFill>
                  <a:schemeClr val="accent1"/>
                </a:solidFill>
                <a:latin typeface="Calibri" panose="020F0502020204030204" pitchFamily="34" charset="0"/>
                <a:ea typeface="微软雅黑" panose="020B0503020204020204" pitchFamily="34" charset="-122"/>
              </a:rPr>
              <a:t>目 录</a:t>
            </a:r>
            <a:endParaRPr lang="zh-CN" altLang="en-US" sz="2300" b="1" dirty="0">
              <a:solidFill>
                <a:schemeClr val="accent1"/>
              </a:solidFill>
              <a:latin typeface="Calibri" panose="020F0502020204030204" pitchFamily="34" charset="0"/>
              <a:ea typeface="微软雅黑" panose="020B0503020204020204" pitchFamily="34" charset="-122"/>
            </a:endParaRPr>
          </a:p>
        </p:txBody>
      </p:sp>
      <p:cxnSp>
        <p:nvCxnSpPr>
          <p:cNvPr id="30" name="直接连接符 29"/>
          <p:cNvCxnSpPr>
            <a:endCxn id="2052" idx="1"/>
          </p:cNvCxnSpPr>
          <p:nvPr/>
        </p:nvCxnSpPr>
        <p:spPr>
          <a:xfrm>
            <a:off x="20638" y="658813"/>
            <a:ext cx="1008063" cy="1588"/>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2054" name="组合 18"/>
          <p:cNvGrpSpPr/>
          <p:nvPr/>
        </p:nvGrpSpPr>
        <p:grpSpPr>
          <a:xfrm>
            <a:off x="1790383" y="3192145"/>
            <a:ext cx="982907" cy="522288"/>
            <a:chOff x="1172811" y="3226361"/>
            <a:chExt cx="1311052" cy="696035"/>
          </a:xfrm>
        </p:grpSpPr>
        <p:sp>
          <p:nvSpPr>
            <p:cNvPr id="20" name="圆角矩形 19"/>
            <p:cNvSpPr/>
            <p:nvPr/>
          </p:nvSpPr>
          <p:spPr>
            <a:xfrm>
              <a:off x="1172811" y="3226361"/>
              <a:ext cx="696653" cy="696035"/>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1800" dirty="0">
                  <a:solidFill>
                    <a:schemeClr val="bg1"/>
                  </a:solidFill>
                  <a:latin typeface="Calibri" panose="020F0502020204030204" pitchFamily="34" charset="0"/>
                  <a:ea typeface="微软雅黑" panose="020B0503020204020204" pitchFamily="34" charset="-122"/>
                </a:rPr>
                <a:t>2</a:t>
              </a:r>
              <a:endParaRPr lang="en-US" altLang="zh-CN" sz="1800" dirty="0">
                <a:solidFill>
                  <a:schemeClr val="bg1"/>
                </a:solidFill>
                <a:latin typeface="Calibri" panose="020F0502020204030204" pitchFamily="34" charset="0"/>
                <a:ea typeface="微软雅黑" panose="020B0503020204020204" pitchFamily="34" charset="-122"/>
              </a:endParaRPr>
            </a:p>
          </p:txBody>
        </p:sp>
        <p:sp>
          <p:nvSpPr>
            <p:cNvPr id="2062" name="文本框 24"/>
            <p:cNvSpPr txBox="1"/>
            <p:nvPr/>
          </p:nvSpPr>
          <p:spPr>
            <a:xfrm>
              <a:off x="2070529" y="3327910"/>
              <a:ext cx="413334" cy="490821"/>
            </a:xfrm>
            <a:prstGeom prst="rect">
              <a:avLst/>
            </a:prstGeom>
            <a:noFill/>
            <a:ln w="9525">
              <a:noFill/>
            </a:ln>
          </p:spPr>
          <p:txBody>
            <a:bodyPr wrap="none">
              <a:spAutoFit/>
            </a:bodyPr>
            <a:p>
              <a:endParaRPr lang="zh-CN" altLang="en-US" sz="1800" b="1" dirty="0">
                <a:latin typeface="微软雅黑" panose="020B0503020204020204" pitchFamily="34" charset="-122"/>
                <a:ea typeface="微软雅黑" panose="020B0503020204020204" pitchFamily="34" charset="-122"/>
              </a:endParaRPr>
            </a:p>
          </p:txBody>
        </p:sp>
      </p:grpSp>
      <p:sp>
        <p:nvSpPr>
          <p:cNvPr id="4" name="文本框 3"/>
          <p:cNvSpPr txBox="1"/>
          <p:nvPr/>
        </p:nvSpPr>
        <p:spPr>
          <a:xfrm>
            <a:off x="2698750" y="1874520"/>
            <a:ext cx="2458720" cy="460375"/>
          </a:xfrm>
          <a:prstGeom prst="rect">
            <a:avLst/>
          </a:prstGeom>
          <a:noFill/>
        </p:spPr>
        <p:txBody>
          <a:bodyPr wrap="none" rtlCol="0" anchor="t">
            <a:spAutoFit/>
          </a:bodyPr>
          <a:p>
            <a:r>
              <a:rPr lang="en-US" altLang="zh-CN" sz="2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ea"/>
              </a:rPr>
              <a:t>2017</a:t>
            </a:r>
            <a:r>
              <a:rPr lang="zh-CN" altLang="en-US" sz="2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ea"/>
              </a:rPr>
              <a:t>年工作成绩</a:t>
            </a:r>
            <a:endParaRPr lang="zh-CN" altLang="en-US" sz="2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ea"/>
            </a:endParaRPr>
          </a:p>
        </p:txBody>
      </p:sp>
      <p:sp>
        <p:nvSpPr>
          <p:cNvPr id="6" name="文本框 5"/>
          <p:cNvSpPr txBox="1"/>
          <p:nvPr/>
        </p:nvSpPr>
        <p:spPr>
          <a:xfrm>
            <a:off x="2698750" y="3221990"/>
            <a:ext cx="3982720" cy="460375"/>
          </a:xfrm>
          <a:prstGeom prst="rect">
            <a:avLst/>
          </a:prstGeom>
          <a:noFill/>
        </p:spPr>
        <p:txBody>
          <a:bodyPr wrap="none" rtlCol="0" anchor="t">
            <a:spAutoFit/>
          </a:bodyPr>
          <a:p>
            <a:r>
              <a:rPr lang="en-US" altLang="zh-CN" sz="2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ea"/>
              </a:rPr>
              <a:t>2018</a:t>
            </a:r>
            <a:r>
              <a:rPr lang="zh-CN" altLang="en-US" sz="2400" b="1" dirty="0">
                <a:solidFill>
                  <a:schemeClr val="accent1"/>
                </a:solidFill>
                <a:effectLst>
                  <a:outerShdw blurRad="38100" dist="25400" dir="5400000" algn="ctr" rotWithShape="0">
                    <a:srgbClr val="6E747A">
                      <a:alpha val="43000"/>
                    </a:srgbClr>
                  </a:outerShdw>
                </a:effectLst>
                <a:latin typeface="Calibri" panose="020F0502020204030204" pitchFamily="34" charset="0"/>
                <a:ea typeface="微软雅黑" panose="020B0503020204020204" pitchFamily="34" charset="-122"/>
                <a:sym typeface="+mn-ea"/>
              </a:rPr>
              <a:t>年工作安排及主要措施</a:t>
            </a:r>
            <a:endParaRPr lang="zh-CN" altLang="en-US" sz="2400" b="1" dirty="0">
              <a:solidFill>
                <a:schemeClr val="accent1"/>
              </a:solidFill>
              <a:effectLst>
                <a:outerShdw blurRad="38100" dist="25400" dir="5400000" algn="ctr" rotWithShape="0">
                  <a:srgbClr val="6E747A">
                    <a:alpha val="43000"/>
                  </a:srgbClr>
                </a:outerShdw>
              </a:effectLst>
              <a:latin typeface="Calibri" panose="020F0502020204030204" pitchFamily="34" charset="0"/>
              <a:ea typeface="微软雅黑" panose="020B0503020204020204" pitchFamily="34" charset="-122"/>
              <a:sym typeface="+mn-ea"/>
            </a:endParaRPr>
          </a:p>
        </p:txBody>
      </p:sp>
    </p:spTree>
  </p:cSld>
  <p:clrMapOvr>
    <a:masterClrMapping/>
  </p:clrMapOvr>
  <p:transition spd="slow">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77470" y="571500"/>
            <a:ext cx="8601710" cy="4138295"/>
          </a:xfrm>
          <a:prstGeom prst="roundRect">
            <a:avLst>
              <a:gd name="adj" fmla="val 16667"/>
            </a:avLst>
          </a:prstGeom>
          <a:solidFill>
            <a:schemeClr val="bg1"/>
          </a:solidFill>
          <a:ln w="12700" algn="ctr">
            <a:noFill/>
            <a:miter lim="800000"/>
          </a:ln>
        </p:spPr>
        <p:txBody>
          <a:bodyPr lIns="68580" tIns="34290" rIns="68580" bIns="34290"/>
          <a:lstStyle/>
          <a:p>
            <a:pPr>
              <a:lnSpc>
                <a:spcPct val="150000"/>
              </a:lnSpc>
              <a:buFont typeface="Wingdings" panose="05000000000000000000" pitchFamily="2" charset="2"/>
            </a:pP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动性，询问顾客有无会员卡，对于没会员卡的顾客立马办理会员卡，有会员卡的顾客提醒使用会员号码并享受天天会员价和积分，对于积分达到</a:t>
            </a:r>
            <a:r>
              <a:rPr lang="en-US" altLang="x-none"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100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分以上的顾客，提醒顾客进行兑换，让顾客感受到实惠，力争片区会员消费笔数占比从今年的</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41.77</a:t>
            </a:r>
            <a:r>
              <a:rPr lang="en-US" altLang="x-none"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上升到</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45</a:t>
            </a:r>
            <a:r>
              <a:rPr lang="en-US" altLang="x-none"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 name="文本框 45"/>
          <p:cNvSpPr txBox="1"/>
          <p:nvPr/>
        </p:nvSpPr>
        <p:spPr>
          <a:xfrm>
            <a:off x="3819525" y="2989263"/>
            <a:ext cx="1504950" cy="577850"/>
          </a:xfrm>
          <a:prstGeom prst="rect">
            <a:avLst/>
          </a:prstGeom>
          <a:noFill/>
          <a:ln w="9525">
            <a:noFill/>
          </a:ln>
        </p:spPr>
        <p:txBody>
          <a:bodyPr wrap="none" lIns="68580" tIns="34290" rIns="68580" bIns="34290">
            <a:spAutoFit/>
          </a:bodyPr>
          <a:p>
            <a:pPr algn="ctr"/>
            <a:r>
              <a:rPr lang="zh-CN" altLang="en-US"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rPr>
              <a:t>谢 谢！</a:t>
            </a:r>
            <a:endParaRPr lang="zh-CN" altLang="en-US"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endParaRPr>
          </a:p>
        </p:txBody>
      </p:sp>
      <p:grpSp>
        <p:nvGrpSpPr>
          <p:cNvPr id="2" name="组合 7"/>
          <p:cNvGrpSpPr/>
          <p:nvPr/>
        </p:nvGrpSpPr>
        <p:grpSpPr>
          <a:xfrm>
            <a:off x="3296653" y="1172095"/>
            <a:ext cx="2550694" cy="1547408"/>
            <a:chOff x="2811463" y="1223963"/>
            <a:chExt cx="6719888" cy="4076700"/>
          </a:xfrm>
          <a:solidFill>
            <a:schemeClr val="tx1"/>
          </a:solidFill>
        </p:grpSpPr>
        <p:sp>
          <p:nvSpPr>
            <p:cNvPr id="9" name="Freeform 34"/>
            <p:cNvSpPr/>
            <p:nvPr/>
          </p:nvSpPr>
          <p:spPr bwMode="auto">
            <a:xfrm>
              <a:off x="6796088" y="3302000"/>
              <a:ext cx="1560513" cy="1947863"/>
            </a:xfrm>
            <a:custGeom>
              <a:avLst/>
              <a:gdLst>
                <a:gd name="T0" fmla="*/ 0 w 489"/>
                <a:gd name="T1" fmla="*/ 604 h 604"/>
                <a:gd name="T2" fmla="*/ 292 w 489"/>
                <a:gd name="T3" fmla="*/ 447 h 604"/>
                <a:gd name="T4" fmla="*/ 292 w 489"/>
                <a:gd name="T5" fmla="*/ 447 h 604"/>
                <a:gd name="T6" fmla="*/ 307 w 489"/>
                <a:gd name="T7" fmla="*/ 432 h 604"/>
                <a:gd name="T8" fmla="*/ 307 w 489"/>
                <a:gd name="T9" fmla="*/ 433 h 604"/>
                <a:gd name="T10" fmla="*/ 475 w 489"/>
                <a:gd name="T11" fmla="*/ 116 h 604"/>
                <a:gd name="T12" fmla="*/ 476 w 489"/>
                <a:gd name="T13" fmla="*/ 116 h 604"/>
                <a:gd name="T14" fmla="*/ 477 w 489"/>
                <a:gd name="T15" fmla="*/ 110 h 604"/>
                <a:gd name="T16" fmla="*/ 477 w 489"/>
                <a:gd name="T17" fmla="*/ 110 h 604"/>
                <a:gd name="T18" fmla="*/ 477 w 489"/>
                <a:gd name="T19" fmla="*/ 106 h 604"/>
                <a:gd name="T20" fmla="*/ 479 w 489"/>
                <a:gd name="T21" fmla="*/ 98 h 604"/>
                <a:gd name="T22" fmla="*/ 479 w 489"/>
                <a:gd name="T23" fmla="*/ 96 h 604"/>
                <a:gd name="T24" fmla="*/ 487 w 489"/>
                <a:gd name="T25" fmla="*/ 32 h 604"/>
                <a:gd name="T26" fmla="*/ 487 w 489"/>
                <a:gd name="T27" fmla="*/ 32 h 604"/>
                <a:gd name="T28" fmla="*/ 488 w 489"/>
                <a:gd name="T29" fmla="*/ 23 h 604"/>
                <a:gd name="T30" fmla="*/ 488 w 489"/>
                <a:gd name="T31" fmla="*/ 21 h 604"/>
                <a:gd name="T32" fmla="*/ 488 w 489"/>
                <a:gd name="T33" fmla="*/ 13 h 604"/>
                <a:gd name="T34" fmla="*/ 488 w 489"/>
                <a:gd name="T35" fmla="*/ 9 h 604"/>
                <a:gd name="T36" fmla="*/ 489 w 489"/>
                <a:gd name="T37" fmla="*/ 4 h 604"/>
                <a:gd name="T38" fmla="*/ 489 w 489"/>
                <a:gd name="T39" fmla="*/ 3 h 604"/>
                <a:gd name="T40" fmla="*/ 489 w 489"/>
                <a:gd name="T41" fmla="*/ 0 h 604"/>
                <a:gd name="T42" fmla="*/ 340 w 489"/>
                <a:gd name="T43" fmla="*/ 0 h 604"/>
                <a:gd name="T44" fmla="*/ 320 w 489"/>
                <a:gd name="T45" fmla="*/ 125 h 604"/>
                <a:gd name="T46" fmla="*/ 320 w 489"/>
                <a:gd name="T47" fmla="*/ 128 h 604"/>
                <a:gd name="T48" fmla="*/ 319 w 489"/>
                <a:gd name="T49" fmla="*/ 130 h 604"/>
                <a:gd name="T50" fmla="*/ 298 w 489"/>
                <a:gd name="T51" fmla="*/ 185 h 604"/>
                <a:gd name="T52" fmla="*/ 298 w 489"/>
                <a:gd name="T53" fmla="*/ 185 h 604"/>
                <a:gd name="T54" fmla="*/ 199 w 489"/>
                <a:gd name="T55" fmla="*/ 330 h 604"/>
                <a:gd name="T56" fmla="*/ 0 w 489"/>
                <a:gd name="T57" fmla="*/ 450 h 604"/>
                <a:gd name="T58" fmla="*/ 0 w 489"/>
                <a:gd name="T59"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9" h="604">
                  <a:moveTo>
                    <a:pt x="0" y="604"/>
                  </a:moveTo>
                  <a:cubicBezTo>
                    <a:pt x="111" y="578"/>
                    <a:pt x="212" y="523"/>
                    <a:pt x="292" y="447"/>
                  </a:cubicBezTo>
                  <a:cubicBezTo>
                    <a:pt x="292" y="447"/>
                    <a:pt x="292" y="447"/>
                    <a:pt x="292" y="447"/>
                  </a:cubicBezTo>
                  <a:cubicBezTo>
                    <a:pt x="297" y="442"/>
                    <a:pt x="302" y="437"/>
                    <a:pt x="307" y="432"/>
                  </a:cubicBezTo>
                  <a:cubicBezTo>
                    <a:pt x="307" y="433"/>
                    <a:pt x="307" y="433"/>
                    <a:pt x="307" y="433"/>
                  </a:cubicBezTo>
                  <a:cubicBezTo>
                    <a:pt x="394" y="345"/>
                    <a:pt x="451" y="234"/>
                    <a:pt x="475" y="116"/>
                  </a:cubicBezTo>
                  <a:cubicBezTo>
                    <a:pt x="476" y="116"/>
                    <a:pt x="476" y="116"/>
                    <a:pt x="476" y="116"/>
                  </a:cubicBezTo>
                  <a:cubicBezTo>
                    <a:pt x="477" y="110"/>
                    <a:pt x="477" y="110"/>
                    <a:pt x="477" y="110"/>
                  </a:cubicBezTo>
                  <a:cubicBezTo>
                    <a:pt x="477" y="110"/>
                    <a:pt x="477" y="110"/>
                    <a:pt x="477" y="110"/>
                  </a:cubicBezTo>
                  <a:cubicBezTo>
                    <a:pt x="477" y="106"/>
                    <a:pt x="477" y="106"/>
                    <a:pt x="477" y="106"/>
                  </a:cubicBezTo>
                  <a:cubicBezTo>
                    <a:pt x="478" y="103"/>
                    <a:pt x="479" y="101"/>
                    <a:pt x="479" y="98"/>
                  </a:cubicBezTo>
                  <a:cubicBezTo>
                    <a:pt x="479" y="96"/>
                    <a:pt x="479" y="96"/>
                    <a:pt x="479" y="96"/>
                  </a:cubicBezTo>
                  <a:cubicBezTo>
                    <a:pt x="483" y="75"/>
                    <a:pt x="486" y="53"/>
                    <a:pt x="487" y="32"/>
                  </a:cubicBezTo>
                  <a:cubicBezTo>
                    <a:pt x="487" y="32"/>
                    <a:pt x="487" y="32"/>
                    <a:pt x="487" y="32"/>
                  </a:cubicBezTo>
                  <a:cubicBezTo>
                    <a:pt x="487" y="29"/>
                    <a:pt x="487" y="26"/>
                    <a:pt x="488" y="23"/>
                  </a:cubicBezTo>
                  <a:cubicBezTo>
                    <a:pt x="488" y="21"/>
                    <a:pt x="488" y="21"/>
                    <a:pt x="488" y="21"/>
                  </a:cubicBezTo>
                  <a:cubicBezTo>
                    <a:pt x="488" y="13"/>
                    <a:pt x="488" y="13"/>
                    <a:pt x="488" y="13"/>
                  </a:cubicBezTo>
                  <a:cubicBezTo>
                    <a:pt x="488" y="9"/>
                    <a:pt x="488" y="9"/>
                    <a:pt x="488" y="9"/>
                  </a:cubicBezTo>
                  <a:cubicBezTo>
                    <a:pt x="489" y="4"/>
                    <a:pt x="489" y="4"/>
                    <a:pt x="489" y="4"/>
                  </a:cubicBezTo>
                  <a:cubicBezTo>
                    <a:pt x="489" y="3"/>
                    <a:pt x="489" y="3"/>
                    <a:pt x="489" y="3"/>
                  </a:cubicBezTo>
                  <a:cubicBezTo>
                    <a:pt x="489" y="0"/>
                    <a:pt x="489" y="0"/>
                    <a:pt x="489" y="0"/>
                  </a:cubicBezTo>
                  <a:cubicBezTo>
                    <a:pt x="340" y="0"/>
                    <a:pt x="340" y="0"/>
                    <a:pt x="340" y="0"/>
                  </a:cubicBezTo>
                  <a:cubicBezTo>
                    <a:pt x="339" y="42"/>
                    <a:pt x="332" y="84"/>
                    <a:pt x="320" y="125"/>
                  </a:cubicBezTo>
                  <a:cubicBezTo>
                    <a:pt x="320" y="128"/>
                    <a:pt x="320" y="128"/>
                    <a:pt x="320" y="128"/>
                  </a:cubicBezTo>
                  <a:cubicBezTo>
                    <a:pt x="319" y="130"/>
                    <a:pt x="319" y="130"/>
                    <a:pt x="319" y="130"/>
                  </a:cubicBezTo>
                  <a:cubicBezTo>
                    <a:pt x="313" y="149"/>
                    <a:pt x="306" y="168"/>
                    <a:pt x="298" y="185"/>
                  </a:cubicBezTo>
                  <a:cubicBezTo>
                    <a:pt x="298" y="185"/>
                    <a:pt x="298" y="185"/>
                    <a:pt x="298" y="185"/>
                  </a:cubicBezTo>
                  <a:cubicBezTo>
                    <a:pt x="275" y="238"/>
                    <a:pt x="242" y="287"/>
                    <a:pt x="199" y="330"/>
                  </a:cubicBezTo>
                  <a:cubicBezTo>
                    <a:pt x="141" y="387"/>
                    <a:pt x="73" y="428"/>
                    <a:pt x="0" y="450"/>
                  </a:cubicBezTo>
                  <a:lnTo>
                    <a:pt x="0" y="604"/>
                  </a:lnTo>
                  <a:close/>
                </a:path>
              </a:pathLst>
            </a:custGeom>
            <a:solidFill>
              <a:schemeClr val="accent1"/>
            </a:solidFill>
            <a:ln>
              <a:noFill/>
            </a:ln>
          </p:spPr>
          <p:txBody>
            <a:bodyPr lIns="121920" tIns="60960" rIns="121920" bIns="60960"/>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chemeClr val="tx1"/>
                </a:solidFill>
                <a:effectLst/>
                <a:uLnTx/>
                <a:uFillTx/>
                <a:latin typeface="+mn-lt"/>
                <a:ea typeface="+mn-ea"/>
                <a:cs typeface="+mn-ea"/>
                <a:sym typeface="+mn-lt"/>
              </a:endParaRPr>
            </a:p>
          </p:txBody>
        </p:sp>
        <p:sp>
          <p:nvSpPr>
            <p:cNvPr id="10" name="Freeform 35"/>
            <p:cNvSpPr/>
            <p:nvPr/>
          </p:nvSpPr>
          <p:spPr bwMode="auto">
            <a:xfrm>
              <a:off x="2811463" y="1223963"/>
              <a:ext cx="6719888" cy="4076700"/>
            </a:xfrm>
            <a:custGeom>
              <a:avLst/>
              <a:gdLst>
                <a:gd name="T0" fmla="*/ 1186 w 2106"/>
                <a:gd name="T1" fmla="*/ 1259 h 1264"/>
                <a:gd name="T2" fmla="*/ 1186 w 2106"/>
                <a:gd name="T3" fmla="*/ 1109 h 1264"/>
                <a:gd name="T4" fmla="*/ 991 w 2106"/>
                <a:gd name="T5" fmla="*/ 439 h 1264"/>
                <a:gd name="T6" fmla="*/ 1034 w 2106"/>
                <a:gd name="T7" fmla="*/ 582 h 1264"/>
                <a:gd name="T8" fmla="*/ 987 w 2106"/>
                <a:gd name="T9" fmla="*/ 1101 h 1264"/>
                <a:gd name="T10" fmla="*/ 977 w 2106"/>
                <a:gd name="T11" fmla="*/ 1097 h 1264"/>
                <a:gd name="T12" fmla="*/ 966 w 2106"/>
                <a:gd name="T13" fmla="*/ 1094 h 1264"/>
                <a:gd name="T14" fmla="*/ 957 w 2106"/>
                <a:gd name="T15" fmla="*/ 1091 h 1264"/>
                <a:gd name="T16" fmla="*/ 934 w 2106"/>
                <a:gd name="T17" fmla="*/ 1084 h 1264"/>
                <a:gd name="T18" fmla="*/ 925 w 2106"/>
                <a:gd name="T19" fmla="*/ 1080 h 1264"/>
                <a:gd name="T20" fmla="*/ 911 w 2106"/>
                <a:gd name="T21" fmla="*/ 1074 h 1264"/>
                <a:gd name="T22" fmla="*/ 899 w 2106"/>
                <a:gd name="T23" fmla="*/ 1069 h 1264"/>
                <a:gd name="T24" fmla="*/ 888 w 2106"/>
                <a:gd name="T25" fmla="*/ 1063 h 1264"/>
                <a:gd name="T26" fmla="*/ 625 w 2106"/>
                <a:gd name="T27" fmla="*/ 633 h 1264"/>
                <a:gd name="T28" fmla="*/ 655 w 2106"/>
                <a:gd name="T29" fmla="*/ 463 h 1264"/>
                <a:gd name="T30" fmla="*/ 659 w 2106"/>
                <a:gd name="T31" fmla="*/ 454 h 1264"/>
                <a:gd name="T32" fmla="*/ 662 w 2106"/>
                <a:gd name="T33" fmla="*/ 446 h 1264"/>
                <a:gd name="T34" fmla="*/ 807 w 2106"/>
                <a:gd name="T35" fmla="*/ 256 h 1264"/>
                <a:gd name="T36" fmla="*/ 866 w 2106"/>
                <a:gd name="T37" fmla="*/ 216 h 1264"/>
                <a:gd name="T38" fmla="*/ 1426 w 2106"/>
                <a:gd name="T39" fmla="*/ 272 h 1264"/>
                <a:gd name="T40" fmla="*/ 1436 w 2106"/>
                <a:gd name="T41" fmla="*/ 281 h 1264"/>
                <a:gd name="T42" fmla="*/ 1445 w 2106"/>
                <a:gd name="T43" fmla="*/ 290 h 1264"/>
                <a:gd name="T44" fmla="*/ 1454 w 2106"/>
                <a:gd name="T45" fmla="*/ 298 h 1264"/>
                <a:gd name="T46" fmla="*/ 1461 w 2106"/>
                <a:gd name="T47" fmla="*/ 306 h 1264"/>
                <a:gd name="T48" fmla="*/ 1469 w 2106"/>
                <a:gd name="T49" fmla="*/ 315 h 1264"/>
                <a:gd name="T50" fmla="*/ 1555 w 2106"/>
                <a:gd name="T51" fmla="*/ 455 h 1264"/>
                <a:gd name="T52" fmla="*/ 1557 w 2106"/>
                <a:gd name="T53" fmla="*/ 459 h 1264"/>
                <a:gd name="T54" fmla="*/ 1577 w 2106"/>
                <a:gd name="T55" fmla="*/ 526 h 1264"/>
                <a:gd name="T56" fmla="*/ 1578 w 2106"/>
                <a:gd name="T57" fmla="*/ 532 h 1264"/>
                <a:gd name="T58" fmla="*/ 1586 w 2106"/>
                <a:gd name="T59" fmla="*/ 581 h 1264"/>
                <a:gd name="T60" fmla="*/ 1736 w 2106"/>
                <a:gd name="T61" fmla="*/ 581 h 1264"/>
                <a:gd name="T62" fmla="*/ 1595 w 2106"/>
                <a:gd name="T63" fmla="*/ 1242 h 1264"/>
                <a:gd name="T64" fmla="*/ 2106 w 2106"/>
                <a:gd name="T65" fmla="*/ 518 h 1264"/>
                <a:gd name="T66" fmla="*/ 1707 w 2106"/>
                <a:gd name="T67" fmla="*/ 438 h 1264"/>
                <a:gd name="T68" fmla="*/ 1216 w 2106"/>
                <a:gd name="T69" fmla="*/ 12 h 1264"/>
                <a:gd name="T70" fmla="*/ 1032 w 2106"/>
                <a:gd name="T71" fmla="*/ 7 h 1264"/>
                <a:gd name="T72" fmla="*/ 1021 w 2106"/>
                <a:gd name="T73" fmla="*/ 8 h 1264"/>
                <a:gd name="T74" fmla="*/ 758 w 2106"/>
                <a:gd name="T75" fmla="*/ 107 h 1264"/>
                <a:gd name="T76" fmla="*/ 745 w 2106"/>
                <a:gd name="T77" fmla="*/ 116 h 1264"/>
                <a:gd name="T78" fmla="*/ 732 w 2106"/>
                <a:gd name="T79" fmla="*/ 126 h 1264"/>
                <a:gd name="T80" fmla="*/ 718 w 2106"/>
                <a:gd name="T81" fmla="*/ 136 h 1264"/>
                <a:gd name="T82" fmla="*/ 706 w 2106"/>
                <a:gd name="T83" fmla="*/ 146 h 1264"/>
                <a:gd name="T84" fmla="*/ 656 w 2106"/>
                <a:gd name="T85" fmla="*/ 192 h 1264"/>
                <a:gd name="T86" fmla="*/ 648 w 2106"/>
                <a:gd name="T87" fmla="*/ 200 h 1264"/>
                <a:gd name="T88" fmla="*/ 491 w 2106"/>
                <a:gd name="T89" fmla="*/ 495 h 1264"/>
                <a:gd name="T90" fmla="*/ 487 w 2106"/>
                <a:gd name="T91" fmla="*/ 517 h 1264"/>
                <a:gd name="T92" fmla="*/ 299 w 2106"/>
                <a:gd name="T93" fmla="*/ 439 h 1264"/>
                <a:gd name="T94" fmla="*/ 23 w 2106"/>
                <a:gd name="T95" fmla="*/ 719 h 1264"/>
                <a:gd name="T96" fmla="*/ 206 w 2106"/>
                <a:gd name="T97" fmla="*/ 619 h 1264"/>
                <a:gd name="T98" fmla="*/ 368 w 2106"/>
                <a:gd name="T99" fmla="*/ 612 h 1264"/>
                <a:gd name="T100" fmla="*/ 369 w 2106"/>
                <a:gd name="T101" fmla="*/ 789 h 1264"/>
                <a:gd name="T102" fmla="*/ 0 w 2106"/>
                <a:gd name="T103" fmla="*/ 1190 h 1264"/>
                <a:gd name="T104" fmla="*/ 824 w 2106"/>
                <a:gd name="T105" fmla="*/ 1263 h 1264"/>
                <a:gd name="T106" fmla="*/ 271 w 2106"/>
                <a:gd name="T107" fmla="*/ 1122 h 1264"/>
                <a:gd name="T108" fmla="*/ 509 w 2106"/>
                <a:gd name="T109" fmla="*/ 835 h 1264"/>
                <a:gd name="T110" fmla="*/ 528 w 2106"/>
                <a:gd name="T111" fmla="*/ 884 h 1264"/>
                <a:gd name="T112" fmla="*/ 530 w 2106"/>
                <a:gd name="T113" fmla="*/ 889 h 1264"/>
                <a:gd name="T114" fmla="*/ 928 w 2106"/>
                <a:gd name="T115" fmla="*/ 1238 h 1264"/>
                <a:gd name="T116" fmla="*/ 1107 w 2106"/>
                <a:gd name="T117" fmla="*/ 1264 h 1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106" h="1264">
                  <a:moveTo>
                    <a:pt x="1107" y="1264"/>
                  </a:moveTo>
                  <a:cubicBezTo>
                    <a:pt x="1134" y="1264"/>
                    <a:pt x="1160" y="1262"/>
                    <a:pt x="1186" y="1259"/>
                  </a:cubicBezTo>
                  <a:cubicBezTo>
                    <a:pt x="1186" y="1248"/>
                    <a:pt x="1186" y="1248"/>
                    <a:pt x="1186" y="1248"/>
                  </a:cubicBezTo>
                  <a:cubicBezTo>
                    <a:pt x="1186" y="1109"/>
                    <a:pt x="1186" y="1109"/>
                    <a:pt x="1186" y="1109"/>
                  </a:cubicBezTo>
                  <a:cubicBezTo>
                    <a:pt x="1186" y="439"/>
                    <a:pt x="1186" y="439"/>
                    <a:pt x="1186" y="439"/>
                  </a:cubicBezTo>
                  <a:cubicBezTo>
                    <a:pt x="991" y="439"/>
                    <a:pt x="991" y="439"/>
                    <a:pt x="991" y="439"/>
                  </a:cubicBezTo>
                  <a:cubicBezTo>
                    <a:pt x="875" y="582"/>
                    <a:pt x="875" y="582"/>
                    <a:pt x="875" y="582"/>
                  </a:cubicBezTo>
                  <a:cubicBezTo>
                    <a:pt x="1034" y="582"/>
                    <a:pt x="1034" y="582"/>
                    <a:pt x="1034" y="582"/>
                  </a:cubicBezTo>
                  <a:cubicBezTo>
                    <a:pt x="1034" y="1110"/>
                    <a:pt x="1034" y="1110"/>
                    <a:pt x="1034" y="1110"/>
                  </a:cubicBezTo>
                  <a:cubicBezTo>
                    <a:pt x="1018" y="1108"/>
                    <a:pt x="1003" y="1104"/>
                    <a:pt x="987" y="1101"/>
                  </a:cubicBezTo>
                  <a:cubicBezTo>
                    <a:pt x="986" y="1100"/>
                    <a:pt x="986" y="1100"/>
                    <a:pt x="986" y="1100"/>
                  </a:cubicBezTo>
                  <a:cubicBezTo>
                    <a:pt x="982" y="1099"/>
                    <a:pt x="980" y="1098"/>
                    <a:pt x="977" y="1097"/>
                  </a:cubicBezTo>
                  <a:cubicBezTo>
                    <a:pt x="972" y="1096"/>
                    <a:pt x="972" y="1096"/>
                    <a:pt x="972" y="1096"/>
                  </a:cubicBezTo>
                  <a:cubicBezTo>
                    <a:pt x="970" y="1096"/>
                    <a:pt x="968" y="1095"/>
                    <a:pt x="966" y="1094"/>
                  </a:cubicBezTo>
                  <a:cubicBezTo>
                    <a:pt x="961" y="1093"/>
                    <a:pt x="961" y="1093"/>
                    <a:pt x="961" y="1093"/>
                  </a:cubicBezTo>
                  <a:cubicBezTo>
                    <a:pt x="957" y="1091"/>
                    <a:pt x="957" y="1091"/>
                    <a:pt x="957" y="1091"/>
                  </a:cubicBezTo>
                  <a:cubicBezTo>
                    <a:pt x="950" y="1089"/>
                    <a:pt x="943" y="1087"/>
                    <a:pt x="937" y="1084"/>
                  </a:cubicBezTo>
                  <a:cubicBezTo>
                    <a:pt x="934" y="1084"/>
                    <a:pt x="934" y="1084"/>
                    <a:pt x="934" y="1084"/>
                  </a:cubicBezTo>
                  <a:cubicBezTo>
                    <a:pt x="932" y="1082"/>
                    <a:pt x="930" y="1082"/>
                    <a:pt x="928" y="1081"/>
                  </a:cubicBezTo>
                  <a:cubicBezTo>
                    <a:pt x="925" y="1080"/>
                    <a:pt x="925" y="1080"/>
                    <a:pt x="925" y="1080"/>
                  </a:cubicBezTo>
                  <a:cubicBezTo>
                    <a:pt x="922" y="1079"/>
                    <a:pt x="919" y="1077"/>
                    <a:pt x="915" y="1075"/>
                  </a:cubicBezTo>
                  <a:cubicBezTo>
                    <a:pt x="911" y="1074"/>
                    <a:pt x="911" y="1074"/>
                    <a:pt x="911" y="1074"/>
                  </a:cubicBezTo>
                  <a:cubicBezTo>
                    <a:pt x="907" y="1072"/>
                    <a:pt x="907" y="1072"/>
                    <a:pt x="907" y="1072"/>
                  </a:cubicBezTo>
                  <a:cubicBezTo>
                    <a:pt x="904" y="1071"/>
                    <a:pt x="902" y="1070"/>
                    <a:pt x="899" y="1069"/>
                  </a:cubicBezTo>
                  <a:cubicBezTo>
                    <a:pt x="898" y="1068"/>
                    <a:pt x="898" y="1068"/>
                    <a:pt x="898" y="1068"/>
                  </a:cubicBezTo>
                  <a:cubicBezTo>
                    <a:pt x="894" y="1066"/>
                    <a:pt x="891" y="1065"/>
                    <a:pt x="888" y="1063"/>
                  </a:cubicBezTo>
                  <a:cubicBezTo>
                    <a:pt x="887" y="1062"/>
                    <a:pt x="887" y="1062"/>
                    <a:pt x="887" y="1062"/>
                  </a:cubicBezTo>
                  <a:cubicBezTo>
                    <a:pt x="732" y="983"/>
                    <a:pt x="625" y="820"/>
                    <a:pt x="625" y="633"/>
                  </a:cubicBezTo>
                  <a:cubicBezTo>
                    <a:pt x="625" y="573"/>
                    <a:pt x="635" y="517"/>
                    <a:pt x="655" y="464"/>
                  </a:cubicBezTo>
                  <a:cubicBezTo>
                    <a:pt x="655" y="463"/>
                    <a:pt x="655" y="463"/>
                    <a:pt x="655" y="463"/>
                  </a:cubicBezTo>
                  <a:cubicBezTo>
                    <a:pt x="657" y="461"/>
                    <a:pt x="657" y="458"/>
                    <a:pt x="659" y="456"/>
                  </a:cubicBezTo>
                  <a:cubicBezTo>
                    <a:pt x="659" y="454"/>
                    <a:pt x="659" y="454"/>
                    <a:pt x="659" y="454"/>
                  </a:cubicBezTo>
                  <a:cubicBezTo>
                    <a:pt x="660" y="452"/>
                    <a:pt x="661" y="449"/>
                    <a:pt x="662" y="447"/>
                  </a:cubicBezTo>
                  <a:cubicBezTo>
                    <a:pt x="662" y="446"/>
                    <a:pt x="662" y="446"/>
                    <a:pt x="662" y="446"/>
                  </a:cubicBezTo>
                  <a:cubicBezTo>
                    <a:pt x="694" y="372"/>
                    <a:pt x="743" y="307"/>
                    <a:pt x="805" y="257"/>
                  </a:cubicBezTo>
                  <a:cubicBezTo>
                    <a:pt x="807" y="256"/>
                    <a:pt x="807" y="256"/>
                    <a:pt x="807" y="256"/>
                  </a:cubicBezTo>
                  <a:cubicBezTo>
                    <a:pt x="810" y="253"/>
                    <a:pt x="810" y="253"/>
                    <a:pt x="810" y="253"/>
                  </a:cubicBezTo>
                  <a:cubicBezTo>
                    <a:pt x="827" y="240"/>
                    <a:pt x="846" y="227"/>
                    <a:pt x="866" y="216"/>
                  </a:cubicBezTo>
                  <a:cubicBezTo>
                    <a:pt x="1049" y="110"/>
                    <a:pt x="1273" y="138"/>
                    <a:pt x="1425" y="270"/>
                  </a:cubicBezTo>
                  <a:cubicBezTo>
                    <a:pt x="1426" y="272"/>
                    <a:pt x="1426" y="272"/>
                    <a:pt x="1426" y="272"/>
                  </a:cubicBezTo>
                  <a:cubicBezTo>
                    <a:pt x="1428" y="274"/>
                    <a:pt x="1430" y="275"/>
                    <a:pt x="1433" y="277"/>
                  </a:cubicBezTo>
                  <a:cubicBezTo>
                    <a:pt x="1436" y="281"/>
                    <a:pt x="1436" y="281"/>
                    <a:pt x="1436" y="281"/>
                  </a:cubicBezTo>
                  <a:cubicBezTo>
                    <a:pt x="1438" y="282"/>
                    <a:pt x="1439" y="284"/>
                    <a:pt x="1441" y="285"/>
                  </a:cubicBezTo>
                  <a:cubicBezTo>
                    <a:pt x="1442" y="287"/>
                    <a:pt x="1444" y="288"/>
                    <a:pt x="1445" y="290"/>
                  </a:cubicBezTo>
                  <a:cubicBezTo>
                    <a:pt x="1449" y="294"/>
                    <a:pt x="1449" y="294"/>
                    <a:pt x="1449" y="294"/>
                  </a:cubicBezTo>
                  <a:cubicBezTo>
                    <a:pt x="1451" y="295"/>
                    <a:pt x="1452" y="297"/>
                    <a:pt x="1454" y="298"/>
                  </a:cubicBezTo>
                  <a:cubicBezTo>
                    <a:pt x="1455" y="299"/>
                    <a:pt x="1457" y="301"/>
                    <a:pt x="1458" y="303"/>
                  </a:cubicBezTo>
                  <a:cubicBezTo>
                    <a:pt x="1461" y="306"/>
                    <a:pt x="1461" y="306"/>
                    <a:pt x="1461" y="306"/>
                  </a:cubicBezTo>
                  <a:cubicBezTo>
                    <a:pt x="1463" y="308"/>
                    <a:pt x="1465" y="310"/>
                    <a:pt x="1467" y="312"/>
                  </a:cubicBezTo>
                  <a:cubicBezTo>
                    <a:pt x="1469" y="315"/>
                    <a:pt x="1469" y="315"/>
                    <a:pt x="1469" y="315"/>
                  </a:cubicBezTo>
                  <a:cubicBezTo>
                    <a:pt x="1489" y="338"/>
                    <a:pt x="1508" y="364"/>
                    <a:pt x="1525" y="392"/>
                  </a:cubicBezTo>
                  <a:cubicBezTo>
                    <a:pt x="1536" y="413"/>
                    <a:pt x="1547" y="434"/>
                    <a:pt x="1555" y="455"/>
                  </a:cubicBezTo>
                  <a:cubicBezTo>
                    <a:pt x="1556" y="456"/>
                    <a:pt x="1556" y="456"/>
                    <a:pt x="1556" y="456"/>
                  </a:cubicBezTo>
                  <a:cubicBezTo>
                    <a:pt x="1557" y="459"/>
                    <a:pt x="1557" y="459"/>
                    <a:pt x="1557" y="459"/>
                  </a:cubicBezTo>
                  <a:cubicBezTo>
                    <a:pt x="1563" y="475"/>
                    <a:pt x="1568" y="492"/>
                    <a:pt x="1573" y="509"/>
                  </a:cubicBezTo>
                  <a:cubicBezTo>
                    <a:pt x="1575" y="514"/>
                    <a:pt x="1576" y="521"/>
                    <a:pt x="1577" y="526"/>
                  </a:cubicBezTo>
                  <a:cubicBezTo>
                    <a:pt x="1578" y="531"/>
                    <a:pt x="1578" y="531"/>
                    <a:pt x="1578" y="531"/>
                  </a:cubicBezTo>
                  <a:cubicBezTo>
                    <a:pt x="1578" y="532"/>
                    <a:pt x="1578" y="532"/>
                    <a:pt x="1578" y="532"/>
                  </a:cubicBezTo>
                  <a:cubicBezTo>
                    <a:pt x="1578" y="532"/>
                    <a:pt x="1578" y="532"/>
                    <a:pt x="1578" y="532"/>
                  </a:cubicBezTo>
                  <a:cubicBezTo>
                    <a:pt x="1586" y="581"/>
                    <a:pt x="1586" y="581"/>
                    <a:pt x="1586" y="581"/>
                  </a:cubicBezTo>
                  <a:cubicBezTo>
                    <a:pt x="1586" y="581"/>
                    <a:pt x="1586" y="581"/>
                    <a:pt x="1586" y="581"/>
                  </a:cubicBezTo>
                  <a:cubicBezTo>
                    <a:pt x="1736" y="581"/>
                    <a:pt x="1736" y="581"/>
                    <a:pt x="1736" y="581"/>
                  </a:cubicBezTo>
                  <a:cubicBezTo>
                    <a:pt x="1915" y="581"/>
                    <a:pt x="1915" y="581"/>
                    <a:pt x="1915" y="581"/>
                  </a:cubicBezTo>
                  <a:cubicBezTo>
                    <a:pt x="1595" y="1242"/>
                    <a:pt x="1595" y="1242"/>
                    <a:pt x="1595" y="1242"/>
                  </a:cubicBezTo>
                  <a:cubicBezTo>
                    <a:pt x="1755" y="1242"/>
                    <a:pt x="1755" y="1242"/>
                    <a:pt x="1755" y="1242"/>
                  </a:cubicBezTo>
                  <a:cubicBezTo>
                    <a:pt x="2106" y="518"/>
                    <a:pt x="2106" y="518"/>
                    <a:pt x="2106" y="518"/>
                  </a:cubicBezTo>
                  <a:cubicBezTo>
                    <a:pt x="2106" y="438"/>
                    <a:pt x="2106" y="438"/>
                    <a:pt x="2106" y="438"/>
                  </a:cubicBezTo>
                  <a:cubicBezTo>
                    <a:pt x="1707" y="438"/>
                    <a:pt x="1707" y="438"/>
                    <a:pt x="1707" y="438"/>
                  </a:cubicBezTo>
                  <a:cubicBezTo>
                    <a:pt x="1636" y="221"/>
                    <a:pt x="1452" y="56"/>
                    <a:pt x="1225" y="13"/>
                  </a:cubicBezTo>
                  <a:cubicBezTo>
                    <a:pt x="1222" y="13"/>
                    <a:pt x="1219" y="12"/>
                    <a:pt x="1216" y="12"/>
                  </a:cubicBezTo>
                  <a:cubicBezTo>
                    <a:pt x="1213" y="12"/>
                    <a:pt x="1213" y="12"/>
                    <a:pt x="1213" y="12"/>
                  </a:cubicBezTo>
                  <a:cubicBezTo>
                    <a:pt x="1154" y="1"/>
                    <a:pt x="1093" y="0"/>
                    <a:pt x="1032" y="7"/>
                  </a:cubicBezTo>
                  <a:cubicBezTo>
                    <a:pt x="1029" y="7"/>
                    <a:pt x="1029" y="7"/>
                    <a:pt x="1029" y="7"/>
                  </a:cubicBezTo>
                  <a:cubicBezTo>
                    <a:pt x="1021" y="8"/>
                    <a:pt x="1021" y="8"/>
                    <a:pt x="1021" y="8"/>
                  </a:cubicBezTo>
                  <a:cubicBezTo>
                    <a:pt x="929" y="21"/>
                    <a:pt x="839" y="54"/>
                    <a:pt x="759" y="107"/>
                  </a:cubicBezTo>
                  <a:cubicBezTo>
                    <a:pt x="758" y="107"/>
                    <a:pt x="758" y="107"/>
                    <a:pt x="758" y="107"/>
                  </a:cubicBezTo>
                  <a:cubicBezTo>
                    <a:pt x="755" y="109"/>
                    <a:pt x="752" y="112"/>
                    <a:pt x="749" y="114"/>
                  </a:cubicBezTo>
                  <a:cubicBezTo>
                    <a:pt x="745" y="116"/>
                    <a:pt x="745" y="116"/>
                    <a:pt x="745" y="116"/>
                  </a:cubicBezTo>
                  <a:cubicBezTo>
                    <a:pt x="742" y="118"/>
                    <a:pt x="740" y="120"/>
                    <a:pt x="737" y="122"/>
                  </a:cubicBezTo>
                  <a:cubicBezTo>
                    <a:pt x="732" y="126"/>
                    <a:pt x="732" y="126"/>
                    <a:pt x="732" y="126"/>
                  </a:cubicBezTo>
                  <a:cubicBezTo>
                    <a:pt x="727" y="129"/>
                    <a:pt x="727" y="129"/>
                    <a:pt x="727" y="129"/>
                  </a:cubicBezTo>
                  <a:cubicBezTo>
                    <a:pt x="724" y="132"/>
                    <a:pt x="721" y="134"/>
                    <a:pt x="718" y="136"/>
                  </a:cubicBezTo>
                  <a:cubicBezTo>
                    <a:pt x="716" y="138"/>
                    <a:pt x="716" y="138"/>
                    <a:pt x="716" y="138"/>
                  </a:cubicBezTo>
                  <a:cubicBezTo>
                    <a:pt x="713" y="141"/>
                    <a:pt x="709" y="143"/>
                    <a:pt x="706" y="146"/>
                  </a:cubicBezTo>
                  <a:cubicBezTo>
                    <a:pt x="705" y="147"/>
                    <a:pt x="705" y="147"/>
                    <a:pt x="705" y="147"/>
                  </a:cubicBezTo>
                  <a:cubicBezTo>
                    <a:pt x="688" y="161"/>
                    <a:pt x="672" y="176"/>
                    <a:pt x="656" y="192"/>
                  </a:cubicBezTo>
                  <a:cubicBezTo>
                    <a:pt x="653" y="195"/>
                    <a:pt x="653" y="195"/>
                    <a:pt x="653" y="195"/>
                  </a:cubicBezTo>
                  <a:cubicBezTo>
                    <a:pt x="652" y="197"/>
                    <a:pt x="650" y="199"/>
                    <a:pt x="648" y="200"/>
                  </a:cubicBezTo>
                  <a:cubicBezTo>
                    <a:pt x="569" y="284"/>
                    <a:pt x="516" y="386"/>
                    <a:pt x="492" y="492"/>
                  </a:cubicBezTo>
                  <a:cubicBezTo>
                    <a:pt x="491" y="495"/>
                    <a:pt x="491" y="495"/>
                    <a:pt x="491" y="495"/>
                  </a:cubicBezTo>
                  <a:cubicBezTo>
                    <a:pt x="490" y="498"/>
                    <a:pt x="490" y="500"/>
                    <a:pt x="490" y="502"/>
                  </a:cubicBezTo>
                  <a:cubicBezTo>
                    <a:pt x="489" y="507"/>
                    <a:pt x="488" y="512"/>
                    <a:pt x="487" y="517"/>
                  </a:cubicBezTo>
                  <a:cubicBezTo>
                    <a:pt x="470" y="498"/>
                    <a:pt x="450" y="482"/>
                    <a:pt x="428" y="470"/>
                  </a:cubicBezTo>
                  <a:cubicBezTo>
                    <a:pt x="391" y="449"/>
                    <a:pt x="347" y="439"/>
                    <a:pt x="299" y="439"/>
                  </a:cubicBezTo>
                  <a:cubicBezTo>
                    <a:pt x="220" y="439"/>
                    <a:pt x="155" y="464"/>
                    <a:pt x="104" y="514"/>
                  </a:cubicBezTo>
                  <a:cubicBezTo>
                    <a:pt x="54" y="564"/>
                    <a:pt x="27" y="632"/>
                    <a:pt x="23" y="719"/>
                  </a:cubicBezTo>
                  <a:cubicBezTo>
                    <a:pt x="172" y="719"/>
                    <a:pt x="172" y="719"/>
                    <a:pt x="172" y="719"/>
                  </a:cubicBezTo>
                  <a:cubicBezTo>
                    <a:pt x="173" y="677"/>
                    <a:pt x="185" y="643"/>
                    <a:pt x="206" y="619"/>
                  </a:cubicBezTo>
                  <a:cubicBezTo>
                    <a:pt x="228" y="595"/>
                    <a:pt x="256" y="582"/>
                    <a:pt x="289" y="582"/>
                  </a:cubicBezTo>
                  <a:cubicBezTo>
                    <a:pt x="321" y="582"/>
                    <a:pt x="347" y="592"/>
                    <a:pt x="368" y="612"/>
                  </a:cubicBezTo>
                  <a:cubicBezTo>
                    <a:pt x="388" y="633"/>
                    <a:pt x="399" y="658"/>
                    <a:pt x="399" y="689"/>
                  </a:cubicBezTo>
                  <a:cubicBezTo>
                    <a:pt x="399" y="720"/>
                    <a:pt x="389" y="753"/>
                    <a:pt x="369" y="789"/>
                  </a:cubicBezTo>
                  <a:cubicBezTo>
                    <a:pt x="349" y="827"/>
                    <a:pt x="309" y="876"/>
                    <a:pt x="249" y="936"/>
                  </a:cubicBezTo>
                  <a:cubicBezTo>
                    <a:pt x="0" y="1190"/>
                    <a:pt x="0" y="1190"/>
                    <a:pt x="0" y="1190"/>
                  </a:cubicBezTo>
                  <a:cubicBezTo>
                    <a:pt x="0" y="1263"/>
                    <a:pt x="0" y="1263"/>
                    <a:pt x="0" y="1263"/>
                  </a:cubicBezTo>
                  <a:cubicBezTo>
                    <a:pt x="824" y="1263"/>
                    <a:pt x="824" y="1263"/>
                    <a:pt x="824" y="1263"/>
                  </a:cubicBezTo>
                  <a:cubicBezTo>
                    <a:pt x="746" y="1230"/>
                    <a:pt x="674" y="1183"/>
                    <a:pt x="611" y="1122"/>
                  </a:cubicBezTo>
                  <a:cubicBezTo>
                    <a:pt x="271" y="1122"/>
                    <a:pt x="271" y="1122"/>
                    <a:pt x="271" y="1122"/>
                  </a:cubicBezTo>
                  <a:cubicBezTo>
                    <a:pt x="361" y="1027"/>
                    <a:pt x="361" y="1027"/>
                    <a:pt x="361" y="1027"/>
                  </a:cubicBezTo>
                  <a:cubicBezTo>
                    <a:pt x="432" y="953"/>
                    <a:pt x="482" y="889"/>
                    <a:pt x="509" y="835"/>
                  </a:cubicBezTo>
                  <a:cubicBezTo>
                    <a:pt x="514" y="851"/>
                    <a:pt x="521" y="868"/>
                    <a:pt x="528" y="884"/>
                  </a:cubicBezTo>
                  <a:cubicBezTo>
                    <a:pt x="528" y="884"/>
                    <a:pt x="528" y="884"/>
                    <a:pt x="528" y="884"/>
                  </a:cubicBezTo>
                  <a:cubicBezTo>
                    <a:pt x="530" y="889"/>
                    <a:pt x="530" y="889"/>
                    <a:pt x="530" y="889"/>
                  </a:cubicBezTo>
                  <a:cubicBezTo>
                    <a:pt x="530" y="889"/>
                    <a:pt x="530" y="889"/>
                    <a:pt x="530" y="889"/>
                  </a:cubicBezTo>
                  <a:cubicBezTo>
                    <a:pt x="550" y="933"/>
                    <a:pt x="574" y="975"/>
                    <a:pt x="603" y="1012"/>
                  </a:cubicBezTo>
                  <a:cubicBezTo>
                    <a:pt x="686" y="1123"/>
                    <a:pt x="801" y="1201"/>
                    <a:pt x="928" y="1238"/>
                  </a:cubicBezTo>
                  <a:cubicBezTo>
                    <a:pt x="928" y="1238"/>
                    <a:pt x="928" y="1238"/>
                    <a:pt x="928" y="1238"/>
                  </a:cubicBezTo>
                  <a:cubicBezTo>
                    <a:pt x="984" y="1255"/>
                    <a:pt x="1045" y="1264"/>
                    <a:pt x="1107" y="1264"/>
                  </a:cubicBezTo>
                  <a:close/>
                </a:path>
              </a:pathLst>
            </a:custGeom>
            <a:solidFill>
              <a:schemeClr val="tx2"/>
            </a:solidFill>
            <a:ln>
              <a:noFill/>
            </a:ln>
          </p:spPr>
          <p:txBody>
            <a:bodyPr lIns="121920" tIns="60960" rIns="121920" bIns="60960"/>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chemeClr val="tx1"/>
                </a:solidFill>
                <a:effectLst/>
                <a:uLnTx/>
                <a:uFillTx/>
                <a:latin typeface="+mn-lt"/>
                <a:ea typeface="+mn-ea"/>
                <a:cs typeface="+mn-ea"/>
                <a:sym typeface="+mn-lt"/>
              </a:endParaRPr>
            </a:p>
          </p:txBody>
        </p:sp>
      </p:grpSp>
      <p:sp>
        <p:nvSpPr>
          <p:cNvPr id="12" name="文本框 11"/>
          <p:cNvSpPr txBox="1"/>
          <p:nvPr/>
        </p:nvSpPr>
        <p:spPr>
          <a:xfrm>
            <a:off x="276860" y="298450"/>
            <a:ext cx="8655050" cy="829945"/>
          </a:xfrm>
          <a:prstGeom prst="rect">
            <a:avLst/>
          </a:prstGeom>
          <a:noFill/>
        </p:spPr>
        <p:txBody>
          <a:bodyPr wrap="square" rtlCol="0" anchor="t">
            <a:spAutoFit/>
          </a:bodyPr>
          <a:p>
            <a:pPr algn="ctr" eaLnBrk="0" hangingPunct="0">
              <a:lnSpc>
                <a:spcPct val="200000"/>
              </a:lnSpc>
            </a:pPr>
            <a:r>
              <a:rPr lang="zh-CN" altLang="en-US" sz="2400" b="1">
                <a:latin typeface="微软雅黑" panose="020B0503020204020204" pitchFamily="34" charset="-122"/>
                <a:ea typeface="微软雅黑" panose="020B0503020204020204" pitchFamily="34" charset="-122"/>
              </a:rPr>
              <a:t>西北片</a:t>
            </a:r>
            <a:r>
              <a:rPr lang="en-US" altLang="zh-CN" sz="2400" b="1">
                <a:latin typeface="微软雅黑" panose="020B0503020204020204" pitchFamily="34" charset="-122"/>
                <a:ea typeface="微软雅黑" panose="020B0503020204020204" pitchFamily="34" charset="-122"/>
              </a:rPr>
              <a:t>2017</a:t>
            </a:r>
            <a:r>
              <a:rPr lang="zh-CN" altLang="zh-CN" sz="2400" b="1">
                <a:latin typeface="微软雅黑" panose="020B0503020204020204" pitchFamily="34" charset="-122"/>
                <a:ea typeface="微软雅黑" panose="020B0503020204020204" pitchFamily="34" charset="-122"/>
              </a:rPr>
              <a:t>拥抱改变做最好的自己</a:t>
            </a:r>
            <a:endParaRPr lang="zh-CN" altLang="zh-CN" sz="2400" b="1">
              <a:latin typeface="微软雅黑" panose="020B0503020204020204" pitchFamily="34" charset="-122"/>
              <a:ea typeface="微软雅黑" panose="020B0503020204020204" pitchFamily="34" charset="-122"/>
            </a:endParaRPr>
          </a:p>
        </p:txBody>
      </p:sp>
      <p:sp>
        <p:nvSpPr>
          <p:cNvPr id="52" name="矩形 51"/>
          <p:cNvSpPr/>
          <p:nvPr/>
        </p:nvSpPr>
        <p:spPr>
          <a:xfrm>
            <a:off x="635" y="4825048"/>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r>
              <a:rPr lang="en-US" altLang="zh-CN" sz="1600" b="1" dirty="0">
                <a:solidFill>
                  <a:schemeClr val="bg1"/>
                </a:solidFill>
                <a:latin typeface="微软雅黑" panose="020B0503020204020204" pitchFamily="34" charset="-122"/>
                <a:ea typeface="微软雅黑" panose="020B0503020204020204" pitchFamily="34" charset="-122"/>
                <a:sym typeface="+mn-ea"/>
              </a:rPr>
              <a:t>                                                                        TAIJI   </a:t>
            </a:r>
            <a:r>
              <a:rPr lang="zh-CN" altLang="en-US" sz="16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kumimoji="0" lang="zh-CN" altLang="en-US" sz="16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000000"/>
                                          </p:val>
                                        </p:tav>
                                        <p:tav tm="100000">
                                          <p:val>
                                            <p:strVal val="#ppt_w"/>
                                          </p:val>
                                        </p:tav>
                                      </p:tavLst>
                                    </p:anim>
                                    <p:anim calcmode="lin" valueType="num">
                                      <p:cBhvr>
                                        <p:cTn id="8" dur="1000" fill="hold"/>
                                        <p:tgtEl>
                                          <p:spTgt spid="2"/>
                                        </p:tgtEl>
                                        <p:attrNameLst>
                                          <p:attrName>ppt_h</p:attrName>
                                        </p:attrNameLst>
                                      </p:cBhvr>
                                      <p:tavLst>
                                        <p:tav tm="0">
                                          <p:val>
                                            <p:fltVal val="0.000000"/>
                                          </p:val>
                                        </p:tav>
                                        <p:tav tm="100000">
                                          <p:val>
                                            <p:strVal val="#ppt_h"/>
                                          </p:val>
                                        </p:tav>
                                      </p:tavLst>
                                    </p:anim>
                                    <p:anim calcmode="lin" valueType="num">
                                      <p:cBhvr>
                                        <p:cTn id="9" dur="1000" fill="hold"/>
                                        <p:tgtEl>
                                          <p:spTgt spid="2"/>
                                        </p:tgtEl>
                                        <p:attrNameLst>
                                          <p:attrName>style.rotation</p:attrName>
                                        </p:attrNameLst>
                                      </p:cBhvr>
                                      <p:tavLst>
                                        <p:tav tm="0">
                                          <p:val>
                                            <p:fltVal val="90.000000"/>
                                          </p:val>
                                        </p:tav>
                                        <p:tav tm="100000">
                                          <p:val>
                                            <p:fltVal val="0.000000"/>
                                          </p:val>
                                        </p:tav>
                                      </p:tavLst>
                                    </p:anim>
                                    <p:animEffect transition="in" filter="fade">
                                      <p:cBhvr>
                                        <p:cTn id="10" dur="1000"/>
                                        <p:tgtEl>
                                          <p:spTgt spid="2"/>
                                        </p:tgtEl>
                                      </p:cBhvr>
                                    </p:animEffect>
                                  </p:childTnLst>
                                </p:cTn>
                              </p:par>
                            </p:childTnLst>
                          </p:cTn>
                        </p:par>
                        <p:par>
                          <p:cTn id="11" fill="hold">
                            <p:stCondLst>
                              <p:cond delay="1000"/>
                            </p:stCondLst>
                            <p:childTnLst>
                              <p:par>
                                <p:cTn id="12" presetID="31" presetClass="entr" presetSubtype="0" fill="hold" grpId="0" nodeType="afterEffect">
                                  <p:stCondLst>
                                    <p:cond delay="0"/>
                                  </p:stCondLst>
                                  <p:childTnLst>
                                    <p:set>
                                      <p:cBhvr>
                                        <p:cTn id="13" dur="1" fill="hold">
                                          <p:stCondLst>
                                            <p:cond delay="0"/>
                                          </p:stCondLst>
                                        </p:cTn>
                                        <p:tgtEl>
                                          <p:spTgt spid="46"/>
                                        </p:tgtEl>
                                        <p:attrNameLst>
                                          <p:attrName>style.visibility</p:attrName>
                                        </p:attrNameLst>
                                      </p:cBhvr>
                                      <p:to>
                                        <p:strVal val="visible"/>
                                      </p:to>
                                    </p:set>
                                    <p:anim calcmode="lin" valueType="num">
                                      <p:cBhvr>
                                        <p:cTn id="14" dur="1000" fill="hold"/>
                                        <p:tgtEl>
                                          <p:spTgt spid="46"/>
                                        </p:tgtEl>
                                        <p:attrNameLst>
                                          <p:attrName>ppt_w</p:attrName>
                                        </p:attrNameLst>
                                      </p:cBhvr>
                                      <p:tavLst>
                                        <p:tav tm="0">
                                          <p:val>
                                            <p:fltVal val="0.000000"/>
                                          </p:val>
                                        </p:tav>
                                        <p:tav tm="100000">
                                          <p:val>
                                            <p:strVal val="#ppt_w"/>
                                          </p:val>
                                        </p:tav>
                                      </p:tavLst>
                                    </p:anim>
                                    <p:anim calcmode="lin" valueType="num">
                                      <p:cBhvr>
                                        <p:cTn id="15" dur="1000" fill="hold"/>
                                        <p:tgtEl>
                                          <p:spTgt spid="46"/>
                                        </p:tgtEl>
                                        <p:attrNameLst>
                                          <p:attrName>ppt_h</p:attrName>
                                        </p:attrNameLst>
                                      </p:cBhvr>
                                      <p:tavLst>
                                        <p:tav tm="0">
                                          <p:val>
                                            <p:fltVal val="0.000000"/>
                                          </p:val>
                                        </p:tav>
                                        <p:tav tm="100000">
                                          <p:val>
                                            <p:strVal val="#ppt_h"/>
                                          </p:val>
                                        </p:tav>
                                      </p:tavLst>
                                    </p:anim>
                                    <p:anim calcmode="lin" valueType="num">
                                      <p:cBhvr>
                                        <p:cTn id="16" dur="1000" fill="hold"/>
                                        <p:tgtEl>
                                          <p:spTgt spid="46"/>
                                        </p:tgtEl>
                                        <p:attrNameLst>
                                          <p:attrName>style.rotation</p:attrName>
                                        </p:attrNameLst>
                                      </p:cBhvr>
                                      <p:tavLst>
                                        <p:tav tm="0">
                                          <p:val>
                                            <p:fltVal val="90.000000"/>
                                          </p:val>
                                        </p:tav>
                                        <p:tav tm="100000">
                                          <p:val>
                                            <p:fltVal val="0.000000"/>
                                          </p:val>
                                        </p:tav>
                                      </p:tavLst>
                                    </p:anim>
                                    <p:animEffect transition="in" filter="fade">
                                      <p:cBhvr>
                                        <p:cTn id="17"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30200" y="194310"/>
            <a:ext cx="4389120" cy="460375"/>
          </a:xfrm>
          <a:prstGeom prst="rect">
            <a:avLst/>
          </a:prstGeom>
          <a:noFill/>
        </p:spPr>
        <p:txBody>
          <a:bodyPr wrap="square" rtlCol="0" anchor="t">
            <a:spAutoFit/>
          </a:bodyPr>
          <a:p>
            <a:r>
              <a:rPr lang="en-US" altLang="zh-CN" sz="2400" noProof="0" dirty="0">
                <a:ln>
                  <a:noFill/>
                </a:ln>
                <a:solidFill>
                  <a:srgbClr val="222A35"/>
                </a:solidFill>
                <a:effectLst/>
                <a:uLnTx/>
                <a:uFillTx/>
                <a:latin typeface="+mn-ea"/>
                <a:ea typeface="+mn-ea"/>
                <a:cs typeface="+mn-cs"/>
                <a:sym typeface="+mn-ea"/>
              </a:rPr>
              <a:t>2017</a:t>
            </a:r>
            <a:r>
              <a:rPr lang="zh-CN" altLang="en-US" sz="2400" noProof="0" dirty="0">
                <a:ln>
                  <a:noFill/>
                </a:ln>
                <a:solidFill>
                  <a:srgbClr val="222A35"/>
                </a:solidFill>
                <a:effectLst/>
                <a:uLnTx/>
                <a:uFillTx/>
                <a:latin typeface="+mn-ea"/>
                <a:ea typeface="+mn-ea"/>
                <a:cs typeface="+mn-cs"/>
                <a:sym typeface="+mn-ea"/>
              </a:rPr>
              <a:t>年销售数据总结：</a:t>
            </a:r>
            <a:endParaRPr lang="zh-CN" altLang="en-US" sz="2400"/>
          </a:p>
        </p:txBody>
      </p:sp>
      <p:sp>
        <p:nvSpPr>
          <p:cNvPr id="3" name="文本框 2"/>
          <p:cNvSpPr txBox="1"/>
          <p:nvPr/>
        </p:nvSpPr>
        <p:spPr>
          <a:xfrm>
            <a:off x="466725" y="728345"/>
            <a:ext cx="2901950" cy="829945"/>
          </a:xfrm>
          <a:prstGeom prst="rect">
            <a:avLst/>
          </a:prstGeom>
          <a:noFill/>
        </p:spPr>
        <p:txBody>
          <a:bodyPr wrap="square" rtlCol="0" anchor="t">
            <a:spAutoFit/>
          </a:bodyPr>
          <a:p>
            <a:endParaRPr lang="en-US" altLang="zh-CN" sz="2400" noProof="0" dirty="0">
              <a:ln>
                <a:noFill/>
              </a:ln>
              <a:solidFill>
                <a:srgbClr val="222A35"/>
              </a:solidFill>
              <a:effectLst/>
              <a:uLnTx/>
              <a:uFillTx/>
              <a:latin typeface="+mn-ea"/>
              <a:ea typeface="+mn-ea"/>
              <a:cs typeface="+mn-cs"/>
              <a:sym typeface="+mn-ea"/>
            </a:endParaRPr>
          </a:p>
          <a:p>
            <a:r>
              <a:rPr lang="en-US" altLang="zh-CN" sz="2400" noProof="0" dirty="0">
                <a:ln>
                  <a:noFill/>
                </a:ln>
                <a:solidFill>
                  <a:srgbClr val="222A35"/>
                </a:solidFill>
                <a:effectLst/>
                <a:uLnTx/>
                <a:uFillTx/>
                <a:latin typeface="+mn-ea"/>
                <a:ea typeface="+mn-ea"/>
                <a:cs typeface="+mn-cs"/>
                <a:sym typeface="+mn-ea"/>
              </a:rPr>
              <a:t>  2016</a:t>
            </a:r>
            <a:r>
              <a:rPr lang="zh-CN" altLang="en-US" sz="2400" noProof="0" dirty="0">
                <a:ln>
                  <a:noFill/>
                </a:ln>
                <a:solidFill>
                  <a:srgbClr val="222A35"/>
                </a:solidFill>
                <a:effectLst/>
                <a:uLnTx/>
                <a:uFillTx/>
                <a:latin typeface="+mn-ea"/>
                <a:ea typeface="+mn-ea"/>
                <a:cs typeface="+mn-cs"/>
                <a:sym typeface="+mn-ea"/>
              </a:rPr>
              <a:t>年各项数据</a:t>
            </a:r>
            <a:endParaRPr lang="zh-CN" altLang="en-US" sz="2400"/>
          </a:p>
        </p:txBody>
      </p:sp>
      <p:sp>
        <p:nvSpPr>
          <p:cNvPr id="7173" name="文本框 7172"/>
          <p:cNvSpPr txBox="1"/>
          <p:nvPr/>
        </p:nvSpPr>
        <p:spPr>
          <a:xfrm>
            <a:off x="5105400" y="727710"/>
            <a:ext cx="3041015" cy="829945"/>
          </a:xfrm>
          <a:prstGeom prst="rect">
            <a:avLst/>
          </a:prstGeom>
          <a:noFill/>
          <a:ln w="9525">
            <a:noFill/>
          </a:ln>
        </p:spPr>
        <p:txBody>
          <a:bodyPr wrap="square">
            <a:spAutoFit/>
            <a:scene3d>
              <a:camera prst="orthographicFront"/>
              <a:lightRig rig="threePt" dir="t"/>
            </a:scene3d>
          </a:bodyPr>
          <a:p>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201</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7</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年各项数据</a:t>
            </a: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
        <p:nvSpPr>
          <p:cNvPr id="7180" name="矩形 7179"/>
          <p:cNvSpPr/>
          <p:nvPr/>
        </p:nvSpPr>
        <p:spPr>
          <a:xfrm>
            <a:off x="1086485" y="1919605"/>
            <a:ext cx="2477135" cy="220345"/>
          </a:xfrm>
          <a:prstGeom prst="rect">
            <a:avLst/>
          </a:prstGeom>
          <a:solidFill>
            <a:schemeClr val="bg2"/>
          </a:solidFill>
          <a:ln w="9525" cap="flat" cmpd="sng">
            <a:solidFill>
              <a:schemeClr val="tx1"/>
            </a:solidFill>
            <a:prstDash val="solid"/>
            <a:miter/>
            <a:headEnd type="none" w="med" len="med"/>
            <a:tailEnd type="none" w="med" len="med"/>
          </a:ln>
        </p:spPr>
        <p:txBody>
          <a:bodyPr/>
          <a:p>
            <a:endParaRPr lang="zh-CN" altLang="en-US"/>
          </a:p>
        </p:txBody>
      </p:sp>
      <p:sp>
        <p:nvSpPr>
          <p:cNvPr id="7181" name="矩形 7180"/>
          <p:cNvSpPr/>
          <p:nvPr/>
        </p:nvSpPr>
        <p:spPr>
          <a:xfrm>
            <a:off x="1822450" y="2330450"/>
            <a:ext cx="1736725" cy="179070"/>
          </a:xfrm>
          <a:prstGeom prst="rect">
            <a:avLst/>
          </a:prstGeom>
          <a:solidFill>
            <a:schemeClr val="bg2"/>
          </a:solidFill>
          <a:ln w="9525" cap="flat" cmpd="sng">
            <a:solidFill>
              <a:schemeClr val="tx1"/>
            </a:solidFill>
            <a:prstDash val="solid"/>
            <a:miter/>
            <a:headEnd type="none" w="med" len="med"/>
            <a:tailEnd type="none" w="med" len="med"/>
          </a:ln>
        </p:spPr>
        <p:txBody>
          <a:bodyPr/>
          <a:p>
            <a:endParaRPr lang="zh-CN" altLang="en-US"/>
          </a:p>
        </p:txBody>
      </p:sp>
      <p:sp>
        <p:nvSpPr>
          <p:cNvPr id="7182" name="矩形 7181"/>
          <p:cNvSpPr/>
          <p:nvPr/>
        </p:nvSpPr>
        <p:spPr>
          <a:xfrm>
            <a:off x="2265680" y="2688590"/>
            <a:ext cx="1297940" cy="179070"/>
          </a:xfrm>
          <a:prstGeom prst="rect">
            <a:avLst/>
          </a:prstGeom>
          <a:solidFill>
            <a:schemeClr val="bg2"/>
          </a:solidFill>
          <a:ln w="9525" cap="flat" cmpd="sng">
            <a:solidFill>
              <a:schemeClr val="tx1"/>
            </a:solidFill>
            <a:prstDash val="solid"/>
            <a:miter/>
            <a:headEnd type="none" w="med" len="med"/>
            <a:tailEnd type="none" w="med" len="med"/>
          </a:ln>
        </p:spPr>
        <p:txBody>
          <a:bodyPr/>
          <a:p>
            <a:endParaRPr lang="zh-CN" altLang="en-US"/>
          </a:p>
        </p:txBody>
      </p:sp>
      <p:sp>
        <p:nvSpPr>
          <p:cNvPr id="7183" name="矩形 7182"/>
          <p:cNvSpPr/>
          <p:nvPr/>
        </p:nvSpPr>
        <p:spPr>
          <a:xfrm>
            <a:off x="1396365" y="3402330"/>
            <a:ext cx="2167255" cy="172085"/>
          </a:xfrm>
          <a:prstGeom prst="rect">
            <a:avLst/>
          </a:prstGeom>
          <a:solidFill>
            <a:schemeClr val="bg2"/>
          </a:solidFill>
          <a:ln w="9525" cap="flat" cmpd="sng">
            <a:solidFill>
              <a:schemeClr val="tx1"/>
            </a:solidFill>
            <a:prstDash val="solid"/>
            <a:miter/>
            <a:headEnd type="none" w="med" len="med"/>
            <a:tailEnd type="none" w="med" len="med"/>
          </a:ln>
        </p:spPr>
        <p:txBody>
          <a:bodyPr/>
          <a:p>
            <a:endParaRPr lang="zh-CN" altLang="en-US"/>
          </a:p>
        </p:txBody>
      </p:sp>
      <p:sp>
        <p:nvSpPr>
          <p:cNvPr id="5" name="矩形 4"/>
          <p:cNvSpPr/>
          <p:nvPr/>
        </p:nvSpPr>
        <p:spPr>
          <a:xfrm>
            <a:off x="2044700" y="3044825"/>
            <a:ext cx="1514475" cy="180340"/>
          </a:xfrm>
          <a:prstGeom prst="rect">
            <a:avLst/>
          </a:prstGeom>
          <a:solidFill>
            <a:schemeClr val="bg2"/>
          </a:solidFill>
          <a:ln w="9525" cap="flat" cmpd="sng">
            <a:solidFill>
              <a:schemeClr val="tx1"/>
            </a:solidFill>
            <a:prstDash val="solid"/>
            <a:miter/>
            <a:headEnd type="none" w="med" len="med"/>
            <a:tailEnd type="none" w="med" len="med"/>
          </a:ln>
        </p:spPr>
        <p:txBody>
          <a:bodyPr/>
          <a:p>
            <a:endParaRPr lang="zh-CN" altLang="en-US"/>
          </a:p>
        </p:txBody>
      </p:sp>
      <p:sp>
        <p:nvSpPr>
          <p:cNvPr id="7175" name="矩形 7174"/>
          <p:cNvSpPr/>
          <p:nvPr/>
        </p:nvSpPr>
        <p:spPr>
          <a:xfrm>
            <a:off x="4779010" y="1920240"/>
            <a:ext cx="3367405" cy="179705"/>
          </a:xfrm>
          <a:prstGeom prst="rect">
            <a:avLst/>
          </a:prstGeom>
          <a:solidFill>
            <a:srgbClr val="FF0000"/>
          </a:solidFill>
          <a:ln w="9525" cap="flat" cmpd="sng">
            <a:solidFill>
              <a:schemeClr val="tx1"/>
            </a:solidFill>
            <a:prstDash val="solid"/>
            <a:miter/>
            <a:headEnd type="none" w="med" len="med"/>
            <a:tailEnd type="none" w="med" len="med"/>
          </a:ln>
        </p:spPr>
        <p:txBody>
          <a:bodyPr/>
          <a:p>
            <a:endParaRPr lang="zh-CN" altLang="en-US"/>
          </a:p>
        </p:txBody>
      </p:sp>
      <p:sp>
        <p:nvSpPr>
          <p:cNvPr id="6" name="矩形 5"/>
          <p:cNvSpPr/>
          <p:nvPr/>
        </p:nvSpPr>
        <p:spPr>
          <a:xfrm>
            <a:off x="4779010" y="2330450"/>
            <a:ext cx="2302510" cy="179070"/>
          </a:xfrm>
          <a:prstGeom prst="rect">
            <a:avLst/>
          </a:prstGeom>
          <a:solidFill>
            <a:srgbClr val="FF0000"/>
          </a:solidFill>
          <a:ln w="9525" cap="flat" cmpd="sng">
            <a:solidFill>
              <a:schemeClr val="tx1"/>
            </a:solidFill>
            <a:prstDash val="solid"/>
            <a:miter/>
            <a:headEnd type="none" w="med" len="med"/>
            <a:tailEnd type="none" w="med" len="med"/>
          </a:ln>
        </p:spPr>
        <p:txBody>
          <a:bodyPr/>
          <a:p>
            <a:endParaRPr lang="zh-CN" altLang="en-US"/>
          </a:p>
        </p:txBody>
      </p:sp>
      <p:sp>
        <p:nvSpPr>
          <p:cNvPr id="7" name="矩形 6"/>
          <p:cNvSpPr/>
          <p:nvPr/>
        </p:nvSpPr>
        <p:spPr>
          <a:xfrm>
            <a:off x="4779010" y="2668270"/>
            <a:ext cx="1598295" cy="179705"/>
          </a:xfrm>
          <a:prstGeom prst="rect">
            <a:avLst/>
          </a:prstGeom>
          <a:solidFill>
            <a:srgbClr val="FF0000"/>
          </a:solidFill>
          <a:ln w="9525" cap="flat" cmpd="sng">
            <a:solidFill>
              <a:schemeClr val="tx1"/>
            </a:solidFill>
            <a:prstDash val="solid"/>
            <a:miter/>
            <a:headEnd type="none" w="med" len="med"/>
            <a:tailEnd type="none" w="med" len="med"/>
          </a:ln>
        </p:spPr>
        <p:txBody>
          <a:bodyPr/>
          <a:p>
            <a:endParaRPr lang="zh-CN" altLang="en-US"/>
          </a:p>
        </p:txBody>
      </p:sp>
      <p:sp>
        <p:nvSpPr>
          <p:cNvPr id="8" name="矩形 7"/>
          <p:cNvSpPr/>
          <p:nvPr/>
        </p:nvSpPr>
        <p:spPr>
          <a:xfrm flipV="1">
            <a:off x="4789170" y="3045460"/>
            <a:ext cx="1723390" cy="179705"/>
          </a:xfrm>
          <a:prstGeom prst="rect">
            <a:avLst/>
          </a:prstGeom>
          <a:solidFill>
            <a:srgbClr val="FF0000"/>
          </a:solidFill>
          <a:ln w="9525" cap="flat" cmpd="sng">
            <a:solidFill>
              <a:schemeClr val="tx1"/>
            </a:solidFill>
            <a:prstDash val="solid"/>
            <a:miter/>
            <a:headEnd type="none" w="med" len="med"/>
            <a:tailEnd type="none" w="med" len="med"/>
          </a:ln>
        </p:spPr>
        <p:txBody>
          <a:bodyPr/>
          <a:p>
            <a:endParaRPr lang="zh-CN" altLang="en-US"/>
          </a:p>
        </p:txBody>
      </p:sp>
      <p:sp>
        <p:nvSpPr>
          <p:cNvPr id="9" name="矩形 8"/>
          <p:cNvSpPr/>
          <p:nvPr/>
        </p:nvSpPr>
        <p:spPr>
          <a:xfrm>
            <a:off x="4789170" y="3402330"/>
            <a:ext cx="2292350" cy="172085"/>
          </a:xfrm>
          <a:prstGeom prst="rect">
            <a:avLst/>
          </a:prstGeom>
          <a:solidFill>
            <a:srgbClr val="FF0000"/>
          </a:solidFill>
          <a:ln w="9525" cap="flat" cmpd="sng">
            <a:solidFill>
              <a:schemeClr val="tx1"/>
            </a:solidFill>
            <a:prstDash val="solid"/>
            <a:miter/>
            <a:headEnd type="none" w="med" len="med"/>
            <a:tailEnd type="none" w="med" len="med"/>
          </a:ln>
        </p:spPr>
        <p:txBody>
          <a:bodyPr/>
          <a:p>
            <a:endParaRPr lang="zh-CN" altLang="en-US"/>
          </a:p>
        </p:txBody>
      </p:sp>
      <p:sp>
        <p:nvSpPr>
          <p:cNvPr id="12" name="文本框 11"/>
          <p:cNvSpPr txBox="1"/>
          <p:nvPr/>
        </p:nvSpPr>
        <p:spPr>
          <a:xfrm>
            <a:off x="3616325" y="1825625"/>
            <a:ext cx="1033145" cy="1783715"/>
          </a:xfrm>
          <a:prstGeom prst="rect">
            <a:avLst/>
          </a:prstGeom>
          <a:noFill/>
        </p:spPr>
        <p:txBody>
          <a:bodyPr wrap="square" rtlCol="0" anchor="t">
            <a:spAutoFit/>
          </a:bodyPr>
          <a:p>
            <a:pPr algn="ctr" eaLnBrk="0" hangingPunct="0">
              <a:lnSpc>
                <a:spcPct val="200000"/>
              </a:lnSpc>
            </a:pPr>
            <a:r>
              <a:rPr lang="zh-CN" altLang="en-US"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销售</a:t>
            </a:r>
            <a:endParaRPr lang="zh-CN" altLang="en-US"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algn="ctr" eaLnBrk="0" hangingPunct="0">
              <a:lnSpc>
                <a:spcPct val="200000"/>
              </a:lnSpc>
            </a:pPr>
            <a:r>
              <a:rPr lang="zh-CN" altLang="en-US"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毛利</a:t>
            </a:r>
            <a:endParaRPr lang="zh-CN" altLang="en-US"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algn="ctr" eaLnBrk="0" hangingPunct="0">
              <a:lnSpc>
                <a:spcPct val="200000"/>
              </a:lnSpc>
            </a:pPr>
            <a:r>
              <a:rPr lang="zh-CN" altLang="en-US"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销售笔数</a:t>
            </a:r>
            <a:endParaRPr lang="zh-CN" altLang="en-US"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algn="ctr" eaLnBrk="0" hangingPunct="0">
              <a:lnSpc>
                <a:spcPct val="200000"/>
              </a:lnSpc>
            </a:pPr>
            <a:r>
              <a:rPr lang="zh-CN" altLang="en-US"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客单价</a:t>
            </a:r>
            <a:endParaRPr lang="zh-CN" altLang="en-US"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algn="ctr" eaLnBrk="0" hangingPunct="0">
              <a:lnSpc>
                <a:spcPct val="200000"/>
              </a:lnSpc>
            </a:pPr>
            <a:r>
              <a:rPr lang="zh-CN" altLang="en-US"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中药销售</a:t>
            </a:r>
            <a:endParaRPr lang="zh-CN" altLang="en-US"/>
          </a:p>
        </p:txBody>
      </p:sp>
      <p:sp>
        <p:nvSpPr>
          <p:cNvPr id="4" name="文本框 3"/>
          <p:cNvSpPr txBox="1"/>
          <p:nvPr/>
        </p:nvSpPr>
        <p:spPr>
          <a:xfrm>
            <a:off x="530225" y="1880235"/>
            <a:ext cx="633095" cy="260350"/>
          </a:xfrm>
          <a:prstGeom prst="rect">
            <a:avLst/>
          </a:prstGeom>
          <a:noFill/>
        </p:spPr>
        <p:txBody>
          <a:bodyPr wrap="square" rtlCol="0" anchor="t">
            <a:spAutoFit/>
          </a:bodyPr>
          <a:p>
            <a:r>
              <a:rPr lang="en-US" altLang="zh-CN" b="1" dirty="0">
                <a:solidFill>
                  <a:srgbClr val="DA8200"/>
                </a:solidFill>
                <a:sym typeface="+mn-ea"/>
              </a:rPr>
              <a:t>3217</a:t>
            </a:r>
            <a:r>
              <a:rPr lang="zh-CN" altLang="en-US" b="1" dirty="0">
                <a:solidFill>
                  <a:srgbClr val="DA8200"/>
                </a:solidFill>
                <a:sym typeface="+mn-ea"/>
              </a:rPr>
              <a:t>万</a:t>
            </a:r>
            <a:endParaRPr lang="zh-CN" altLang="en-US"/>
          </a:p>
        </p:txBody>
      </p:sp>
      <p:sp>
        <p:nvSpPr>
          <p:cNvPr id="10" name="文本框 9"/>
          <p:cNvSpPr txBox="1"/>
          <p:nvPr/>
        </p:nvSpPr>
        <p:spPr>
          <a:xfrm>
            <a:off x="573405" y="2204720"/>
            <a:ext cx="633730" cy="260350"/>
          </a:xfrm>
          <a:prstGeom prst="rect">
            <a:avLst/>
          </a:prstGeom>
          <a:noFill/>
        </p:spPr>
        <p:txBody>
          <a:bodyPr wrap="square" rtlCol="0" anchor="t">
            <a:spAutoFit/>
          </a:bodyPr>
          <a:p>
            <a:r>
              <a:rPr lang="en-US" altLang="zh-CN" b="1" dirty="0">
                <a:solidFill>
                  <a:srgbClr val="DA8200"/>
                </a:solidFill>
                <a:sym typeface="+mn-ea"/>
              </a:rPr>
              <a:t>1006</a:t>
            </a:r>
            <a:r>
              <a:rPr lang="zh-CN" altLang="en-US" b="1" dirty="0">
                <a:solidFill>
                  <a:srgbClr val="DA8200"/>
                </a:solidFill>
                <a:sym typeface="+mn-ea"/>
              </a:rPr>
              <a:t>万</a:t>
            </a:r>
            <a:endParaRPr lang="zh-CN" altLang="en-US"/>
          </a:p>
        </p:txBody>
      </p:sp>
      <p:sp>
        <p:nvSpPr>
          <p:cNvPr id="11" name="文本框 10"/>
          <p:cNvSpPr txBox="1"/>
          <p:nvPr/>
        </p:nvSpPr>
        <p:spPr>
          <a:xfrm>
            <a:off x="690880" y="2587625"/>
            <a:ext cx="633095" cy="260350"/>
          </a:xfrm>
          <a:prstGeom prst="rect">
            <a:avLst/>
          </a:prstGeom>
          <a:noFill/>
        </p:spPr>
        <p:txBody>
          <a:bodyPr wrap="square" rtlCol="0" anchor="t">
            <a:spAutoFit/>
          </a:bodyPr>
          <a:p>
            <a:r>
              <a:rPr lang="en-US" altLang="zh-CN" b="1" dirty="0">
                <a:solidFill>
                  <a:srgbClr val="DA8200"/>
                </a:solidFill>
                <a:sym typeface="+mn-ea"/>
              </a:rPr>
              <a:t>43.6</a:t>
            </a:r>
            <a:r>
              <a:rPr lang="zh-CN" altLang="en-US" b="1" dirty="0">
                <a:solidFill>
                  <a:srgbClr val="DA8200"/>
                </a:solidFill>
                <a:sym typeface="+mn-ea"/>
              </a:rPr>
              <a:t>万</a:t>
            </a:r>
            <a:endParaRPr lang="zh-CN" altLang="en-US"/>
          </a:p>
        </p:txBody>
      </p:sp>
      <p:sp>
        <p:nvSpPr>
          <p:cNvPr id="13" name="文本框 12"/>
          <p:cNvSpPr txBox="1"/>
          <p:nvPr/>
        </p:nvSpPr>
        <p:spPr>
          <a:xfrm>
            <a:off x="629285" y="3005455"/>
            <a:ext cx="633095" cy="260350"/>
          </a:xfrm>
          <a:prstGeom prst="rect">
            <a:avLst/>
          </a:prstGeom>
          <a:noFill/>
        </p:spPr>
        <p:txBody>
          <a:bodyPr wrap="square" rtlCol="0" anchor="t">
            <a:spAutoFit/>
          </a:bodyPr>
          <a:p>
            <a:r>
              <a:rPr lang="en-US" altLang="zh-CN" b="1" dirty="0">
                <a:solidFill>
                  <a:srgbClr val="DA8200"/>
                </a:solidFill>
                <a:sym typeface="+mn-ea"/>
              </a:rPr>
              <a:t>73.8</a:t>
            </a:r>
            <a:r>
              <a:rPr lang="zh-CN" altLang="en-US" b="1" dirty="0">
                <a:solidFill>
                  <a:srgbClr val="DA8200"/>
                </a:solidFill>
                <a:sym typeface="+mn-ea"/>
              </a:rPr>
              <a:t>元</a:t>
            </a:r>
            <a:endParaRPr lang="zh-CN" altLang="en-US" b="1" dirty="0">
              <a:solidFill>
                <a:srgbClr val="DA8200"/>
              </a:solidFill>
              <a:sym typeface="+mn-ea"/>
            </a:endParaRPr>
          </a:p>
        </p:txBody>
      </p:sp>
      <p:sp>
        <p:nvSpPr>
          <p:cNvPr id="14" name="文本框 13"/>
          <p:cNvSpPr txBox="1"/>
          <p:nvPr/>
        </p:nvSpPr>
        <p:spPr>
          <a:xfrm>
            <a:off x="422275" y="3358515"/>
            <a:ext cx="741045" cy="260350"/>
          </a:xfrm>
          <a:prstGeom prst="rect">
            <a:avLst/>
          </a:prstGeom>
          <a:noFill/>
        </p:spPr>
        <p:txBody>
          <a:bodyPr wrap="square" rtlCol="0" anchor="t">
            <a:spAutoFit/>
          </a:bodyPr>
          <a:p>
            <a:r>
              <a:rPr lang="en-US" altLang="zh-CN" b="1" dirty="0">
                <a:solidFill>
                  <a:srgbClr val="DA8200"/>
                </a:solidFill>
                <a:sym typeface="+mn-ea"/>
              </a:rPr>
              <a:t>272.2</a:t>
            </a:r>
            <a:r>
              <a:rPr lang="zh-CN" altLang="en-US" b="1" dirty="0">
                <a:solidFill>
                  <a:srgbClr val="DA8200"/>
                </a:solidFill>
                <a:sym typeface="+mn-ea"/>
              </a:rPr>
              <a:t>万</a:t>
            </a:r>
            <a:endParaRPr lang="zh-CN" altLang="en-US"/>
          </a:p>
        </p:txBody>
      </p:sp>
      <p:sp>
        <p:nvSpPr>
          <p:cNvPr id="15" name="文本框 14"/>
          <p:cNvSpPr txBox="1"/>
          <p:nvPr/>
        </p:nvSpPr>
        <p:spPr>
          <a:xfrm>
            <a:off x="7929245" y="1920240"/>
            <a:ext cx="876935" cy="260350"/>
          </a:xfrm>
          <a:prstGeom prst="rect">
            <a:avLst/>
          </a:prstGeom>
          <a:noFill/>
        </p:spPr>
        <p:txBody>
          <a:bodyPr wrap="square" rtlCol="0" anchor="t">
            <a:spAutoFit/>
          </a:bodyPr>
          <a:p>
            <a:r>
              <a:rPr lang="en-US" altLang="zh-CN" b="1" dirty="0">
                <a:solidFill>
                  <a:srgbClr val="DA8200"/>
                </a:solidFill>
                <a:sym typeface="+mn-ea"/>
              </a:rPr>
              <a:t>    4266</a:t>
            </a:r>
            <a:r>
              <a:rPr lang="zh-CN" altLang="en-US" b="1" dirty="0">
                <a:solidFill>
                  <a:srgbClr val="DA8200"/>
                </a:solidFill>
                <a:sym typeface="+mn-ea"/>
              </a:rPr>
              <a:t>万</a:t>
            </a:r>
            <a:endParaRPr lang="zh-CN" altLang="en-US"/>
          </a:p>
        </p:txBody>
      </p:sp>
      <p:sp>
        <p:nvSpPr>
          <p:cNvPr id="16" name="文本框 15"/>
          <p:cNvSpPr txBox="1"/>
          <p:nvPr/>
        </p:nvSpPr>
        <p:spPr>
          <a:xfrm>
            <a:off x="7741920" y="2327275"/>
            <a:ext cx="633095" cy="260350"/>
          </a:xfrm>
          <a:prstGeom prst="rect">
            <a:avLst/>
          </a:prstGeom>
          <a:noFill/>
        </p:spPr>
        <p:txBody>
          <a:bodyPr wrap="none" rtlCol="0" anchor="t">
            <a:spAutoFit/>
          </a:bodyPr>
          <a:p>
            <a:r>
              <a:rPr lang="en-US" altLang="zh-CN" b="1" dirty="0">
                <a:solidFill>
                  <a:srgbClr val="DA8200"/>
                </a:solidFill>
                <a:sym typeface="+mn-ea"/>
              </a:rPr>
              <a:t>1250</a:t>
            </a:r>
            <a:r>
              <a:rPr lang="zh-CN" altLang="en-US" b="1" dirty="0">
                <a:solidFill>
                  <a:srgbClr val="DA8200"/>
                </a:solidFill>
                <a:sym typeface="+mn-ea"/>
              </a:rPr>
              <a:t>万</a:t>
            </a:r>
            <a:endParaRPr lang="zh-CN" altLang="en-US"/>
          </a:p>
        </p:txBody>
      </p:sp>
      <p:sp>
        <p:nvSpPr>
          <p:cNvPr id="17" name="文本框 16"/>
          <p:cNvSpPr txBox="1"/>
          <p:nvPr/>
        </p:nvSpPr>
        <p:spPr>
          <a:xfrm>
            <a:off x="7684770" y="2647315"/>
            <a:ext cx="633095" cy="260350"/>
          </a:xfrm>
          <a:prstGeom prst="rect">
            <a:avLst/>
          </a:prstGeom>
          <a:noFill/>
        </p:spPr>
        <p:txBody>
          <a:bodyPr wrap="square" rtlCol="0" anchor="t">
            <a:spAutoFit/>
          </a:bodyPr>
          <a:p>
            <a:r>
              <a:rPr lang="en-US" altLang="zh-CN" b="1" dirty="0">
                <a:solidFill>
                  <a:srgbClr val="DA8200"/>
                </a:solidFill>
                <a:sym typeface="+mn-ea"/>
              </a:rPr>
              <a:t>54.9</a:t>
            </a:r>
            <a:r>
              <a:rPr lang="zh-CN" altLang="en-US" b="1" dirty="0">
                <a:solidFill>
                  <a:srgbClr val="DA8200"/>
                </a:solidFill>
                <a:sym typeface="+mn-ea"/>
              </a:rPr>
              <a:t>万</a:t>
            </a:r>
            <a:endParaRPr lang="zh-CN" altLang="en-US"/>
          </a:p>
        </p:txBody>
      </p:sp>
      <p:sp>
        <p:nvSpPr>
          <p:cNvPr id="18" name="文本框 17"/>
          <p:cNvSpPr txBox="1"/>
          <p:nvPr/>
        </p:nvSpPr>
        <p:spPr>
          <a:xfrm>
            <a:off x="7741920" y="3004820"/>
            <a:ext cx="594360" cy="260350"/>
          </a:xfrm>
          <a:prstGeom prst="rect">
            <a:avLst/>
          </a:prstGeom>
          <a:noFill/>
        </p:spPr>
        <p:txBody>
          <a:bodyPr wrap="none" rtlCol="0" anchor="t">
            <a:spAutoFit/>
          </a:bodyPr>
          <a:p>
            <a:r>
              <a:rPr lang="en-US" altLang="zh-CN" b="1" dirty="0">
                <a:solidFill>
                  <a:srgbClr val="DA8200"/>
                </a:solidFill>
                <a:sym typeface="+mn-ea"/>
              </a:rPr>
              <a:t>77.8</a:t>
            </a:r>
            <a:r>
              <a:rPr lang="zh-CN" altLang="en-US" b="1" dirty="0">
                <a:solidFill>
                  <a:srgbClr val="DA8200"/>
                </a:solidFill>
                <a:sym typeface="+mn-ea"/>
              </a:rPr>
              <a:t>元</a:t>
            </a:r>
            <a:endParaRPr lang="zh-CN" altLang="en-US" b="1" dirty="0">
              <a:solidFill>
                <a:srgbClr val="DA8200"/>
              </a:solidFill>
              <a:sym typeface="+mn-ea"/>
            </a:endParaRPr>
          </a:p>
        </p:txBody>
      </p:sp>
      <p:sp>
        <p:nvSpPr>
          <p:cNvPr id="19" name="文本框 18"/>
          <p:cNvSpPr txBox="1"/>
          <p:nvPr/>
        </p:nvSpPr>
        <p:spPr>
          <a:xfrm>
            <a:off x="7822565" y="3336290"/>
            <a:ext cx="749300" cy="260350"/>
          </a:xfrm>
          <a:prstGeom prst="rect">
            <a:avLst/>
          </a:prstGeom>
          <a:noFill/>
        </p:spPr>
        <p:txBody>
          <a:bodyPr wrap="none" rtlCol="0" anchor="t">
            <a:spAutoFit/>
          </a:bodyPr>
          <a:p>
            <a:r>
              <a:rPr lang="en-US" altLang="zh-CN" b="1" dirty="0">
                <a:solidFill>
                  <a:srgbClr val="DA8200"/>
                </a:solidFill>
                <a:sym typeface="+mn-ea"/>
              </a:rPr>
              <a:t>300.46</a:t>
            </a:r>
            <a:r>
              <a:rPr lang="zh-CN" altLang="en-US" b="1" dirty="0">
                <a:solidFill>
                  <a:srgbClr val="DA8200"/>
                </a:solidFill>
                <a:sym typeface="+mn-ea"/>
              </a:rPr>
              <a:t>万</a:t>
            </a:r>
            <a:endParaRPr lang="zh-CN" altLang="en-US"/>
          </a:p>
        </p:txBody>
      </p:sp>
      <p:sp>
        <p:nvSpPr>
          <p:cNvPr id="52" name="矩形 51"/>
          <p:cNvSpPr/>
          <p:nvPr/>
        </p:nvSpPr>
        <p:spPr>
          <a:xfrm>
            <a:off x="6350" y="4759325"/>
            <a:ext cx="8912225" cy="3784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r>
              <a:rPr lang="en-US" altLang="zh-CN" sz="1600" b="1" dirty="0">
                <a:solidFill>
                  <a:schemeClr val="bg1"/>
                </a:solidFill>
                <a:latin typeface="微软雅黑" panose="020B0503020204020204" pitchFamily="34" charset="-122"/>
                <a:ea typeface="微软雅黑" panose="020B0503020204020204" pitchFamily="34" charset="-122"/>
                <a:sym typeface="+mn-ea"/>
              </a:rPr>
              <a:t>                                                                                </a:t>
            </a:r>
            <a:r>
              <a:rPr lang="en-US" altLang="zh-CN" sz="1400" b="1" dirty="0">
                <a:solidFill>
                  <a:schemeClr val="bg1"/>
                </a:solidFill>
                <a:latin typeface="微软雅黑" panose="020B0503020204020204" pitchFamily="34" charset="-122"/>
                <a:ea typeface="微软雅黑" panose="020B0503020204020204" pitchFamily="34" charset="-122"/>
                <a:sym typeface="+mn-ea"/>
              </a:rPr>
              <a:t> 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kumimoji="0" lang="zh-CN" altLang="en-US" sz="14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ransition spd="slow">
    <p:diamon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232410" y="4802188"/>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5462270" y="4828540"/>
            <a:ext cx="3198495"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grpSp>
        <p:nvGrpSpPr>
          <p:cNvPr id="6151"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400" b="0" i="0" u="none" strike="noStrike" kern="1200" cap="none" spc="0" normalizeH="0" baseline="0" noProof="0" dirty="0" smtClean="0">
                  <a:ln>
                    <a:noFill/>
                  </a:ln>
                  <a:solidFill>
                    <a:schemeClr val="accent1"/>
                  </a:solidFill>
                  <a:effectLst/>
                  <a:uLnTx/>
                  <a:uFillTx/>
                  <a:latin typeface="+mj-ea"/>
                  <a:ea typeface="+mj-ea"/>
                  <a:cs typeface="+mn-ea"/>
                  <a:sym typeface="+mn-lt"/>
                </a:rPr>
                <a:t>2017</a:t>
              </a:r>
              <a:r>
                <a:rPr kumimoji="0" lang="zh-CN" altLang="zh-CN" sz="2400" b="0" i="0" u="none" strike="noStrike" kern="1200" cap="none" spc="0" normalizeH="0" baseline="0" noProof="0" dirty="0" smtClean="0">
                  <a:ln>
                    <a:noFill/>
                  </a:ln>
                  <a:solidFill>
                    <a:schemeClr val="accent1"/>
                  </a:solidFill>
                  <a:effectLst/>
                  <a:uLnTx/>
                  <a:uFillTx/>
                  <a:latin typeface="+mj-ea"/>
                  <a:ea typeface="+mj-ea"/>
                  <a:cs typeface="+mn-ea"/>
                  <a:sym typeface="+mn-lt"/>
                </a:rPr>
                <a:t>年</a:t>
              </a:r>
              <a:r>
                <a:rPr kumimoji="0" lang="zh-CN" altLang="en-US" sz="2400" b="0" i="0" u="none" strike="noStrike" kern="1200" cap="none" spc="0" normalizeH="0" baseline="0" noProof="0" dirty="0" smtClean="0">
                  <a:ln>
                    <a:noFill/>
                  </a:ln>
                  <a:solidFill>
                    <a:schemeClr val="accent1"/>
                  </a:solidFill>
                  <a:effectLst/>
                  <a:uLnTx/>
                  <a:uFillTx/>
                  <a:latin typeface="+mj-ea"/>
                  <a:ea typeface="+mj-ea"/>
                  <a:cs typeface="+mn-ea"/>
                  <a:sym typeface="+mn-lt"/>
                </a:rPr>
                <a:t>工作成绩</a:t>
              </a:r>
              <a:endParaRPr kumimoji="0" lang="zh-CN" altLang="en-US" sz="24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4464374" y="1005484"/>
              <a:ext cx="313196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291465" y="492125"/>
            <a:ext cx="7863840" cy="4204970"/>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2017</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年销售数据总结：</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西北片区</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2017</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年销售</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4266</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a:t>
            </a:r>
            <a:r>
              <a:rPr lang="en-US" altLang="x-none"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6</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年销售</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3217</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万，同比销售增长</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1049</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万，增长率：</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32.6%</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。除新开</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3</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家门店实际销售增长</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24%</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2017</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年毛利 </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1250</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万，毛利同比增长</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244</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2017</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年交易笔数</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54.9</a:t>
            </a:r>
            <a:r>
              <a:rPr lang="zh-CN"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，较</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16</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年同期笔数增长</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11</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万，日均增长</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391</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笔。</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客单价</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77.8</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元，中药销售</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300.46</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万，较去年同期增长</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28.26</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 万元。</a:t>
            </a: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122" name="组合 8"/>
          <p:cNvGrpSpPr/>
          <p:nvPr/>
        </p:nvGrpSpPr>
        <p:grpSpPr>
          <a:xfrm>
            <a:off x="191770" y="172720"/>
            <a:ext cx="8782135" cy="460638"/>
            <a:chOff x="2198" y="-399911"/>
            <a:chExt cx="10715" cy="403811"/>
          </a:xfrm>
        </p:grpSpPr>
        <p:sp>
          <p:nvSpPr>
            <p:cNvPr id="4" name="圆角矩形 3"/>
            <p:cNvSpPr/>
            <p:nvPr/>
          </p:nvSpPr>
          <p:spPr>
            <a:xfrm>
              <a:off x="2198" y="2556"/>
              <a:ext cx="1543" cy="1344"/>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5124" name="文本框 4"/>
            <p:cNvSpPr txBox="1"/>
            <p:nvPr/>
          </p:nvSpPr>
          <p:spPr>
            <a:xfrm>
              <a:off x="3741" y="-399911"/>
              <a:ext cx="9172" cy="403581"/>
            </a:xfrm>
            <a:prstGeom prst="rect">
              <a:avLst/>
            </a:prstGeom>
            <a:noFill/>
            <a:ln w="9525">
              <a:noFill/>
            </a:ln>
          </p:spPr>
          <p:txBody>
            <a:bodyPr wrap="square">
              <a:spAutoFit/>
            </a:bodyPr>
            <a:p>
              <a:r>
                <a:rPr lang="en-US" altLang="zh-CN" sz="2400" b="1" dirty="0">
                  <a:latin typeface="微软雅黑" panose="020B0503020204020204" pitchFamily="34" charset="-122"/>
                  <a:ea typeface="微软雅黑" panose="020B0503020204020204" pitchFamily="34" charset="-122"/>
                </a:rPr>
                <a:t>2017</a:t>
              </a:r>
              <a:r>
                <a:rPr lang="zh-CN" altLang="en-US" sz="2400" b="1" dirty="0">
                  <a:latin typeface="微软雅黑" panose="020B0503020204020204" pitchFamily="34" charset="-122"/>
                  <a:ea typeface="微软雅黑" panose="020B0503020204020204" pitchFamily="34" charset="-122"/>
                </a:rPr>
                <a:t>年西北片</a:t>
              </a:r>
              <a:r>
                <a:rPr lang="en-US" altLang="zh-CN" sz="2400" b="1" dirty="0">
                  <a:latin typeface="微软雅黑" panose="020B0503020204020204" pitchFamily="34" charset="-122"/>
                  <a:ea typeface="微软雅黑" panose="020B0503020204020204" pitchFamily="34" charset="-122"/>
                </a:rPr>
                <a:t>5</a:t>
              </a:r>
              <a:r>
                <a:rPr lang="zh-CN" altLang="en-US" sz="2400" b="1" dirty="0">
                  <a:latin typeface="微软雅黑" panose="020B0503020204020204" pitchFamily="34" charset="-122"/>
                  <a:ea typeface="微软雅黑" panose="020B0503020204020204" pitchFamily="34" charset="-122"/>
                </a:rPr>
                <a:t>个工作亮点</a:t>
              </a:r>
              <a:endParaRPr lang="zh-CN" altLang="en-US" sz="2400" b="1" dirty="0">
                <a:latin typeface="微软雅黑" panose="020B0503020204020204" pitchFamily="34" charset="-122"/>
                <a:ea typeface="微软雅黑" panose="020B0503020204020204" pitchFamily="34" charset="-122"/>
              </a:endParaRPr>
            </a:p>
          </p:txBody>
        </p:sp>
      </p:grpSp>
      <p:sp>
        <p:nvSpPr>
          <p:cNvPr id="3" name="圆角矩形 2"/>
          <p:cNvSpPr/>
          <p:nvPr/>
        </p:nvSpPr>
        <p:spPr>
          <a:xfrm>
            <a:off x="163830" y="168872"/>
            <a:ext cx="1270283" cy="351828"/>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8" name="文本框 4"/>
          <p:cNvSpPr txBox="1"/>
          <p:nvPr/>
        </p:nvSpPr>
        <p:spPr>
          <a:xfrm rot="10800000" flipV="1">
            <a:off x="34290" y="748665"/>
            <a:ext cx="9075420" cy="3415030"/>
          </a:xfrm>
          <a:prstGeom prst="rect">
            <a:avLst/>
          </a:prstGeom>
          <a:noFill/>
          <a:ln w="9525">
            <a:noFill/>
          </a:ln>
        </p:spPr>
        <p:txBody>
          <a:bodyPr wrap="square">
            <a:spAutoFit/>
          </a:bodyPr>
          <a:p>
            <a:pPr marL="71755" lvl="0">
              <a:lnSpc>
                <a:spcPct val="150000"/>
              </a:lnSpc>
            </a:pPr>
            <a:r>
              <a:rPr lang="en-US" altLang="zh-CN" sz="2400" kern="2100" spc="-60" dirty="0">
                <a:solidFill>
                  <a:schemeClr val="tx1"/>
                </a:solidFill>
                <a:uFillTx/>
                <a:latin typeface="微软雅黑" panose="020B0503020204020204" pitchFamily="34" charset="-122"/>
                <a:ea typeface="微软雅黑" panose="020B0503020204020204" pitchFamily="34" charset="-122"/>
              </a:rPr>
              <a:t>     1</a:t>
            </a:r>
            <a:r>
              <a:rPr lang="zh-CN" altLang="zh-CN" sz="2400" kern="2100" spc="-60" dirty="0">
                <a:solidFill>
                  <a:schemeClr val="tx1"/>
                </a:solidFill>
                <a:uFillTx/>
                <a:latin typeface="微软雅黑" panose="020B0503020204020204" pitchFamily="34" charset="-122"/>
                <a:ea typeface="微软雅黑" panose="020B0503020204020204" pitchFamily="34" charset="-122"/>
              </a:rPr>
              <a:t>、</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片区完成广场和单店活动</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260</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场，</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10-11</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月完成车轮赛</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60</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场，重装升级开业活动</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15</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场（枣子巷</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4.8-4.10</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、黄苑东街</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4.22-4.24</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、土龙店</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6.3-6.5</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、马超东路</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8.9-8.11</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、汇融名城店</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9.26-9.18</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），开业活动销售平均增幅达到</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200%</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以上。片区协助门店联系上游厂家到店做活动，做好活动期间店外氛围的营造吸客流。</a:t>
            </a:r>
            <a:endPar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endParaRPr>
          </a:p>
          <a:p>
            <a:pPr marL="71755" lvl="0">
              <a:lnSpc>
                <a:spcPct val="150000"/>
              </a:lnSpc>
            </a:pPr>
            <a:r>
              <a:rPr lang="en-US" altLang="zh-CN" sz="2400" dirty="0">
                <a:latin typeface="+mn-ea"/>
                <a:ea typeface="+mn-ea"/>
                <a:sym typeface="+mn-ea"/>
              </a:rPr>
              <a:t>     2</a:t>
            </a:r>
            <a:r>
              <a:rPr lang="zh-CN" altLang="en-US" sz="2400" dirty="0">
                <a:latin typeface="+mn-ea"/>
                <a:ea typeface="+mn-ea"/>
                <a:sym typeface="+mn-ea"/>
              </a:rPr>
              <a:t>、</a:t>
            </a:r>
            <a:r>
              <a:rPr lang="en-US" altLang="zh-CN" sz="2400" dirty="0">
                <a:latin typeface="+mn-ea"/>
                <a:ea typeface="+mn-ea"/>
                <a:sym typeface="+mn-ea"/>
              </a:rPr>
              <a:t>4-5</a:t>
            </a:r>
            <a:r>
              <a:rPr lang="zh-CN" altLang="en-US" sz="2400" dirty="0">
                <a:latin typeface="+mn-ea"/>
                <a:ea typeface="+mn-ea"/>
                <a:sym typeface="+mn-ea"/>
              </a:rPr>
              <a:t>月份对片区日均销售</a:t>
            </a:r>
            <a:r>
              <a:rPr lang="en-US" altLang="zh-CN" sz="2400" dirty="0">
                <a:latin typeface="+mn-ea"/>
                <a:ea typeface="+mn-ea"/>
                <a:sym typeface="+mn-ea"/>
              </a:rPr>
              <a:t>3000</a:t>
            </a:r>
            <a:r>
              <a:rPr lang="zh-CN" altLang="en-US" sz="2400" dirty="0">
                <a:latin typeface="+mn-ea"/>
                <a:ea typeface="+mn-ea"/>
                <a:sym typeface="+mn-ea"/>
              </a:rPr>
              <a:t>元左右的金沙店进行重点关</a:t>
            </a:r>
            <a:endParaRPr lang="zh-CN" altLang="en-US" sz="2400" dirty="0">
              <a:latin typeface="+mn-ea"/>
              <a:ea typeface="+mn-ea"/>
            </a:endParaRPr>
          </a:p>
        </p:txBody>
      </p:sp>
      <p:sp>
        <p:nvSpPr>
          <p:cNvPr id="2" name="文本框 1"/>
          <p:cNvSpPr txBox="1"/>
          <p:nvPr/>
        </p:nvSpPr>
        <p:spPr>
          <a:xfrm>
            <a:off x="4912995" y="4269740"/>
            <a:ext cx="2987675" cy="260350"/>
          </a:xfrm>
          <a:prstGeom prst="rect">
            <a:avLst/>
          </a:prstGeom>
          <a:noFill/>
        </p:spPr>
        <p:txBody>
          <a:bodyPr wrap="square" rtlCol="0" anchor="t">
            <a:spAutoFit/>
          </a:bodyPr>
          <a:p>
            <a:r>
              <a:rPr lang="en-US" altLang="zh-CN" b="1" dirty="0">
                <a:solidFill>
                  <a:schemeClr val="bg1"/>
                </a:solidFill>
                <a:latin typeface="微软雅黑" panose="020B0503020204020204" pitchFamily="34" charset="-122"/>
                <a:ea typeface="微软雅黑" panose="020B0503020204020204" pitchFamily="34" charset="-122"/>
                <a:sym typeface="+mn-ea"/>
              </a:rPr>
              <a:t>TAIJI   </a:t>
            </a:r>
            <a:r>
              <a:rPr lang="zh-CN" altLang="en-US" b="1" dirty="0">
                <a:solidFill>
                  <a:schemeClr val="bg1"/>
                </a:solidFill>
                <a:latin typeface="微软雅黑" panose="020B0503020204020204" pitchFamily="34" charset="-122"/>
                <a:ea typeface="微软雅黑" panose="020B0503020204020204" pitchFamily="34" charset="-122"/>
                <a:sym typeface="+mn-ea"/>
              </a:rPr>
              <a:t>太极集团</a:t>
            </a:r>
            <a:r>
              <a:rPr lang="en-US" altLang="zh-CN" b="1" dirty="0">
                <a:solidFill>
                  <a:schemeClr val="bg1"/>
                </a:solidFill>
                <a:latin typeface="微软雅黑" panose="020B0503020204020204" pitchFamily="34" charset="-122"/>
                <a:ea typeface="微软雅黑" panose="020B0503020204020204" pitchFamily="34" charset="-122"/>
                <a:sym typeface="+mn-ea"/>
              </a:rPr>
              <a:t>TAIJI  </a:t>
            </a:r>
            <a:r>
              <a:rPr lang="zh-CN" altLang="en-US" b="1" dirty="0">
                <a:solidFill>
                  <a:schemeClr val="bg1"/>
                </a:solidFill>
                <a:latin typeface="微软雅黑" panose="020B0503020204020204" pitchFamily="34" charset="-122"/>
                <a:ea typeface="微软雅黑" panose="020B0503020204020204" pitchFamily="34" charset="-122"/>
                <a:sym typeface="+mn-ea"/>
              </a:rPr>
              <a:t>极集团   太极大</a:t>
            </a:r>
            <a:endParaRPr lang="zh-CN" altLang="en-US"/>
          </a:p>
        </p:txBody>
      </p:sp>
      <p:sp>
        <p:nvSpPr>
          <p:cNvPr id="52" name="矩形 51"/>
          <p:cNvSpPr/>
          <p:nvPr/>
        </p:nvSpPr>
        <p:spPr>
          <a:xfrm>
            <a:off x="-23495" y="4829175"/>
            <a:ext cx="9201785" cy="3086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5549265" y="4828540"/>
            <a:ext cx="3198495"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spd="slow">
    <p:diamon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122" name="组合 8"/>
          <p:cNvGrpSpPr/>
          <p:nvPr/>
        </p:nvGrpSpPr>
        <p:grpSpPr>
          <a:xfrm>
            <a:off x="191770" y="172720"/>
            <a:ext cx="8782135" cy="460638"/>
            <a:chOff x="2198" y="-399911"/>
            <a:chExt cx="10715" cy="403811"/>
          </a:xfrm>
        </p:grpSpPr>
        <p:sp>
          <p:nvSpPr>
            <p:cNvPr id="4" name="圆角矩形 3"/>
            <p:cNvSpPr/>
            <p:nvPr/>
          </p:nvSpPr>
          <p:spPr>
            <a:xfrm>
              <a:off x="2198" y="2556"/>
              <a:ext cx="1543" cy="1344"/>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5124" name="文本框 4"/>
            <p:cNvSpPr txBox="1"/>
            <p:nvPr/>
          </p:nvSpPr>
          <p:spPr>
            <a:xfrm>
              <a:off x="3741" y="-399911"/>
              <a:ext cx="9172" cy="403581"/>
            </a:xfrm>
            <a:prstGeom prst="rect">
              <a:avLst/>
            </a:prstGeom>
            <a:noFill/>
            <a:ln w="9525">
              <a:noFill/>
            </a:ln>
          </p:spPr>
          <p:txBody>
            <a:bodyPr wrap="square">
              <a:spAutoFit/>
            </a:bodyPr>
            <a:p>
              <a:r>
                <a:rPr lang="en-US" altLang="zh-CN" sz="2400" b="1" dirty="0">
                  <a:latin typeface="微软雅黑" panose="020B0503020204020204" pitchFamily="34" charset="-122"/>
                  <a:ea typeface="微软雅黑" panose="020B0503020204020204" pitchFamily="34" charset="-122"/>
                </a:rPr>
                <a:t>2017</a:t>
              </a:r>
              <a:r>
                <a:rPr lang="zh-CN" altLang="en-US" sz="2400" b="1" dirty="0">
                  <a:latin typeface="微软雅黑" panose="020B0503020204020204" pitchFamily="34" charset="-122"/>
                  <a:ea typeface="微软雅黑" panose="020B0503020204020204" pitchFamily="34" charset="-122"/>
                </a:rPr>
                <a:t>年西北片</a:t>
              </a:r>
              <a:r>
                <a:rPr lang="en-US" altLang="zh-CN" sz="2400" b="1" dirty="0">
                  <a:latin typeface="微软雅黑" panose="020B0503020204020204" pitchFamily="34" charset="-122"/>
                  <a:ea typeface="微软雅黑" panose="020B0503020204020204" pitchFamily="34" charset="-122"/>
                </a:rPr>
                <a:t>5</a:t>
              </a:r>
              <a:r>
                <a:rPr lang="zh-CN" altLang="en-US" sz="2400" b="1" dirty="0">
                  <a:latin typeface="微软雅黑" panose="020B0503020204020204" pitchFamily="34" charset="-122"/>
                  <a:ea typeface="微软雅黑" panose="020B0503020204020204" pitchFamily="34" charset="-122"/>
                </a:rPr>
                <a:t>个工作亮点</a:t>
              </a:r>
              <a:endParaRPr lang="zh-CN" altLang="en-US" sz="2400" b="1" dirty="0">
                <a:latin typeface="微软雅黑" panose="020B0503020204020204" pitchFamily="34" charset="-122"/>
                <a:ea typeface="微软雅黑" panose="020B0503020204020204" pitchFamily="34" charset="-122"/>
              </a:endParaRPr>
            </a:p>
          </p:txBody>
        </p:sp>
      </p:grpSp>
      <p:sp>
        <p:nvSpPr>
          <p:cNvPr id="3" name="圆角矩形 2"/>
          <p:cNvSpPr/>
          <p:nvPr/>
        </p:nvSpPr>
        <p:spPr>
          <a:xfrm>
            <a:off x="163830" y="168872"/>
            <a:ext cx="1270283" cy="351828"/>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8" name="文本框 4"/>
          <p:cNvSpPr txBox="1"/>
          <p:nvPr/>
        </p:nvSpPr>
        <p:spPr>
          <a:xfrm rot="10800000" flipV="1">
            <a:off x="34290" y="748665"/>
            <a:ext cx="9075420" cy="3969385"/>
          </a:xfrm>
          <a:prstGeom prst="rect">
            <a:avLst/>
          </a:prstGeom>
          <a:noFill/>
          <a:ln w="9525">
            <a:noFill/>
          </a:ln>
        </p:spPr>
        <p:txBody>
          <a:bodyPr wrap="square">
            <a:spAutoFit/>
          </a:bodyPr>
          <a:p>
            <a:pPr marL="71755" lvl="0">
              <a:lnSpc>
                <a:spcPct val="150000"/>
              </a:lnSpc>
            </a:pPr>
            <a:r>
              <a:rPr lang="zh-CN" altLang="en-US" sz="2400" dirty="0">
                <a:latin typeface="+mn-ea"/>
                <a:ea typeface="+mn-ea"/>
                <a:sym typeface="+mn-ea"/>
              </a:rPr>
              <a:t>注后门店在开业</a:t>
            </a:r>
            <a:r>
              <a:rPr lang="en-US" altLang="zh-CN" sz="2400" dirty="0">
                <a:latin typeface="+mn-ea"/>
                <a:ea typeface="+mn-ea"/>
                <a:sym typeface="+mn-ea"/>
              </a:rPr>
              <a:t>6</a:t>
            </a:r>
            <a:r>
              <a:rPr lang="zh-CN" altLang="en-US" sz="2400" dirty="0">
                <a:latin typeface="+mn-ea"/>
                <a:ea typeface="+mn-ea"/>
                <a:sym typeface="+mn-ea"/>
              </a:rPr>
              <a:t>个月内盈利：（</a:t>
            </a:r>
            <a:r>
              <a:rPr lang="en-US" altLang="zh-CN" sz="2400" dirty="0">
                <a:latin typeface="+mn-ea"/>
                <a:ea typeface="+mn-ea"/>
                <a:sym typeface="+mn-ea"/>
              </a:rPr>
              <a:t>1</a:t>
            </a:r>
            <a:r>
              <a:rPr lang="zh-CN" altLang="en-US" sz="2400" dirty="0">
                <a:latin typeface="+mn-ea"/>
                <a:ea typeface="+mn-ea"/>
                <a:sym typeface="+mn-ea"/>
              </a:rPr>
              <a:t>）品种数数量为“1”的有382个品种，门店总品种数3131个，门店连续补货4次、品种数为“1”的减少了99个，目前有283个。门店总品规数为3171个。（</a:t>
            </a:r>
            <a:r>
              <a:rPr lang="en-US" altLang="zh-CN" sz="2400" dirty="0">
                <a:latin typeface="+mn-ea"/>
                <a:ea typeface="+mn-ea"/>
                <a:sym typeface="+mn-ea"/>
              </a:rPr>
              <a:t>2</a:t>
            </a:r>
            <a:r>
              <a:rPr lang="zh-CN" altLang="en-US" sz="2400" dirty="0">
                <a:latin typeface="+mn-ea"/>
                <a:ea typeface="+mn-ea"/>
                <a:sym typeface="+mn-ea"/>
              </a:rPr>
              <a:t>）员工思想动态的谈话：片区帮助员工，强调只有自己才能改变自己，利用自己的专业知识和门店其它员工一起进行业务技能的提升（建立加油站）助力门店销售。</a:t>
            </a:r>
            <a:endParaRPr lang="zh-CN" altLang="en-US" sz="2400" dirty="0">
              <a:latin typeface="+mn-ea"/>
              <a:ea typeface="+mn-ea"/>
              <a:sym typeface="+mn-ea"/>
            </a:endParaRPr>
          </a:p>
          <a:p>
            <a:pPr marL="71755" lvl="0">
              <a:lnSpc>
                <a:spcPct val="150000"/>
              </a:lnSpc>
            </a:pPr>
            <a:endParaRPr lang="zh-CN" altLang="en-US" sz="2400" dirty="0">
              <a:latin typeface="+mn-ea"/>
              <a:ea typeface="+mn-ea"/>
            </a:endParaRPr>
          </a:p>
        </p:txBody>
      </p:sp>
      <p:sp>
        <p:nvSpPr>
          <p:cNvPr id="52" name="矩形 51"/>
          <p:cNvSpPr/>
          <p:nvPr/>
        </p:nvSpPr>
        <p:spPr>
          <a:xfrm>
            <a:off x="0" y="4791710"/>
            <a:ext cx="9144000" cy="3625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r>
              <a:rPr lang="en-US" altLang="zh-CN" sz="1600" b="1" dirty="0">
                <a:solidFill>
                  <a:schemeClr val="bg1"/>
                </a:solidFill>
                <a:latin typeface="微软雅黑" panose="020B0503020204020204" pitchFamily="34" charset="-122"/>
                <a:ea typeface="微软雅黑" panose="020B0503020204020204" pitchFamily="34" charset="-122"/>
                <a:sym typeface="+mn-ea"/>
              </a:rPr>
              <a:t>                                                                          TAIJI   </a:t>
            </a:r>
            <a:r>
              <a:rPr lang="zh-CN" altLang="en-US" sz="16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kumimoji="0" lang="zh-CN" altLang="en-US" sz="16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ransition spd="slow">
    <p:diamon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122" name="组合 8"/>
          <p:cNvGrpSpPr/>
          <p:nvPr/>
        </p:nvGrpSpPr>
        <p:grpSpPr>
          <a:xfrm>
            <a:off x="191770" y="172720"/>
            <a:ext cx="8782135" cy="460638"/>
            <a:chOff x="2198" y="-399911"/>
            <a:chExt cx="10715" cy="403811"/>
          </a:xfrm>
        </p:grpSpPr>
        <p:sp>
          <p:nvSpPr>
            <p:cNvPr id="4" name="圆角矩形 3"/>
            <p:cNvSpPr/>
            <p:nvPr/>
          </p:nvSpPr>
          <p:spPr>
            <a:xfrm>
              <a:off x="2198" y="2556"/>
              <a:ext cx="1543" cy="1344"/>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5124" name="文本框 4"/>
            <p:cNvSpPr txBox="1"/>
            <p:nvPr/>
          </p:nvSpPr>
          <p:spPr>
            <a:xfrm>
              <a:off x="3741" y="-399911"/>
              <a:ext cx="9172" cy="403581"/>
            </a:xfrm>
            <a:prstGeom prst="rect">
              <a:avLst/>
            </a:prstGeom>
            <a:noFill/>
            <a:ln w="9525">
              <a:noFill/>
            </a:ln>
          </p:spPr>
          <p:txBody>
            <a:bodyPr wrap="square">
              <a:spAutoFit/>
            </a:bodyPr>
            <a:p>
              <a:r>
                <a:rPr lang="en-US" altLang="zh-CN" sz="2400" b="1" dirty="0">
                  <a:latin typeface="微软雅黑" panose="020B0503020204020204" pitchFamily="34" charset="-122"/>
                  <a:ea typeface="微软雅黑" panose="020B0503020204020204" pitchFamily="34" charset="-122"/>
                </a:rPr>
                <a:t>2017</a:t>
              </a:r>
              <a:r>
                <a:rPr lang="zh-CN" altLang="en-US" sz="2400" b="1" dirty="0">
                  <a:latin typeface="微软雅黑" panose="020B0503020204020204" pitchFamily="34" charset="-122"/>
                  <a:ea typeface="微软雅黑" panose="020B0503020204020204" pitchFamily="34" charset="-122"/>
                </a:rPr>
                <a:t>年西北片</a:t>
              </a:r>
              <a:r>
                <a:rPr lang="en-US" altLang="zh-CN" sz="2400" b="1" dirty="0">
                  <a:latin typeface="微软雅黑" panose="020B0503020204020204" pitchFamily="34" charset="-122"/>
                  <a:ea typeface="微软雅黑" panose="020B0503020204020204" pitchFamily="34" charset="-122"/>
                </a:rPr>
                <a:t>5</a:t>
              </a:r>
              <a:r>
                <a:rPr lang="zh-CN" altLang="en-US" sz="2400" b="1" dirty="0">
                  <a:latin typeface="微软雅黑" panose="020B0503020204020204" pitchFamily="34" charset="-122"/>
                  <a:ea typeface="微软雅黑" panose="020B0503020204020204" pitchFamily="34" charset="-122"/>
                </a:rPr>
                <a:t>个工作亮点</a:t>
              </a:r>
              <a:endParaRPr lang="zh-CN" altLang="en-US" sz="2400" b="1" dirty="0">
                <a:latin typeface="微软雅黑" panose="020B0503020204020204" pitchFamily="34" charset="-122"/>
                <a:ea typeface="微软雅黑" panose="020B0503020204020204" pitchFamily="34" charset="-122"/>
              </a:endParaRPr>
            </a:p>
          </p:txBody>
        </p:sp>
      </p:grpSp>
      <p:sp>
        <p:nvSpPr>
          <p:cNvPr id="3" name="圆角矩形 2"/>
          <p:cNvSpPr/>
          <p:nvPr/>
        </p:nvSpPr>
        <p:spPr>
          <a:xfrm>
            <a:off x="163830" y="168872"/>
            <a:ext cx="1270283" cy="351828"/>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2" name="文本框 1"/>
          <p:cNvSpPr txBox="1"/>
          <p:nvPr/>
        </p:nvSpPr>
        <p:spPr>
          <a:xfrm>
            <a:off x="4912995" y="4269740"/>
            <a:ext cx="2987675" cy="260350"/>
          </a:xfrm>
          <a:prstGeom prst="rect">
            <a:avLst/>
          </a:prstGeom>
          <a:noFill/>
        </p:spPr>
        <p:txBody>
          <a:bodyPr wrap="square" rtlCol="0" anchor="t">
            <a:spAutoFit/>
          </a:bodyPr>
          <a:p>
            <a:r>
              <a:rPr lang="en-US" altLang="zh-CN" b="1" dirty="0">
                <a:solidFill>
                  <a:schemeClr val="bg1"/>
                </a:solidFill>
                <a:latin typeface="微软雅黑" panose="020B0503020204020204" pitchFamily="34" charset="-122"/>
                <a:ea typeface="微软雅黑" panose="020B0503020204020204" pitchFamily="34" charset="-122"/>
                <a:sym typeface="+mn-ea"/>
              </a:rPr>
              <a:t>TAIJI   </a:t>
            </a:r>
            <a:r>
              <a:rPr lang="zh-CN" altLang="en-US" b="1" dirty="0">
                <a:solidFill>
                  <a:schemeClr val="bg1"/>
                </a:solidFill>
                <a:latin typeface="微软雅黑" panose="020B0503020204020204" pitchFamily="34" charset="-122"/>
                <a:ea typeface="微软雅黑" panose="020B0503020204020204" pitchFamily="34" charset="-122"/>
                <a:sym typeface="+mn-ea"/>
              </a:rPr>
              <a:t>太极集团</a:t>
            </a:r>
            <a:r>
              <a:rPr lang="en-US" altLang="zh-CN" b="1" dirty="0">
                <a:solidFill>
                  <a:schemeClr val="bg1"/>
                </a:solidFill>
                <a:latin typeface="微软雅黑" panose="020B0503020204020204" pitchFamily="34" charset="-122"/>
                <a:ea typeface="微软雅黑" panose="020B0503020204020204" pitchFamily="34" charset="-122"/>
                <a:sym typeface="+mn-ea"/>
              </a:rPr>
              <a:t>TAIJI  </a:t>
            </a:r>
            <a:r>
              <a:rPr lang="zh-CN" altLang="en-US" b="1" dirty="0">
                <a:solidFill>
                  <a:schemeClr val="bg1"/>
                </a:solidFill>
                <a:latin typeface="微软雅黑" panose="020B0503020204020204" pitchFamily="34" charset="-122"/>
                <a:ea typeface="微软雅黑" panose="020B0503020204020204" pitchFamily="34" charset="-122"/>
                <a:sym typeface="+mn-ea"/>
              </a:rPr>
              <a:t>极集团   太极大</a:t>
            </a:r>
            <a:endParaRPr lang="zh-CN" altLang="en-US"/>
          </a:p>
        </p:txBody>
      </p:sp>
      <p:sp>
        <p:nvSpPr>
          <p:cNvPr id="52" name="矩形 51"/>
          <p:cNvSpPr/>
          <p:nvPr/>
        </p:nvSpPr>
        <p:spPr>
          <a:xfrm>
            <a:off x="0" y="4802188"/>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5549265" y="4828540"/>
            <a:ext cx="3198495"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sp>
        <p:nvSpPr>
          <p:cNvPr id="9" name="文本框 4"/>
          <p:cNvSpPr txBox="1"/>
          <p:nvPr/>
        </p:nvSpPr>
        <p:spPr>
          <a:xfrm rot="10800000" flipV="1">
            <a:off x="-100965" y="753110"/>
            <a:ext cx="9075420" cy="7293610"/>
          </a:xfrm>
          <a:prstGeom prst="rect">
            <a:avLst/>
          </a:prstGeom>
          <a:noFill/>
          <a:ln w="9525">
            <a:noFill/>
          </a:ln>
        </p:spPr>
        <p:txBody>
          <a:bodyPr wrap="square">
            <a:spAutoFit/>
          </a:bodyPr>
          <a:p>
            <a:pPr marL="71755" lvl="0">
              <a:lnSpc>
                <a:spcPct val="150000"/>
              </a:lnSpc>
            </a:pPr>
            <a:r>
              <a:rPr lang="en-US" altLang="zh-CN" sz="2400" kern="2100" spc="-60" dirty="0">
                <a:solidFill>
                  <a:schemeClr val="tx1"/>
                </a:solidFill>
                <a:uFillTx/>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sym typeface="+mn-ea"/>
              </a:rPr>
              <a:t>3</a:t>
            </a:r>
            <a:r>
              <a:rPr lang="zh-CN" altLang="en-US" sz="2400" dirty="0">
                <a:latin typeface="微软雅黑" panose="020B0503020204020204" pitchFamily="34" charset="-122"/>
                <a:ea typeface="微软雅黑" panose="020B0503020204020204" pitchFamily="34" charset="-122"/>
                <a:sym typeface="+mn-ea"/>
              </a:rPr>
              <a:t>、督查片区门店做好休眠会员回访工作：第一期共计回访</a:t>
            </a:r>
            <a:r>
              <a:rPr lang="en-US" altLang="zh-CN" sz="2400" dirty="0">
                <a:latin typeface="微软雅黑" panose="020B0503020204020204" pitchFamily="34" charset="-122"/>
                <a:ea typeface="微软雅黑" panose="020B0503020204020204" pitchFamily="34" charset="-122"/>
                <a:sym typeface="+mn-ea"/>
              </a:rPr>
              <a:t>5544</a:t>
            </a:r>
            <a:r>
              <a:rPr lang="zh-CN" altLang="en-US" sz="2400" dirty="0">
                <a:latin typeface="微软雅黑" panose="020B0503020204020204" pitchFamily="34" charset="-122"/>
                <a:ea typeface="微软雅黑" panose="020B0503020204020204" pitchFamily="34" charset="-122"/>
                <a:sym typeface="+mn-ea"/>
              </a:rPr>
              <a:t>人，代金券发放</a:t>
            </a:r>
            <a:r>
              <a:rPr lang="en-US" altLang="zh-CN" sz="2400" dirty="0">
                <a:latin typeface="微软雅黑" panose="020B0503020204020204" pitchFamily="34" charset="-122"/>
                <a:ea typeface="微软雅黑" panose="020B0503020204020204" pitchFamily="34" charset="-122"/>
                <a:sym typeface="+mn-ea"/>
              </a:rPr>
              <a:t>502</a:t>
            </a:r>
            <a:r>
              <a:rPr lang="zh-CN" altLang="en-US" sz="2400" dirty="0">
                <a:latin typeface="微软雅黑" panose="020B0503020204020204" pitchFamily="34" charset="-122"/>
                <a:ea typeface="微软雅黑" panose="020B0503020204020204" pitchFamily="34" charset="-122"/>
                <a:sym typeface="+mn-ea"/>
              </a:rPr>
              <a:t>套，当场产生消费</a:t>
            </a:r>
            <a:r>
              <a:rPr lang="en-US" altLang="zh-CN" sz="2400" dirty="0">
                <a:latin typeface="微软雅黑" panose="020B0503020204020204" pitchFamily="34" charset="-122"/>
                <a:ea typeface="微软雅黑" panose="020B0503020204020204" pitchFamily="34" charset="-122"/>
                <a:sym typeface="+mn-ea"/>
              </a:rPr>
              <a:t>4255</a:t>
            </a:r>
            <a:r>
              <a:rPr lang="zh-CN" altLang="en-US" sz="2400" dirty="0">
                <a:latin typeface="微软雅黑" panose="020B0503020204020204" pitchFamily="34" charset="-122"/>
                <a:ea typeface="微软雅黑" panose="020B0503020204020204" pitchFamily="34" charset="-122"/>
                <a:sym typeface="+mn-ea"/>
              </a:rPr>
              <a:t>元。第二期到目前为止回访 </a:t>
            </a:r>
            <a:r>
              <a:rPr lang="en-US" altLang="zh-CN" sz="2400" dirty="0">
                <a:latin typeface="微软雅黑" panose="020B0503020204020204" pitchFamily="34" charset="-122"/>
                <a:ea typeface="微软雅黑" panose="020B0503020204020204" pitchFamily="34" charset="-122"/>
                <a:sym typeface="+mn-ea"/>
              </a:rPr>
              <a:t>7968</a:t>
            </a:r>
            <a:r>
              <a:rPr lang="zh-CN" altLang="en-US" sz="2400" dirty="0">
                <a:latin typeface="微软雅黑" panose="020B0503020204020204" pitchFamily="34" charset="-122"/>
                <a:ea typeface="微软雅黑" panose="020B0503020204020204" pitchFamily="34" charset="-122"/>
                <a:sym typeface="+mn-ea"/>
              </a:rPr>
              <a:t>人，代金券发放</a:t>
            </a:r>
            <a:r>
              <a:rPr lang="en-US" altLang="zh-CN" sz="2400" dirty="0">
                <a:latin typeface="微软雅黑" panose="020B0503020204020204" pitchFamily="34" charset="-122"/>
                <a:ea typeface="微软雅黑" panose="020B0503020204020204" pitchFamily="34" charset="-122"/>
                <a:sym typeface="+mn-ea"/>
              </a:rPr>
              <a:t>405</a:t>
            </a:r>
            <a:r>
              <a:rPr lang="zh-CN" altLang="en-US" sz="2400" dirty="0">
                <a:latin typeface="微软雅黑" panose="020B0503020204020204" pitchFamily="34" charset="-122"/>
                <a:ea typeface="微软雅黑" panose="020B0503020204020204" pitchFamily="34" charset="-122"/>
                <a:sym typeface="+mn-ea"/>
              </a:rPr>
              <a:t>套，当场产生消费</a:t>
            </a:r>
            <a:r>
              <a:rPr lang="en-US" altLang="zh-CN" sz="2400" dirty="0">
                <a:latin typeface="微软雅黑" panose="020B0503020204020204" pitchFamily="34" charset="-122"/>
                <a:ea typeface="微软雅黑" panose="020B0503020204020204" pitchFamily="34" charset="-122"/>
                <a:sym typeface="+mn-ea"/>
              </a:rPr>
              <a:t>10009</a:t>
            </a:r>
            <a:r>
              <a:rPr lang="zh-CN" altLang="en-US" sz="2400" dirty="0">
                <a:latin typeface="微软雅黑" panose="020B0503020204020204" pitchFamily="34" charset="-122"/>
                <a:ea typeface="微软雅黑" panose="020B0503020204020204" pitchFamily="34" charset="-122"/>
                <a:sym typeface="+mn-ea"/>
              </a:rPr>
              <a:t>元。</a:t>
            </a:r>
            <a:endParaRPr lang="zh-CN" altLang="en-US" sz="2400" dirty="0">
              <a:latin typeface="微软雅黑" panose="020B0503020204020204" pitchFamily="34" charset="-122"/>
              <a:ea typeface="微软雅黑" panose="020B0503020204020204" pitchFamily="34" charset="-122"/>
              <a:sym typeface="+mn-ea"/>
            </a:endParaRPr>
          </a:p>
          <a:p>
            <a:pPr marL="71755" lvl="0">
              <a:lnSpc>
                <a:spcPct val="150000"/>
              </a:lnSpc>
            </a:pPr>
            <a:r>
              <a:rPr lang="en-US" altLang="zh-CN" sz="2400" dirty="0">
                <a:latin typeface="微软雅黑" panose="020B0503020204020204" pitchFamily="34" charset="-122"/>
                <a:ea typeface="微软雅黑" panose="020B0503020204020204" pitchFamily="34" charset="-122"/>
                <a:sym typeface="+mn-ea"/>
              </a:rPr>
              <a:t>    4</a:t>
            </a:r>
            <a:r>
              <a:rPr lang="zh-CN" altLang="en-US" sz="2400" dirty="0">
                <a:latin typeface="微软雅黑" panose="020B0503020204020204" pitchFamily="34" charset="-122"/>
                <a:ea typeface="微软雅黑" panose="020B0503020204020204" pitchFamily="34" charset="-122"/>
                <a:sym typeface="+mn-ea"/>
              </a:rPr>
              <a:t>、片区销售增长前</a:t>
            </a:r>
            <a:r>
              <a:rPr lang="en-US" altLang="zh-CN" sz="2400" dirty="0">
                <a:latin typeface="微软雅黑" panose="020B0503020204020204" pitchFamily="34" charset="-122"/>
                <a:ea typeface="微软雅黑" panose="020B0503020204020204" pitchFamily="34" charset="-122"/>
                <a:sym typeface="+mn-ea"/>
              </a:rPr>
              <a:t>3</a:t>
            </a:r>
            <a:r>
              <a:rPr lang="zh-CN" altLang="en-US" sz="2400" dirty="0">
                <a:latin typeface="微软雅黑" panose="020B0503020204020204" pitchFamily="34" charset="-122"/>
                <a:ea typeface="微软雅黑" panose="020B0503020204020204" pitchFamily="34" charset="-122"/>
                <a:sym typeface="+mn-ea"/>
              </a:rPr>
              <a:t>名和后</a:t>
            </a:r>
            <a:r>
              <a:rPr lang="en-US" altLang="zh-CN" sz="2400" dirty="0">
                <a:latin typeface="微软雅黑" panose="020B0503020204020204" pitchFamily="34" charset="-122"/>
                <a:ea typeface="微软雅黑" panose="020B0503020204020204" pitchFamily="34" charset="-122"/>
                <a:sym typeface="+mn-ea"/>
              </a:rPr>
              <a:t>3</a:t>
            </a:r>
            <a:r>
              <a:rPr lang="zh-CN" altLang="en-US" sz="2400" dirty="0">
                <a:latin typeface="微软雅黑" panose="020B0503020204020204" pitchFamily="34" charset="-122"/>
                <a:ea typeface="微软雅黑" panose="020B0503020204020204" pitchFamily="34" charset="-122"/>
                <a:sym typeface="+mn-ea"/>
              </a:rPr>
              <a:t>名门店分别是：前</a:t>
            </a:r>
            <a:r>
              <a:rPr lang="en-US" altLang="zh-CN" sz="2400" dirty="0">
                <a:latin typeface="微软雅黑" panose="020B0503020204020204" pitchFamily="34" charset="-122"/>
                <a:ea typeface="微软雅黑" panose="020B0503020204020204" pitchFamily="34" charset="-122"/>
                <a:sym typeface="+mn-ea"/>
              </a:rPr>
              <a:t>3</a:t>
            </a:r>
            <a:r>
              <a:rPr lang="zh-CN" altLang="en-US" sz="2400" dirty="0">
                <a:latin typeface="微软雅黑" panose="020B0503020204020204" pitchFamily="34" charset="-122"/>
                <a:ea typeface="微软雅黑" panose="020B0503020204020204" pitchFamily="34" charset="-122"/>
                <a:sym typeface="+mn-ea"/>
              </a:rPr>
              <a:t>名：清江东路店</a:t>
            </a:r>
            <a:r>
              <a:rPr lang="en-US" altLang="zh-CN" sz="2400" dirty="0">
                <a:latin typeface="微软雅黑" panose="020B0503020204020204" pitchFamily="34" charset="-122"/>
                <a:ea typeface="微软雅黑" panose="020B0503020204020204" pitchFamily="34" charset="-122"/>
                <a:sym typeface="+mn-ea"/>
              </a:rPr>
              <a:t>74.21%</a:t>
            </a:r>
            <a:r>
              <a:rPr lang="zh-CN" altLang="en-US" sz="2400" dirty="0">
                <a:latin typeface="微软雅黑" panose="020B0503020204020204" pitchFamily="34" charset="-122"/>
                <a:ea typeface="微软雅黑" panose="020B0503020204020204" pitchFamily="34" charset="-122"/>
                <a:sym typeface="+mn-ea"/>
              </a:rPr>
              <a:t>（团队的稳定、门店快销店的执行到位）、顺和店</a:t>
            </a:r>
            <a:r>
              <a:rPr lang="en-US" altLang="zh-CN" sz="2400" dirty="0">
                <a:latin typeface="微软雅黑" panose="020B0503020204020204" pitchFamily="34" charset="-122"/>
                <a:ea typeface="微软雅黑" panose="020B0503020204020204" pitchFamily="34" charset="-122"/>
                <a:sym typeface="+mn-ea"/>
              </a:rPr>
              <a:t>52.61%</a:t>
            </a:r>
            <a:r>
              <a:rPr lang="zh-CN" altLang="en-US" sz="2400" dirty="0">
                <a:latin typeface="微软雅黑" panose="020B0503020204020204" pitchFamily="34" charset="-122"/>
                <a:ea typeface="微软雅黑" panose="020B0503020204020204" pitchFamily="34" charset="-122"/>
                <a:sym typeface="+mn-ea"/>
              </a:rPr>
              <a:t>（装修后日均笔数增加</a:t>
            </a:r>
            <a:r>
              <a:rPr lang="en-US" altLang="zh-CN" sz="2400" dirty="0">
                <a:latin typeface="微软雅黑" panose="020B0503020204020204" pitchFamily="34" charset="-122"/>
                <a:ea typeface="微软雅黑" panose="020B0503020204020204" pitchFamily="34" charset="-122"/>
                <a:sym typeface="+mn-ea"/>
              </a:rPr>
              <a:t>33</a:t>
            </a:r>
            <a:r>
              <a:rPr lang="zh-CN" altLang="en-US" sz="2400" dirty="0">
                <a:latin typeface="微软雅黑" panose="020B0503020204020204" pitchFamily="34" charset="-122"/>
                <a:ea typeface="微软雅黑" panose="020B0503020204020204" pitchFamily="34" charset="-122"/>
                <a:sym typeface="+mn-ea"/>
              </a:rPr>
              <a:t>笔，客单价增加</a:t>
            </a:r>
            <a:r>
              <a:rPr lang="en-US" altLang="zh-CN" sz="2400" dirty="0">
                <a:latin typeface="微软雅黑" panose="020B0503020204020204" pitchFamily="34" charset="-122"/>
                <a:ea typeface="微软雅黑" panose="020B0503020204020204" pitchFamily="34" charset="-122"/>
                <a:sym typeface="+mn-ea"/>
              </a:rPr>
              <a:t>2</a:t>
            </a:r>
            <a:r>
              <a:rPr lang="zh-CN" altLang="en-US" sz="2400" dirty="0">
                <a:latin typeface="微软雅黑" panose="020B0503020204020204" pitchFamily="34" charset="-122"/>
                <a:ea typeface="微软雅黑" panose="020B0503020204020204" pitchFamily="34" charset="-122"/>
                <a:sym typeface="+mn-ea"/>
              </a:rPr>
              <a:t>元）、十二桥店</a:t>
            </a:r>
            <a:r>
              <a:rPr lang="en-US" altLang="zh-CN" sz="2400" dirty="0">
                <a:latin typeface="微软雅黑" panose="020B0503020204020204" pitchFamily="34" charset="-122"/>
                <a:ea typeface="微软雅黑" panose="020B0503020204020204" pitchFamily="34" charset="-122"/>
                <a:sym typeface="+mn-ea"/>
              </a:rPr>
              <a:t>47.74%</a:t>
            </a:r>
            <a:r>
              <a:rPr lang="zh-CN" altLang="en-US" sz="2400" dirty="0">
                <a:latin typeface="微软雅黑" panose="020B0503020204020204" pitchFamily="34" charset="-122"/>
                <a:ea typeface="微软雅黑" panose="020B0503020204020204" pitchFamily="34" charset="-122"/>
                <a:sym typeface="+mn-ea"/>
              </a:rPr>
              <a:t>  （中药销售增长</a:t>
            </a:r>
            <a:r>
              <a:rPr lang="en-US" altLang="zh-CN" sz="2400" dirty="0">
                <a:latin typeface="微软雅黑" panose="020B0503020204020204" pitchFamily="34" charset="-122"/>
                <a:ea typeface="微软雅黑" panose="020B0503020204020204" pitchFamily="34" charset="-122"/>
                <a:sym typeface="+mn-ea"/>
              </a:rPr>
              <a:t>8.7</a:t>
            </a:r>
            <a:r>
              <a:rPr lang="zh-CN" altLang="en-US" sz="2400" dirty="0">
                <a:latin typeface="微软雅黑" panose="020B0503020204020204" pitchFamily="34" charset="-122"/>
                <a:ea typeface="微软雅黑" panose="020B0503020204020204" pitchFamily="34" charset="-122"/>
                <a:sym typeface="+mn-ea"/>
              </a:rPr>
              <a:t>万、癌症用药销售增加</a:t>
            </a:r>
            <a:r>
              <a:rPr lang="en-US" altLang="zh-CN" sz="2400" dirty="0">
                <a:latin typeface="微软雅黑" panose="020B0503020204020204" pitchFamily="34" charset="-122"/>
                <a:ea typeface="微软雅黑" panose="020B0503020204020204" pitchFamily="34" charset="-122"/>
                <a:sym typeface="+mn-ea"/>
              </a:rPr>
              <a:t>9.8</a:t>
            </a:r>
            <a:r>
              <a:rPr lang="zh-CN" altLang="en-US" sz="2400" dirty="0">
                <a:latin typeface="微软雅黑" panose="020B0503020204020204" pitchFamily="34" charset="-122"/>
                <a:ea typeface="微软雅黑" panose="020B0503020204020204" pitchFamily="34" charset="-122"/>
                <a:sym typeface="+mn-ea"/>
              </a:rPr>
              <a:t>万）、                          </a:t>
            </a:r>
            <a:endParaRPr lang="zh-CN" altLang="en-US" sz="2400" dirty="0">
              <a:latin typeface="微软雅黑" panose="020B0503020204020204" pitchFamily="34" charset="-122"/>
              <a:ea typeface="微软雅黑" panose="020B0503020204020204" pitchFamily="34" charset="-122"/>
            </a:endParaRPr>
          </a:p>
          <a:p>
            <a:pPr marL="71755" lvl="0">
              <a:lnSpc>
                <a:spcPct val="150000"/>
              </a:lnSpc>
            </a:pPr>
            <a:endParaRPr lang="zh-CN" altLang="en-US" sz="2400" dirty="0">
              <a:latin typeface="微软雅黑" panose="020B0503020204020204" pitchFamily="34" charset="-122"/>
              <a:ea typeface="微软雅黑" panose="020B0503020204020204" pitchFamily="34" charset="-122"/>
            </a:endParaRPr>
          </a:p>
          <a:p>
            <a:pPr marL="71755" lvl="0">
              <a:lnSpc>
                <a:spcPct val="150000"/>
              </a:lnSpc>
            </a:pPr>
            <a:endParaRPr lang="zh-CN" altLang="en-US" sz="2400" dirty="0">
              <a:latin typeface="微软雅黑" panose="020B0503020204020204" pitchFamily="34" charset="-122"/>
              <a:ea typeface="微软雅黑" panose="020B0503020204020204" pitchFamily="34" charset="-122"/>
              <a:sym typeface="+mn-ea"/>
            </a:endParaRPr>
          </a:p>
          <a:p>
            <a:pPr marL="71755" lvl="0">
              <a:lnSpc>
                <a:spcPct val="150000"/>
              </a:lnSpc>
            </a:pPr>
            <a:endParaRPr lang="zh-CN" altLang="en-US" sz="2400" dirty="0">
              <a:latin typeface="+mn-ea"/>
              <a:ea typeface="+mn-ea"/>
            </a:endParaRPr>
          </a:p>
          <a:p>
            <a:pPr marL="71755" lvl="0">
              <a:lnSpc>
                <a:spcPct val="150000"/>
              </a:lnSpc>
            </a:pPr>
            <a:endParaRPr lang="zh-CN" altLang="en-US" sz="2400" dirty="0">
              <a:latin typeface="+mn-ea"/>
              <a:ea typeface="+mn-ea"/>
            </a:endParaRPr>
          </a:p>
          <a:p>
            <a:pPr marL="71755" lvl="0">
              <a:lnSpc>
                <a:spcPct val="150000"/>
              </a:lnSpc>
            </a:pPr>
            <a:endParaRPr lang="zh-CN" altLang="en-US" sz="2400" dirty="0">
              <a:latin typeface="+mn-ea"/>
              <a:ea typeface="+mn-ea"/>
            </a:endParaRPr>
          </a:p>
          <a:p>
            <a:pPr marL="71755" lvl="0">
              <a:lnSpc>
                <a:spcPct val="150000"/>
              </a:lnSpc>
            </a:pPr>
            <a:endParaRPr lang="zh-CN" altLang="en-US" sz="2400" dirty="0">
              <a:latin typeface="+mn-ea"/>
              <a:ea typeface="+mn-ea"/>
            </a:endParaRPr>
          </a:p>
        </p:txBody>
      </p:sp>
    </p:spTree>
  </p:cSld>
  <p:clrMapOvr>
    <a:masterClrMapping/>
  </p:clrMapOvr>
  <p:transition spd="slow">
    <p:diamon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圆角矩形 2"/>
          <p:cNvSpPr/>
          <p:nvPr/>
        </p:nvSpPr>
        <p:spPr>
          <a:xfrm>
            <a:off x="163830" y="168872"/>
            <a:ext cx="1270283" cy="351828"/>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2" name="文本框 1"/>
          <p:cNvSpPr txBox="1"/>
          <p:nvPr/>
        </p:nvSpPr>
        <p:spPr>
          <a:xfrm>
            <a:off x="1621155" y="168275"/>
            <a:ext cx="3939540" cy="460375"/>
          </a:xfrm>
          <a:prstGeom prst="rect">
            <a:avLst/>
          </a:prstGeom>
          <a:noFill/>
        </p:spPr>
        <p:txBody>
          <a:bodyPr wrap="square" rtlCol="0" anchor="t">
            <a:spAutoFit/>
          </a:bodyPr>
          <a:p>
            <a:r>
              <a:rPr lang="en-US" altLang="zh-CN" sz="2400" b="1" dirty="0">
                <a:latin typeface="微软雅黑" panose="020B0503020204020204" pitchFamily="34" charset="-122"/>
                <a:ea typeface="微软雅黑" panose="020B0503020204020204" pitchFamily="34" charset="-122"/>
                <a:sym typeface="+mn-ea"/>
              </a:rPr>
              <a:t>2017</a:t>
            </a:r>
            <a:r>
              <a:rPr lang="zh-CN" altLang="en-US" sz="2400" b="1" dirty="0">
                <a:latin typeface="微软雅黑" panose="020B0503020204020204" pitchFamily="34" charset="-122"/>
                <a:ea typeface="微软雅黑" panose="020B0503020204020204" pitchFamily="34" charset="-122"/>
                <a:sym typeface="+mn-ea"/>
              </a:rPr>
              <a:t>年西北片</a:t>
            </a:r>
            <a:r>
              <a:rPr lang="en-US" altLang="zh-CN" sz="2400" b="1" dirty="0">
                <a:latin typeface="微软雅黑" panose="020B0503020204020204" pitchFamily="34" charset="-122"/>
                <a:ea typeface="微软雅黑" panose="020B0503020204020204" pitchFamily="34" charset="-122"/>
                <a:sym typeface="+mn-ea"/>
              </a:rPr>
              <a:t>5</a:t>
            </a:r>
            <a:r>
              <a:rPr lang="zh-CN" altLang="en-US" sz="2400" b="1" dirty="0">
                <a:latin typeface="微软雅黑" panose="020B0503020204020204" pitchFamily="34" charset="-122"/>
                <a:ea typeface="微软雅黑" panose="020B0503020204020204" pitchFamily="34" charset="-122"/>
                <a:sym typeface="+mn-ea"/>
              </a:rPr>
              <a:t>个工作亮点</a:t>
            </a:r>
            <a:endParaRPr lang="zh-CN" altLang="en-US" sz="2400"/>
          </a:p>
        </p:txBody>
      </p:sp>
      <p:sp>
        <p:nvSpPr>
          <p:cNvPr id="52" name="矩形 51"/>
          <p:cNvSpPr/>
          <p:nvPr/>
        </p:nvSpPr>
        <p:spPr>
          <a:xfrm>
            <a:off x="0" y="4791710"/>
            <a:ext cx="9144000" cy="3625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r>
              <a:rPr lang="en-US" altLang="zh-CN" sz="1600" b="1" dirty="0">
                <a:solidFill>
                  <a:schemeClr val="bg1"/>
                </a:solidFill>
                <a:latin typeface="微软雅黑" panose="020B0503020204020204" pitchFamily="34" charset="-122"/>
                <a:ea typeface="微软雅黑" panose="020B0503020204020204" pitchFamily="34" charset="-122"/>
                <a:sym typeface="+mn-ea"/>
              </a:rPr>
              <a:t>                                                                          TAIJI   </a:t>
            </a:r>
            <a:r>
              <a:rPr lang="zh-CN" altLang="en-US" sz="16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kumimoji="0" lang="zh-CN" altLang="en-US" sz="1600" b="0" i="0" u="none" strike="noStrike" kern="1200" cap="none" spc="0" normalizeH="0" baseline="0" noProof="0" dirty="0">
              <a:ln>
                <a:noFill/>
              </a:ln>
              <a:solidFill>
                <a:schemeClr val="lt1"/>
              </a:solidFill>
              <a:effectLst/>
              <a:uLnTx/>
              <a:uFillTx/>
              <a:latin typeface="+mn-lt"/>
              <a:ea typeface="+mn-ea"/>
              <a:cs typeface="+mn-cs"/>
            </a:endParaRPr>
          </a:p>
        </p:txBody>
      </p:sp>
      <p:sp>
        <p:nvSpPr>
          <p:cNvPr id="9" name="文本框 4"/>
          <p:cNvSpPr txBox="1"/>
          <p:nvPr/>
        </p:nvSpPr>
        <p:spPr>
          <a:xfrm rot="10800000" flipV="1">
            <a:off x="0" y="753110"/>
            <a:ext cx="8974455" cy="6739255"/>
          </a:xfrm>
          <a:prstGeom prst="rect">
            <a:avLst/>
          </a:prstGeom>
          <a:noFill/>
          <a:ln w="9525">
            <a:noFill/>
          </a:ln>
        </p:spPr>
        <p:txBody>
          <a:bodyPr wrap="square">
            <a:spAutoFit/>
          </a:bodyPr>
          <a:p>
            <a:pPr marL="71755" lvl="0">
              <a:lnSpc>
                <a:spcPct val="150000"/>
              </a:lnSpc>
            </a:pPr>
            <a:r>
              <a:rPr lang="en-US" altLang="zh-CN" sz="2400" kern="2100" spc="-60" dirty="0">
                <a:solidFill>
                  <a:schemeClr val="tx1"/>
                </a:solidFill>
                <a:uFillTx/>
                <a:latin typeface="微软雅黑" panose="020B0503020204020204" pitchFamily="34" charset="-122"/>
                <a:ea typeface="微软雅黑" panose="020B0503020204020204" pitchFamily="34" charset="-122"/>
              </a:rPr>
              <a:t> </a:t>
            </a:r>
            <a:r>
              <a:rPr lang="zh-CN" altLang="en-US" sz="2400" dirty="0">
                <a:latin typeface="微软雅黑" panose="020B0503020204020204" pitchFamily="34" charset="-122"/>
                <a:ea typeface="微软雅黑" panose="020B0503020204020204" pitchFamily="34" charset="-122"/>
                <a:sym typeface="+mn-ea"/>
              </a:rPr>
              <a:t>后</a:t>
            </a:r>
            <a:r>
              <a:rPr lang="en-US" altLang="zh-CN" sz="2400" dirty="0">
                <a:latin typeface="微软雅黑" panose="020B0503020204020204" pitchFamily="34" charset="-122"/>
                <a:ea typeface="微软雅黑" panose="020B0503020204020204" pitchFamily="34" charset="-122"/>
                <a:sym typeface="+mn-ea"/>
              </a:rPr>
              <a:t>3</a:t>
            </a:r>
            <a:r>
              <a:rPr lang="zh-CN" altLang="en-US" sz="2400" dirty="0">
                <a:latin typeface="微软雅黑" panose="020B0503020204020204" pitchFamily="34" charset="-122"/>
                <a:ea typeface="微软雅黑" panose="020B0503020204020204" pitchFamily="34" charset="-122"/>
                <a:sym typeface="+mn-ea"/>
              </a:rPr>
              <a:t>名：西部店</a:t>
            </a:r>
            <a:r>
              <a:rPr lang="en-US" altLang="zh-CN" sz="2400" dirty="0">
                <a:latin typeface="微软雅黑" panose="020B0503020204020204" pitchFamily="34" charset="-122"/>
                <a:ea typeface="微软雅黑" panose="020B0503020204020204" pitchFamily="34" charset="-122"/>
                <a:sym typeface="+mn-ea"/>
              </a:rPr>
              <a:t>-22.73%</a:t>
            </a:r>
            <a:r>
              <a:rPr lang="zh-CN" altLang="en-US" sz="2400" dirty="0">
                <a:latin typeface="微软雅黑" panose="020B0503020204020204" pitchFamily="34" charset="-122"/>
                <a:ea typeface="微软雅黑" panose="020B0503020204020204" pitchFamily="34" charset="-122"/>
                <a:sym typeface="+mn-ea"/>
              </a:rPr>
              <a:t>（门</a:t>
            </a:r>
            <a:r>
              <a:rPr lang="zh-CN" altLang="zh-CN" sz="2400" kern="2100" spc="-60" dirty="0">
                <a:solidFill>
                  <a:schemeClr val="tx1"/>
                </a:solidFill>
                <a:uFillTx/>
                <a:latin typeface="微软雅黑" panose="020B0503020204020204" pitchFamily="34" charset="-122"/>
                <a:ea typeface="微软雅黑" panose="020B0503020204020204" pitchFamily="34" charset="-122"/>
              </a:rPr>
              <a:t>店受地铁修建的影响）、新怡店</a:t>
            </a:r>
            <a:r>
              <a:rPr lang="en-US" altLang="zh-CN" sz="2400" kern="2100" spc="-60" dirty="0">
                <a:solidFill>
                  <a:schemeClr val="tx1"/>
                </a:solidFill>
                <a:uFillTx/>
                <a:latin typeface="微软雅黑" panose="020B0503020204020204" pitchFamily="34" charset="-122"/>
                <a:ea typeface="微软雅黑" panose="020B0503020204020204" pitchFamily="34" charset="-122"/>
              </a:rPr>
              <a:t>-2%</a:t>
            </a:r>
            <a:r>
              <a:rPr lang="zh-CN" altLang="en-US" sz="2400" kern="2100" spc="-60" dirty="0">
                <a:solidFill>
                  <a:schemeClr val="tx1"/>
                </a:solidFill>
                <a:uFillTx/>
                <a:latin typeface="微软雅黑" panose="020B0503020204020204" pitchFamily="34" charset="-122"/>
                <a:ea typeface="微软雅黑" panose="020B0503020204020204" pitchFamily="34" charset="-122"/>
              </a:rPr>
              <a:t>（团队不稳定：连续</a:t>
            </a:r>
            <a:r>
              <a:rPr lang="en-US" altLang="zh-CN" sz="2400" kern="2100" spc="-60" dirty="0">
                <a:solidFill>
                  <a:schemeClr val="tx1"/>
                </a:solidFill>
                <a:uFillTx/>
                <a:latin typeface="微软雅黑" panose="020B0503020204020204" pitchFamily="34" charset="-122"/>
                <a:ea typeface="微软雅黑" panose="020B0503020204020204" pitchFamily="34" charset="-122"/>
              </a:rPr>
              <a:t>3</a:t>
            </a:r>
            <a:r>
              <a:rPr lang="zh-CN" altLang="en-US" sz="2400" kern="2100" spc="-60" dirty="0">
                <a:solidFill>
                  <a:schemeClr val="tx1"/>
                </a:solidFill>
                <a:uFillTx/>
                <a:latin typeface="微软雅黑" panose="020B0503020204020204" pitchFamily="34" charset="-122"/>
                <a:ea typeface="微软雅黑" panose="020B0503020204020204" pitchFamily="34" charset="-122"/>
              </a:rPr>
              <a:t>次更换店长，员工在</a:t>
            </a:r>
            <a:r>
              <a:rPr lang="en-US" altLang="zh-CN" sz="2400" kern="2100" spc="-60" dirty="0">
                <a:solidFill>
                  <a:schemeClr val="tx1"/>
                </a:solidFill>
                <a:uFillTx/>
                <a:latin typeface="微软雅黑" panose="020B0503020204020204" pitchFamily="34" charset="-122"/>
                <a:ea typeface="微软雅黑" panose="020B0503020204020204" pitchFamily="34" charset="-122"/>
              </a:rPr>
              <a:t>11</a:t>
            </a:r>
            <a:r>
              <a:rPr lang="zh-CN" altLang="en-US" sz="2400" kern="2100" spc="-60" dirty="0">
                <a:solidFill>
                  <a:schemeClr val="tx1"/>
                </a:solidFill>
                <a:uFillTx/>
                <a:latin typeface="微软雅黑" panose="020B0503020204020204" pitchFamily="34" charset="-122"/>
                <a:ea typeface="微软雅黑" panose="020B0503020204020204" pitchFamily="34" charset="-122"/>
              </a:rPr>
              <a:t>月集体离职，片区后补人员，门店的增量和尽快盈利是片区</a:t>
            </a:r>
            <a:r>
              <a:rPr lang="en-US" altLang="zh-CN" sz="2400" kern="2100" spc="-60" dirty="0">
                <a:solidFill>
                  <a:schemeClr val="tx1"/>
                </a:solidFill>
                <a:uFillTx/>
                <a:latin typeface="微软雅黑" panose="020B0503020204020204" pitchFamily="34" charset="-122"/>
                <a:ea typeface="微软雅黑" panose="020B0503020204020204" pitchFamily="34" charset="-122"/>
              </a:rPr>
              <a:t>18</a:t>
            </a:r>
            <a:r>
              <a:rPr lang="zh-CN" altLang="en-US" sz="2400" kern="2100" spc="-60" dirty="0">
                <a:solidFill>
                  <a:schemeClr val="tx1"/>
                </a:solidFill>
                <a:uFillTx/>
                <a:latin typeface="微软雅黑" panose="020B0503020204020204" pitchFamily="34" charset="-122"/>
                <a:ea typeface="微软雅黑" panose="020B0503020204020204" pitchFamily="34" charset="-122"/>
              </a:rPr>
              <a:t>年的重点工作）。浣花滨河店</a:t>
            </a:r>
            <a:r>
              <a:rPr lang="en-US" altLang="zh-CN" sz="2400" kern="2100" spc="-60" dirty="0">
                <a:solidFill>
                  <a:schemeClr val="tx1"/>
                </a:solidFill>
                <a:uFillTx/>
                <a:latin typeface="微软雅黑" panose="020B0503020204020204" pitchFamily="34" charset="-122"/>
                <a:ea typeface="微软雅黑" panose="020B0503020204020204" pitchFamily="34" charset="-122"/>
              </a:rPr>
              <a:t>1.28%</a:t>
            </a:r>
            <a:r>
              <a:rPr lang="zh-CN" altLang="en-US" sz="2400" kern="2100" spc="-60" dirty="0">
                <a:solidFill>
                  <a:schemeClr val="tx1"/>
                </a:solidFill>
                <a:uFillTx/>
                <a:latin typeface="微软雅黑" panose="020B0503020204020204" pitchFamily="34" charset="-122"/>
                <a:ea typeface="微软雅黑" panose="020B0503020204020204" pitchFamily="34" charset="-122"/>
              </a:rPr>
              <a:t>（</a:t>
            </a:r>
            <a:r>
              <a:rPr lang="en-US" altLang="zh-CN" sz="2400" kern="2100" spc="-60" dirty="0">
                <a:solidFill>
                  <a:schemeClr val="tx1"/>
                </a:solidFill>
                <a:uFillTx/>
                <a:latin typeface="微软雅黑" panose="020B0503020204020204" pitchFamily="34" charset="-122"/>
                <a:ea typeface="微软雅黑" panose="020B0503020204020204" pitchFamily="34" charset="-122"/>
              </a:rPr>
              <a:t>3</a:t>
            </a:r>
            <a:r>
              <a:rPr lang="zh-CN" altLang="en-US" sz="2400" kern="2100" spc="-60" dirty="0">
                <a:solidFill>
                  <a:schemeClr val="tx1"/>
                </a:solidFill>
                <a:uFillTx/>
                <a:latin typeface="微软雅黑" panose="020B0503020204020204" pitchFamily="34" charset="-122"/>
                <a:ea typeface="微软雅黑" panose="020B0503020204020204" pitchFamily="34" charset="-122"/>
              </a:rPr>
              <a:t>月门店员工集体申请离职，包括店长，门店客单价下滑</a:t>
            </a:r>
            <a:r>
              <a:rPr lang="en-US" altLang="zh-CN" sz="2400" kern="2100" spc="-60" dirty="0">
                <a:solidFill>
                  <a:schemeClr val="tx1"/>
                </a:solidFill>
                <a:uFillTx/>
                <a:latin typeface="微软雅黑" panose="020B0503020204020204" pitchFamily="34" charset="-122"/>
                <a:ea typeface="微软雅黑" panose="020B0503020204020204" pitchFamily="34" charset="-122"/>
              </a:rPr>
              <a:t>6</a:t>
            </a:r>
            <a:r>
              <a:rPr lang="zh-CN" altLang="en-US" sz="2400" kern="2100" spc="-60" dirty="0">
                <a:solidFill>
                  <a:schemeClr val="tx1"/>
                </a:solidFill>
                <a:uFillTx/>
                <a:latin typeface="微软雅黑" panose="020B0503020204020204" pitchFamily="34" charset="-122"/>
                <a:ea typeface="微软雅黑" panose="020B0503020204020204" pitchFamily="34" charset="-122"/>
              </a:rPr>
              <a:t>元，日均笔数增长</a:t>
            </a:r>
            <a:r>
              <a:rPr lang="en-US" altLang="zh-CN" sz="2400" kern="2100" spc="-60" dirty="0">
                <a:solidFill>
                  <a:schemeClr val="tx1"/>
                </a:solidFill>
                <a:uFillTx/>
                <a:latin typeface="微软雅黑" panose="020B0503020204020204" pitchFamily="34" charset="-122"/>
                <a:ea typeface="微软雅黑" panose="020B0503020204020204" pitchFamily="34" charset="-122"/>
              </a:rPr>
              <a:t>10</a:t>
            </a:r>
            <a:r>
              <a:rPr lang="zh-CN" altLang="en-US" sz="2400" kern="2100" spc="-60" dirty="0">
                <a:solidFill>
                  <a:schemeClr val="tx1"/>
                </a:solidFill>
                <a:uFillTx/>
                <a:latin typeface="微软雅黑" panose="020B0503020204020204" pitchFamily="34" charset="-122"/>
                <a:ea typeface="微软雅黑" panose="020B0503020204020204" pitchFamily="34" charset="-122"/>
              </a:rPr>
              <a:t>笔，提升员工联合用药和关联销售，从店长入手熟记产品知识，提客单增销售。</a:t>
            </a:r>
            <a:r>
              <a:rPr lang="en-US" altLang="zh-CN" sz="2400" kern="2100" spc="-60" dirty="0">
                <a:solidFill>
                  <a:schemeClr val="tx1"/>
                </a:solidFill>
                <a:uFillTx/>
                <a:latin typeface="微软雅黑" panose="020B0503020204020204" pitchFamily="34" charset="-122"/>
                <a:ea typeface="微软雅黑" panose="020B0503020204020204" pitchFamily="34" charset="-122"/>
              </a:rPr>
              <a:t>   </a:t>
            </a:r>
            <a:r>
              <a:rPr lang="zh-CN" altLang="en-US" sz="2400" dirty="0">
                <a:latin typeface="微软雅黑" panose="020B0503020204020204" pitchFamily="34" charset="-122"/>
                <a:ea typeface="微软雅黑" panose="020B0503020204020204" pitchFamily="34" charset="-122"/>
                <a:sym typeface="+mn-ea"/>
              </a:rPr>
              <a:t>                         </a:t>
            </a:r>
            <a:endParaRPr lang="zh-CN" altLang="en-US" sz="2400" dirty="0">
              <a:latin typeface="微软雅黑" panose="020B0503020204020204" pitchFamily="34" charset="-122"/>
              <a:ea typeface="微软雅黑" panose="020B0503020204020204" pitchFamily="34" charset="-122"/>
            </a:endParaRPr>
          </a:p>
          <a:p>
            <a:pPr marL="71755" lvl="0">
              <a:lnSpc>
                <a:spcPct val="150000"/>
              </a:lnSpc>
            </a:pPr>
            <a:endParaRPr lang="zh-CN" altLang="en-US" sz="2400" dirty="0">
              <a:latin typeface="微软雅黑" panose="020B0503020204020204" pitchFamily="34" charset="-122"/>
              <a:ea typeface="微软雅黑" panose="020B0503020204020204" pitchFamily="34" charset="-122"/>
            </a:endParaRPr>
          </a:p>
          <a:p>
            <a:pPr marL="71755" lvl="0">
              <a:lnSpc>
                <a:spcPct val="150000"/>
              </a:lnSpc>
            </a:pPr>
            <a:endParaRPr lang="zh-CN" altLang="en-US" sz="2400" dirty="0">
              <a:latin typeface="微软雅黑" panose="020B0503020204020204" pitchFamily="34" charset="-122"/>
              <a:ea typeface="微软雅黑" panose="020B0503020204020204" pitchFamily="34" charset="-122"/>
              <a:sym typeface="+mn-ea"/>
            </a:endParaRPr>
          </a:p>
          <a:p>
            <a:pPr marL="71755" lvl="0">
              <a:lnSpc>
                <a:spcPct val="150000"/>
              </a:lnSpc>
            </a:pPr>
            <a:endParaRPr lang="zh-CN" altLang="en-US" sz="2400" dirty="0">
              <a:latin typeface="+mn-ea"/>
              <a:ea typeface="+mn-ea"/>
            </a:endParaRPr>
          </a:p>
          <a:p>
            <a:pPr marL="71755" lvl="0">
              <a:lnSpc>
                <a:spcPct val="150000"/>
              </a:lnSpc>
            </a:pPr>
            <a:endParaRPr lang="zh-CN" altLang="en-US" sz="2400" dirty="0">
              <a:latin typeface="+mn-ea"/>
              <a:ea typeface="+mn-ea"/>
            </a:endParaRPr>
          </a:p>
          <a:p>
            <a:pPr marL="71755" lvl="0">
              <a:lnSpc>
                <a:spcPct val="150000"/>
              </a:lnSpc>
            </a:pPr>
            <a:endParaRPr lang="zh-CN" altLang="en-US" sz="2400" dirty="0">
              <a:latin typeface="+mn-ea"/>
              <a:ea typeface="+mn-ea"/>
            </a:endParaRPr>
          </a:p>
          <a:p>
            <a:pPr marL="71755" lvl="0">
              <a:lnSpc>
                <a:spcPct val="150000"/>
              </a:lnSpc>
            </a:pPr>
            <a:endParaRPr lang="zh-CN" altLang="en-US" sz="2400" dirty="0">
              <a:latin typeface="+mn-ea"/>
              <a:ea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7170" name="组合 8"/>
          <p:cNvGrpSpPr/>
          <p:nvPr/>
        </p:nvGrpSpPr>
        <p:grpSpPr>
          <a:xfrm>
            <a:off x="2125058" y="2193925"/>
            <a:ext cx="5057556" cy="945040"/>
            <a:chOff x="730" y="2316"/>
            <a:chExt cx="10620" cy="1981"/>
          </a:xfrm>
        </p:grpSpPr>
        <p:sp>
          <p:nvSpPr>
            <p:cNvPr id="4" name="圆角矩形 3"/>
            <p:cNvSpPr/>
            <p:nvPr/>
          </p:nvSpPr>
          <p:spPr>
            <a:xfrm>
              <a:off x="730" y="2316"/>
              <a:ext cx="1543" cy="1584"/>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7172" name="文本框 4"/>
            <p:cNvSpPr txBox="1"/>
            <p:nvPr/>
          </p:nvSpPr>
          <p:spPr>
            <a:xfrm>
              <a:off x="2784" y="2557"/>
              <a:ext cx="8566" cy="1740"/>
            </a:xfrm>
            <a:prstGeom prst="rect">
              <a:avLst/>
            </a:prstGeom>
            <a:noFill/>
            <a:ln w="9525">
              <a:noFill/>
            </a:ln>
          </p:spPr>
          <p:txBody>
            <a:bodyPr wrap="square">
              <a:spAutoFit/>
            </a:bodyPr>
            <a:p>
              <a:r>
                <a:rPr lang="en-US" altLang="zh-CN" sz="2400" b="1" dirty="0">
                  <a:latin typeface="微软雅黑" panose="020B0503020204020204" pitchFamily="34" charset="-122"/>
                  <a:ea typeface="微软雅黑" panose="020B0503020204020204" pitchFamily="34" charset="-122"/>
                  <a:sym typeface="+mn-ea"/>
                </a:rPr>
                <a:t>2018</a:t>
              </a:r>
              <a:r>
                <a:rPr lang="zh-CN" altLang="en-US" sz="2400" b="1" dirty="0">
                  <a:latin typeface="Calibri" panose="020F0502020204030204" pitchFamily="34" charset="0"/>
                  <a:ea typeface="微软雅黑" panose="020B0503020204020204" pitchFamily="34" charset="-122"/>
                  <a:sym typeface="+mn-ea"/>
                </a:rPr>
                <a:t>年工作安排及主要措施</a:t>
              </a:r>
              <a:endParaRPr lang="zh-CN" altLang="en-US" sz="2400" b="1" dirty="0">
                <a:latin typeface="Calibri" panose="020F0502020204030204" pitchFamily="34" charset="0"/>
                <a:ea typeface="微软雅黑" panose="020B0503020204020204" pitchFamily="34" charset="-122"/>
              </a:endParaRPr>
            </a:p>
            <a:p>
              <a:endParaRPr lang="zh-CN" altLang="en-US" sz="2400" b="1" dirty="0">
                <a:latin typeface="微软雅黑" panose="020B0503020204020204" pitchFamily="34" charset="-122"/>
                <a:ea typeface="微软雅黑" panose="020B0503020204020204" pitchFamily="34" charset="-122"/>
              </a:endParaRPr>
            </a:p>
          </p:txBody>
        </p:sp>
      </p:grpSp>
    </p:spTree>
  </p:cSld>
  <p:clrMapOvr>
    <a:masterClrMapping/>
  </p:clrMapOvr>
  <p:transition spd="slow">
    <p:diamond/>
  </p:transition>
</p:sld>
</file>

<file path=ppt/theme/theme1.xml><?xml version="1.0" encoding="utf-8"?>
<a:theme xmlns:a="http://schemas.openxmlformats.org/drawingml/2006/main" name="BUZZIER">
  <a:themeElements>
    <a:clrScheme name="BUZZIER">
      <a:dk1>
        <a:srgbClr val="222A35"/>
      </a:dk1>
      <a:lt1>
        <a:sysClr val="window" lastClr="FFFFFF"/>
      </a:lt1>
      <a:dk2>
        <a:srgbClr val="44546A"/>
      </a:dk2>
      <a:lt2>
        <a:srgbClr val="E7E6E6"/>
      </a:lt2>
      <a:accent1>
        <a:srgbClr val="2EB0BD"/>
      </a:accent1>
      <a:accent2>
        <a:srgbClr val="197B9F"/>
      </a:accent2>
      <a:accent3>
        <a:srgbClr val="0E468B"/>
      </a:accent3>
      <a:accent4>
        <a:srgbClr val="A0ACBA"/>
      </a:accent4>
      <a:accent5>
        <a:srgbClr val="7A90A0"/>
      </a:accent5>
      <a:accent6>
        <a:srgbClr val="5A6F84"/>
      </a:accent6>
      <a:hlink>
        <a:srgbClr val="0563C1"/>
      </a:hlink>
      <a:folHlink>
        <a:srgbClr val="954F72"/>
      </a:folHlink>
    </a:clrScheme>
    <a:fontScheme name="自定义 10">
      <a:majorFont>
        <a:latin typeface="Calibri Light"/>
        <a:ea typeface="微软雅黑"/>
        <a:cs typeface=""/>
      </a:majorFont>
      <a:minorFont>
        <a:latin typeface="Calibri"/>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3967</Words>
  <Application>WPS 演示</Application>
  <PresentationFormat>全屏显示(16:9)</PresentationFormat>
  <Paragraphs>312</Paragraphs>
  <Slides>21</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21</vt:i4>
      </vt:variant>
    </vt:vector>
  </HeadingPairs>
  <TitlesOfParts>
    <vt:vector size="36" baseType="lpstr">
      <vt:lpstr>Arial</vt:lpstr>
      <vt:lpstr>宋体</vt:lpstr>
      <vt:lpstr>Wingdings</vt:lpstr>
      <vt:lpstr>Calibri Light</vt:lpstr>
      <vt:lpstr>微软雅黑</vt:lpstr>
      <vt:lpstr>等线</vt:lpstr>
      <vt:lpstr>Calibri</vt:lpstr>
      <vt:lpstr>U.S. 101</vt:lpstr>
      <vt:lpstr>Roboto</vt:lpstr>
      <vt:lpstr>Open Sans Light</vt:lpstr>
      <vt:lpstr>仿宋</vt:lpstr>
      <vt:lpstr>Arial Unicode MS</vt:lpstr>
      <vt:lpstr>Segoe Print</vt:lpstr>
      <vt:lpstr>Times New Roman</vt:lpstr>
      <vt:lpstr>BUZZIER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Eric羊</dc:creator>
  <cp:lastModifiedBy>Administrator</cp:lastModifiedBy>
  <cp:revision>656</cp:revision>
  <dcterms:created xsi:type="dcterms:W3CDTF">2016-12-13T08:41:00Z</dcterms:created>
  <dcterms:modified xsi:type="dcterms:W3CDTF">2017-11-19T15:16:31Z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2052-10.1.0.6930</vt:lpwstr>
  </property>
</Properties>
</file>