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73" r:id="rId3"/>
    <p:sldId id="274" r:id="rId4"/>
    <p:sldId id="507" r:id="rId5"/>
    <p:sldId id="500" r:id="rId6"/>
    <p:sldId id="512" r:id="rId7"/>
    <p:sldId id="522" r:id="rId8"/>
    <p:sldId id="525" r:id="rId9"/>
    <p:sldId id="543" r:id="rId10"/>
    <p:sldId id="513" r:id="rId11"/>
    <p:sldId id="503" r:id="rId12"/>
    <p:sldId id="505" r:id="rId13"/>
    <p:sldId id="531" r:id="rId14"/>
    <p:sldId id="532" r:id="rId15"/>
    <p:sldId id="534" r:id="rId16"/>
    <p:sldId id="529" r:id="rId17"/>
    <p:sldId id="530" r:id="rId18"/>
    <p:sldId id="535" r:id="rId19"/>
    <p:sldId id="518" r:id="rId20"/>
    <p:sldId id="519" r:id="rId21"/>
    <p:sldId id="527" r:id="rId22"/>
    <p:sldId id="528" r:id="rId23"/>
    <p:sldId id="279" r:id="rId24"/>
    <p:sldId id="546" r:id="rId25"/>
    <p:sldId id="545" r:id="rId26"/>
  </p:sldIdLst>
  <p:sldSz cx="9144000" cy="5143500"/>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3688"/>
    <p:restoredTop sz="94497"/>
  </p:normalViewPr>
  <p:slideViewPr>
    <p:cSldViewPr snapToGrid="0" showGuides="1">
      <p:cViewPr>
        <p:scale>
          <a:sx n="90" d="100"/>
          <a:sy n="90" d="100"/>
        </p:scale>
        <p:origin x="-804" y="-558"/>
      </p:cViewPr>
      <p:guideLst>
        <p:guide orient="horz" pos="1831"/>
        <p:guide pos="3017"/>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p>
            <a:pPr lvl="0" eaLnBrk="1" hangingPunct="1"/>
            <a:endParaRPr lang="zh-CN" altLang="en-US" sz="1200" dirty="0">
              <a:latin typeface="等线"/>
              <a:ea typeface="等线"/>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p>
            <a:pPr lvl="0" algn="r" eaLnBrk="1" hangingPunct="1"/>
            <a:endParaRPr lang="zh-CN" altLang="en-US" sz="1200" dirty="0">
              <a:latin typeface="等线"/>
              <a:ea typeface="等线"/>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编辑母版文本样式</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第二级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第三级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第四级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第五级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p>
            <a:pPr lvl="0" eaLnBrk="1" hangingPunct="1"/>
            <a:endParaRPr lang="zh-CN" altLang="en-US" sz="1200" dirty="0">
              <a:latin typeface="等线"/>
              <a:ea typeface="等线"/>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latin typeface="等线"/>
                <a:ea typeface="等线"/>
              </a:rPr>
            </a:fld>
            <a:endParaRPr lang="zh-CN" altLang="en-US" sz="1200" dirty="0">
              <a:latin typeface="等线"/>
              <a:ea typeface="等线"/>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6" name="文本框 45"/>
          <p:cNvSpPr txBox="1"/>
          <p:nvPr/>
        </p:nvSpPr>
        <p:spPr>
          <a:xfrm>
            <a:off x="2486343" y="3027363"/>
            <a:ext cx="4523740" cy="1083945"/>
          </a:xfrm>
          <a:prstGeom prst="rect">
            <a:avLst/>
          </a:prstGeom>
          <a:noFill/>
          <a:ln w="9525">
            <a:noFill/>
          </a:ln>
        </p:spPr>
        <p:txBody>
          <a:bodyPr wrap="none" lIns="68580" tIns="34290" rIns="68580" bIns="34290">
            <a:spAutoFit/>
          </a:bodyPr>
          <a:p>
            <a:pPr algn="ctr"/>
            <a:r>
              <a:rPr lang="zh-CN"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西北片</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2017</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年工作总结</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及</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2018</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年工作计划</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400550"/>
            <a:ext cx="6569075" cy="345440"/>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汇报人：刘琴英</a:t>
            </a:r>
            <a:endParaRPr kumimoji="0" lang="en-US" altLang="zh-CN" sz="1800" b="1" i="1"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pSp>
        <p:nvGrpSpPr>
          <p:cNvPr id="2" name="组合 7"/>
          <p:cNvGrpSpPr/>
          <p:nvPr/>
        </p:nvGrpSpPr>
        <p:grpSpPr>
          <a:xfrm>
            <a:off x="3295970" y="903654"/>
            <a:ext cx="2550695" cy="1547409"/>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8"/>
          <p:cNvGrpSpPr/>
          <p:nvPr/>
        </p:nvGrpSpPr>
        <p:grpSpPr>
          <a:xfrm>
            <a:off x="2125058" y="2193925"/>
            <a:ext cx="5057556" cy="945040"/>
            <a:chOff x="730" y="2316"/>
            <a:chExt cx="10620" cy="1981"/>
          </a:xfrm>
        </p:grpSpPr>
        <p:sp>
          <p:nvSpPr>
            <p:cNvPr id="4" name="圆角矩形 3"/>
            <p:cNvSpPr/>
            <p:nvPr/>
          </p:nvSpPr>
          <p:spPr>
            <a:xfrm>
              <a:off x="730"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7172" name="文本框 4"/>
            <p:cNvSpPr txBox="1"/>
            <p:nvPr/>
          </p:nvSpPr>
          <p:spPr>
            <a:xfrm>
              <a:off x="2784" y="2557"/>
              <a:ext cx="8566" cy="1740"/>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sym typeface="+mn-ea"/>
                </a:rPr>
                <a:t>2018</a:t>
              </a:r>
              <a:r>
                <a:rPr lang="zh-CN" altLang="en-US" sz="2400" b="1" dirty="0">
                  <a:latin typeface="Calibri" panose="020F0502020204030204" pitchFamily="34" charset="0"/>
                  <a:ea typeface="微软雅黑" panose="020B0503020204020204" pitchFamily="34" charset="-122"/>
                  <a:sym typeface="+mn-ea"/>
                </a:rPr>
                <a:t>年工作安排及主要措施</a:t>
              </a:r>
              <a:endParaRPr lang="zh-CN" altLang="en-US" sz="2400" b="1" dirty="0">
                <a:latin typeface="Calibri" panose="020F0502020204030204" pitchFamily="34" charset="0"/>
                <a:ea typeface="微软雅黑" panose="020B0503020204020204" pitchFamily="34" charset="-122"/>
              </a:endParaRPr>
            </a:p>
            <a:p>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14960" y="55435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2018</a:t>
            </a:r>
            <a:r>
              <a:rPr lang="zh-CN" altLang="en-US" sz="2400" noProof="0" dirty="0">
                <a:ln>
                  <a:noFill/>
                </a:ln>
                <a:solidFill>
                  <a:srgbClr val="222A35"/>
                </a:solidFill>
                <a:effectLst/>
                <a:uLnTx/>
                <a:uFillTx/>
                <a:latin typeface="+mn-ea"/>
                <a:ea typeface="+mn-ea"/>
                <a:cs typeface="+mn-cs"/>
                <a:sym typeface="+mn-ea"/>
              </a:rPr>
              <a:t>年销售数据计划：</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5119</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万，月均销售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426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。毛利计划</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年计划交易笔数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万，笔数增长 </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，日均增长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140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笔。客单价</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78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元，中药销售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330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万元，较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年中药增长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、片区中西成药销售占比</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72.15%</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，保健品销售占比</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10.37%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、保健品销售增量措施：（</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）积极组织和激励员工参加公司或者厂家组织的保健营养素的培训，增强员工自己本身对保健营养素的认识，提高大家的销售信心。在</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月份营养管家班开展后，片区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9-11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月保健保健品占比分别是：    </a:t>
            </a:r>
            <a:r>
              <a:rPr kumimoji="0" lang="en-US" altLang="zh-CN" sz="2400" b="0" i="0" u="none" strike="noStrike" kern="1200" cap="none" spc="0" normalizeH="0" baseline="0" noProof="0" dirty="0" smtClean="0">
                <a:ln>
                  <a:noFill/>
                </a:ln>
                <a:solidFill>
                  <a:srgbClr val="FF0000"/>
                </a:solidFill>
                <a:effectLst/>
                <a:uLnTx/>
                <a:uFillTx/>
                <a:latin typeface="+mn-ea"/>
                <a:ea typeface="+mn-ea"/>
                <a:cs typeface="+mn-cs"/>
                <a:sym typeface="+mn-ea"/>
              </a:rPr>
              <a:t>%   %     %    </a:t>
            </a:r>
            <a:r>
              <a:rPr kumimoji="0" lang="zh-CN" altLang="en-US" sz="2400" b="0" i="0" u="none" strike="noStrike" kern="1200" cap="none" spc="0" normalizeH="0" baseline="0" noProof="0" dirty="0" smtClean="0">
                <a:ln>
                  <a:noFill/>
                </a:ln>
                <a:solidFill>
                  <a:srgbClr val="FF0000"/>
                </a:solidFill>
                <a:effectLst/>
                <a:uLnTx/>
                <a:uFillTx/>
                <a:latin typeface="+mn-ea"/>
                <a:ea typeface="+mn-ea"/>
                <a:cs typeface="+mn-cs"/>
                <a:sym typeface="+mn-ea"/>
              </a:rPr>
              <a:t>。</a:t>
            </a:r>
            <a:r>
              <a:rPr lang="zh-CN" altLang="en-US" sz="2400" noProof="0" dirty="0" smtClean="0">
                <a:ln>
                  <a:noFill/>
                </a:ln>
                <a:solidFill>
                  <a:srgbClr val="222A35"/>
                </a:solidFill>
                <a:effectLst/>
                <a:uLnTx/>
                <a:uFillTx/>
                <a:latin typeface="+mn-ea"/>
                <a:ea typeface="+mn-ea"/>
                <a:cs typeface="+mn-cs"/>
                <a:sym typeface="+mn-ea"/>
              </a:rPr>
              <a:t>（</a:t>
            </a:r>
            <a:r>
              <a:rPr lang="en-US" altLang="zh-CN" sz="2400" noProof="0" dirty="0" smtClean="0">
                <a:ln>
                  <a:noFill/>
                </a:ln>
                <a:solidFill>
                  <a:srgbClr val="222A35"/>
                </a:solidFill>
                <a:effectLst/>
                <a:uLnTx/>
                <a:uFillTx/>
                <a:latin typeface="+mn-ea"/>
                <a:ea typeface="+mn-ea"/>
                <a:cs typeface="+mn-cs"/>
                <a:sym typeface="+mn-ea"/>
              </a:rPr>
              <a:t>2</a:t>
            </a:r>
            <a:r>
              <a:rPr lang="zh-CN" altLang="en-US" sz="2400" noProof="0" dirty="0" smtClean="0">
                <a:ln>
                  <a:noFill/>
                </a:ln>
                <a:solidFill>
                  <a:srgbClr val="222A35"/>
                </a:solidFill>
                <a:effectLst/>
                <a:uLnTx/>
                <a:uFillTx/>
                <a:latin typeface="+mn-ea"/>
                <a:ea typeface="+mn-ea"/>
                <a:cs typeface="+mn-cs"/>
                <a:sym typeface="+mn-ea"/>
              </a:rPr>
              <a:t>）片区巡店强调：销售好保健品的</a:t>
            </a:r>
            <a:r>
              <a:rPr lang="en-US" altLang="zh-CN" sz="2400" noProof="0" dirty="0" smtClean="0">
                <a:ln>
                  <a:noFill/>
                </a:ln>
                <a:solidFill>
                  <a:srgbClr val="222A35"/>
                </a:solidFill>
                <a:effectLst/>
                <a:uLnTx/>
                <a:uFillTx/>
                <a:latin typeface="+mn-ea"/>
                <a:ea typeface="+mn-ea"/>
                <a:cs typeface="+mn-cs"/>
                <a:sym typeface="+mn-ea"/>
              </a:rPr>
              <a:t>3</a:t>
            </a:r>
            <a:r>
              <a:rPr lang="zh-CN" altLang="en-US" sz="2400" noProof="0" dirty="0" smtClean="0">
                <a:ln>
                  <a:noFill/>
                </a:ln>
                <a:solidFill>
                  <a:srgbClr val="222A35"/>
                </a:solidFill>
                <a:effectLst/>
                <a:uLnTx/>
                <a:uFillTx/>
                <a:latin typeface="+mn-ea"/>
                <a:ea typeface="+mn-ea"/>
                <a:cs typeface="+mn-cs"/>
                <a:sym typeface="+mn-ea"/>
              </a:rPr>
              <a:t>要素：首先要了解大保健品种，其次深度挖掘顾客的需求，最后药</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noProof="0" dirty="0" smtClean="0">
                <a:ln>
                  <a:noFill/>
                </a:ln>
                <a:solidFill>
                  <a:srgbClr val="222A35"/>
                </a:solidFill>
                <a:effectLst/>
                <a:uLnTx/>
                <a:uFillTx/>
                <a:latin typeface="+mn-ea"/>
                <a:ea typeface="+mn-ea"/>
                <a:cs typeface="+mn-cs"/>
                <a:sym typeface="+mn-ea"/>
              </a:rPr>
              <a:t>品搭配保健营养素销售。</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noProof="0" dirty="0" smtClean="0">
                <a:ln>
                  <a:noFill/>
                </a:ln>
                <a:solidFill>
                  <a:srgbClr val="222A35"/>
                </a:solidFill>
                <a:effectLst/>
                <a:uLnTx/>
                <a:uFillTx/>
                <a:latin typeface="+mn-ea"/>
                <a:ea typeface="+mn-ea"/>
                <a:cs typeface="+mn-cs"/>
                <a:sym typeface="+mn-ea"/>
              </a:rPr>
              <a:t>（</a:t>
            </a:r>
            <a:r>
              <a:rPr lang="en-US" altLang="zh-CN" sz="2400" noProof="0" dirty="0" smtClean="0">
                <a:ln>
                  <a:noFill/>
                </a:ln>
                <a:solidFill>
                  <a:srgbClr val="222A35"/>
                </a:solidFill>
                <a:effectLst/>
                <a:uLnTx/>
                <a:uFillTx/>
                <a:latin typeface="+mn-ea"/>
                <a:ea typeface="+mn-ea"/>
                <a:cs typeface="+mn-cs"/>
                <a:sym typeface="+mn-ea"/>
              </a:rPr>
              <a:t>3</a:t>
            </a:r>
            <a:r>
              <a:rPr lang="zh-CN" altLang="en-US" sz="2400" noProof="0" dirty="0" smtClean="0">
                <a:ln>
                  <a:noFill/>
                </a:ln>
                <a:solidFill>
                  <a:srgbClr val="222A35"/>
                </a:solidFill>
                <a:effectLst/>
                <a:uLnTx/>
                <a:uFillTx/>
                <a:latin typeface="+mn-ea"/>
                <a:ea typeface="+mn-ea"/>
                <a:cs typeface="+mn-cs"/>
                <a:sym typeface="+mn-ea"/>
              </a:rPr>
              <a:t>）片区组织内训师每</a:t>
            </a:r>
            <a:r>
              <a:rPr lang="en-US" altLang="zh-CN" sz="2400" noProof="0" dirty="0" smtClean="0">
                <a:ln>
                  <a:noFill/>
                </a:ln>
                <a:solidFill>
                  <a:srgbClr val="222A35"/>
                </a:solidFill>
                <a:effectLst/>
                <a:uLnTx/>
                <a:uFillTx/>
                <a:latin typeface="+mn-ea"/>
                <a:ea typeface="+mn-ea"/>
                <a:cs typeface="+mn-cs"/>
                <a:sym typeface="+mn-ea"/>
              </a:rPr>
              <a:t>2</a:t>
            </a:r>
            <a:r>
              <a:rPr lang="zh-CN" altLang="en-US" sz="2400" noProof="0" dirty="0" smtClean="0">
                <a:ln>
                  <a:noFill/>
                </a:ln>
                <a:solidFill>
                  <a:srgbClr val="222A35"/>
                </a:solidFill>
                <a:effectLst/>
                <a:uLnTx/>
                <a:uFillTx/>
                <a:latin typeface="+mn-ea"/>
                <a:ea typeface="+mn-ea"/>
                <a:cs typeface="+mn-cs"/>
                <a:sym typeface="+mn-ea"/>
              </a:rPr>
              <a:t>月进行系统疾病对应大保健的搭配销售，让员工在销售过程中更好的找到切入点，例如：长期服用盐酸二甲双胍的顾客建议搭配</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族维生素和蜂胶，为啥要搭配</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族是因为二甲双胍会导致维生素</a:t>
            </a:r>
            <a:r>
              <a:rPr lang="en-US" altLang="zh-CN" sz="2400" noProof="0" dirty="0" smtClean="0">
                <a:ln>
                  <a:noFill/>
                </a:ln>
                <a:solidFill>
                  <a:srgbClr val="222A35"/>
                </a:solidFill>
                <a:effectLst/>
                <a:uLnTx/>
                <a:uFillTx/>
                <a:latin typeface="+mn-ea"/>
                <a:ea typeface="+mn-ea"/>
                <a:cs typeface="+mn-cs"/>
                <a:sym typeface="+mn-ea"/>
              </a:rPr>
              <a:t>B12</a:t>
            </a:r>
            <a:r>
              <a:rPr lang="zh-CN" altLang="en-US" sz="2400" noProof="0" dirty="0" smtClean="0">
                <a:ln>
                  <a:noFill/>
                </a:ln>
                <a:solidFill>
                  <a:srgbClr val="222A35"/>
                </a:solidFill>
                <a:effectLst/>
                <a:uLnTx/>
                <a:uFillTx/>
                <a:latin typeface="+mn-ea"/>
                <a:ea typeface="+mn-ea"/>
                <a:cs typeface="+mn-cs"/>
                <a:sym typeface="+mn-ea"/>
              </a:rPr>
              <a:t>缺乏，</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族的维生素是相辅相成的，缺一不可。销售泌尿系统疾病搭配番茄红素，销售胃肠类的品种搭配大蒜精油。</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91135"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a:ln>
                  <a:noFill/>
                </a:ln>
                <a:solidFill>
                  <a:srgbClr val="222A35"/>
                </a:solidFill>
                <a:effectLst/>
                <a:uLnTx/>
                <a:uFillTx/>
                <a:cs typeface="+mn-cs"/>
                <a:sym typeface="+mn-ea"/>
              </a:rPr>
              <a:t>2</a:t>
            </a:r>
            <a:r>
              <a:rPr kumimoji="0" lang="zh-CN" altLang="en-US" sz="2400" b="0" i="0" u="none" strike="noStrike" kern="1200" cap="none" spc="0" normalizeH="0" baseline="0" noProof="0" dirty="0">
                <a:ln>
                  <a:noFill/>
                </a:ln>
                <a:solidFill>
                  <a:srgbClr val="222A35"/>
                </a:solidFill>
                <a:effectLst/>
                <a:uLnTx/>
                <a:uFillTx/>
                <a:cs typeface="+mn-cs"/>
                <a:sym typeface="+mn-ea"/>
              </a:rPr>
              <a:t>、</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片区</a:t>
            </a:r>
            <a:r>
              <a:rPr lang="zh-CN" altLang="en-US" sz="2400" noProof="0" dirty="0" smtClean="0">
                <a:ln>
                  <a:noFill/>
                </a:ln>
                <a:solidFill>
                  <a:srgbClr val="222A35"/>
                </a:solidFill>
                <a:effectLst/>
                <a:uLnTx/>
                <a:uFillTx/>
                <a:latin typeface="+mj-ea"/>
                <a:ea typeface="+mj-ea"/>
                <a:cs typeface="+mn-cs"/>
                <a:sym typeface="+mn-ea"/>
              </a:rPr>
              <a:t>中药材占比</a:t>
            </a:r>
            <a:r>
              <a:rPr lang="en-US" altLang="zh-CN" sz="2400" noProof="0" dirty="0" smtClean="0">
                <a:ln>
                  <a:noFill/>
                </a:ln>
                <a:solidFill>
                  <a:srgbClr val="222A35"/>
                </a:solidFill>
                <a:effectLst/>
                <a:uLnTx/>
                <a:uFillTx/>
                <a:latin typeface="+mj-ea"/>
                <a:ea typeface="+mj-ea"/>
                <a:cs typeface="+mn-cs"/>
                <a:sym typeface="+mn-ea"/>
              </a:rPr>
              <a:t>6.99%</a:t>
            </a:r>
            <a:r>
              <a:rPr lang="zh-CN" altLang="en-US" sz="2400" noProof="0" dirty="0" smtClean="0">
                <a:ln>
                  <a:noFill/>
                </a:ln>
                <a:solidFill>
                  <a:srgbClr val="222A35"/>
                </a:solidFill>
                <a:effectLst/>
                <a:uLnTx/>
                <a:uFillTx/>
                <a:latin typeface="+mj-ea"/>
                <a:ea typeface="+mj-ea"/>
                <a:cs typeface="+mn-cs"/>
                <a:sym typeface="+mn-ea"/>
              </a:rPr>
              <a:t>，增量</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的</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措施是</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：(1)利用药师团队对经营的中药品种进行解析（有效成分、药理作用、功能主治、联合用药及禁忌），每天一个品种，门店交接班培训，片区巡店抽查，</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增加</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员工对产品有新的认识。在中医比较紧缺的这段时间里，力争中药销售有新的突破（达到月均销售29-30万元）。(2)品种的补充：</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中药必备已做进系统，</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片区抽查门店经营的品种必须达90%，确保销售。</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j-ea"/>
                <a:ea typeface="+mj-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j-ea"/>
                <a:ea typeface="+mj-ea"/>
                <a:cs typeface="+mn-cs"/>
                <a:sym typeface="+mn-ea"/>
              </a:rPr>
              <a:t>）中</a:t>
            </a:r>
            <a:endParaRPr kumimoji="0" lang="zh-CN" altLang="en-US" sz="2400" b="0" i="0" u="none" strike="noStrike" kern="1200" cap="none" spc="0" normalizeH="0" baseline="0" noProof="0" dirty="0">
              <a:ln>
                <a:noFill/>
              </a:ln>
              <a:solidFill>
                <a:srgbClr val="222A35"/>
              </a:solidFill>
              <a:effectLst/>
              <a:uLnTx/>
              <a:uFillTx/>
              <a:latin typeface="+mj-ea"/>
              <a:ea typeface="+mj-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药饮片熟记，组织片区门店进行中药配方的认药，增强员工的业务技能。</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13995" y="933450"/>
            <a:ext cx="8782050" cy="377698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smtClean="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、帮扶片区日均</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3000</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元以下门店（新怡店和聚萃路店）尽快上量和扭亏：（</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）团队的稳定：新怡店从</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月份起人员全部更换，强化新团队学习意识（每天跟踪瑞学的拿药练习并进行检核）。（</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）新怡品种库存的分析及补充：新怡店目前经营品规数：</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2737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429</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16%</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1168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 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个单品库存总占比为 </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noProof="0" dirty="0" smtClean="0">
                <a:ln>
                  <a:noFill/>
                </a:ln>
                <a:solidFill>
                  <a:srgbClr val="222A35"/>
                </a:solidFill>
                <a:effectLst/>
                <a:uLnTx/>
                <a:uFillTx/>
                <a:latin typeface="+mn-ea"/>
                <a:ea typeface="+mn-ea"/>
                <a:cs typeface="+mn-cs"/>
                <a:sym typeface="+mn-ea"/>
              </a:rPr>
              <a:t>58%</a:t>
            </a:r>
            <a:r>
              <a:rPr lang="zh-CN" altLang="en-US" sz="2400" noProof="0" dirty="0" smtClean="0">
                <a:ln>
                  <a:noFill/>
                </a:ln>
                <a:solidFill>
                  <a:srgbClr val="222A35"/>
                </a:solidFill>
                <a:effectLst/>
                <a:uLnTx/>
                <a:uFillTx/>
                <a:latin typeface="+mn-ea"/>
                <a:ea typeface="+mn-ea"/>
                <a:cs typeface="+mn-cs"/>
                <a:sym typeface="+mn-ea"/>
              </a:rPr>
              <a:t> 、根据周边顾客</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的需求，计划增补疗程用药品种    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3000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个以上，增加疗程品种数减少库存为</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的品种到</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150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个以下</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）价格的收集录入及标示：督促门店每月收集的会员超低特价不得低于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店，门店在相应的品种陈列处做好标注（用红色的特价签），特价吸客。利用好公司今年的销售政策（2个极端的品种）会员特价和天天会员特价，完成</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06705" y="571500"/>
            <a:ext cx="8530590" cy="473773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noProof="0" dirty="0">
                <a:ln>
                  <a:noFill/>
                </a:ln>
                <a:solidFill>
                  <a:srgbClr val="222A35"/>
                </a:solidFill>
                <a:effectLst/>
                <a:uLnTx/>
                <a:uFillTx/>
                <a:latin typeface="+mn-ea"/>
                <a:ea typeface="+mn-ea"/>
                <a:cs typeface="+mn-cs"/>
                <a:sym typeface="+mn-ea"/>
              </a:rPr>
              <a:t>门店细节的督促（要求每个人都熟悉品种和熟记公司的政策），每个品种做好标示，确保客流。</a:t>
            </a:r>
            <a:endParaRPr lang="zh-CN" altLang="en-US" sz="240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a:latin typeface="微软雅黑" panose="020B0503020204020204" pitchFamily="34" charset="-122"/>
                <a:ea typeface="微软雅黑" panose="020B0503020204020204" pitchFamily="34" charset="-122"/>
                <a:sym typeface="+mn-ea"/>
              </a:rPr>
              <a:t>4</a:t>
            </a:r>
            <a:r>
              <a:rPr lang="zh-CN" altLang="en-US" sz="2400">
                <a:latin typeface="微软雅黑" panose="020B0503020204020204" pitchFamily="34" charset="-122"/>
                <a:ea typeface="微软雅黑" panose="020B0503020204020204" pitchFamily="34" charset="-122"/>
                <a:sym typeface="+mn-ea"/>
              </a:rPr>
              <a:t>、团队建设和加强新员工的培训工作：截止到现在</a:t>
            </a:r>
            <a:r>
              <a:rPr lang="en-US" altLang="zh-CN" sz="2400">
                <a:latin typeface="微软雅黑" panose="020B0503020204020204" pitchFamily="34" charset="-122"/>
                <a:ea typeface="微软雅黑" panose="020B0503020204020204" pitchFamily="34" charset="-122"/>
                <a:sym typeface="+mn-ea"/>
              </a:rPr>
              <a:t>17</a:t>
            </a:r>
            <a:r>
              <a:rPr lang="zh-CN" altLang="en-US" sz="2400">
                <a:latin typeface="微软雅黑" panose="020B0503020204020204" pitchFamily="34" charset="-122"/>
                <a:ea typeface="微软雅黑" panose="020B0503020204020204" pitchFamily="34" charset="-122"/>
                <a:sym typeface="+mn-ea"/>
              </a:rPr>
              <a:t>年西北片新入职（半年内）</a:t>
            </a:r>
            <a:r>
              <a:rPr lang="en-US" altLang="zh-CN" sz="2400">
                <a:latin typeface="微软雅黑" panose="020B0503020204020204" pitchFamily="34" charset="-122"/>
                <a:ea typeface="微软雅黑" panose="020B0503020204020204" pitchFamily="34" charset="-122"/>
                <a:sym typeface="+mn-ea"/>
              </a:rPr>
              <a:t>18</a:t>
            </a:r>
            <a:r>
              <a:rPr lang="zh-CN" altLang="en-US" sz="2400">
                <a:latin typeface="微软雅黑" panose="020B0503020204020204" pitchFamily="34" charset="-122"/>
                <a:ea typeface="微软雅黑" panose="020B0503020204020204" pitchFamily="34" charset="-122"/>
                <a:sym typeface="+mn-ea"/>
              </a:rPr>
              <a:t>人，占片区人员总数（</a:t>
            </a:r>
            <a:r>
              <a:rPr lang="en-US" altLang="zh-CN" sz="2400">
                <a:latin typeface="微软雅黑" panose="020B0503020204020204" pitchFamily="34" charset="-122"/>
                <a:ea typeface="微软雅黑" panose="020B0503020204020204" pitchFamily="34" charset="-122"/>
                <a:sym typeface="+mn-ea"/>
              </a:rPr>
              <a:t>80</a:t>
            </a:r>
            <a:r>
              <a:rPr lang="zh-CN" altLang="en-US" sz="2400">
                <a:latin typeface="微软雅黑" panose="020B0503020204020204" pitchFamily="34" charset="-122"/>
                <a:ea typeface="微软雅黑" panose="020B0503020204020204" pitchFamily="34" charset="-122"/>
                <a:sym typeface="+mn-ea"/>
              </a:rPr>
              <a:t>人）的</a:t>
            </a:r>
            <a:r>
              <a:rPr lang="en-US" altLang="zh-CN" sz="2400">
                <a:latin typeface="微软雅黑" panose="020B0503020204020204" pitchFamily="34" charset="-122"/>
                <a:ea typeface="微软雅黑" panose="020B0503020204020204" pitchFamily="34" charset="-122"/>
                <a:sym typeface="+mn-ea"/>
              </a:rPr>
              <a:t>23%</a:t>
            </a:r>
            <a:r>
              <a:rPr lang="zh-CN" altLang="en-US" sz="2400">
                <a:latin typeface="微软雅黑" panose="020B0503020204020204" pitchFamily="34" charset="-122"/>
                <a:ea typeface="微软雅黑" panose="020B0503020204020204" pitchFamily="34" charset="-122"/>
                <a:sym typeface="+mn-ea"/>
              </a:rPr>
              <a:t>。利用合作厂商到门店交接班培训、片区每月常规疾病的培训、门店一带一的带习及片区巡店抽查和考核的方式提升员工的业务知识，规范员工的礼貌用语，提升新员工对企业的认知度，增加稳定性。</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48285" y="662940"/>
            <a:ext cx="8849995" cy="404685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noProof="0" dirty="0">
              <a:ln>
                <a:noFill/>
              </a:ln>
              <a:solidFill>
                <a:srgbClr val="222A35"/>
              </a:solidFill>
              <a:effectLst/>
              <a:uLnTx/>
              <a:uFillTx/>
              <a:latin typeface="+mn-ea"/>
              <a:ea typeface="+mn-ea"/>
              <a:cs typeface="+mn-cs"/>
              <a:sym typeface="+mn-ea"/>
            </a:endParaRPr>
          </a:p>
          <a:p>
            <a:pPr marL="0" marR="0" lvl="0" algn="l" defTabSz="514350" rtl="0">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5</a:t>
            </a:r>
            <a:r>
              <a:rPr lang="zh-CN" altLang="zh-CN" sz="2400" noProof="0" dirty="0">
                <a:ln>
                  <a:noFill/>
                </a:ln>
                <a:solidFill>
                  <a:srgbClr val="222A35"/>
                </a:solidFill>
                <a:effectLst/>
                <a:uLnTx/>
                <a:uFillTx/>
                <a:latin typeface="+mn-ea"/>
                <a:ea typeface="+mn-ea"/>
                <a:cs typeface="+mn-cs"/>
                <a:sym typeface="+mn-ea"/>
              </a:rPr>
              <a:t>、会员的发展工作：</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algn="l" rtl="0">
              <a:lnSpc>
                <a:spcPct val="150000"/>
              </a:lnSpc>
              <a:spcBef>
                <a:spcPct val="0"/>
              </a:spcBef>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抓会员就是抓销售：把细节做好、重视会员的发展，多说，</a:t>
            </a:r>
            <a:endPar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algn="l" rtl="0">
              <a:lnSpc>
                <a:spcPct val="150000"/>
              </a:lnSpc>
              <a:spcBef>
                <a:spcPct val="0"/>
              </a:spcBef>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多介绍，多办卡。每次活动至少通知会员</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1000</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名</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店，提高会员卡的使用率及对药房的认知度。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algn="l" rtl="0">
              <a:lnSpc>
                <a:spcPct val="150000"/>
              </a:lnSpc>
              <a:spcBef>
                <a:spcPct val="0"/>
              </a:spcBef>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graphicFrame>
        <p:nvGraphicFramePr>
          <p:cNvPr id="14464" name="表格 14463"/>
          <p:cNvGraphicFramePr/>
          <p:nvPr/>
        </p:nvGraphicFramePr>
        <p:xfrm>
          <a:off x="375920" y="789305"/>
          <a:ext cx="8059420" cy="1415415"/>
        </p:xfrm>
        <a:graphic>
          <a:graphicData uri="http://schemas.openxmlformats.org/drawingml/2006/table">
            <a:tbl>
              <a:tblPr/>
              <a:tblGrid>
                <a:gridCol w="702945"/>
                <a:gridCol w="800735"/>
                <a:gridCol w="956310"/>
                <a:gridCol w="878205"/>
                <a:gridCol w="706755"/>
                <a:gridCol w="941070"/>
                <a:gridCol w="878840"/>
                <a:gridCol w="912495"/>
                <a:gridCol w="1282065"/>
              </a:tblGrid>
              <a:tr h="48768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年份</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总销售</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会员客单价</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发展新会员总人数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r>
              <a:tr h="59436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16</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17年</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435995548721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133691  229195</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30.66%</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41.77%</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3217</a:t>
                      </a:r>
                      <a:r>
                        <a:rPr lang="zh-CN" altLang="en-US" sz="1600" dirty="0">
                          <a:solidFill>
                            <a:srgbClr val="000000"/>
                          </a:solidFill>
                          <a:latin typeface="Calibri" panose="020F0502020204030204" pitchFamily="34" charset="0"/>
                          <a:sym typeface="宋体" panose="02010600030101010101" pitchFamily="2" charset="-122"/>
                        </a:rPr>
                        <a:t>万</a:t>
                      </a:r>
                      <a:r>
                        <a:rPr lang="en-US" altLang="zh-CN" sz="1600" dirty="0">
                          <a:solidFill>
                            <a:srgbClr val="000000"/>
                          </a:solidFill>
                          <a:latin typeface="Calibri" panose="020F0502020204030204" pitchFamily="34" charset="0"/>
                          <a:sym typeface="宋体" panose="02010600030101010101" pitchFamily="2" charset="-122"/>
                        </a:rPr>
                        <a:t>4266</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1093</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zh-CN" sz="1600" dirty="0">
                          <a:solidFill>
                            <a:srgbClr val="000000"/>
                          </a:solidFill>
                          <a:latin typeface="Calibri" panose="020F0502020204030204" pitchFamily="34" charset="0"/>
                          <a:sym typeface="宋体" panose="02010600030101010101" pitchFamily="2" charset="-122"/>
                        </a:rPr>
                        <a:t>2136</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33.97%</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50.06%</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82</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93.2</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10532</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38351</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r>
              <a:tr h="333375">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sz="1600" dirty="0">
                          <a:solidFill>
                            <a:srgbClr val="000000"/>
                          </a:solidFill>
                          <a:latin typeface="Calibri" panose="020F0502020204030204" pitchFamily="34" charset="0"/>
                          <a:sym typeface="宋体" panose="02010600030101010101" pitchFamily="2" charset="-122"/>
                        </a:rPr>
                        <a:t>18</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650000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230300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45%</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5119</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2610</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95</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46021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r>
            </a:tbl>
          </a:graphicData>
        </a:graphic>
      </p:graphicFrame>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50" name="组合 6"/>
          <p:cNvGrpSpPr/>
          <p:nvPr/>
        </p:nvGrpSpPr>
        <p:grpSpPr>
          <a:xfrm>
            <a:off x="1790065" y="1812290"/>
            <a:ext cx="908525" cy="522288"/>
            <a:chOff x="1310186" y="3164944"/>
            <a:chExt cx="1211325" cy="696035"/>
          </a:xfrm>
        </p:grpSpPr>
        <p:sp>
          <p:nvSpPr>
            <p:cNvPr id="8" name="圆角矩形 7"/>
            <p:cNvSpPr/>
            <p:nvPr/>
          </p:nvSpPr>
          <p:spPr>
            <a:xfrm>
              <a:off x="1310186" y="3164944"/>
              <a:ext cx="696360"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1</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6" name="文本框 9"/>
            <p:cNvSpPr txBox="1"/>
            <p:nvPr/>
          </p:nvSpPr>
          <p:spPr>
            <a:xfrm>
              <a:off x="2108352" y="3226297"/>
              <a:ext cx="413159" cy="490821"/>
            </a:xfrm>
            <a:prstGeom prst="rect">
              <a:avLst/>
            </a:prstGeom>
            <a:noFill/>
            <a:ln w="9525">
              <a:noFill/>
            </a:ln>
          </p:spPr>
          <p:txBody>
            <a:bodyPr wrap="none">
              <a:spAutoFit/>
            </a:bodyPr>
            <a:p>
              <a:endParaRPr lang="zh-CN" altLang="en-US" sz="1800" b="1" dirty="0">
                <a:solidFill>
                  <a:schemeClr val="tx2"/>
                </a:solidFill>
                <a:latin typeface="微软雅黑" panose="020B0503020204020204" pitchFamily="34" charset="-122"/>
                <a:ea typeface="微软雅黑" panose="020B0503020204020204" pitchFamily="34" charset="-122"/>
              </a:endParaRPr>
            </a:p>
          </p:txBody>
        </p:sp>
      </p:grpSp>
      <p:sp>
        <p:nvSpPr>
          <p:cNvPr id="2064" name="文本框 24"/>
          <p:cNvSpPr txBox="1"/>
          <p:nvPr/>
        </p:nvSpPr>
        <p:spPr>
          <a:xfrm>
            <a:off x="2497455" y="3714750"/>
            <a:ext cx="309880" cy="368300"/>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sp>
        <p:nvSpPr>
          <p:cNvPr id="2052" name="文本框 2"/>
          <p:cNvSpPr txBox="1"/>
          <p:nvPr/>
        </p:nvSpPr>
        <p:spPr>
          <a:xfrm>
            <a:off x="1028700" y="457200"/>
            <a:ext cx="762000" cy="404813"/>
          </a:xfrm>
          <a:prstGeom prst="rect">
            <a:avLst/>
          </a:prstGeom>
          <a:noFill/>
          <a:ln w="9525">
            <a:noFill/>
          </a:ln>
        </p:spPr>
        <p:txBody>
          <a:bodyPr wrap="none" lIns="51435" tIns="25718" rIns="51435" bIns="25718">
            <a:spAutoFit/>
          </a:bodyPr>
          <a:p>
            <a:r>
              <a:rPr lang="zh-CN" altLang="en-US" sz="2300" b="1" dirty="0">
                <a:solidFill>
                  <a:schemeClr val="accent1"/>
                </a:solidFill>
                <a:latin typeface="Calibri" panose="020F0502020204030204" pitchFamily="34" charset="0"/>
                <a:ea typeface="微软雅黑" panose="020B0503020204020204" pitchFamily="34" charset="-122"/>
              </a:rPr>
              <a:t>目 录</a:t>
            </a:r>
            <a:endParaRPr lang="zh-CN" altLang="en-US" sz="2300" b="1" dirty="0">
              <a:solidFill>
                <a:schemeClr val="accent1"/>
              </a:solidFill>
              <a:latin typeface="Calibri" panose="020F0502020204030204" pitchFamily="34" charset="0"/>
              <a:ea typeface="微软雅黑" panose="020B0503020204020204" pitchFamily="34" charset="-122"/>
            </a:endParaRPr>
          </a:p>
        </p:txBody>
      </p:sp>
      <p:cxnSp>
        <p:nvCxnSpPr>
          <p:cNvPr id="30" name="直接连接符 29"/>
          <p:cNvCxnSpPr>
            <a:endCxn id="2052" idx="1"/>
          </p:cNvCxnSpPr>
          <p:nvPr/>
        </p:nvCxnSpPr>
        <p:spPr>
          <a:xfrm>
            <a:off x="20638" y="658813"/>
            <a:ext cx="1008063" cy="15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54" name="组合 18"/>
          <p:cNvGrpSpPr/>
          <p:nvPr/>
        </p:nvGrpSpPr>
        <p:grpSpPr>
          <a:xfrm>
            <a:off x="1790383" y="3192145"/>
            <a:ext cx="982907" cy="522288"/>
            <a:chOff x="1172811" y="3226361"/>
            <a:chExt cx="1311052" cy="696035"/>
          </a:xfrm>
        </p:grpSpPr>
        <p:sp>
          <p:nvSpPr>
            <p:cNvPr id="20" name="圆角矩形 19"/>
            <p:cNvSpPr/>
            <p:nvPr/>
          </p:nvSpPr>
          <p:spPr>
            <a:xfrm>
              <a:off x="1172811" y="3226361"/>
              <a:ext cx="696653"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2</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2" name="文本框 24"/>
            <p:cNvSpPr txBox="1"/>
            <p:nvPr/>
          </p:nvSpPr>
          <p:spPr>
            <a:xfrm>
              <a:off x="2070529" y="3327910"/>
              <a:ext cx="413334" cy="490821"/>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grpSp>
      <p:sp>
        <p:nvSpPr>
          <p:cNvPr id="4" name="文本框 3"/>
          <p:cNvSpPr txBox="1"/>
          <p:nvPr/>
        </p:nvSpPr>
        <p:spPr>
          <a:xfrm>
            <a:off x="2698750" y="1874520"/>
            <a:ext cx="2458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2017</a:t>
            </a:r>
            <a:r>
              <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年工作成绩</a:t>
            </a:r>
            <a:endPar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2698750" y="3221990"/>
            <a:ext cx="3982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2018</a:t>
            </a:r>
            <a:r>
              <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rPr>
              <a:t>年工作安排及主要措施</a:t>
            </a:r>
            <a:endPar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endParaRP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80035" y="570865"/>
            <a:ext cx="8565515" cy="4119880"/>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采用老会员介绍新会员的模式带动销售，根据老会员介绍新会员消费的情况给予适当的物质奖励（如赠送保健品试用装或者发放药房优惠券等）多种形式的优惠来鼓励老会员介绍新顾客到门店进行消费，增加顾客的信赖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提升门店会员销售占比，要求收银员和销售人员对进店的每一位顾客都要宣传会员卡的好处，强调员工的主动性，询</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77470"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问顾客有无会员卡，对于没会员卡的顾客立马办理会员卡，有会员卡的顾客提醒出示会员卡积分，对于积分达到</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分以上的顾客，提醒顾客进行兑换，让顾客感受到实惠，力争片区会员消费笔数占比从今年的</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41.77</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上升到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45</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229235" y="316865"/>
            <a:ext cx="8685530" cy="575945"/>
          </a:xfrm>
          <a:prstGeom prst="rect">
            <a:avLst/>
          </a:prstGeom>
          <a:noFill/>
          <a:ln w="9525">
            <a:noFill/>
          </a:ln>
        </p:spPr>
        <p:txBody>
          <a:bodyPr wrap="squar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西北片</a:t>
            </a:r>
            <a:r>
              <a:rPr lang="en-US" altLang="zh-CN"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2017</a:t>
            </a: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年风采展示</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000000"/>
                                          </p:val>
                                        </p:tav>
                                        <p:tav tm="100000">
                                          <p:val>
                                            <p:strVal val="#ppt_w"/>
                                          </p:val>
                                        </p:tav>
                                      </p:tavLst>
                                    </p:anim>
                                    <p:anim calcmode="lin" valueType="num">
                                      <p:cBhvr>
                                        <p:cTn id="8" dur="1000" fill="hold"/>
                                        <p:tgtEl>
                                          <p:spTgt spid="46"/>
                                        </p:tgtEl>
                                        <p:attrNameLst>
                                          <p:attrName>ppt_h</p:attrName>
                                        </p:attrNameLst>
                                      </p:cBhvr>
                                      <p:tavLst>
                                        <p:tav tm="0">
                                          <p:val>
                                            <p:fltVal val="0.000000"/>
                                          </p:val>
                                        </p:tav>
                                        <p:tav tm="100000">
                                          <p:val>
                                            <p:strVal val="#ppt_h"/>
                                          </p:val>
                                        </p:tav>
                                      </p:tavLst>
                                    </p:anim>
                                    <p:anim calcmode="lin" valueType="num">
                                      <p:cBhvr>
                                        <p:cTn id="9" dur="1000" fill="hold"/>
                                        <p:tgtEl>
                                          <p:spTgt spid="46"/>
                                        </p:tgtEl>
                                        <p:attrNameLst>
                                          <p:attrName>style.rotation</p:attrName>
                                        </p:attrNameLst>
                                      </p:cBhvr>
                                      <p:tavLst>
                                        <p:tav tm="0">
                                          <p:val>
                                            <p:fltVal val="90.000000"/>
                                          </p:val>
                                        </p:tav>
                                        <p:tav tm="100000">
                                          <p:val>
                                            <p:fltVal val="0.000000"/>
                                          </p:val>
                                        </p:tav>
                                      </p:tavLst>
                                    </p:anim>
                                    <p:animEffect transition="in" filter="fade">
                                      <p:cBhvr>
                                        <p:cTn id="1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229235" y="316865"/>
            <a:ext cx="8685530" cy="575945"/>
          </a:xfrm>
          <a:prstGeom prst="rect">
            <a:avLst/>
          </a:prstGeom>
          <a:noFill/>
          <a:ln w="9525">
            <a:noFill/>
          </a:ln>
        </p:spPr>
        <p:txBody>
          <a:bodyPr wrap="squar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西北片</a:t>
            </a:r>
            <a:r>
              <a:rPr lang="en-US" altLang="zh-CN"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2017</a:t>
            </a: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年风采展示</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2" name="矩形 51"/>
          <p:cNvSpPr/>
          <p:nvPr/>
        </p:nvSpPr>
        <p:spPr>
          <a:xfrm>
            <a:off x="0" y="4786630"/>
            <a:ext cx="9144000" cy="3670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000000"/>
                                          </p:val>
                                        </p:tav>
                                        <p:tav tm="100000">
                                          <p:val>
                                            <p:strVal val="#ppt_w"/>
                                          </p:val>
                                        </p:tav>
                                      </p:tavLst>
                                    </p:anim>
                                    <p:anim calcmode="lin" valueType="num">
                                      <p:cBhvr>
                                        <p:cTn id="8" dur="1000" fill="hold"/>
                                        <p:tgtEl>
                                          <p:spTgt spid="46"/>
                                        </p:tgtEl>
                                        <p:attrNameLst>
                                          <p:attrName>ppt_h</p:attrName>
                                        </p:attrNameLst>
                                      </p:cBhvr>
                                      <p:tavLst>
                                        <p:tav tm="0">
                                          <p:val>
                                            <p:fltVal val="0.000000"/>
                                          </p:val>
                                        </p:tav>
                                        <p:tav tm="100000">
                                          <p:val>
                                            <p:strVal val="#ppt_h"/>
                                          </p:val>
                                        </p:tav>
                                      </p:tavLst>
                                    </p:anim>
                                    <p:anim calcmode="lin" valueType="num">
                                      <p:cBhvr>
                                        <p:cTn id="9" dur="1000" fill="hold"/>
                                        <p:tgtEl>
                                          <p:spTgt spid="46"/>
                                        </p:tgtEl>
                                        <p:attrNameLst>
                                          <p:attrName>style.rotation</p:attrName>
                                        </p:attrNameLst>
                                      </p:cBhvr>
                                      <p:tavLst>
                                        <p:tav tm="0">
                                          <p:val>
                                            <p:fltVal val="90.000000"/>
                                          </p:val>
                                        </p:tav>
                                        <p:tav tm="100000">
                                          <p:val>
                                            <p:fltVal val="0.000000"/>
                                          </p:val>
                                        </p:tav>
                                      </p:tavLst>
                                    </p:anim>
                                    <p:animEffect transition="in" filter="fade">
                                      <p:cBhvr>
                                        <p:cTn id="1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3819525" y="2989263"/>
            <a:ext cx="1504950" cy="577850"/>
          </a:xfrm>
          <a:prstGeom prst="rect">
            <a:avLst/>
          </a:prstGeom>
          <a:noFill/>
          <a:ln w="9525">
            <a:noFill/>
          </a:ln>
        </p:spPr>
        <p:txBody>
          <a:bodyPr wrap="non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谢 谢！</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 name="组合 7"/>
          <p:cNvGrpSpPr/>
          <p:nvPr/>
        </p:nvGrpSpPr>
        <p:grpSpPr>
          <a:xfrm>
            <a:off x="3296653" y="1172095"/>
            <a:ext cx="2550694" cy="1547408"/>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000000"/>
                                          </p:val>
                                        </p:tav>
                                        <p:tav tm="100000">
                                          <p:val>
                                            <p:strVal val="#ppt_w"/>
                                          </p:val>
                                        </p:tav>
                                      </p:tavLst>
                                    </p:anim>
                                    <p:anim calcmode="lin" valueType="num">
                                      <p:cBhvr>
                                        <p:cTn id="8" dur="1000" fill="hold"/>
                                        <p:tgtEl>
                                          <p:spTgt spid="2"/>
                                        </p:tgtEl>
                                        <p:attrNameLst>
                                          <p:attrName>ppt_h</p:attrName>
                                        </p:attrNameLst>
                                      </p:cBhvr>
                                      <p:tavLst>
                                        <p:tav tm="0">
                                          <p:val>
                                            <p:fltVal val="0.000000"/>
                                          </p:val>
                                        </p:tav>
                                        <p:tav tm="100000">
                                          <p:val>
                                            <p:strVal val="#ppt_h"/>
                                          </p:val>
                                        </p:tav>
                                      </p:tavLst>
                                    </p:anim>
                                    <p:anim calcmode="lin" valueType="num">
                                      <p:cBhvr>
                                        <p:cTn id="9" dur="1000" fill="hold"/>
                                        <p:tgtEl>
                                          <p:spTgt spid="2"/>
                                        </p:tgtEl>
                                        <p:attrNameLst>
                                          <p:attrName>style.rotation</p:attrName>
                                        </p:attrNameLst>
                                      </p:cBhvr>
                                      <p:tavLst>
                                        <p:tav tm="0">
                                          <p:val>
                                            <p:fltVal val="90.000000"/>
                                          </p:val>
                                        </p:tav>
                                        <p:tav tm="100000">
                                          <p:val>
                                            <p:fltVal val="0.00000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1000" fill="hold"/>
                                        <p:tgtEl>
                                          <p:spTgt spid="46"/>
                                        </p:tgtEl>
                                        <p:attrNameLst>
                                          <p:attrName>ppt_w</p:attrName>
                                        </p:attrNameLst>
                                      </p:cBhvr>
                                      <p:tavLst>
                                        <p:tav tm="0">
                                          <p:val>
                                            <p:fltVal val="0.000000"/>
                                          </p:val>
                                        </p:tav>
                                        <p:tav tm="100000">
                                          <p:val>
                                            <p:strVal val="#ppt_w"/>
                                          </p:val>
                                        </p:tav>
                                      </p:tavLst>
                                    </p:anim>
                                    <p:anim calcmode="lin" valueType="num">
                                      <p:cBhvr>
                                        <p:cTn id="15" dur="1000" fill="hold"/>
                                        <p:tgtEl>
                                          <p:spTgt spid="46"/>
                                        </p:tgtEl>
                                        <p:attrNameLst>
                                          <p:attrName>ppt_h</p:attrName>
                                        </p:attrNameLst>
                                      </p:cBhvr>
                                      <p:tavLst>
                                        <p:tav tm="0">
                                          <p:val>
                                            <p:fltVal val="0.000000"/>
                                          </p:val>
                                        </p:tav>
                                        <p:tav tm="100000">
                                          <p:val>
                                            <p:strVal val="#ppt_h"/>
                                          </p:val>
                                        </p:tav>
                                      </p:tavLst>
                                    </p:anim>
                                    <p:anim calcmode="lin" valueType="num">
                                      <p:cBhvr>
                                        <p:cTn id="16" dur="1000" fill="hold"/>
                                        <p:tgtEl>
                                          <p:spTgt spid="46"/>
                                        </p:tgtEl>
                                        <p:attrNameLst>
                                          <p:attrName>style.rotation</p:attrName>
                                        </p:attrNameLst>
                                      </p:cBhvr>
                                      <p:tavLst>
                                        <p:tav tm="0">
                                          <p:val>
                                            <p:fltVal val="90.000000"/>
                                          </p:val>
                                        </p:tav>
                                        <p:tav tm="100000">
                                          <p:val>
                                            <p:fltVal val="0.000000"/>
                                          </p:val>
                                        </p:tav>
                                      </p:tavLst>
                                    </p:anim>
                                    <p:animEffect transition="in" filter="fade">
                                      <p:cBhvr>
                                        <p:cTn id="1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0200" y="194310"/>
            <a:ext cx="4389120" cy="460375"/>
          </a:xfrm>
          <a:prstGeom prst="rect">
            <a:avLst/>
          </a:prstGeom>
          <a:noFill/>
        </p:spPr>
        <p:txBody>
          <a:bodyPr wrap="square" rtlCol="0" anchor="t">
            <a:spAutoFit/>
          </a:bodyPr>
          <a:p>
            <a:r>
              <a:rPr lang="en-US" altLang="zh-CN" sz="2400" noProof="0" dirty="0">
                <a:ln>
                  <a:noFill/>
                </a:ln>
                <a:solidFill>
                  <a:srgbClr val="222A35"/>
                </a:solidFill>
                <a:effectLst/>
                <a:uLnTx/>
                <a:uFillTx/>
                <a:latin typeface="+mn-ea"/>
                <a:ea typeface="+mn-ea"/>
                <a:cs typeface="+mn-cs"/>
                <a:sym typeface="+mn-ea"/>
              </a:rPr>
              <a:t>2017</a:t>
            </a:r>
            <a:r>
              <a:rPr lang="zh-CN" altLang="en-US" sz="2400" noProof="0" dirty="0">
                <a:ln>
                  <a:noFill/>
                </a:ln>
                <a:solidFill>
                  <a:srgbClr val="222A35"/>
                </a:solidFill>
                <a:effectLst/>
                <a:uLnTx/>
                <a:uFillTx/>
                <a:latin typeface="+mn-ea"/>
                <a:ea typeface="+mn-ea"/>
                <a:cs typeface="+mn-cs"/>
                <a:sym typeface="+mn-ea"/>
              </a:rPr>
              <a:t>年销售数据总结：</a:t>
            </a:r>
            <a:endParaRPr lang="zh-CN" altLang="en-US" sz="2400"/>
          </a:p>
        </p:txBody>
      </p:sp>
      <p:sp>
        <p:nvSpPr>
          <p:cNvPr id="3" name="文本框 2"/>
          <p:cNvSpPr txBox="1"/>
          <p:nvPr/>
        </p:nvSpPr>
        <p:spPr>
          <a:xfrm>
            <a:off x="466725" y="728345"/>
            <a:ext cx="2901950" cy="829945"/>
          </a:xfrm>
          <a:prstGeom prst="rect">
            <a:avLst/>
          </a:prstGeom>
          <a:noFill/>
        </p:spPr>
        <p:txBody>
          <a:bodyPr wrap="square" rtlCol="0" anchor="t">
            <a:spAutoFit/>
          </a:bodyPr>
          <a:p>
            <a:endParaRPr lang="en-US" altLang="zh-CN" sz="2400" noProof="0" dirty="0">
              <a:ln>
                <a:noFill/>
              </a:ln>
              <a:solidFill>
                <a:srgbClr val="222A35"/>
              </a:solidFill>
              <a:effectLst/>
              <a:uLnTx/>
              <a:uFillTx/>
              <a:latin typeface="+mn-ea"/>
              <a:ea typeface="+mn-ea"/>
              <a:cs typeface="+mn-cs"/>
              <a:sym typeface="+mn-ea"/>
            </a:endParaRPr>
          </a:p>
          <a:p>
            <a:r>
              <a:rPr lang="en-US" altLang="zh-CN" sz="2400" noProof="0" dirty="0">
                <a:ln>
                  <a:noFill/>
                </a:ln>
                <a:solidFill>
                  <a:srgbClr val="222A35"/>
                </a:solidFill>
                <a:effectLst/>
                <a:uLnTx/>
                <a:uFillTx/>
                <a:latin typeface="+mn-ea"/>
                <a:ea typeface="+mn-ea"/>
                <a:cs typeface="+mn-cs"/>
                <a:sym typeface="+mn-ea"/>
              </a:rPr>
              <a:t>  2016</a:t>
            </a:r>
            <a:r>
              <a:rPr lang="zh-CN" altLang="en-US" sz="2400" noProof="0" dirty="0">
                <a:ln>
                  <a:noFill/>
                </a:ln>
                <a:solidFill>
                  <a:srgbClr val="222A35"/>
                </a:solidFill>
                <a:effectLst/>
                <a:uLnTx/>
                <a:uFillTx/>
                <a:latin typeface="+mn-ea"/>
                <a:ea typeface="+mn-ea"/>
                <a:cs typeface="+mn-cs"/>
                <a:sym typeface="+mn-ea"/>
              </a:rPr>
              <a:t>年各项数据</a:t>
            </a:r>
            <a:endParaRPr lang="zh-CN" altLang="en-US" sz="2400"/>
          </a:p>
        </p:txBody>
      </p:sp>
      <p:sp>
        <p:nvSpPr>
          <p:cNvPr id="7173" name="文本框 7172"/>
          <p:cNvSpPr txBox="1"/>
          <p:nvPr/>
        </p:nvSpPr>
        <p:spPr>
          <a:xfrm>
            <a:off x="5105400" y="727710"/>
            <a:ext cx="3041015" cy="829945"/>
          </a:xfrm>
          <a:prstGeom prst="rect">
            <a:avLst/>
          </a:prstGeom>
          <a:noFill/>
          <a:ln w="9525">
            <a:noFill/>
          </a:ln>
        </p:spPr>
        <p:txBody>
          <a:bodyPr wrap="square">
            <a:spAutoFit/>
            <a:scene3d>
              <a:camera prst="orthographicFront"/>
              <a:lightRig rig="threePt" dir="t"/>
            </a:scene3d>
          </a:bodyPr>
          <a:p>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年各项数据</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7180" name="矩形 7179"/>
          <p:cNvSpPr/>
          <p:nvPr/>
        </p:nvSpPr>
        <p:spPr>
          <a:xfrm>
            <a:off x="1086485" y="1919605"/>
            <a:ext cx="2477135" cy="22034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1" name="矩形 7180"/>
          <p:cNvSpPr/>
          <p:nvPr/>
        </p:nvSpPr>
        <p:spPr>
          <a:xfrm>
            <a:off x="1822450" y="2330450"/>
            <a:ext cx="1736725" cy="17907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2" name="矩形 7181"/>
          <p:cNvSpPr/>
          <p:nvPr/>
        </p:nvSpPr>
        <p:spPr>
          <a:xfrm>
            <a:off x="2265680" y="2688590"/>
            <a:ext cx="1297940" cy="17907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3" name="矩形 7182"/>
          <p:cNvSpPr/>
          <p:nvPr/>
        </p:nvSpPr>
        <p:spPr>
          <a:xfrm>
            <a:off x="1396365" y="3402330"/>
            <a:ext cx="2167255" cy="17208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5" name="矩形 4"/>
          <p:cNvSpPr/>
          <p:nvPr/>
        </p:nvSpPr>
        <p:spPr>
          <a:xfrm>
            <a:off x="2044700" y="3044825"/>
            <a:ext cx="1514475" cy="18034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75" name="矩形 7174"/>
          <p:cNvSpPr/>
          <p:nvPr/>
        </p:nvSpPr>
        <p:spPr>
          <a:xfrm>
            <a:off x="4779010" y="1920240"/>
            <a:ext cx="336740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6" name="矩形 5"/>
          <p:cNvSpPr/>
          <p:nvPr/>
        </p:nvSpPr>
        <p:spPr>
          <a:xfrm>
            <a:off x="4779010" y="2330450"/>
            <a:ext cx="2302510" cy="179070"/>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7" name="矩形 6"/>
          <p:cNvSpPr/>
          <p:nvPr/>
        </p:nvSpPr>
        <p:spPr>
          <a:xfrm>
            <a:off x="4779010" y="2668270"/>
            <a:ext cx="159829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8" name="矩形 7"/>
          <p:cNvSpPr/>
          <p:nvPr/>
        </p:nvSpPr>
        <p:spPr>
          <a:xfrm flipV="1">
            <a:off x="4789170" y="3045460"/>
            <a:ext cx="1723390"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9" name="矩形 8"/>
          <p:cNvSpPr/>
          <p:nvPr/>
        </p:nvSpPr>
        <p:spPr>
          <a:xfrm>
            <a:off x="4789170" y="3402330"/>
            <a:ext cx="2292350" cy="17208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12" name="文本框 11"/>
          <p:cNvSpPr txBox="1"/>
          <p:nvPr/>
        </p:nvSpPr>
        <p:spPr>
          <a:xfrm>
            <a:off x="3616325" y="1825625"/>
            <a:ext cx="1033145" cy="1783715"/>
          </a:xfrm>
          <a:prstGeom prst="rect">
            <a:avLst/>
          </a:prstGeom>
          <a:noFill/>
        </p:spPr>
        <p:txBody>
          <a:bodyPr wrap="square" rtlCol="0" anchor="t">
            <a:spAutoFit/>
          </a:bodyPr>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销售笔数</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中药销售</a:t>
            </a:r>
            <a:endParaRPr lang="zh-CN" altLang="en-US"/>
          </a:p>
        </p:txBody>
      </p:sp>
      <p:sp>
        <p:nvSpPr>
          <p:cNvPr id="4" name="文本框 3"/>
          <p:cNvSpPr txBox="1"/>
          <p:nvPr/>
        </p:nvSpPr>
        <p:spPr>
          <a:xfrm>
            <a:off x="530225" y="1880235"/>
            <a:ext cx="633095" cy="260350"/>
          </a:xfrm>
          <a:prstGeom prst="rect">
            <a:avLst/>
          </a:prstGeom>
          <a:noFill/>
        </p:spPr>
        <p:txBody>
          <a:bodyPr wrap="square" rtlCol="0" anchor="t">
            <a:spAutoFit/>
          </a:bodyPr>
          <a:p>
            <a:r>
              <a:rPr lang="en-US" altLang="zh-CN" b="1" dirty="0">
                <a:solidFill>
                  <a:srgbClr val="DA8200"/>
                </a:solidFill>
                <a:sym typeface="+mn-ea"/>
              </a:rPr>
              <a:t>3217</a:t>
            </a:r>
            <a:r>
              <a:rPr lang="zh-CN" altLang="en-US" b="1" dirty="0">
                <a:solidFill>
                  <a:srgbClr val="DA8200"/>
                </a:solidFill>
                <a:sym typeface="+mn-ea"/>
              </a:rPr>
              <a:t>万</a:t>
            </a:r>
            <a:endParaRPr lang="zh-CN" altLang="en-US"/>
          </a:p>
        </p:txBody>
      </p:sp>
      <p:sp>
        <p:nvSpPr>
          <p:cNvPr id="10" name="文本框 9"/>
          <p:cNvSpPr txBox="1"/>
          <p:nvPr/>
        </p:nvSpPr>
        <p:spPr>
          <a:xfrm>
            <a:off x="573405" y="2204720"/>
            <a:ext cx="633730" cy="260350"/>
          </a:xfrm>
          <a:prstGeom prst="rect">
            <a:avLst/>
          </a:prstGeom>
          <a:noFill/>
        </p:spPr>
        <p:txBody>
          <a:bodyPr wrap="square" rtlCol="0" anchor="t">
            <a:spAutoFit/>
          </a:bodyPr>
          <a:p>
            <a:r>
              <a:rPr lang="en-US" altLang="zh-CN" b="1" dirty="0">
                <a:solidFill>
                  <a:srgbClr val="DA8200"/>
                </a:solidFill>
                <a:sym typeface="+mn-ea"/>
              </a:rPr>
              <a:t>1006</a:t>
            </a:r>
            <a:r>
              <a:rPr lang="zh-CN" altLang="en-US" b="1" dirty="0">
                <a:solidFill>
                  <a:srgbClr val="DA8200"/>
                </a:solidFill>
                <a:sym typeface="+mn-ea"/>
              </a:rPr>
              <a:t>万</a:t>
            </a:r>
            <a:endParaRPr lang="zh-CN" altLang="en-US"/>
          </a:p>
        </p:txBody>
      </p:sp>
      <p:sp>
        <p:nvSpPr>
          <p:cNvPr id="11" name="文本框 10"/>
          <p:cNvSpPr txBox="1"/>
          <p:nvPr/>
        </p:nvSpPr>
        <p:spPr>
          <a:xfrm>
            <a:off x="690880" y="2587625"/>
            <a:ext cx="633095" cy="260350"/>
          </a:xfrm>
          <a:prstGeom prst="rect">
            <a:avLst/>
          </a:prstGeom>
          <a:noFill/>
        </p:spPr>
        <p:txBody>
          <a:bodyPr wrap="square" rtlCol="0" anchor="t">
            <a:spAutoFit/>
          </a:bodyPr>
          <a:p>
            <a:r>
              <a:rPr lang="en-US" altLang="zh-CN" b="1" dirty="0">
                <a:solidFill>
                  <a:srgbClr val="DA8200"/>
                </a:solidFill>
                <a:sym typeface="+mn-ea"/>
              </a:rPr>
              <a:t>43.6</a:t>
            </a:r>
            <a:r>
              <a:rPr lang="zh-CN" altLang="en-US" b="1" dirty="0">
                <a:solidFill>
                  <a:srgbClr val="DA8200"/>
                </a:solidFill>
                <a:sym typeface="+mn-ea"/>
              </a:rPr>
              <a:t>万</a:t>
            </a:r>
            <a:endParaRPr lang="zh-CN" altLang="en-US"/>
          </a:p>
        </p:txBody>
      </p:sp>
      <p:sp>
        <p:nvSpPr>
          <p:cNvPr id="13" name="文本框 12"/>
          <p:cNvSpPr txBox="1"/>
          <p:nvPr/>
        </p:nvSpPr>
        <p:spPr>
          <a:xfrm>
            <a:off x="629285" y="3005455"/>
            <a:ext cx="633095" cy="260350"/>
          </a:xfrm>
          <a:prstGeom prst="rect">
            <a:avLst/>
          </a:prstGeom>
          <a:noFill/>
        </p:spPr>
        <p:txBody>
          <a:bodyPr wrap="square" rtlCol="0" anchor="t">
            <a:spAutoFit/>
          </a:bodyPr>
          <a:p>
            <a:r>
              <a:rPr lang="en-US" altLang="zh-CN" b="1" dirty="0">
                <a:solidFill>
                  <a:srgbClr val="DA8200"/>
                </a:solidFill>
                <a:sym typeface="+mn-ea"/>
              </a:rPr>
              <a:t>73.8</a:t>
            </a:r>
            <a:endParaRPr lang="en-US" altLang="zh-CN"/>
          </a:p>
        </p:txBody>
      </p:sp>
      <p:sp>
        <p:nvSpPr>
          <p:cNvPr id="14" name="文本框 13"/>
          <p:cNvSpPr txBox="1"/>
          <p:nvPr/>
        </p:nvSpPr>
        <p:spPr>
          <a:xfrm>
            <a:off x="422275" y="3358515"/>
            <a:ext cx="741045" cy="260350"/>
          </a:xfrm>
          <a:prstGeom prst="rect">
            <a:avLst/>
          </a:prstGeom>
          <a:noFill/>
        </p:spPr>
        <p:txBody>
          <a:bodyPr wrap="square" rtlCol="0" anchor="t">
            <a:spAutoFit/>
          </a:bodyPr>
          <a:p>
            <a:r>
              <a:rPr lang="en-US" altLang="zh-CN" b="1" dirty="0">
                <a:solidFill>
                  <a:srgbClr val="DA8200"/>
                </a:solidFill>
                <a:sym typeface="+mn-ea"/>
              </a:rPr>
              <a:t>272.2</a:t>
            </a:r>
            <a:r>
              <a:rPr lang="zh-CN" altLang="en-US" b="1" dirty="0">
                <a:solidFill>
                  <a:srgbClr val="DA8200"/>
                </a:solidFill>
                <a:sym typeface="+mn-ea"/>
              </a:rPr>
              <a:t>万</a:t>
            </a:r>
            <a:endParaRPr lang="zh-CN" altLang="en-US"/>
          </a:p>
        </p:txBody>
      </p:sp>
      <p:sp>
        <p:nvSpPr>
          <p:cNvPr id="15" name="文本框 14"/>
          <p:cNvSpPr txBox="1"/>
          <p:nvPr/>
        </p:nvSpPr>
        <p:spPr>
          <a:xfrm>
            <a:off x="7929245" y="1920240"/>
            <a:ext cx="876935" cy="260350"/>
          </a:xfrm>
          <a:prstGeom prst="rect">
            <a:avLst/>
          </a:prstGeom>
          <a:noFill/>
        </p:spPr>
        <p:txBody>
          <a:bodyPr wrap="square" rtlCol="0" anchor="t">
            <a:spAutoFit/>
          </a:bodyPr>
          <a:p>
            <a:r>
              <a:rPr lang="en-US" altLang="zh-CN" b="1" dirty="0">
                <a:solidFill>
                  <a:srgbClr val="DA8200"/>
                </a:solidFill>
                <a:sym typeface="+mn-ea"/>
              </a:rPr>
              <a:t>    4266</a:t>
            </a:r>
            <a:r>
              <a:rPr lang="zh-CN" altLang="en-US" b="1" dirty="0">
                <a:solidFill>
                  <a:srgbClr val="DA8200"/>
                </a:solidFill>
                <a:sym typeface="+mn-ea"/>
              </a:rPr>
              <a:t>万</a:t>
            </a:r>
            <a:endParaRPr lang="zh-CN" altLang="en-US"/>
          </a:p>
        </p:txBody>
      </p:sp>
      <p:sp>
        <p:nvSpPr>
          <p:cNvPr id="16" name="文本框 15"/>
          <p:cNvSpPr txBox="1"/>
          <p:nvPr/>
        </p:nvSpPr>
        <p:spPr>
          <a:xfrm>
            <a:off x="7741920" y="2327275"/>
            <a:ext cx="633095" cy="260350"/>
          </a:xfrm>
          <a:prstGeom prst="rect">
            <a:avLst/>
          </a:prstGeom>
          <a:noFill/>
        </p:spPr>
        <p:txBody>
          <a:bodyPr wrap="none" rtlCol="0" anchor="t">
            <a:spAutoFit/>
          </a:bodyPr>
          <a:p>
            <a:r>
              <a:rPr lang="en-US" altLang="zh-CN" b="1" dirty="0">
                <a:solidFill>
                  <a:srgbClr val="DA8200"/>
                </a:solidFill>
                <a:sym typeface="+mn-ea"/>
              </a:rPr>
              <a:t>1250</a:t>
            </a:r>
            <a:r>
              <a:rPr lang="zh-CN" altLang="en-US" b="1" dirty="0">
                <a:solidFill>
                  <a:srgbClr val="DA8200"/>
                </a:solidFill>
                <a:sym typeface="+mn-ea"/>
              </a:rPr>
              <a:t>万</a:t>
            </a:r>
            <a:endParaRPr lang="zh-CN" altLang="en-US"/>
          </a:p>
        </p:txBody>
      </p:sp>
      <p:sp>
        <p:nvSpPr>
          <p:cNvPr id="17" name="文本框 16"/>
          <p:cNvSpPr txBox="1"/>
          <p:nvPr/>
        </p:nvSpPr>
        <p:spPr>
          <a:xfrm>
            <a:off x="7684770" y="2647315"/>
            <a:ext cx="633095" cy="260350"/>
          </a:xfrm>
          <a:prstGeom prst="rect">
            <a:avLst/>
          </a:prstGeom>
          <a:noFill/>
        </p:spPr>
        <p:txBody>
          <a:bodyPr wrap="square" rtlCol="0" anchor="t">
            <a:spAutoFit/>
          </a:bodyPr>
          <a:p>
            <a:r>
              <a:rPr lang="en-US" altLang="zh-CN" b="1" dirty="0">
                <a:solidFill>
                  <a:srgbClr val="DA8200"/>
                </a:solidFill>
                <a:sym typeface="+mn-ea"/>
              </a:rPr>
              <a:t>54.9</a:t>
            </a:r>
            <a:r>
              <a:rPr lang="zh-CN" altLang="en-US" b="1" dirty="0">
                <a:solidFill>
                  <a:srgbClr val="DA8200"/>
                </a:solidFill>
                <a:sym typeface="+mn-ea"/>
              </a:rPr>
              <a:t>万</a:t>
            </a:r>
            <a:endParaRPr lang="zh-CN" altLang="en-US"/>
          </a:p>
        </p:txBody>
      </p:sp>
      <p:sp>
        <p:nvSpPr>
          <p:cNvPr id="18" name="文本框 17"/>
          <p:cNvSpPr txBox="1"/>
          <p:nvPr/>
        </p:nvSpPr>
        <p:spPr>
          <a:xfrm>
            <a:off x="7741920" y="3004820"/>
            <a:ext cx="594360" cy="260350"/>
          </a:xfrm>
          <a:prstGeom prst="rect">
            <a:avLst/>
          </a:prstGeom>
          <a:noFill/>
        </p:spPr>
        <p:txBody>
          <a:bodyPr wrap="none" rtlCol="0" anchor="t">
            <a:spAutoFit/>
          </a:bodyPr>
          <a:p>
            <a:r>
              <a:rPr lang="en-US" altLang="zh-CN" b="1" dirty="0">
                <a:solidFill>
                  <a:srgbClr val="DA8200"/>
                </a:solidFill>
                <a:sym typeface="+mn-ea"/>
              </a:rPr>
              <a:t>77.8</a:t>
            </a:r>
            <a:r>
              <a:rPr lang="zh-CN" altLang="en-US" b="1" dirty="0">
                <a:solidFill>
                  <a:srgbClr val="DA8200"/>
                </a:solidFill>
                <a:sym typeface="+mn-ea"/>
              </a:rPr>
              <a:t>万</a:t>
            </a:r>
            <a:endParaRPr lang="zh-CN" altLang="en-US"/>
          </a:p>
        </p:txBody>
      </p:sp>
      <p:sp>
        <p:nvSpPr>
          <p:cNvPr id="19" name="文本框 18"/>
          <p:cNvSpPr txBox="1"/>
          <p:nvPr/>
        </p:nvSpPr>
        <p:spPr>
          <a:xfrm>
            <a:off x="7822565" y="3336290"/>
            <a:ext cx="749300" cy="260350"/>
          </a:xfrm>
          <a:prstGeom prst="rect">
            <a:avLst/>
          </a:prstGeom>
          <a:noFill/>
        </p:spPr>
        <p:txBody>
          <a:bodyPr wrap="none" rtlCol="0" anchor="t">
            <a:spAutoFit/>
          </a:bodyPr>
          <a:p>
            <a:r>
              <a:rPr lang="en-US" altLang="zh-CN" b="1" dirty="0">
                <a:solidFill>
                  <a:srgbClr val="DA8200"/>
                </a:solidFill>
                <a:sym typeface="+mn-ea"/>
              </a:rPr>
              <a:t>300.46</a:t>
            </a:r>
            <a:r>
              <a:rPr lang="zh-CN" altLang="en-US" b="1" dirty="0">
                <a:solidFill>
                  <a:srgbClr val="DA8200"/>
                </a:solidFill>
                <a:sym typeface="+mn-ea"/>
              </a:rPr>
              <a:t>万</a:t>
            </a:r>
            <a:endParaRPr lang="zh-CN" altLang="en-US"/>
          </a:p>
        </p:txBody>
      </p:sp>
      <p:sp>
        <p:nvSpPr>
          <p:cNvPr id="52" name="矩形 51"/>
          <p:cNvSpPr/>
          <p:nvPr/>
        </p:nvSpPr>
        <p:spPr>
          <a:xfrm>
            <a:off x="6350" y="4759325"/>
            <a:ext cx="8912225" cy="3784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a:t>
            </a: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23241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462270"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rPr>
                <a:t>工作成绩</a:t>
              </a:r>
              <a:endPar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91465" y="492125"/>
            <a:ext cx="7863840" cy="420497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2017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年销售数据总结：</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西北片区</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4266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x-none"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3217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万，同比销售增长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1049</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万，增长率：</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 </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1250</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 </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万。毛利同比增长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244</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年交易笔数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54.9</a:t>
            </a:r>
            <a:r>
              <a:rPr lang="zh-CN"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年同期笔数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43.6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万，笔数增长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11</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万，日均增长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391</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77.8</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元，中药销售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300.46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万，较去年同期增长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28.26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万元。</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41503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1</a:t>
            </a:r>
            <a:r>
              <a:rPr lang="zh-CN" altLang="en-US" sz="2400" kern="2100" spc="-60" dirty="0">
                <a:solidFill>
                  <a:schemeClr val="tx1"/>
                </a:solidFill>
                <a:uFillTx/>
                <a:latin typeface="微软雅黑" panose="020B0503020204020204" pitchFamily="34" charset="-122"/>
                <a:ea typeface="微软雅黑" panose="020B0503020204020204" pitchFamily="34" charset="-122"/>
              </a:rPr>
              <a:t>、</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片区完成广场和单店活动</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10-11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月完成车轮赛</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场，重装升级开业</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场（枣子巷</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4.8-4.10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、黄苑东街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4.22-4.24</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、土龙店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6.3-6.5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、马超东路</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8.9-8.11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、汇融名城店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9.26-9.18</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），开业活动销售平均增幅达到</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200%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以上。片区协助门店联系上游厂家到门店做活动，做好活动期间店外氛围的营造。</a:t>
            </a:r>
            <a:endPar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mn-ea"/>
                <a:ea typeface="+mn-ea"/>
                <a:sym typeface="+mn-ea"/>
              </a:rPr>
              <a:t>     2</a:t>
            </a:r>
            <a:r>
              <a:rPr lang="zh-CN" altLang="en-US" sz="2400" dirty="0">
                <a:latin typeface="+mn-ea"/>
                <a:ea typeface="+mn-ea"/>
                <a:sym typeface="+mn-ea"/>
              </a:rPr>
              <a:t>、</a:t>
            </a:r>
            <a:r>
              <a:rPr lang="en-US" altLang="zh-CN" sz="2400" dirty="0">
                <a:latin typeface="+mn-ea"/>
                <a:ea typeface="+mn-ea"/>
                <a:sym typeface="+mn-ea"/>
              </a:rPr>
              <a:t>4-5</a:t>
            </a:r>
            <a:r>
              <a:rPr lang="zh-CN" altLang="en-US" sz="2400" dirty="0">
                <a:latin typeface="+mn-ea"/>
                <a:ea typeface="+mn-ea"/>
                <a:sym typeface="+mn-ea"/>
              </a:rPr>
              <a:t>月份对片区日均销售</a:t>
            </a:r>
            <a:r>
              <a:rPr lang="en-US" altLang="zh-CN" sz="2400" dirty="0">
                <a:latin typeface="+mn-ea"/>
                <a:ea typeface="+mn-ea"/>
                <a:sym typeface="+mn-ea"/>
              </a:rPr>
              <a:t>3000</a:t>
            </a:r>
            <a:r>
              <a:rPr lang="zh-CN" altLang="en-US" sz="2400" dirty="0">
                <a:latin typeface="+mn-ea"/>
                <a:ea typeface="+mn-ea"/>
                <a:sym typeface="+mn-ea"/>
              </a:rPr>
              <a:t>元左右的金沙店进行重点关</a:t>
            </a:r>
            <a:endParaRPr lang="zh-CN" altLang="en-US" sz="2400" dirty="0">
              <a:latin typeface="+mn-ea"/>
              <a:ea typeface="+mn-ea"/>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969385"/>
          </a:xfrm>
          <a:prstGeom prst="rect">
            <a:avLst/>
          </a:prstGeom>
          <a:noFill/>
          <a:ln w="9525">
            <a:noFill/>
          </a:ln>
        </p:spPr>
        <p:txBody>
          <a:bodyPr wrap="square">
            <a:spAutoFit/>
          </a:bodyPr>
          <a:p>
            <a:pPr marL="71755" lvl="0">
              <a:lnSpc>
                <a:spcPct val="150000"/>
              </a:lnSpc>
            </a:pPr>
            <a:r>
              <a:rPr lang="zh-CN" altLang="en-US" sz="2400" dirty="0">
                <a:latin typeface="+mn-ea"/>
                <a:ea typeface="+mn-ea"/>
                <a:sym typeface="+mn-ea"/>
              </a:rPr>
              <a:t>注后门店在开业</a:t>
            </a:r>
            <a:r>
              <a:rPr lang="en-US" altLang="zh-CN" sz="2400" dirty="0">
                <a:latin typeface="+mn-ea"/>
                <a:ea typeface="+mn-ea"/>
                <a:sym typeface="+mn-ea"/>
              </a:rPr>
              <a:t>6</a:t>
            </a:r>
            <a:r>
              <a:rPr lang="zh-CN" altLang="en-US" sz="2400" dirty="0">
                <a:latin typeface="+mn-ea"/>
                <a:ea typeface="+mn-ea"/>
                <a:sym typeface="+mn-ea"/>
              </a:rPr>
              <a:t>个月内盈利：（</a:t>
            </a:r>
            <a:r>
              <a:rPr lang="en-US" altLang="zh-CN" sz="2400" dirty="0">
                <a:latin typeface="+mn-ea"/>
                <a:ea typeface="+mn-ea"/>
                <a:sym typeface="+mn-ea"/>
              </a:rPr>
              <a:t>1</a:t>
            </a:r>
            <a:r>
              <a:rPr lang="zh-CN" altLang="en-US" sz="2400" dirty="0">
                <a:latin typeface="+mn-ea"/>
                <a:ea typeface="+mn-ea"/>
                <a:sym typeface="+mn-ea"/>
              </a:rPr>
              <a:t>）品种数数量为“1”的有382个品种，门店总品种数3131个，门店连续补货4次、品种数为“1”的减少了99个，目前有283个。门店总品规数为3171个。（</a:t>
            </a:r>
            <a:r>
              <a:rPr lang="en-US" altLang="zh-CN" sz="2400" dirty="0">
                <a:latin typeface="+mn-ea"/>
                <a:ea typeface="+mn-ea"/>
                <a:sym typeface="+mn-ea"/>
              </a:rPr>
              <a:t>2</a:t>
            </a:r>
            <a:r>
              <a:rPr lang="zh-CN" altLang="en-US" sz="2400" dirty="0">
                <a:latin typeface="+mn-ea"/>
                <a:ea typeface="+mn-ea"/>
                <a:sym typeface="+mn-ea"/>
              </a:rPr>
              <a:t>）员工思想动态的谈话：片区帮助员工，强调只有自己才能改变自己，利用自己的专业知识和门店其它员工一起进行业务技能的提升（建立加油站），后来她的思想较稳定调入城中片杉板桥店任职。</a:t>
            </a:r>
            <a:endParaRPr lang="zh-CN" altLang="en-US" sz="2400" dirty="0">
              <a:latin typeface="+mn-ea"/>
              <a:ea typeface="+mn-ea"/>
              <a:sym typeface="+mn-ea"/>
            </a:endParaRPr>
          </a:p>
          <a:p>
            <a:pPr marL="71755" lvl="0">
              <a:lnSpc>
                <a:spcPct val="150000"/>
              </a:lnSpc>
            </a:pPr>
            <a:endParaRPr lang="zh-CN" altLang="en-US" sz="2400" dirty="0">
              <a:latin typeface="+mn-ea"/>
              <a:ea typeface="+mn-ea"/>
            </a:endParaRPr>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
        <p:nvSpPr>
          <p:cNvPr id="9" name="文本框 4"/>
          <p:cNvSpPr txBox="1"/>
          <p:nvPr/>
        </p:nvSpPr>
        <p:spPr>
          <a:xfrm rot="10800000" flipV="1">
            <a:off x="-100965" y="753110"/>
            <a:ext cx="9075420" cy="729361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、督查片区门店做好休眠会员回访工作：第一期共计回访</a:t>
            </a:r>
            <a:r>
              <a:rPr lang="en-US" altLang="zh-CN" sz="2400" dirty="0">
                <a:latin typeface="微软雅黑" panose="020B0503020204020204" pitchFamily="34" charset="-122"/>
                <a:ea typeface="微软雅黑" panose="020B0503020204020204" pitchFamily="34" charset="-122"/>
                <a:sym typeface="+mn-ea"/>
              </a:rPr>
              <a:t>5544</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502</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4255</a:t>
            </a:r>
            <a:r>
              <a:rPr lang="zh-CN" altLang="en-US" sz="2400" dirty="0">
                <a:latin typeface="微软雅黑" panose="020B0503020204020204" pitchFamily="34" charset="-122"/>
                <a:ea typeface="微软雅黑" panose="020B0503020204020204" pitchFamily="34" charset="-122"/>
                <a:sym typeface="+mn-ea"/>
              </a:rPr>
              <a:t>元。第二期到目前为止回访 </a:t>
            </a:r>
            <a:r>
              <a:rPr lang="en-US" altLang="zh-CN" sz="2400" dirty="0">
                <a:latin typeface="微软雅黑" panose="020B0503020204020204" pitchFamily="34" charset="-122"/>
                <a:ea typeface="微软雅黑" panose="020B0503020204020204" pitchFamily="34" charset="-122"/>
                <a:sym typeface="+mn-ea"/>
              </a:rPr>
              <a:t>7968</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405</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10009</a:t>
            </a:r>
            <a:r>
              <a:rPr lang="zh-CN" altLang="en-US" sz="2400" dirty="0">
                <a:latin typeface="微软雅黑" panose="020B0503020204020204" pitchFamily="34" charset="-122"/>
                <a:ea typeface="微软雅黑" panose="020B0503020204020204" pitchFamily="34" charset="-122"/>
                <a:sym typeface="+mn-ea"/>
              </a:rPr>
              <a:t>元。</a:t>
            </a: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微软雅黑" panose="020B0503020204020204" pitchFamily="34" charset="-122"/>
                <a:ea typeface="微软雅黑" panose="020B0503020204020204" pitchFamily="34" charset="-122"/>
                <a:sym typeface="+mn-ea"/>
              </a:rPr>
              <a:t>    4</a:t>
            </a:r>
            <a:r>
              <a:rPr lang="zh-CN" altLang="en-US" sz="2400" dirty="0">
                <a:latin typeface="微软雅黑" panose="020B0503020204020204" pitchFamily="34" charset="-122"/>
                <a:ea typeface="微软雅黑" panose="020B0503020204020204" pitchFamily="34" charset="-122"/>
                <a:sym typeface="+mn-ea"/>
              </a:rPr>
              <a:t>、片区销售增长前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名和后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名门店分别是：前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a:t>
            </a:r>
            <a:r>
              <a:rPr lang="zh-CN" altLang="en-US" sz="2400" dirty="0">
                <a:latin typeface="微软雅黑" panose="020B0503020204020204" pitchFamily="34" charset="-122"/>
                <a:ea typeface="微软雅黑" panose="020B0503020204020204" pitchFamily="34" charset="-122"/>
                <a:sym typeface="+mn-ea"/>
              </a:rPr>
              <a:t>：清江东路店</a:t>
            </a:r>
            <a:r>
              <a:rPr lang="en-US" altLang="zh-CN" sz="2400" dirty="0">
                <a:latin typeface="微软雅黑" panose="020B0503020204020204" pitchFamily="34" charset="-122"/>
                <a:ea typeface="微软雅黑" panose="020B0503020204020204" pitchFamily="34" charset="-122"/>
                <a:sym typeface="+mn-ea"/>
              </a:rPr>
              <a:t>74.21%</a:t>
            </a:r>
            <a:r>
              <a:rPr lang="zh-CN" altLang="en-US" sz="2400" dirty="0">
                <a:latin typeface="微软雅黑" panose="020B0503020204020204" pitchFamily="34" charset="-122"/>
                <a:ea typeface="微软雅黑" panose="020B0503020204020204" pitchFamily="34" charset="-122"/>
                <a:sym typeface="+mn-ea"/>
              </a:rPr>
              <a:t>（团队的稳定、门店快销店的执行到位）、顺和店</a:t>
            </a:r>
            <a:r>
              <a:rPr lang="en-US" altLang="zh-CN" sz="2400" dirty="0">
                <a:latin typeface="微软雅黑" panose="020B0503020204020204" pitchFamily="34" charset="-122"/>
                <a:ea typeface="微软雅黑" panose="020B0503020204020204" pitchFamily="34" charset="-122"/>
                <a:sym typeface="+mn-ea"/>
              </a:rPr>
              <a:t>52.61%</a:t>
            </a:r>
            <a:r>
              <a:rPr lang="zh-CN" altLang="en-US" sz="2400" dirty="0">
                <a:latin typeface="微软雅黑" panose="020B0503020204020204" pitchFamily="34" charset="-122"/>
                <a:ea typeface="微软雅黑" panose="020B0503020204020204" pitchFamily="34" charset="-122"/>
                <a:sym typeface="+mn-ea"/>
              </a:rPr>
              <a:t>（装修后日均笔数</a:t>
            </a:r>
            <a:r>
              <a:rPr lang="zh-CN" altLang="en-US" sz="2400" dirty="0">
                <a:latin typeface="微软雅黑" panose="020B0503020204020204" pitchFamily="34" charset="-122"/>
                <a:ea typeface="微软雅黑" panose="020B0503020204020204" pitchFamily="34" charset="-122"/>
                <a:sym typeface="+mn-ea"/>
              </a:rPr>
              <a:t>增加</a:t>
            </a:r>
            <a:r>
              <a:rPr lang="en-US" altLang="zh-CN" sz="2400" dirty="0">
                <a:latin typeface="微软雅黑" panose="020B0503020204020204" pitchFamily="34" charset="-122"/>
                <a:ea typeface="微软雅黑" panose="020B0503020204020204" pitchFamily="34" charset="-122"/>
                <a:sym typeface="+mn-ea"/>
              </a:rPr>
              <a:t>33</a:t>
            </a:r>
            <a:r>
              <a:rPr lang="zh-CN" altLang="en-US" sz="2400" dirty="0">
                <a:latin typeface="微软雅黑" panose="020B0503020204020204" pitchFamily="34" charset="-122"/>
                <a:ea typeface="微软雅黑" panose="020B0503020204020204" pitchFamily="34" charset="-122"/>
                <a:sym typeface="+mn-ea"/>
              </a:rPr>
              <a:t>笔，客单价增加</a:t>
            </a:r>
            <a:r>
              <a:rPr lang="en-US" altLang="zh-CN" sz="2400" dirty="0">
                <a:latin typeface="微软雅黑" panose="020B0503020204020204" pitchFamily="34" charset="-122"/>
                <a:ea typeface="微软雅黑" panose="020B0503020204020204" pitchFamily="34" charset="-122"/>
                <a:sym typeface="+mn-ea"/>
              </a:rPr>
              <a:t>2</a:t>
            </a:r>
            <a:r>
              <a:rPr lang="zh-CN" altLang="en-US" sz="2400" dirty="0">
                <a:latin typeface="微软雅黑" panose="020B0503020204020204" pitchFamily="34" charset="-122"/>
                <a:ea typeface="微软雅黑" panose="020B0503020204020204" pitchFamily="34" charset="-122"/>
                <a:sym typeface="+mn-ea"/>
              </a:rPr>
              <a:t>元）、十二桥店</a:t>
            </a:r>
            <a:r>
              <a:rPr lang="en-US" altLang="zh-CN" sz="2400" dirty="0">
                <a:latin typeface="微软雅黑" panose="020B0503020204020204" pitchFamily="34" charset="-122"/>
                <a:ea typeface="微软雅黑" panose="020B0503020204020204" pitchFamily="34" charset="-122"/>
                <a:sym typeface="+mn-ea"/>
              </a:rPr>
              <a:t>47.74%</a:t>
            </a:r>
            <a:r>
              <a:rPr lang="zh-CN" altLang="en-US" sz="2400" dirty="0">
                <a:latin typeface="微软雅黑" panose="020B0503020204020204" pitchFamily="34" charset="-122"/>
                <a:ea typeface="微软雅黑" panose="020B0503020204020204" pitchFamily="34" charset="-122"/>
                <a:sym typeface="+mn-ea"/>
              </a:rPr>
              <a:t>  （中药销售增长</a:t>
            </a:r>
            <a:r>
              <a:rPr lang="en-US" altLang="zh-CN" sz="2400" dirty="0">
                <a:latin typeface="微软雅黑" panose="020B0503020204020204" pitchFamily="34" charset="-122"/>
                <a:ea typeface="微软雅黑" panose="020B0503020204020204" pitchFamily="34" charset="-122"/>
                <a:sym typeface="+mn-ea"/>
              </a:rPr>
              <a:t>8.7</a:t>
            </a:r>
            <a:r>
              <a:rPr lang="zh-CN" altLang="en-US" sz="2400" dirty="0">
                <a:latin typeface="微软雅黑" panose="020B0503020204020204" pitchFamily="34" charset="-122"/>
                <a:ea typeface="微软雅黑" panose="020B0503020204020204" pitchFamily="34" charset="-122"/>
                <a:sym typeface="+mn-ea"/>
              </a:rPr>
              <a:t>万、癌症用药销售增加</a:t>
            </a:r>
            <a:r>
              <a:rPr lang="en-US" altLang="zh-CN" sz="2400" dirty="0">
                <a:latin typeface="微软雅黑" panose="020B0503020204020204" pitchFamily="34" charset="-122"/>
                <a:ea typeface="微软雅黑" panose="020B0503020204020204" pitchFamily="34" charset="-122"/>
                <a:sym typeface="+mn-ea"/>
              </a:rPr>
              <a:t>9.8</a:t>
            </a:r>
            <a:r>
              <a:rPr lang="zh-CN" altLang="en-US" sz="2400" dirty="0">
                <a:latin typeface="微软雅黑" panose="020B0503020204020204" pitchFamily="34" charset="-122"/>
                <a:ea typeface="微软雅黑" panose="020B0503020204020204" pitchFamily="34" charset="-122"/>
                <a:sym typeface="+mn-ea"/>
              </a:rPr>
              <a:t>万</a:t>
            </a:r>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1621155" y="168275"/>
            <a:ext cx="3939540" cy="460375"/>
          </a:xfrm>
          <a:prstGeom prst="rect">
            <a:avLst/>
          </a:prstGeom>
          <a:noFill/>
        </p:spPr>
        <p:txBody>
          <a:bodyPr wrap="square" rtlCol="0" anchor="t">
            <a:spAutoFit/>
          </a:bodyPr>
          <a:p>
            <a:r>
              <a:rPr lang="en-US" altLang="zh-CN" sz="2400" b="1" dirty="0">
                <a:latin typeface="微软雅黑" panose="020B0503020204020204" pitchFamily="34" charset="-122"/>
                <a:ea typeface="微软雅黑" panose="020B0503020204020204" pitchFamily="34" charset="-122"/>
                <a:sym typeface="+mn-ea"/>
              </a:rPr>
              <a:t>2017</a:t>
            </a:r>
            <a:r>
              <a:rPr lang="zh-CN" altLang="en-US" sz="2400" b="1" dirty="0">
                <a:latin typeface="微软雅黑" panose="020B0503020204020204" pitchFamily="34" charset="-122"/>
                <a:ea typeface="微软雅黑" panose="020B0503020204020204" pitchFamily="34" charset="-122"/>
                <a:sym typeface="+mn-ea"/>
              </a:rPr>
              <a:t>年西北片</a:t>
            </a:r>
            <a:r>
              <a:rPr lang="en-US" altLang="zh-CN" sz="2400" b="1" dirty="0">
                <a:latin typeface="微软雅黑" panose="020B0503020204020204" pitchFamily="34" charset="-122"/>
                <a:ea typeface="微软雅黑" panose="020B0503020204020204" pitchFamily="34" charset="-122"/>
                <a:sym typeface="+mn-ea"/>
              </a:rPr>
              <a:t>5</a:t>
            </a:r>
            <a:r>
              <a:rPr lang="zh-CN" altLang="en-US" sz="2400" b="1" dirty="0">
                <a:latin typeface="微软雅黑" panose="020B0503020204020204" pitchFamily="34" charset="-122"/>
                <a:ea typeface="微软雅黑" panose="020B0503020204020204" pitchFamily="34" charset="-122"/>
                <a:sym typeface="+mn-ea"/>
              </a:rPr>
              <a:t>个工作亮点</a:t>
            </a:r>
            <a:endParaRPr lang="zh-CN" altLang="en-US" sz="2400"/>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
        <p:nvSpPr>
          <p:cNvPr id="9" name="文本框 4"/>
          <p:cNvSpPr txBox="1"/>
          <p:nvPr/>
        </p:nvSpPr>
        <p:spPr>
          <a:xfrm rot="10800000" flipV="1">
            <a:off x="0" y="753110"/>
            <a:ext cx="8974455" cy="6739255"/>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sym typeface="+mn-ea"/>
              </a:rPr>
              <a:t>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a:t>
            </a:r>
            <a:r>
              <a:rPr lang="zh-CN" altLang="en-US" sz="2400" dirty="0">
                <a:latin typeface="微软雅黑" panose="020B0503020204020204" pitchFamily="34" charset="-122"/>
                <a:ea typeface="微软雅黑" panose="020B0503020204020204" pitchFamily="34" charset="-122"/>
                <a:sym typeface="+mn-ea"/>
              </a:rPr>
              <a:t>：西部店</a:t>
            </a:r>
            <a:r>
              <a:rPr lang="en-US" altLang="zh-CN" sz="2400" dirty="0">
                <a:latin typeface="微软雅黑" panose="020B0503020204020204" pitchFamily="34" charset="-122"/>
                <a:ea typeface="微软雅黑" panose="020B0503020204020204" pitchFamily="34" charset="-122"/>
                <a:sym typeface="+mn-ea"/>
              </a:rPr>
              <a:t>-22.73%</a:t>
            </a:r>
            <a:r>
              <a:rPr lang="zh-CN" altLang="en-US" sz="2400" dirty="0">
                <a:latin typeface="微软雅黑" panose="020B0503020204020204" pitchFamily="34" charset="-122"/>
                <a:ea typeface="微软雅黑" panose="020B0503020204020204" pitchFamily="34" charset="-122"/>
                <a:sym typeface="+mn-ea"/>
              </a:rPr>
              <a:t>（门</a:t>
            </a:r>
            <a:r>
              <a:rPr lang="zh-CN" altLang="zh-CN" sz="2400" kern="2100" spc="-60" dirty="0">
                <a:solidFill>
                  <a:schemeClr val="tx1"/>
                </a:solidFill>
                <a:uFillTx/>
                <a:latin typeface="微软雅黑" panose="020B0503020204020204" pitchFamily="34" charset="-122"/>
                <a:ea typeface="微软雅黑" panose="020B0503020204020204" pitchFamily="34" charset="-122"/>
              </a:rPr>
              <a:t>店受地铁修建的影响）、新怡店</a:t>
            </a:r>
            <a:r>
              <a:rPr lang="en-US" altLang="zh-CN" sz="2400" kern="2100" spc="-60" dirty="0">
                <a:solidFill>
                  <a:schemeClr val="tx1"/>
                </a:solidFill>
                <a:uFillTx/>
                <a:latin typeface="微软雅黑" panose="020B0503020204020204" pitchFamily="34" charset="-122"/>
                <a:ea typeface="微软雅黑" panose="020B0503020204020204" pitchFamily="34" charset="-122"/>
              </a:rPr>
              <a:t>-2%</a:t>
            </a:r>
            <a:r>
              <a:rPr lang="zh-CN" altLang="en-US" sz="2400" kern="2100" spc="-60" dirty="0">
                <a:solidFill>
                  <a:schemeClr val="tx1"/>
                </a:solidFill>
                <a:uFillTx/>
                <a:latin typeface="微软雅黑" panose="020B0503020204020204" pitchFamily="34" charset="-122"/>
                <a:ea typeface="微软雅黑" panose="020B0503020204020204" pitchFamily="34" charset="-122"/>
              </a:rPr>
              <a:t>（团队不稳定：连续</a:t>
            </a:r>
            <a:r>
              <a:rPr lang="en-US" altLang="zh-CN" sz="2400" kern="2100" spc="-60" dirty="0">
                <a:solidFill>
                  <a:schemeClr val="tx1"/>
                </a:solidFill>
                <a:uFillTx/>
                <a:latin typeface="微软雅黑" panose="020B0503020204020204" pitchFamily="34" charset="-122"/>
                <a:ea typeface="微软雅黑" panose="020B0503020204020204" pitchFamily="34" charset="-122"/>
              </a:rPr>
              <a:t>3</a:t>
            </a:r>
            <a:r>
              <a:rPr lang="zh-CN" altLang="en-US" sz="2400" kern="2100" spc="-60" dirty="0">
                <a:solidFill>
                  <a:schemeClr val="tx1"/>
                </a:solidFill>
                <a:uFillTx/>
                <a:latin typeface="微软雅黑" panose="020B0503020204020204" pitchFamily="34" charset="-122"/>
                <a:ea typeface="微软雅黑" panose="020B0503020204020204" pitchFamily="34" charset="-122"/>
              </a:rPr>
              <a:t>次更换店长，员工在</a:t>
            </a:r>
            <a:r>
              <a:rPr lang="en-US" altLang="zh-CN" sz="2400" kern="2100" spc="-60" dirty="0">
                <a:solidFill>
                  <a:schemeClr val="tx1"/>
                </a:solidFill>
                <a:uFillTx/>
                <a:latin typeface="微软雅黑" panose="020B0503020204020204" pitchFamily="34" charset="-122"/>
                <a:ea typeface="微软雅黑" panose="020B0503020204020204" pitchFamily="34" charset="-122"/>
              </a:rPr>
              <a:t>11</a:t>
            </a:r>
            <a:r>
              <a:rPr lang="zh-CN" altLang="en-US" sz="2400" kern="2100" spc="-60" dirty="0">
                <a:solidFill>
                  <a:schemeClr val="tx1"/>
                </a:solidFill>
                <a:uFillTx/>
                <a:latin typeface="微软雅黑" panose="020B0503020204020204" pitchFamily="34" charset="-122"/>
                <a:ea typeface="微软雅黑" panose="020B0503020204020204" pitchFamily="34" charset="-122"/>
              </a:rPr>
              <a:t>月集体离职，片区后补人员，门店的增量和尽快盈利是片区</a:t>
            </a:r>
            <a:r>
              <a:rPr lang="en-US" altLang="zh-CN" sz="2400" kern="2100" spc="-60" dirty="0">
                <a:solidFill>
                  <a:schemeClr val="tx1"/>
                </a:solidFill>
                <a:uFillTx/>
                <a:latin typeface="微软雅黑" panose="020B0503020204020204" pitchFamily="34" charset="-122"/>
                <a:ea typeface="微软雅黑" panose="020B0503020204020204" pitchFamily="34" charset="-122"/>
              </a:rPr>
              <a:t>18</a:t>
            </a:r>
            <a:r>
              <a:rPr lang="zh-CN" altLang="en-US" sz="2400" kern="2100" spc="-60" dirty="0">
                <a:solidFill>
                  <a:schemeClr val="tx1"/>
                </a:solidFill>
                <a:uFillTx/>
                <a:latin typeface="微软雅黑" panose="020B0503020204020204" pitchFamily="34" charset="-122"/>
                <a:ea typeface="微软雅黑" panose="020B0503020204020204" pitchFamily="34" charset="-122"/>
              </a:rPr>
              <a:t>年的重点工作）。浣花滨河店</a:t>
            </a:r>
            <a:r>
              <a:rPr lang="en-US" altLang="zh-CN" sz="2400" kern="2100" spc="-60" dirty="0">
                <a:solidFill>
                  <a:schemeClr val="tx1"/>
                </a:solidFill>
                <a:uFillTx/>
                <a:latin typeface="微软雅黑" panose="020B0503020204020204" pitchFamily="34" charset="-122"/>
                <a:ea typeface="微软雅黑" panose="020B0503020204020204" pitchFamily="34" charset="-122"/>
              </a:rPr>
              <a:t>1.28%</a:t>
            </a:r>
            <a:r>
              <a:rPr lang="zh-CN" altLang="en-US" sz="2400" kern="2100" spc="-60" dirty="0">
                <a:solidFill>
                  <a:schemeClr val="tx1"/>
                </a:solidFill>
                <a:uFillTx/>
                <a:latin typeface="微软雅黑" panose="020B0503020204020204" pitchFamily="34" charset="-122"/>
                <a:ea typeface="微软雅黑" panose="020B0503020204020204" pitchFamily="34" charset="-122"/>
              </a:rPr>
              <a:t>（</a:t>
            </a:r>
            <a:r>
              <a:rPr lang="en-US" altLang="zh-CN" sz="2400" kern="2100" spc="-60" dirty="0">
                <a:solidFill>
                  <a:schemeClr val="tx1"/>
                </a:solidFill>
                <a:uFillTx/>
                <a:latin typeface="微软雅黑" panose="020B0503020204020204" pitchFamily="34" charset="-122"/>
                <a:ea typeface="微软雅黑" panose="020B0503020204020204" pitchFamily="34" charset="-122"/>
              </a:rPr>
              <a:t>3</a:t>
            </a:r>
            <a:r>
              <a:rPr lang="zh-CN" altLang="en-US" sz="2400" kern="2100" spc="-60" dirty="0">
                <a:solidFill>
                  <a:schemeClr val="tx1"/>
                </a:solidFill>
                <a:uFillTx/>
                <a:latin typeface="微软雅黑" panose="020B0503020204020204" pitchFamily="34" charset="-122"/>
                <a:ea typeface="微软雅黑" panose="020B0503020204020204" pitchFamily="34" charset="-122"/>
              </a:rPr>
              <a:t>月门店员工集体申请离职，包括店长，门店客单价下滑</a:t>
            </a:r>
            <a:r>
              <a:rPr lang="en-US" altLang="zh-CN" sz="2400" kern="2100" spc="-60" dirty="0">
                <a:solidFill>
                  <a:schemeClr val="tx1"/>
                </a:solidFill>
                <a:uFillTx/>
                <a:latin typeface="微软雅黑" panose="020B0503020204020204" pitchFamily="34" charset="-122"/>
                <a:ea typeface="微软雅黑" panose="020B0503020204020204" pitchFamily="34" charset="-122"/>
              </a:rPr>
              <a:t>6</a:t>
            </a:r>
            <a:r>
              <a:rPr lang="zh-CN" altLang="en-US" sz="2400" kern="2100" spc="-60" dirty="0">
                <a:solidFill>
                  <a:schemeClr val="tx1"/>
                </a:solidFill>
                <a:uFillTx/>
                <a:latin typeface="微软雅黑" panose="020B0503020204020204" pitchFamily="34" charset="-122"/>
                <a:ea typeface="微软雅黑" panose="020B0503020204020204" pitchFamily="34" charset="-122"/>
              </a:rPr>
              <a:t>元，日均笔数增长</a:t>
            </a:r>
            <a:r>
              <a:rPr lang="en-US" altLang="zh-CN" sz="2400" kern="2100" spc="-60" dirty="0">
                <a:solidFill>
                  <a:schemeClr val="tx1"/>
                </a:solidFill>
                <a:uFillTx/>
                <a:latin typeface="微软雅黑" panose="020B0503020204020204" pitchFamily="34" charset="-122"/>
                <a:ea typeface="微软雅黑" panose="020B0503020204020204" pitchFamily="34" charset="-122"/>
              </a:rPr>
              <a:t>10</a:t>
            </a:r>
            <a:r>
              <a:rPr lang="zh-CN" altLang="en-US" sz="2400" kern="2100" spc="-60" dirty="0">
                <a:solidFill>
                  <a:schemeClr val="tx1"/>
                </a:solidFill>
                <a:uFillTx/>
                <a:latin typeface="微软雅黑" panose="020B0503020204020204" pitchFamily="34" charset="-122"/>
                <a:ea typeface="微软雅黑" panose="020B0503020204020204" pitchFamily="34" charset="-122"/>
              </a:rPr>
              <a:t>笔，提升员工联合用药和关联销售，从店长入手熟记产品知识，提客单增销售。</a:t>
            </a: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文本框 4"/>
          <p:cNvSpPr txBox="1"/>
          <p:nvPr/>
        </p:nvSpPr>
        <p:spPr>
          <a:xfrm>
            <a:off x="-23495" y="628650"/>
            <a:ext cx="8931275" cy="5446395"/>
          </a:xfrm>
          <a:prstGeom prst="rect">
            <a:avLst/>
          </a:prstGeom>
          <a:noFill/>
          <a:ln w="9525">
            <a:noFill/>
          </a:ln>
        </p:spPr>
        <p:txBody>
          <a:bodyPr wrap="square">
            <a:spAutoFit/>
          </a:bodyPr>
          <a:p>
            <a:pPr>
              <a:lnSpc>
                <a:spcPct val="150000"/>
              </a:lnSpc>
            </a:pP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、攻克周末和会员日销售不稳定性：片区制定销售目标，要求在会员日和周末3天取消店长休假，在岗主持销售工作，周末达成销售任务，把销售做大，提升门店盈利能力。</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月共计8天周末，有5天超额完成销售任务，具体每天周末完成率如下：3月4日116.86%、3月12日101.92%、3月18日102.47%、3月19日112.88%、3月25日101.07%,较上月周末销售增长明显，彻底改变黑色周末。</a:t>
            </a:r>
            <a:endParaRPr lang="zh-CN" altLang="en-US" sz="2400" dirty="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1661795" y="168275"/>
            <a:ext cx="4424680" cy="460375"/>
          </a:xfrm>
          <a:prstGeom prst="rect">
            <a:avLst/>
          </a:prstGeom>
          <a:noFill/>
        </p:spPr>
        <p:txBody>
          <a:bodyPr wrap="square" rtlCol="0" anchor="t">
            <a:spAutoFit/>
          </a:bodyPr>
          <a:p>
            <a:r>
              <a:rPr lang="en-US" altLang="zh-CN" sz="2400" b="1" dirty="0">
                <a:latin typeface="微软雅黑" panose="020B0503020204020204" pitchFamily="34" charset="-122"/>
                <a:ea typeface="微软雅黑" panose="020B0503020204020204" pitchFamily="34" charset="-122"/>
                <a:sym typeface="+mn-ea"/>
              </a:rPr>
              <a:t>2017</a:t>
            </a:r>
            <a:r>
              <a:rPr lang="zh-CN" altLang="en-US" sz="2400" b="1" dirty="0">
                <a:latin typeface="微软雅黑" panose="020B0503020204020204" pitchFamily="34" charset="-122"/>
                <a:ea typeface="微软雅黑" panose="020B0503020204020204" pitchFamily="34" charset="-122"/>
                <a:sym typeface="+mn-ea"/>
              </a:rPr>
              <a:t>年西北片</a:t>
            </a:r>
            <a:r>
              <a:rPr lang="en-US" altLang="zh-CN" sz="2400" b="1" dirty="0">
                <a:latin typeface="微软雅黑" panose="020B0503020204020204" pitchFamily="34" charset="-122"/>
                <a:ea typeface="微软雅黑" panose="020B0503020204020204" pitchFamily="34" charset="-122"/>
                <a:sym typeface="+mn-ea"/>
              </a:rPr>
              <a:t>5</a:t>
            </a:r>
            <a:r>
              <a:rPr lang="zh-CN" altLang="en-US" sz="2400" b="1" dirty="0">
                <a:latin typeface="微软雅黑" panose="020B0503020204020204" pitchFamily="34" charset="-122"/>
                <a:ea typeface="微软雅黑" panose="020B0503020204020204" pitchFamily="34" charset="-122"/>
                <a:sym typeface="+mn-ea"/>
              </a:rPr>
              <a:t>个工作亮点</a:t>
            </a:r>
            <a:endParaRPr lang="zh-CN" altLang="en-US" sz="2400"/>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4412</Words>
  <Application>WPS 演示</Application>
  <PresentationFormat>全屏显示(16:9)</PresentationFormat>
  <Paragraphs>328</Paragraphs>
  <Slides>24</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24</vt:i4>
      </vt:variant>
    </vt:vector>
  </HeadingPairs>
  <TitlesOfParts>
    <vt:vector size="41" baseType="lpstr">
      <vt:lpstr>Arial</vt:lpstr>
      <vt:lpstr>宋体</vt:lpstr>
      <vt:lpstr>Wingdings</vt:lpstr>
      <vt:lpstr>Calibri Light</vt:lpstr>
      <vt:lpstr>微软雅黑</vt:lpstr>
      <vt:lpstr>等线</vt:lpstr>
      <vt:lpstr>Calibri</vt:lpstr>
      <vt:lpstr>U.S. 101</vt:lpstr>
      <vt:lpstr>Roboto</vt:lpstr>
      <vt:lpstr>Open Sans Light</vt:lpstr>
      <vt:lpstr>仿宋</vt:lpstr>
      <vt:lpstr>Arial Unicode MS</vt:lpstr>
      <vt:lpstr>Latha</vt:lpstr>
      <vt:lpstr>Times New Roman</vt:lpstr>
      <vt:lpstr>仿宋_GB2312</vt:lpstr>
      <vt:lpstr>Calibri Light</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Administrator</cp:lastModifiedBy>
  <cp:revision>592</cp:revision>
  <dcterms:created xsi:type="dcterms:W3CDTF">2016-12-13T08:41:00Z</dcterms:created>
  <dcterms:modified xsi:type="dcterms:W3CDTF">2017-11-19T06:19:28Z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