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273" r:id="rId3"/>
    <p:sldId id="274" r:id="rId4"/>
    <p:sldId id="507" r:id="rId5"/>
    <p:sldId id="500" r:id="rId6"/>
    <p:sldId id="512" r:id="rId7"/>
    <p:sldId id="522" r:id="rId8"/>
    <p:sldId id="525" r:id="rId9"/>
    <p:sldId id="513" r:id="rId10"/>
    <p:sldId id="503" r:id="rId11"/>
    <p:sldId id="505" r:id="rId12"/>
    <p:sldId id="531" r:id="rId13"/>
    <p:sldId id="532" r:id="rId14"/>
    <p:sldId id="533" r:id="rId15"/>
    <p:sldId id="534" r:id="rId16"/>
    <p:sldId id="529" r:id="rId17"/>
    <p:sldId id="530" r:id="rId18"/>
    <p:sldId id="535" r:id="rId19"/>
    <p:sldId id="518" r:id="rId20"/>
    <p:sldId id="519" r:id="rId21"/>
    <p:sldId id="527" r:id="rId22"/>
    <p:sldId id="528" r:id="rId23"/>
    <p:sldId id="279" r:id="rId24"/>
  </p:sldIdLst>
  <p:sldSz cx="9144000" cy="5143500"/>
  <p:notesSz cx="6858000" cy="9144000"/>
  <p:defaultTextStyle>
    <a:defPPr>
      <a:defRPr lang="zh-CN"/>
    </a:defPPr>
    <a:lvl1pPr marL="0" lvl="0" indent="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vl6pPr marL="2286000" lvl="5"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6pPr>
    <a:lvl7pPr marL="2743200" lvl="6"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7pPr>
    <a:lvl8pPr marL="3200400" lvl="7"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8pPr>
    <a:lvl9pPr marL="3657600" lvl="8"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CCCE0"/>
    <a:srgbClr val="CC00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vertBarState="maximized" horzBarState="maximized">
    <p:restoredLeft sz="13688"/>
    <p:restoredTop sz="94497"/>
  </p:normalViewPr>
  <p:slideViewPr>
    <p:cSldViewPr snapToGrid="0" showGuides="1">
      <p:cViewPr>
        <p:scale>
          <a:sx n="90" d="100"/>
          <a:sy n="90" d="100"/>
        </p:scale>
        <p:origin x="-804" y="-558"/>
      </p:cViewPr>
      <p:guideLst>
        <p:guide orient="horz" pos="1820"/>
        <p:guide pos="3034"/>
      </p:guideLst>
    </p:cSldViewPr>
  </p:slideViewPr>
  <p:notesTextViewPr>
    <p:cViewPr>
      <p:scale>
        <a:sx n="1" d="1"/>
        <a:sy n="1" d="1"/>
      </p:scale>
      <p:origin x="0" y="0"/>
    </p:cViewPr>
  </p:notesTextViewPr>
  <p:sorterViewPr showFormatting="0">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notesMaster" Target="notesMasters/notesMaster1.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p>
            <a:pPr lvl="0" eaLnBrk="1" hangingPunct="1"/>
            <a:endParaRPr lang="zh-CN" altLang="en-US" sz="1200" dirty="0">
              <a:latin typeface="等线"/>
              <a:ea typeface="等线"/>
            </a:endParaRPr>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p>
            <a:pPr lvl="0" algn="r" eaLnBrk="1" hangingPunct="1"/>
            <a:endParaRPr lang="zh-CN" altLang="en-US" sz="1200" dirty="0">
              <a:latin typeface="等线"/>
              <a:ea typeface="等线"/>
            </a:endParaRPr>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514350" rtl="0" eaLnBrk="0" fontAlgn="base" latinLnBrk="0" hangingPunct="0">
              <a:lnSpc>
                <a:spcPct val="100000"/>
              </a:lnSpc>
              <a:spcBef>
                <a:spcPct val="30000"/>
              </a:spcBef>
              <a:spcAft>
                <a:spcPct val="0"/>
              </a:spcAft>
              <a:buClrTx/>
              <a:buSzTx/>
              <a:buFontTx/>
              <a:buNone/>
              <a:defRPr/>
            </a:pPr>
            <a:endParaRPr kumimoji="0" lang="zh-CN" altLang="en-US" sz="700" b="0" i="0" u="none" strike="noStrike" kern="1200" cap="none" spc="0" normalizeH="0" baseline="0" noProof="0">
              <a:ln>
                <a:noFill/>
              </a:ln>
              <a:solidFill>
                <a:schemeClr val="tx1"/>
              </a:solidFill>
              <a:effectLst/>
              <a:uLnTx/>
              <a:uFillTx/>
              <a:latin typeface="+mn-lt"/>
              <a:ea typeface="+mn-ea"/>
              <a:cs typeface="等线"/>
            </a:endParaRPr>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marL="0" marR="0" lvl="0"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编辑母版文本样式</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a:endParaRPr>
          </a:p>
          <a:p>
            <a:pPr marL="257175" marR="0" lvl="1"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第二级</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a:endParaRPr>
          </a:p>
          <a:p>
            <a:pPr marL="514350" marR="0" lvl="2"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第三级</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a:endParaRPr>
          </a:p>
          <a:p>
            <a:pPr marL="771525" marR="0" lvl="3"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第四级</a:t>
            </a:r>
            <a:endParaRPr kumimoji="0" lang="zh-CN" altLang="en-US" sz="700" b="0" i="0" u="none" strike="noStrike" kern="1200" cap="none" spc="0" normalizeH="0" baseline="0" noProof="0" smtClean="0">
              <a:ln>
                <a:noFill/>
              </a:ln>
              <a:solidFill>
                <a:schemeClr val="tx1"/>
              </a:solidFill>
              <a:effectLst/>
              <a:uLnTx/>
              <a:uFillTx/>
              <a:latin typeface="+mn-lt"/>
              <a:ea typeface="+mn-ea"/>
              <a:cs typeface="等线"/>
            </a:endParaRPr>
          </a:p>
          <a:p>
            <a:pPr marL="1028700" marR="0" lvl="4" indent="0" algn="l" defTabSz="514350" rtl="0" eaLnBrk="0" fontAlgn="base" latinLnBrk="0" hangingPunct="0">
              <a:lnSpc>
                <a:spcPct val="100000"/>
              </a:lnSpc>
              <a:spcBef>
                <a:spcPct val="30000"/>
              </a:spcBef>
              <a:spcAft>
                <a:spcPct val="0"/>
              </a:spcAft>
              <a:buClrTx/>
              <a:buSzTx/>
              <a:buFontTx/>
              <a:buNone/>
              <a:defRPr/>
            </a:pPr>
            <a:r>
              <a:rPr kumimoji="0" lang="zh-CN" altLang="en-US" sz="700" b="0" i="0" u="none" strike="noStrike" kern="1200" cap="none" spc="0" normalizeH="0" baseline="0" noProof="0" smtClean="0">
                <a:ln>
                  <a:noFill/>
                </a:ln>
                <a:solidFill>
                  <a:schemeClr val="tx1"/>
                </a:solidFill>
                <a:effectLst/>
                <a:uLnTx/>
                <a:uFillTx/>
                <a:latin typeface="+mn-lt"/>
                <a:ea typeface="+mn-ea"/>
                <a:cs typeface="等线"/>
              </a:rPr>
              <a:t>第五级</a:t>
            </a:r>
            <a:endParaRPr kumimoji="0" lang="zh-CN" altLang="en-US" sz="700" b="0" i="0" u="none" strike="noStrike" kern="1200" cap="none" spc="0" normalizeH="0" baseline="0" noProof="0">
              <a:ln>
                <a:noFill/>
              </a:ln>
              <a:solidFill>
                <a:schemeClr val="tx1"/>
              </a:solidFill>
              <a:effectLst/>
              <a:uLnTx/>
              <a:uFillTx/>
              <a:latin typeface="+mn-lt"/>
              <a:ea typeface="+mn-ea"/>
              <a:cs typeface="等线"/>
            </a:endParaRPr>
          </a:p>
        </p:txBody>
      </p:sp>
      <p:sp>
        <p:nvSpPr>
          <p:cNvPr id="6" name="页脚占位符 5"/>
          <p:cNvSpPr>
            <a:spLocks noGrp="1"/>
          </p:cNvSpPr>
          <p:nvPr>
            <p:ph type="ftr" sz="quarter" idx="4"/>
          </p:nvPr>
        </p:nvSpPr>
        <p:spPr>
          <a:xfrm>
            <a:off x="0" y="8685213"/>
            <a:ext cx="2971800" cy="458788"/>
          </a:xfrm>
          <a:prstGeom prst="rect">
            <a:avLst/>
          </a:prstGeom>
        </p:spPr>
        <p:txBody>
          <a:bodyPr vert="horz" lIns="91440" tIns="45720" rIns="91440" bIns="45720" rtlCol="0" anchor="b"/>
          <a:p>
            <a:pPr lvl="0" eaLnBrk="1" hangingPunct="1"/>
            <a:endParaRPr lang="zh-CN" altLang="en-US" sz="1200" dirty="0">
              <a:latin typeface="等线"/>
              <a:ea typeface="等线"/>
            </a:endParaRPr>
          </a:p>
        </p:txBody>
      </p:sp>
      <p:sp>
        <p:nvSpPr>
          <p:cNvPr id="7" name="灯片编号占位符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p>
            <a:pPr lvl="0" algn="r" eaLnBrk="1" hangingPunct="1"/>
            <a:fld id="{9A0DB2DC-4C9A-4742-B13C-FB6460FD3503}" type="slidenum">
              <a:rPr lang="zh-CN" altLang="en-US" sz="1200" dirty="0">
                <a:latin typeface="等线"/>
                <a:ea typeface="等线"/>
              </a:rPr>
            </a:fld>
            <a:endParaRPr lang="zh-CN" altLang="en-US" sz="1200" dirty="0">
              <a:latin typeface="等线"/>
              <a:ea typeface="等线"/>
            </a:endParaRPr>
          </a:p>
        </p:txBody>
      </p:sp>
    </p:spTree>
  </p:cSld>
  <p:clrMap bg1="lt1" tx1="dk1" bg2="lt2" tx2="dk2" accent1="accent1" accent2="accent2" accent3="accent3" accent4="accent4" accent5="accent5" accent6="accent6" hlink="hlink" folHlink="folHlink"/>
  <p:hf sldNum="0" hdr="0" ftr="0" dt="0"/>
  <p:notesStyle>
    <a:lvl1pPr algn="l" defTabSz="514350" rtl="0" eaLnBrk="0" fontAlgn="base" hangingPunct="0">
      <a:spcBef>
        <a:spcPct val="30000"/>
      </a:spcBef>
      <a:spcAft>
        <a:spcPct val="0"/>
      </a:spcAft>
      <a:defRPr sz="700" kern="1200">
        <a:solidFill>
          <a:schemeClr val="tx1"/>
        </a:solidFill>
        <a:latin typeface="+mn-lt"/>
        <a:ea typeface="+mn-ea"/>
        <a:cs typeface="等线"/>
      </a:defRPr>
    </a:lvl1pPr>
    <a:lvl2pPr marL="257175" algn="l" defTabSz="514350" rtl="0" eaLnBrk="0" fontAlgn="base" hangingPunct="0">
      <a:spcBef>
        <a:spcPct val="30000"/>
      </a:spcBef>
      <a:spcAft>
        <a:spcPct val="0"/>
      </a:spcAft>
      <a:defRPr sz="700" kern="1200">
        <a:solidFill>
          <a:schemeClr val="tx1"/>
        </a:solidFill>
        <a:latin typeface="+mn-lt"/>
        <a:ea typeface="+mn-ea"/>
        <a:cs typeface="等线"/>
      </a:defRPr>
    </a:lvl2pPr>
    <a:lvl3pPr marL="514350" algn="l" defTabSz="514350" rtl="0" eaLnBrk="0" fontAlgn="base" hangingPunct="0">
      <a:spcBef>
        <a:spcPct val="30000"/>
      </a:spcBef>
      <a:spcAft>
        <a:spcPct val="0"/>
      </a:spcAft>
      <a:defRPr sz="700" kern="1200">
        <a:solidFill>
          <a:schemeClr val="tx1"/>
        </a:solidFill>
        <a:latin typeface="+mn-lt"/>
        <a:ea typeface="+mn-ea"/>
        <a:cs typeface="等线"/>
      </a:defRPr>
    </a:lvl3pPr>
    <a:lvl4pPr marL="771525" algn="l" defTabSz="514350" rtl="0" eaLnBrk="0" fontAlgn="base" hangingPunct="0">
      <a:spcBef>
        <a:spcPct val="30000"/>
      </a:spcBef>
      <a:spcAft>
        <a:spcPct val="0"/>
      </a:spcAft>
      <a:defRPr sz="700" kern="1200">
        <a:solidFill>
          <a:schemeClr val="tx1"/>
        </a:solidFill>
        <a:latin typeface="+mn-lt"/>
        <a:ea typeface="+mn-ea"/>
        <a:cs typeface="等线"/>
      </a:defRPr>
    </a:lvl4pPr>
    <a:lvl5pPr marL="1028700" algn="l" defTabSz="514350" rtl="0" eaLnBrk="0" fontAlgn="base" hangingPunct="0">
      <a:spcBef>
        <a:spcPct val="30000"/>
      </a:spcBef>
      <a:spcAft>
        <a:spcPct val="0"/>
      </a:spcAft>
      <a:defRPr sz="700" kern="1200">
        <a:solidFill>
          <a:schemeClr val="tx1"/>
        </a:solidFill>
        <a:latin typeface="+mn-lt"/>
        <a:ea typeface="+mn-ea"/>
        <a:cs typeface="等线"/>
      </a:defRPr>
    </a:lvl5pPr>
    <a:lvl6pPr marL="1285875" algn="l" defTabSz="514350" rtl="0" eaLnBrk="1" latinLnBrk="0" hangingPunct="1">
      <a:defRPr sz="700" kern="1200">
        <a:solidFill>
          <a:schemeClr val="tx1"/>
        </a:solidFill>
        <a:latin typeface="+mn-lt"/>
        <a:ea typeface="+mn-ea"/>
        <a:cs typeface="+mn-cs"/>
      </a:defRPr>
    </a:lvl6pPr>
    <a:lvl7pPr marL="1543050" algn="l" defTabSz="514350" rtl="0" eaLnBrk="1" latinLnBrk="0" hangingPunct="1">
      <a:defRPr sz="700" kern="1200">
        <a:solidFill>
          <a:schemeClr val="tx1"/>
        </a:solidFill>
        <a:latin typeface="+mn-lt"/>
        <a:ea typeface="+mn-ea"/>
        <a:cs typeface="+mn-cs"/>
      </a:defRPr>
    </a:lvl7pPr>
    <a:lvl8pPr marL="1800225" algn="l" defTabSz="514350" rtl="0" eaLnBrk="1" latinLnBrk="0" hangingPunct="1">
      <a:defRPr sz="700" kern="1200">
        <a:solidFill>
          <a:schemeClr val="tx1"/>
        </a:solidFill>
        <a:latin typeface="+mn-lt"/>
        <a:ea typeface="+mn-ea"/>
        <a:cs typeface="+mn-cs"/>
      </a:defRPr>
    </a:lvl8pPr>
    <a:lvl9pPr marL="2057400" algn="l" defTabSz="514350" rtl="0" eaLnBrk="1" latinLnBrk="0" hangingPunct="1">
      <a:defRPr sz="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47_Title Slide">
    <p:spTree>
      <p:nvGrpSpPr>
        <p:cNvPr id="1" name=""/>
        <p:cNvGrpSpPr/>
        <p:nvPr/>
      </p:nvGrpSpPr>
      <p:grpSpPr>
        <a:xfrm>
          <a:off x="0" y="0"/>
          <a:ext cx="0" cy="0"/>
          <a:chOff x="0" y="0"/>
          <a:chExt cx="0" cy="0"/>
        </a:xfrm>
      </p:grpSpPr>
      <p:sp>
        <p:nvSpPr>
          <p:cNvPr id="2" name="Picture Placeholder 2"/>
          <p:cNvSpPr>
            <a:spLocks noGrp="1"/>
          </p:cNvSpPr>
          <p:nvPr>
            <p:ph type="pic" sz="quarter" idx="10"/>
          </p:nvPr>
        </p:nvSpPr>
        <p:spPr>
          <a:xfrm>
            <a:off x="425793" y="1569979"/>
            <a:ext cx="2329764"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3" name="Picture Placeholder 2"/>
          <p:cNvSpPr>
            <a:spLocks noGrp="1"/>
          </p:cNvSpPr>
          <p:nvPr>
            <p:ph type="pic" sz="quarter" idx="11"/>
          </p:nvPr>
        </p:nvSpPr>
        <p:spPr>
          <a:xfrm>
            <a:off x="3503253" y="1569979"/>
            <a:ext cx="2223219"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Picture Placeholder 2"/>
          <p:cNvSpPr>
            <a:spLocks noGrp="1"/>
          </p:cNvSpPr>
          <p:nvPr>
            <p:ph type="pic" sz="quarter" idx="12"/>
          </p:nvPr>
        </p:nvSpPr>
        <p:spPr>
          <a:xfrm>
            <a:off x="6463269" y="1569979"/>
            <a:ext cx="2265837" cy="2266383"/>
          </a:xfrm>
          <a:prstGeom prst="ellipse">
            <a:avLst/>
          </a:prstGeom>
          <a:solidFill>
            <a:schemeClr val="accent3"/>
          </a:solidFill>
        </p:spPr>
        <p:txBody>
          <a:bodyPr lIns="51435" tIns="25718" rIns="51435" bIns="25718"/>
          <a:lstStyle/>
          <a:p>
            <a:pPr marL="171450" marR="0" lvl="0" indent="-170180" algn="l" defTabSz="685800" rtl="0" eaLnBrk="0" fontAlgn="base" latinLnBrk="0" hangingPunct="0">
              <a:lnSpc>
                <a:spcPct val="90000"/>
              </a:lnSpc>
              <a:spcBef>
                <a:spcPts val="750"/>
              </a:spcBef>
              <a:spcAft>
                <a:spcPct val="0"/>
              </a:spcAft>
              <a:buClrTx/>
              <a:buSzTx/>
              <a:buFont typeface="Arial" panose="020B0604020202020204" pitchFamily="34" charset="0"/>
              <a:buChar char="•"/>
              <a:defRPr/>
            </a:pP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1_Title Slide">
    <p:spTree>
      <p:nvGrpSpPr>
        <p:cNvPr id="1" name=""/>
        <p:cNvGrpSpPr/>
        <p:nvPr/>
      </p:nvGrpSpPr>
      <p:grpSpPr>
        <a:xfrm>
          <a:off x="0" y="0"/>
          <a:ext cx="0" cy="0"/>
          <a:chOff x="0" y="0"/>
          <a:chExt cx="0" cy="0"/>
        </a:xfrm>
      </p:grpSpPr>
      <p:sp>
        <p:nvSpPr>
          <p:cNvPr id="4" name="Picture Placeholder 8"/>
          <p:cNvSpPr>
            <a:spLocks noGrp="1"/>
          </p:cNvSpPr>
          <p:nvPr>
            <p:ph type="pic" sz="quarter" idx="13"/>
          </p:nvPr>
        </p:nvSpPr>
        <p:spPr>
          <a:xfrm>
            <a:off x="25637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5" name="Picture Placeholder 8"/>
          <p:cNvSpPr>
            <a:spLocks noGrp="1"/>
          </p:cNvSpPr>
          <p:nvPr>
            <p:ph type="pic" sz="quarter" idx="14"/>
          </p:nvPr>
        </p:nvSpPr>
        <p:spPr>
          <a:xfrm>
            <a:off x="317102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Picture Placeholder 8"/>
          <p:cNvSpPr>
            <a:spLocks noGrp="1"/>
          </p:cNvSpPr>
          <p:nvPr>
            <p:ph type="pic" sz="quarter" idx="15"/>
          </p:nvPr>
        </p:nvSpPr>
        <p:spPr>
          <a:xfrm>
            <a:off x="6085677" y="1268129"/>
            <a:ext cx="2734473" cy="1822734"/>
          </a:xfrm>
          <a:prstGeom prst="roundRect">
            <a:avLst/>
          </a:prstGeom>
          <a:solidFill>
            <a:schemeClr val="accent1"/>
          </a:solidFill>
        </p:spPr>
        <p:txBody>
          <a:bodyPr lIns="51435" tIns="25718" rIns="51435" bIns="25718"/>
          <a:lstStyle>
            <a:lvl1pPr marL="0" indent="0" algn="ctr">
              <a:buNone/>
              <a:defRPr lang="en-GB" dirty="0"/>
            </a:lvl1pPr>
          </a:lstStyle>
          <a:p>
            <a:pPr marL="0" marR="0" lvl="0" indent="0" algn="ctr" defTabSz="685800" rtl="0" eaLnBrk="0" fontAlgn="base" latinLnBrk="0" hangingPunct="0">
              <a:lnSpc>
                <a:spcPct val="90000"/>
              </a:lnSpc>
              <a:spcBef>
                <a:spcPts val="750"/>
              </a:spcBef>
              <a:spcAft>
                <a:spcPct val="0"/>
              </a:spcAft>
              <a:buClrTx/>
              <a:buSzTx/>
              <a:buFont typeface="Arial" panose="020B0604020202020204" pitchFamily="34" charset="0"/>
              <a:buNone/>
              <a:defRPr/>
            </a:pPr>
            <a:r>
              <a:rPr kumimoji="0" lang="en-US" sz="2100" b="0" i="0" u="none" strike="noStrike" kern="1200" cap="none" spc="0" normalizeH="0" baseline="0" noProof="0">
                <a:ln>
                  <a:noFill/>
                </a:ln>
                <a:solidFill>
                  <a:schemeClr val="tx1"/>
                </a:solidFill>
                <a:effectLst/>
                <a:uLnTx/>
                <a:uFillTx/>
                <a:latin typeface="+mn-lt"/>
                <a:ea typeface="+mn-ea"/>
                <a:cs typeface="+mn-cs"/>
              </a:rPr>
              <a:t>Click icon to add picture</a:t>
            </a:r>
            <a:endParaRPr kumimoji="0" lang="en-GB" sz="21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sldNum="0"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5pPr>
      <a:lvl6pPr marL="4572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6pPr>
      <a:lvl7pPr marL="9144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7pPr>
      <a:lvl8pPr marL="13716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8pPr>
      <a:lvl9pPr marL="1828800" algn="l" defTabSz="685800" rtl="0" fontAlgn="base">
        <a:lnSpc>
          <a:spcPct val="90000"/>
        </a:lnSpc>
        <a:spcBef>
          <a:spcPct val="0"/>
        </a:spcBef>
        <a:spcAft>
          <a:spcPct val="0"/>
        </a:spcAft>
        <a:defRPr sz="3300">
          <a:solidFill>
            <a:schemeClr val="tx1"/>
          </a:solidFill>
          <a:latin typeface="Calibri Light" panose="020F0302020204030204"/>
          <a:ea typeface="微软雅黑" panose="020B0503020204020204" pitchFamily="34" charset="-122"/>
        </a:defRPr>
      </a:lvl9pPr>
    </p:titleStyle>
    <p:bodyStyle>
      <a:lvl1pPr marL="171450" indent="-17018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0180" algn="l" defTabSz="685800" rtl="0" eaLnBrk="0" fontAlgn="base" hangingPunct="0">
        <a:lnSpc>
          <a:spcPct val="90000"/>
        </a:lnSpc>
        <a:spcBef>
          <a:spcPts val="375"/>
        </a:spcBef>
        <a:spcAft>
          <a:spcPct val="0"/>
        </a:spcAft>
        <a:buFont typeface="Arial" panose="020B0604020202020204" pitchFamily="34" charset="0"/>
        <a:buChar char="•"/>
        <a:defRPr sz="2800" kern="1200">
          <a:solidFill>
            <a:schemeClr val="tx1"/>
          </a:solidFill>
          <a:latin typeface="+mn-lt"/>
          <a:ea typeface="+mn-ea"/>
          <a:cs typeface="+mn-cs"/>
        </a:defRPr>
      </a:lvl2pPr>
      <a:lvl3pPr marL="857250" indent="-17018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018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4pPr>
      <a:lvl5pPr marL="1543050" indent="-170180" algn="l" defTabSz="685800" rtl="0" eaLnBrk="0" fontAlgn="base" hangingPunct="0">
        <a:lnSpc>
          <a:spcPct val="90000"/>
        </a:lnSpc>
        <a:spcBef>
          <a:spcPts val="375"/>
        </a:spcBef>
        <a:spcAft>
          <a:spcPct val="0"/>
        </a:spcAft>
        <a:buFont typeface="Arial" panose="020B0604020202020204" pitchFamily="34" charset="0"/>
        <a:buChar char="•"/>
        <a:defRPr sz="1400" kern="1200">
          <a:solidFill>
            <a:schemeClr val="tx1"/>
          </a:solidFill>
          <a:latin typeface="+mn-lt"/>
          <a:ea typeface="+mn-ea"/>
          <a:cs typeface="+mn-cs"/>
        </a:defRPr>
      </a:lvl5pPr>
      <a:lvl6pPr marL="18859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0815"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6" name="文本框 45"/>
          <p:cNvSpPr txBox="1"/>
          <p:nvPr/>
        </p:nvSpPr>
        <p:spPr>
          <a:xfrm>
            <a:off x="2486343" y="3027363"/>
            <a:ext cx="4523740" cy="1083945"/>
          </a:xfrm>
          <a:prstGeom prst="rect">
            <a:avLst/>
          </a:prstGeom>
          <a:noFill/>
          <a:ln w="9525">
            <a:noFill/>
          </a:ln>
        </p:spPr>
        <p:txBody>
          <a:bodyPr wrap="none" lIns="68580" tIns="34290" rIns="68580" bIns="34290">
            <a:spAutoFit/>
          </a:bodyPr>
          <a:p>
            <a:pPr algn="ctr"/>
            <a:r>
              <a:rPr lang="zh-CN"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西北片</a:t>
            </a:r>
            <a:r>
              <a:rPr lang="en-US"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2017</a:t>
            </a: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年工作总结</a:t>
            </a:r>
            <a:endPar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endParaRPr>
          </a:p>
          <a:p>
            <a:pPr algn="ct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及</a:t>
            </a:r>
            <a:r>
              <a:rPr lang="en-US" altLang="zh-CN"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2018</a:t>
            </a:r>
            <a:r>
              <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rPr>
              <a:t>年工作计划</a:t>
            </a:r>
            <a:endParaRPr lang="zh-CN" altLang="en-US" sz="3300" b="1" dirty="0">
              <a:solidFill>
                <a:schemeClr val="tx2"/>
              </a:solidFill>
              <a:latin typeface="微软雅黑" panose="020B0503020204020204" pitchFamily="34" charset="-122"/>
              <a:ea typeface="微软雅黑" panose="020B0503020204020204" pitchFamily="34" charset="-122"/>
              <a:sym typeface="Calibri" panose="020F0502020204030204" pitchFamily="34" charset="0"/>
            </a:endParaRPr>
          </a:p>
        </p:txBody>
      </p:sp>
      <p:sp>
        <p:nvSpPr>
          <p:cNvPr id="47" name="矩形 46" descr="e7d195523061f1c021b92b3d25e54ab5e788c0576048880950C3AFFA1066A7153250F1349197BA8C5246BA9D557EC0274B8DA272D2431748978789E76D2CD7D1F11E7447C1D163F5D9CA1CD35DC7B6F0FFA3D66467BAE7C14FE869A837C1E39FB23BF3059C959301C16FA617AB6F15A687D6E703783DD4D83CCE8CB0A27A0D15A4A6B80C6EB515DF9C8660C3E3F8A3AC"/>
          <p:cNvSpPr/>
          <p:nvPr/>
        </p:nvSpPr>
        <p:spPr>
          <a:xfrm>
            <a:off x="1463675" y="4400550"/>
            <a:ext cx="6569075" cy="345440"/>
          </a:xfrm>
          <a:prstGeom prst="rect">
            <a:avLst/>
          </a:prstGeom>
        </p:spPr>
        <p:txBody>
          <a:bodyPr lIns="68580" tIns="34290" rIns="68580" bIns="34290">
            <a:spAutoFit/>
          </a:bodyPr>
          <a:lstStyle/>
          <a:p>
            <a:pPr marL="0" marR="0" lvl="0" indent="0" algn="ctr" defTabSz="514350" rtl="0" eaLnBrk="1" fontAlgn="auto" latinLnBrk="0" hangingPunct="1">
              <a:lnSpc>
                <a:spcPct val="10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chemeClr val="bg2">
                    <a:lumMod val="25000"/>
                  </a:schemeClr>
                </a:solidFill>
                <a:effectLst/>
                <a:uLnTx/>
                <a:uFillTx/>
                <a:latin typeface="+mn-lt"/>
                <a:ea typeface="+mn-ea"/>
                <a:cs typeface="+mn-ea"/>
                <a:sym typeface="+mn-lt"/>
              </a:rPr>
              <a:t>汇报人：刘琴英</a:t>
            </a:r>
            <a:endParaRPr kumimoji="0" lang="en-US" altLang="zh-CN" sz="1800" b="1" i="1" u="none" strike="noStrike" kern="1200" cap="none" spc="0" normalizeH="0" baseline="0" noProof="0" dirty="0">
              <a:ln>
                <a:noFill/>
              </a:ln>
              <a:solidFill>
                <a:schemeClr val="bg2">
                  <a:lumMod val="25000"/>
                </a:schemeClr>
              </a:solidFill>
              <a:effectLst/>
              <a:uLnTx/>
              <a:uFillTx/>
              <a:latin typeface="+mn-lt"/>
              <a:ea typeface="+mn-ea"/>
              <a:cs typeface="+mn-ea"/>
              <a:sym typeface="+mn-lt"/>
            </a:endParaRPr>
          </a:p>
        </p:txBody>
      </p:sp>
      <p:grpSp>
        <p:nvGrpSpPr>
          <p:cNvPr id="2" name="组合 7"/>
          <p:cNvGrpSpPr/>
          <p:nvPr/>
        </p:nvGrpSpPr>
        <p:grpSpPr>
          <a:xfrm>
            <a:off x="3295970" y="903654"/>
            <a:ext cx="2550695" cy="1547409"/>
            <a:chOff x="2811463" y="1223963"/>
            <a:chExt cx="6719888" cy="4076700"/>
          </a:xfrm>
          <a:solidFill>
            <a:schemeClr val="tx1"/>
          </a:solidFill>
        </p:grpSpPr>
        <p:sp>
          <p:nvSpPr>
            <p:cNvPr id="9" name="Freeform 34"/>
            <p:cNvSpPr/>
            <p:nvPr/>
          </p:nvSpPr>
          <p:spPr bwMode="auto">
            <a:xfrm>
              <a:off x="6796088" y="3302000"/>
              <a:ext cx="1560513" cy="1947863"/>
            </a:xfrm>
            <a:custGeom>
              <a:avLst/>
              <a:gdLst>
                <a:gd name="T0" fmla="*/ 0 w 489"/>
                <a:gd name="T1" fmla="*/ 604 h 604"/>
                <a:gd name="T2" fmla="*/ 292 w 489"/>
                <a:gd name="T3" fmla="*/ 447 h 604"/>
                <a:gd name="T4" fmla="*/ 292 w 489"/>
                <a:gd name="T5" fmla="*/ 447 h 604"/>
                <a:gd name="T6" fmla="*/ 307 w 489"/>
                <a:gd name="T7" fmla="*/ 432 h 604"/>
                <a:gd name="T8" fmla="*/ 307 w 489"/>
                <a:gd name="T9" fmla="*/ 433 h 604"/>
                <a:gd name="T10" fmla="*/ 475 w 489"/>
                <a:gd name="T11" fmla="*/ 116 h 604"/>
                <a:gd name="T12" fmla="*/ 476 w 489"/>
                <a:gd name="T13" fmla="*/ 116 h 604"/>
                <a:gd name="T14" fmla="*/ 477 w 489"/>
                <a:gd name="T15" fmla="*/ 110 h 604"/>
                <a:gd name="T16" fmla="*/ 477 w 489"/>
                <a:gd name="T17" fmla="*/ 110 h 604"/>
                <a:gd name="T18" fmla="*/ 477 w 489"/>
                <a:gd name="T19" fmla="*/ 106 h 604"/>
                <a:gd name="T20" fmla="*/ 479 w 489"/>
                <a:gd name="T21" fmla="*/ 98 h 604"/>
                <a:gd name="T22" fmla="*/ 479 w 489"/>
                <a:gd name="T23" fmla="*/ 96 h 604"/>
                <a:gd name="T24" fmla="*/ 487 w 489"/>
                <a:gd name="T25" fmla="*/ 32 h 604"/>
                <a:gd name="T26" fmla="*/ 487 w 489"/>
                <a:gd name="T27" fmla="*/ 32 h 604"/>
                <a:gd name="T28" fmla="*/ 488 w 489"/>
                <a:gd name="T29" fmla="*/ 23 h 604"/>
                <a:gd name="T30" fmla="*/ 488 w 489"/>
                <a:gd name="T31" fmla="*/ 21 h 604"/>
                <a:gd name="T32" fmla="*/ 488 w 489"/>
                <a:gd name="T33" fmla="*/ 13 h 604"/>
                <a:gd name="T34" fmla="*/ 488 w 489"/>
                <a:gd name="T35" fmla="*/ 9 h 604"/>
                <a:gd name="T36" fmla="*/ 489 w 489"/>
                <a:gd name="T37" fmla="*/ 4 h 604"/>
                <a:gd name="T38" fmla="*/ 489 w 489"/>
                <a:gd name="T39" fmla="*/ 3 h 604"/>
                <a:gd name="T40" fmla="*/ 489 w 489"/>
                <a:gd name="T41" fmla="*/ 0 h 604"/>
                <a:gd name="T42" fmla="*/ 340 w 489"/>
                <a:gd name="T43" fmla="*/ 0 h 604"/>
                <a:gd name="T44" fmla="*/ 320 w 489"/>
                <a:gd name="T45" fmla="*/ 125 h 604"/>
                <a:gd name="T46" fmla="*/ 320 w 489"/>
                <a:gd name="T47" fmla="*/ 128 h 604"/>
                <a:gd name="T48" fmla="*/ 319 w 489"/>
                <a:gd name="T49" fmla="*/ 130 h 604"/>
                <a:gd name="T50" fmla="*/ 298 w 489"/>
                <a:gd name="T51" fmla="*/ 185 h 604"/>
                <a:gd name="T52" fmla="*/ 298 w 489"/>
                <a:gd name="T53" fmla="*/ 185 h 604"/>
                <a:gd name="T54" fmla="*/ 199 w 489"/>
                <a:gd name="T55" fmla="*/ 330 h 604"/>
                <a:gd name="T56" fmla="*/ 0 w 489"/>
                <a:gd name="T57" fmla="*/ 450 h 604"/>
                <a:gd name="T58" fmla="*/ 0 w 489"/>
                <a:gd name="T59"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9" h="604">
                  <a:moveTo>
                    <a:pt x="0" y="604"/>
                  </a:moveTo>
                  <a:cubicBezTo>
                    <a:pt x="111" y="578"/>
                    <a:pt x="212" y="523"/>
                    <a:pt x="292" y="447"/>
                  </a:cubicBezTo>
                  <a:cubicBezTo>
                    <a:pt x="292" y="447"/>
                    <a:pt x="292" y="447"/>
                    <a:pt x="292" y="447"/>
                  </a:cubicBezTo>
                  <a:cubicBezTo>
                    <a:pt x="297" y="442"/>
                    <a:pt x="302" y="437"/>
                    <a:pt x="307" y="432"/>
                  </a:cubicBezTo>
                  <a:cubicBezTo>
                    <a:pt x="307" y="433"/>
                    <a:pt x="307" y="433"/>
                    <a:pt x="307" y="433"/>
                  </a:cubicBezTo>
                  <a:cubicBezTo>
                    <a:pt x="394" y="345"/>
                    <a:pt x="451" y="234"/>
                    <a:pt x="475" y="116"/>
                  </a:cubicBezTo>
                  <a:cubicBezTo>
                    <a:pt x="476" y="116"/>
                    <a:pt x="476" y="116"/>
                    <a:pt x="476" y="116"/>
                  </a:cubicBezTo>
                  <a:cubicBezTo>
                    <a:pt x="477" y="110"/>
                    <a:pt x="477" y="110"/>
                    <a:pt x="477" y="110"/>
                  </a:cubicBezTo>
                  <a:cubicBezTo>
                    <a:pt x="477" y="110"/>
                    <a:pt x="477" y="110"/>
                    <a:pt x="477" y="110"/>
                  </a:cubicBezTo>
                  <a:cubicBezTo>
                    <a:pt x="477" y="106"/>
                    <a:pt x="477" y="106"/>
                    <a:pt x="477" y="106"/>
                  </a:cubicBezTo>
                  <a:cubicBezTo>
                    <a:pt x="478" y="103"/>
                    <a:pt x="479" y="101"/>
                    <a:pt x="479" y="98"/>
                  </a:cubicBezTo>
                  <a:cubicBezTo>
                    <a:pt x="479" y="96"/>
                    <a:pt x="479" y="96"/>
                    <a:pt x="479" y="96"/>
                  </a:cubicBezTo>
                  <a:cubicBezTo>
                    <a:pt x="483" y="75"/>
                    <a:pt x="486" y="53"/>
                    <a:pt x="487" y="32"/>
                  </a:cubicBezTo>
                  <a:cubicBezTo>
                    <a:pt x="487" y="32"/>
                    <a:pt x="487" y="32"/>
                    <a:pt x="487" y="32"/>
                  </a:cubicBezTo>
                  <a:cubicBezTo>
                    <a:pt x="487" y="29"/>
                    <a:pt x="487" y="26"/>
                    <a:pt x="488" y="23"/>
                  </a:cubicBezTo>
                  <a:cubicBezTo>
                    <a:pt x="488" y="21"/>
                    <a:pt x="488" y="21"/>
                    <a:pt x="488" y="21"/>
                  </a:cubicBezTo>
                  <a:cubicBezTo>
                    <a:pt x="488" y="13"/>
                    <a:pt x="488" y="13"/>
                    <a:pt x="488" y="13"/>
                  </a:cubicBezTo>
                  <a:cubicBezTo>
                    <a:pt x="488" y="9"/>
                    <a:pt x="488" y="9"/>
                    <a:pt x="488" y="9"/>
                  </a:cubicBezTo>
                  <a:cubicBezTo>
                    <a:pt x="489" y="4"/>
                    <a:pt x="489" y="4"/>
                    <a:pt x="489" y="4"/>
                  </a:cubicBezTo>
                  <a:cubicBezTo>
                    <a:pt x="489" y="3"/>
                    <a:pt x="489" y="3"/>
                    <a:pt x="489" y="3"/>
                  </a:cubicBezTo>
                  <a:cubicBezTo>
                    <a:pt x="489" y="0"/>
                    <a:pt x="489" y="0"/>
                    <a:pt x="489" y="0"/>
                  </a:cubicBezTo>
                  <a:cubicBezTo>
                    <a:pt x="340" y="0"/>
                    <a:pt x="340" y="0"/>
                    <a:pt x="340" y="0"/>
                  </a:cubicBezTo>
                  <a:cubicBezTo>
                    <a:pt x="339" y="42"/>
                    <a:pt x="332" y="84"/>
                    <a:pt x="320" y="125"/>
                  </a:cubicBezTo>
                  <a:cubicBezTo>
                    <a:pt x="320" y="128"/>
                    <a:pt x="320" y="128"/>
                    <a:pt x="320" y="128"/>
                  </a:cubicBezTo>
                  <a:cubicBezTo>
                    <a:pt x="319" y="130"/>
                    <a:pt x="319" y="130"/>
                    <a:pt x="319" y="130"/>
                  </a:cubicBezTo>
                  <a:cubicBezTo>
                    <a:pt x="313" y="149"/>
                    <a:pt x="306" y="168"/>
                    <a:pt x="298" y="185"/>
                  </a:cubicBezTo>
                  <a:cubicBezTo>
                    <a:pt x="298" y="185"/>
                    <a:pt x="298" y="185"/>
                    <a:pt x="298" y="185"/>
                  </a:cubicBezTo>
                  <a:cubicBezTo>
                    <a:pt x="275" y="238"/>
                    <a:pt x="242" y="287"/>
                    <a:pt x="199" y="330"/>
                  </a:cubicBezTo>
                  <a:cubicBezTo>
                    <a:pt x="141" y="387"/>
                    <a:pt x="73" y="428"/>
                    <a:pt x="0" y="450"/>
                  </a:cubicBezTo>
                  <a:lnTo>
                    <a:pt x="0" y="604"/>
                  </a:lnTo>
                  <a:close/>
                </a:path>
              </a:pathLst>
            </a:custGeom>
            <a:solidFill>
              <a:schemeClr val="accent1"/>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sp>
          <p:nvSpPr>
            <p:cNvPr id="10" name="Freeform 35"/>
            <p:cNvSpPr/>
            <p:nvPr/>
          </p:nvSpPr>
          <p:spPr bwMode="auto">
            <a:xfrm>
              <a:off x="2811463" y="1223963"/>
              <a:ext cx="6719888" cy="4076700"/>
            </a:xfrm>
            <a:custGeom>
              <a:avLst/>
              <a:gdLst>
                <a:gd name="T0" fmla="*/ 1186 w 2106"/>
                <a:gd name="T1" fmla="*/ 1259 h 1264"/>
                <a:gd name="T2" fmla="*/ 1186 w 2106"/>
                <a:gd name="T3" fmla="*/ 1109 h 1264"/>
                <a:gd name="T4" fmla="*/ 991 w 2106"/>
                <a:gd name="T5" fmla="*/ 439 h 1264"/>
                <a:gd name="T6" fmla="*/ 1034 w 2106"/>
                <a:gd name="T7" fmla="*/ 582 h 1264"/>
                <a:gd name="T8" fmla="*/ 987 w 2106"/>
                <a:gd name="T9" fmla="*/ 1101 h 1264"/>
                <a:gd name="T10" fmla="*/ 977 w 2106"/>
                <a:gd name="T11" fmla="*/ 1097 h 1264"/>
                <a:gd name="T12" fmla="*/ 966 w 2106"/>
                <a:gd name="T13" fmla="*/ 1094 h 1264"/>
                <a:gd name="T14" fmla="*/ 957 w 2106"/>
                <a:gd name="T15" fmla="*/ 1091 h 1264"/>
                <a:gd name="T16" fmla="*/ 934 w 2106"/>
                <a:gd name="T17" fmla="*/ 1084 h 1264"/>
                <a:gd name="T18" fmla="*/ 925 w 2106"/>
                <a:gd name="T19" fmla="*/ 1080 h 1264"/>
                <a:gd name="T20" fmla="*/ 911 w 2106"/>
                <a:gd name="T21" fmla="*/ 1074 h 1264"/>
                <a:gd name="T22" fmla="*/ 899 w 2106"/>
                <a:gd name="T23" fmla="*/ 1069 h 1264"/>
                <a:gd name="T24" fmla="*/ 888 w 2106"/>
                <a:gd name="T25" fmla="*/ 1063 h 1264"/>
                <a:gd name="T26" fmla="*/ 625 w 2106"/>
                <a:gd name="T27" fmla="*/ 633 h 1264"/>
                <a:gd name="T28" fmla="*/ 655 w 2106"/>
                <a:gd name="T29" fmla="*/ 463 h 1264"/>
                <a:gd name="T30" fmla="*/ 659 w 2106"/>
                <a:gd name="T31" fmla="*/ 454 h 1264"/>
                <a:gd name="T32" fmla="*/ 662 w 2106"/>
                <a:gd name="T33" fmla="*/ 446 h 1264"/>
                <a:gd name="T34" fmla="*/ 807 w 2106"/>
                <a:gd name="T35" fmla="*/ 256 h 1264"/>
                <a:gd name="T36" fmla="*/ 866 w 2106"/>
                <a:gd name="T37" fmla="*/ 216 h 1264"/>
                <a:gd name="T38" fmla="*/ 1426 w 2106"/>
                <a:gd name="T39" fmla="*/ 272 h 1264"/>
                <a:gd name="T40" fmla="*/ 1436 w 2106"/>
                <a:gd name="T41" fmla="*/ 281 h 1264"/>
                <a:gd name="T42" fmla="*/ 1445 w 2106"/>
                <a:gd name="T43" fmla="*/ 290 h 1264"/>
                <a:gd name="T44" fmla="*/ 1454 w 2106"/>
                <a:gd name="T45" fmla="*/ 298 h 1264"/>
                <a:gd name="T46" fmla="*/ 1461 w 2106"/>
                <a:gd name="T47" fmla="*/ 306 h 1264"/>
                <a:gd name="T48" fmla="*/ 1469 w 2106"/>
                <a:gd name="T49" fmla="*/ 315 h 1264"/>
                <a:gd name="T50" fmla="*/ 1555 w 2106"/>
                <a:gd name="T51" fmla="*/ 455 h 1264"/>
                <a:gd name="T52" fmla="*/ 1557 w 2106"/>
                <a:gd name="T53" fmla="*/ 459 h 1264"/>
                <a:gd name="T54" fmla="*/ 1577 w 2106"/>
                <a:gd name="T55" fmla="*/ 526 h 1264"/>
                <a:gd name="T56" fmla="*/ 1578 w 2106"/>
                <a:gd name="T57" fmla="*/ 532 h 1264"/>
                <a:gd name="T58" fmla="*/ 1586 w 2106"/>
                <a:gd name="T59" fmla="*/ 581 h 1264"/>
                <a:gd name="T60" fmla="*/ 1736 w 2106"/>
                <a:gd name="T61" fmla="*/ 581 h 1264"/>
                <a:gd name="T62" fmla="*/ 1595 w 2106"/>
                <a:gd name="T63" fmla="*/ 1242 h 1264"/>
                <a:gd name="T64" fmla="*/ 2106 w 2106"/>
                <a:gd name="T65" fmla="*/ 518 h 1264"/>
                <a:gd name="T66" fmla="*/ 1707 w 2106"/>
                <a:gd name="T67" fmla="*/ 438 h 1264"/>
                <a:gd name="T68" fmla="*/ 1216 w 2106"/>
                <a:gd name="T69" fmla="*/ 12 h 1264"/>
                <a:gd name="T70" fmla="*/ 1032 w 2106"/>
                <a:gd name="T71" fmla="*/ 7 h 1264"/>
                <a:gd name="T72" fmla="*/ 1021 w 2106"/>
                <a:gd name="T73" fmla="*/ 8 h 1264"/>
                <a:gd name="T74" fmla="*/ 758 w 2106"/>
                <a:gd name="T75" fmla="*/ 107 h 1264"/>
                <a:gd name="T76" fmla="*/ 745 w 2106"/>
                <a:gd name="T77" fmla="*/ 116 h 1264"/>
                <a:gd name="T78" fmla="*/ 732 w 2106"/>
                <a:gd name="T79" fmla="*/ 126 h 1264"/>
                <a:gd name="T80" fmla="*/ 718 w 2106"/>
                <a:gd name="T81" fmla="*/ 136 h 1264"/>
                <a:gd name="T82" fmla="*/ 706 w 2106"/>
                <a:gd name="T83" fmla="*/ 146 h 1264"/>
                <a:gd name="T84" fmla="*/ 656 w 2106"/>
                <a:gd name="T85" fmla="*/ 192 h 1264"/>
                <a:gd name="T86" fmla="*/ 648 w 2106"/>
                <a:gd name="T87" fmla="*/ 200 h 1264"/>
                <a:gd name="T88" fmla="*/ 491 w 2106"/>
                <a:gd name="T89" fmla="*/ 495 h 1264"/>
                <a:gd name="T90" fmla="*/ 487 w 2106"/>
                <a:gd name="T91" fmla="*/ 517 h 1264"/>
                <a:gd name="T92" fmla="*/ 299 w 2106"/>
                <a:gd name="T93" fmla="*/ 439 h 1264"/>
                <a:gd name="T94" fmla="*/ 23 w 2106"/>
                <a:gd name="T95" fmla="*/ 719 h 1264"/>
                <a:gd name="T96" fmla="*/ 206 w 2106"/>
                <a:gd name="T97" fmla="*/ 619 h 1264"/>
                <a:gd name="T98" fmla="*/ 368 w 2106"/>
                <a:gd name="T99" fmla="*/ 612 h 1264"/>
                <a:gd name="T100" fmla="*/ 369 w 2106"/>
                <a:gd name="T101" fmla="*/ 789 h 1264"/>
                <a:gd name="T102" fmla="*/ 0 w 2106"/>
                <a:gd name="T103" fmla="*/ 1190 h 1264"/>
                <a:gd name="T104" fmla="*/ 824 w 2106"/>
                <a:gd name="T105" fmla="*/ 1263 h 1264"/>
                <a:gd name="T106" fmla="*/ 271 w 2106"/>
                <a:gd name="T107" fmla="*/ 1122 h 1264"/>
                <a:gd name="T108" fmla="*/ 509 w 2106"/>
                <a:gd name="T109" fmla="*/ 835 h 1264"/>
                <a:gd name="T110" fmla="*/ 528 w 2106"/>
                <a:gd name="T111" fmla="*/ 884 h 1264"/>
                <a:gd name="T112" fmla="*/ 530 w 2106"/>
                <a:gd name="T113" fmla="*/ 889 h 1264"/>
                <a:gd name="T114" fmla="*/ 928 w 2106"/>
                <a:gd name="T115" fmla="*/ 1238 h 1264"/>
                <a:gd name="T116" fmla="*/ 1107 w 2106"/>
                <a:gd name="T117" fmla="*/ 1264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06" h="1264">
                  <a:moveTo>
                    <a:pt x="1107" y="1264"/>
                  </a:moveTo>
                  <a:cubicBezTo>
                    <a:pt x="1134" y="1264"/>
                    <a:pt x="1160" y="1262"/>
                    <a:pt x="1186" y="1259"/>
                  </a:cubicBezTo>
                  <a:cubicBezTo>
                    <a:pt x="1186" y="1248"/>
                    <a:pt x="1186" y="1248"/>
                    <a:pt x="1186" y="1248"/>
                  </a:cubicBezTo>
                  <a:cubicBezTo>
                    <a:pt x="1186" y="1109"/>
                    <a:pt x="1186" y="1109"/>
                    <a:pt x="1186" y="1109"/>
                  </a:cubicBezTo>
                  <a:cubicBezTo>
                    <a:pt x="1186" y="439"/>
                    <a:pt x="1186" y="439"/>
                    <a:pt x="1186" y="439"/>
                  </a:cubicBezTo>
                  <a:cubicBezTo>
                    <a:pt x="991" y="439"/>
                    <a:pt x="991" y="439"/>
                    <a:pt x="991" y="439"/>
                  </a:cubicBezTo>
                  <a:cubicBezTo>
                    <a:pt x="875" y="582"/>
                    <a:pt x="875" y="582"/>
                    <a:pt x="875" y="582"/>
                  </a:cubicBezTo>
                  <a:cubicBezTo>
                    <a:pt x="1034" y="582"/>
                    <a:pt x="1034" y="582"/>
                    <a:pt x="1034" y="582"/>
                  </a:cubicBezTo>
                  <a:cubicBezTo>
                    <a:pt x="1034" y="1110"/>
                    <a:pt x="1034" y="1110"/>
                    <a:pt x="1034" y="1110"/>
                  </a:cubicBezTo>
                  <a:cubicBezTo>
                    <a:pt x="1018" y="1108"/>
                    <a:pt x="1003" y="1104"/>
                    <a:pt x="987" y="1101"/>
                  </a:cubicBezTo>
                  <a:cubicBezTo>
                    <a:pt x="986" y="1100"/>
                    <a:pt x="986" y="1100"/>
                    <a:pt x="986" y="1100"/>
                  </a:cubicBezTo>
                  <a:cubicBezTo>
                    <a:pt x="982" y="1099"/>
                    <a:pt x="980" y="1098"/>
                    <a:pt x="977" y="1097"/>
                  </a:cubicBezTo>
                  <a:cubicBezTo>
                    <a:pt x="972" y="1096"/>
                    <a:pt x="972" y="1096"/>
                    <a:pt x="972" y="1096"/>
                  </a:cubicBezTo>
                  <a:cubicBezTo>
                    <a:pt x="970" y="1096"/>
                    <a:pt x="968" y="1095"/>
                    <a:pt x="966" y="1094"/>
                  </a:cubicBezTo>
                  <a:cubicBezTo>
                    <a:pt x="961" y="1093"/>
                    <a:pt x="961" y="1093"/>
                    <a:pt x="961" y="1093"/>
                  </a:cubicBezTo>
                  <a:cubicBezTo>
                    <a:pt x="957" y="1091"/>
                    <a:pt x="957" y="1091"/>
                    <a:pt x="957" y="1091"/>
                  </a:cubicBezTo>
                  <a:cubicBezTo>
                    <a:pt x="950" y="1089"/>
                    <a:pt x="943" y="1087"/>
                    <a:pt x="937" y="1084"/>
                  </a:cubicBezTo>
                  <a:cubicBezTo>
                    <a:pt x="934" y="1084"/>
                    <a:pt x="934" y="1084"/>
                    <a:pt x="934" y="1084"/>
                  </a:cubicBezTo>
                  <a:cubicBezTo>
                    <a:pt x="932" y="1082"/>
                    <a:pt x="930" y="1082"/>
                    <a:pt x="928" y="1081"/>
                  </a:cubicBezTo>
                  <a:cubicBezTo>
                    <a:pt x="925" y="1080"/>
                    <a:pt x="925" y="1080"/>
                    <a:pt x="925" y="1080"/>
                  </a:cubicBezTo>
                  <a:cubicBezTo>
                    <a:pt x="922" y="1079"/>
                    <a:pt x="919" y="1077"/>
                    <a:pt x="915" y="1075"/>
                  </a:cubicBezTo>
                  <a:cubicBezTo>
                    <a:pt x="911" y="1074"/>
                    <a:pt x="911" y="1074"/>
                    <a:pt x="911" y="1074"/>
                  </a:cubicBezTo>
                  <a:cubicBezTo>
                    <a:pt x="907" y="1072"/>
                    <a:pt x="907" y="1072"/>
                    <a:pt x="907" y="1072"/>
                  </a:cubicBezTo>
                  <a:cubicBezTo>
                    <a:pt x="904" y="1071"/>
                    <a:pt x="902" y="1070"/>
                    <a:pt x="899" y="1069"/>
                  </a:cubicBezTo>
                  <a:cubicBezTo>
                    <a:pt x="898" y="1068"/>
                    <a:pt x="898" y="1068"/>
                    <a:pt x="898" y="1068"/>
                  </a:cubicBezTo>
                  <a:cubicBezTo>
                    <a:pt x="894" y="1066"/>
                    <a:pt x="891" y="1065"/>
                    <a:pt x="888" y="1063"/>
                  </a:cubicBezTo>
                  <a:cubicBezTo>
                    <a:pt x="887" y="1062"/>
                    <a:pt x="887" y="1062"/>
                    <a:pt x="887" y="1062"/>
                  </a:cubicBezTo>
                  <a:cubicBezTo>
                    <a:pt x="732" y="983"/>
                    <a:pt x="625" y="820"/>
                    <a:pt x="625" y="633"/>
                  </a:cubicBezTo>
                  <a:cubicBezTo>
                    <a:pt x="625" y="573"/>
                    <a:pt x="635" y="517"/>
                    <a:pt x="655" y="464"/>
                  </a:cubicBezTo>
                  <a:cubicBezTo>
                    <a:pt x="655" y="463"/>
                    <a:pt x="655" y="463"/>
                    <a:pt x="655" y="463"/>
                  </a:cubicBezTo>
                  <a:cubicBezTo>
                    <a:pt x="657" y="461"/>
                    <a:pt x="657" y="458"/>
                    <a:pt x="659" y="456"/>
                  </a:cubicBezTo>
                  <a:cubicBezTo>
                    <a:pt x="659" y="454"/>
                    <a:pt x="659" y="454"/>
                    <a:pt x="659" y="454"/>
                  </a:cubicBezTo>
                  <a:cubicBezTo>
                    <a:pt x="660" y="452"/>
                    <a:pt x="661" y="449"/>
                    <a:pt x="662" y="447"/>
                  </a:cubicBezTo>
                  <a:cubicBezTo>
                    <a:pt x="662" y="446"/>
                    <a:pt x="662" y="446"/>
                    <a:pt x="662" y="446"/>
                  </a:cubicBezTo>
                  <a:cubicBezTo>
                    <a:pt x="694" y="372"/>
                    <a:pt x="743" y="307"/>
                    <a:pt x="805" y="257"/>
                  </a:cubicBezTo>
                  <a:cubicBezTo>
                    <a:pt x="807" y="256"/>
                    <a:pt x="807" y="256"/>
                    <a:pt x="807" y="256"/>
                  </a:cubicBezTo>
                  <a:cubicBezTo>
                    <a:pt x="810" y="253"/>
                    <a:pt x="810" y="253"/>
                    <a:pt x="810" y="253"/>
                  </a:cubicBezTo>
                  <a:cubicBezTo>
                    <a:pt x="827" y="240"/>
                    <a:pt x="846" y="227"/>
                    <a:pt x="866" y="216"/>
                  </a:cubicBezTo>
                  <a:cubicBezTo>
                    <a:pt x="1049" y="110"/>
                    <a:pt x="1273" y="138"/>
                    <a:pt x="1425" y="270"/>
                  </a:cubicBezTo>
                  <a:cubicBezTo>
                    <a:pt x="1426" y="272"/>
                    <a:pt x="1426" y="272"/>
                    <a:pt x="1426" y="272"/>
                  </a:cubicBezTo>
                  <a:cubicBezTo>
                    <a:pt x="1428" y="274"/>
                    <a:pt x="1430" y="275"/>
                    <a:pt x="1433" y="277"/>
                  </a:cubicBezTo>
                  <a:cubicBezTo>
                    <a:pt x="1436" y="281"/>
                    <a:pt x="1436" y="281"/>
                    <a:pt x="1436" y="281"/>
                  </a:cubicBezTo>
                  <a:cubicBezTo>
                    <a:pt x="1438" y="282"/>
                    <a:pt x="1439" y="284"/>
                    <a:pt x="1441" y="285"/>
                  </a:cubicBezTo>
                  <a:cubicBezTo>
                    <a:pt x="1442" y="287"/>
                    <a:pt x="1444" y="288"/>
                    <a:pt x="1445" y="290"/>
                  </a:cubicBezTo>
                  <a:cubicBezTo>
                    <a:pt x="1449" y="294"/>
                    <a:pt x="1449" y="294"/>
                    <a:pt x="1449" y="294"/>
                  </a:cubicBezTo>
                  <a:cubicBezTo>
                    <a:pt x="1451" y="295"/>
                    <a:pt x="1452" y="297"/>
                    <a:pt x="1454" y="298"/>
                  </a:cubicBezTo>
                  <a:cubicBezTo>
                    <a:pt x="1455" y="299"/>
                    <a:pt x="1457" y="301"/>
                    <a:pt x="1458" y="303"/>
                  </a:cubicBezTo>
                  <a:cubicBezTo>
                    <a:pt x="1461" y="306"/>
                    <a:pt x="1461" y="306"/>
                    <a:pt x="1461" y="306"/>
                  </a:cubicBezTo>
                  <a:cubicBezTo>
                    <a:pt x="1463" y="308"/>
                    <a:pt x="1465" y="310"/>
                    <a:pt x="1467" y="312"/>
                  </a:cubicBezTo>
                  <a:cubicBezTo>
                    <a:pt x="1469" y="315"/>
                    <a:pt x="1469" y="315"/>
                    <a:pt x="1469" y="315"/>
                  </a:cubicBezTo>
                  <a:cubicBezTo>
                    <a:pt x="1489" y="338"/>
                    <a:pt x="1508" y="364"/>
                    <a:pt x="1525" y="392"/>
                  </a:cubicBezTo>
                  <a:cubicBezTo>
                    <a:pt x="1536" y="413"/>
                    <a:pt x="1547" y="434"/>
                    <a:pt x="1555" y="455"/>
                  </a:cubicBezTo>
                  <a:cubicBezTo>
                    <a:pt x="1556" y="456"/>
                    <a:pt x="1556" y="456"/>
                    <a:pt x="1556" y="456"/>
                  </a:cubicBezTo>
                  <a:cubicBezTo>
                    <a:pt x="1557" y="459"/>
                    <a:pt x="1557" y="459"/>
                    <a:pt x="1557" y="459"/>
                  </a:cubicBezTo>
                  <a:cubicBezTo>
                    <a:pt x="1563" y="475"/>
                    <a:pt x="1568" y="492"/>
                    <a:pt x="1573" y="509"/>
                  </a:cubicBezTo>
                  <a:cubicBezTo>
                    <a:pt x="1575" y="514"/>
                    <a:pt x="1576" y="521"/>
                    <a:pt x="1577" y="526"/>
                  </a:cubicBezTo>
                  <a:cubicBezTo>
                    <a:pt x="1578" y="531"/>
                    <a:pt x="1578" y="531"/>
                    <a:pt x="1578" y="531"/>
                  </a:cubicBezTo>
                  <a:cubicBezTo>
                    <a:pt x="1578" y="532"/>
                    <a:pt x="1578" y="532"/>
                    <a:pt x="1578" y="532"/>
                  </a:cubicBezTo>
                  <a:cubicBezTo>
                    <a:pt x="1578" y="532"/>
                    <a:pt x="1578" y="532"/>
                    <a:pt x="1578" y="532"/>
                  </a:cubicBezTo>
                  <a:cubicBezTo>
                    <a:pt x="1586" y="581"/>
                    <a:pt x="1586" y="581"/>
                    <a:pt x="1586" y="581"/>
                  </a:cubicBezTo>
                  <a:cubicBezTo>
                    <a:pt x="1586" y="581"/>
                    <a:pt x="1586" y="581"/>
                    <a:pt x="1586" y="581"/>
                  </a:cubicBezTo>
                  <a:cubicBezTo>
                    <a:pt x="1736" y="581"/>
                    <a:pt x="1736" y="581"/>
                    <a:pt x="1736" y="581"/>
                  </a:cubicBezTo>
                  <a:cubicBezTo>
                    <a:pt x="1915" y="581"/>
                    <a:pt x="1915" y="581"/>
                    <a:pt x="1915" y="581"/>
                  </a:cubicBezTo>
                  <a:cubicBezTo>
                    <a:pt x="1595" y="1242"/>
                    <a:pt x="1595" y="1242"/>
                    <a:pt x="1595" y="1242"/>
                  </a:cubicBezTo>
                  <a:cubicBezTo>
                    <a:pt x="1755" y="1242"/>
                    <a:pt x="1755" y="1242"/>
                    <a:pt x="1755" y="1242"/>
                  </a:cubicBezTo>
                  <a:cubicBezTo>
                    <a:pt x="2106" y="518"/>
                    <a:pt x="2106" y="518"/>
                    <a:pt x="2106" y="518"/>
                  </a:cubicBezTo>
                  <a:cubicBezTo>
                    <a:pt x="2106" y="438"/>
                    <a:pt x="2106" y="438"/>
                    <a:pt x="2106" y="438"/>
                  </a:cubicBezTo>
                  <a:cubicBezTo>
                    <a:pt x="1707" y="438"/>
                    <a:pt x="1707" y="438"/>
                    <a:pt x="1707" y="438"/>
                  </a:cubicBezTo>
                  <a:cubicBezTo>
                    <a:pt x="1636" y="221"/>
                    <a:pt x="1452" y="56"/>
                    <a:pt x="1225" y="13"/>
                  </a:cubicBezTo>
                  <a:cubicBezTo>
                    <a:pt x="1222" y="13"/>
                    <a:pt x="1219" y="12"/>
                    <a:pt x="1216" y="12"/>
                  </a:cubicBezTo>
                  <a:cubicBezTo>
                    <a:pt x="1213" y="12"/>
                    <a:pt x="1213" y="12"/>
                    <a:pt x="1213" y="12"/>
                  </a:cubicBezTo>
                  <a:cubicBezTo>
                    <a:pt x="1154" y="1"/>
                    <a:pt x="1093" y="0"/>
                    <a:pt x="1032" y="7"/>
                  </a:cubicBezTo>
                  <a:cubicBezTo>
                    <a:pt x="1029" y="7"/>
                    <a:pt x="1029" y="7"/>
                    <a:pt x="1029" y="7"/>
                  </a:cubicBezTo>
                  <a:cubicBezTo>
                    <a:pt x="1021" y="8"/>
                    <a:pt x="1021" y="8"/>
                    <a:pt x="1021" y="8"/>
                  </a:cubicBezTo>
                  <a:cubicBezTo>
                    <a:pt x="929" y="21"/>
                    <a:pt x="839" y="54"/>
                    <a:pt x="759" y="107"/>
                  </a:cubicBezTo>
                  <a:cubicBezTo>
                    <a:pt x="758" y="107"/>
                    <a:pt x="758" y="107"/>
                    <a:pt x="758" y="107"/>
                  </a:cubicBezTo>
                  <a:cubicBezTo>
                    <a:pt x="755" y="109"/>
                    <a:pt x="752" y="112"/>
                    <a:pt x="749" y="114"/>
                  </a:cubicBezTo>
                  <a:cubicBezTo>
                    <a:pt x="745" y="116"/>
                    <a:pt x="745" y="116"/>
                    <a:pt x="745" y="116"/>
                  </a:cubicBezTo>
                  <a:cubicBezTo>
                    <a:pt x="742" y="118"/>
                    <a:pt x="740" y="120"/>
                    <a:pt x="737" y="122"/>
                  </a:cubicBezTo>
                  <a:cubicBezTo>
                    <a:pt x="732" y="126"/>
                    <a:pt x="732" y="126"/>
                    <a:pt x="732" y="126"/>
                  </a:cubicBezTo>
                  <a:cubicBezTo>
                    <a:pt x="727" y="129"/>
                    <a:pt x="727" y="129"/>
                    <a:pt x="727" y="129"/>
                  </a:cubicBezTo>
                  <a:cubicBezTo>
                    <a:pt x="724" y="132"/>
                    <a:pt x="721" y="134"/>
                    <a:pt x="718" y="136"/>
                  </a:cubicBezTo>
                  <a:cubicBezTo>
                    <a:pt x="716" y="138"/>
                    <a:pt x="716" y="138"/>
                    <a:pt x="716" y="138"/>
                  </a:cubicBezTo>
                  <a:cubicBezTo>
                    <a:pt x="713" y="141"/>
                    <a:pt x="709" y="143"/>
                    <a:pt x="706" y="146"/>
                  </a:cubicBezTo>
                  <a:cubicBezTo>
                    <a:pt x="705" y="147"/>
                    <a:pt x="705" y="147"/>
                    <a:pt x="705" y="147"/>
                  </a:cubicBezTo>
                  <a:cubicBezTo>
                    <a:pt x="688" y="161"/>
                    <a:pt x="672" y="176"/>
                    <a:pt x="656" y="192"/>
                  </a:cubicBezTo>
                  <a:cubicBezTo>
                    <a:pt x="653" y="195"/>
                    <a:pt x="653" y="195"/>
                    <a:pt x="653" y="195"/>
                  </a:cubicBezTo>
                  <a:cubicBezTo>
                    <a:pt x="652" y="197"/>
                    <a:pt x="650" y="199"/>
                    <a:pt x="648" y="200"/>
                  </a:cubicBezTo>
                  <a:cubicBezTo>
                    <a:pt x="569" y="284"/>
                    <a:pt x="516" y="386"/>
                    <a:pt x="492" y="492"/>
                  </a:cubicBezTo>
                  <a:cubicBezTo>
                    <a:pt x="491" y="495"/>
                    <a:pt x="491" y="495"/>
                    <a:pt x="491" y="495"/>
                  </a:cubicBezTo>
                  <a:cubicBezTo>
                    <a:pt x="490" y="498"/>
                    <a:pt x="490" y="500"/>
                    <a:pt x="490" y="502"/>
                  </a:cubicBezTo>
                  <a:cubicBezTo>
                    <a:pt x="489" y="507"/>
                    <a:pt x="488" y="512"/>
                    <a:pt x="487" y="517"/>
                  </a:cubicBezTo>
                  <a:cubicBezTo>
                    <a:pt x="470" y="498"/>
                    <a:pt x="450" y="482"/>
                    <a:pt x="428" y="470"/>
                  </a:cubicBezTo>
                  <a:cubicBezTo>
                    <a:pt x="391" y="449"/>
                    <a:pt x="347" y="439"/>
                    <a:pt x="299" y="439"/>
                  </a:cubicBezTo>
                  <a:cubicBezTo>
                    <a:pt x="220" y="439"/>
                    <a:pt x="155" y="464"/>
                    <a:pt x="104" y="514"/>
                  </a:cubicBezTo>
                  <a:cubicBezTo>
                    <a:pt x="54" y="564"/>
                    <a:pt x="27" y="632"/>
                    <a:pt x="23" y="719"/>
                  </a:cubicBezTo>
                  <a:cubicBezTo>
                    <a:pt x="172" y="719"/>
                    <a:pt x="172" y="719"/>
                    <a:pt x="172" y="719"/>
                  </a:cubicBezTo>
                  <a:cubicBezTo>
                    <a:pt x="173" y="677"/>
                    <a:pt x="185" y="643"/>
                    <a:pt x="206" y="619"/>
                  </a:cubicBezTo>
                  <a:cubicBezTo>
                    <a:pt x="228" y="595"/>
                    <a:pt x="256" y="582"/>
                    <a:pt x="289" y="582"/>
                  </a:cubicBezTo>
                  <a:cubicBezTo>
                    <a:pt x="321" y="582"/>
                    <a:pt x="347" y="592"/>
                    <a:pt x="368" y="612"/>
                  </a:cubicBezTo>
                  <a:cubicBezTo>
                    <a:pt x="388" y="633"/>
                    <a:pt x="399" y="658"/>
                    <a:pt x="399" y="689"/>
                  </a:cubicBezTo>
                  <a:cubicBezTo>
                    <a:pt x="399" y="720"/>
                    <a:pt x="389" y="753"/>
                    <a:pt x="369" y="789"/>
                  </a:cubicBezTo>
                  <a:cubicBezTo>
                    <a:pt x="349" y="827"/>
                    <a:pt x="309" y="876"/>
                    <a:pt x="249" y="936"/>
                  </a:cubicBezTo>
                  <a:cubicBezTo>
                    <a:pt x="0" y="1190"/>
                    <a:pt x="0" y="1190"/>
                    <a:pt x="0" y="1190"/>
                  </a:cubicBezTo>
                  <a:cubicBezTo>
                    <a:pt x="0" y="1263"/>
                    <a:pt x="0" y="1263"/>
                    <a:pt x="0" y="1263"/>
                  </a:cubicBezTo>
                  <a:cubicBezTo>
                    <a:pt x="824" y="1263"/>
                    <a:pt x="824" y="1263"/>
                    <a:pt x="824" y="1263"/>
                  </a:cubicBezTo>
                  <a:cubicBezTo>
                    <a:pt x="746" y="1230"/>
                    <a:pt x="674" y="1183"/>
                    <a:pt x="611" y="1122"/>
                  </a:cubicBezTo>
                  <a:cubicBezTo>
                    <a:pt x="271" y="1122"/>
                    <a:pt x="271" y="1122"/>
                    <a:pt x="271" y="1122"/>
                  </a:cubicBezTo>
                  <a:cubicBezTo>
                    <a:pt x="361" y="1027"/>
                    <a:pt x="361" y="1027"/>
                    <a:pt x="361" y="1027"/>
                  </a:cubicBezTo>
                  <a:cubicBezTo>
                    <a:pt x="432" y="953"/>
                    <a:pt x="482" y="889"/>
                    <a:pt x="509" y="835"/>
                  </a:cubicBezTo>
                  <a:cubicBezTo>
                    <a:pt x="514" y="851"/>
                    <a:pt x="521" y="868"/>
                    <a:pt x="528" y="884"/>
                  </a:cubicBezTo>
                  <a:cubicBezTo>
                    <a:pt x="528" y="884"/>
                    <a:pt x="528" y="884"/>
                    <a:pt x="528" y="884"/>
                  </a:cubicBezTo>
                  <a:cubicBezTo>
                    <a:pt x="530" y="889"/>
                    <a:pt x="530" y="889"/>
                    <a:pt x="530" y="889"/>
                  </a:cubicBezTo>
                  <a:cubicBezTo>
                    <a:pt x="530" y="889"/>
                    <a:pt x="530" y="889"/>
                    <a:pt x="530" y="889"/>
                  </a:cubicBezTo>
                  <a:cubicBezTo>
                    <a:pt x="550" y="933"/>
                    <a:pt x="574" y="975"/>
                    <a:pt x="603" y="1012"/>
                  </a:cubicBezTo>
                  <a:cubicBezTo>
                    <a:pt x="686" y="1123"/>
                    <a:pt x="801" y="1201"/>
                    <a:pt x="928" y="1238"/>
                  </a:cubicBezTo>
                  <a:cubicBezTo>
                    <a:pt x="928" y="1238"/>
                    <a:pt x="928" y="1238"/>
                    <a:pt x="928" y="1238"/>
                  </a:cubicBezTo>
                  <a:cubicBezTo>
                    <a:pt x="984" y="1255"/>
                    <a:pt x="1045" y="1264"/>
                    <a:pt x="1107" y="1264"/>
                  </a:cubicBezTo>
                  <a:close/>
                </a:path>
              </a:pathLst>
            </a:custGeom>
            <a:solidFill>
              <a:schemeClr val="tx2"/>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gr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14960" y="55435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noProof="0" dirty="0">
                <a:ln>
                  <a:noFill/>
                </a:ln>
                <a:solidFill>
                  <a:srgbClr val="222A35"/>
                </a:solidFill>
                <a:effectLst/>
                <a:uLnTx/>
                <a:uFillTx/>
                <a:latin typeface="+mn-ea"/>
                <a:ea typeface="+mn-ea"/>
                <a:cs typeface="+mn-cs"/>
                <a:sym typeface="+mn-ea"/>
              </a:rPr>
              <a:t>2018</a:t>
            </a:r>
            <a:r>
              <a:rPr lang="zh-CN" altLang="en-US" sz="2400" noProof="0" dirty="0">
                <a:ln>
                  <a:noFill/>
                </a:ln>
                <a:solidFill>
                  <a:srgbClr val="222A35"/>
                </a:solidFill>
                <a:effectLst/>
                <a:uLnTx/>
                <a:uFillTx/>
                <a:latin typeface="+mn-ea"/>
                <a:ea typeface="+mn-ea"/>
                <a:cs typeface="+mn-cs"/>
                <a:sym typeface="+mn-ea"/>
              </a:rPr>
              <a:t>年销售数据计划：</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西北片</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2018</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年计划销售       万，较</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年销售增长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。毛利计划      万，较</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年毛利增长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2018</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年计划交易笔数       ，笔数增长     </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 ，日均增长    笔。客单价   元，中药销售       万元，较</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年中药增长</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微</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软雅黑</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24</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号</a:t>
            </a:r>
            <a:r>
              <a:rPr kumimoji="0" lang="zh-CN" altLang="en-US" sz="2400" b="0" i="0" u="none" strike="noStrike" kern="1200" cap="none" spc="0" normalizeH="0" baseline="0" noProof="0" dirty="0" smtClean="0">
                <a:ln>
                  <a:noFill/>
                </a:ln>
                <a:solidFill>
                  <a:srgbClr val="222A35"/>
                </a:solidFill>
                <a:effectLst/>
                <a:uLnTx/>
                <a:uFillTx/>
                <a:latin typeface="+mj-ea"/>
                <a:ea typeface="+mj-ea"/>
                <a:cs typeface="+mn-cs"/>
                <a:sym typeface="+mn-ea"/>
              </a:rPr>
              <a:t>（</a:t>
            </a:r>
            <a:r>
              <a:rPr kumimoji="0" lang="en-US" altLang="zh-CN" sz="2400" b="0" i="0" u="none" strike="noStrike" kern="1200" cap="none" spc="0" normalizeH="0" baseline="0" noProof="0" dirty="0" smtClean="0">
                <a:ln>
                  <a:noFill/>
                </a:ln>
                <a:solidFill>
                  <a:srgbClr val="222A35"/>
                </a:solidFill>
                <a:effectLst/>
                <a:uLnTx/>
                <a:uFillTx/>
                <a:latin typeface="+mj-ea"/>
                <a:ea typeface="+mj-ea"/>
                <a:cs typeface="+mn-cs"/>
                <a:sym typeface="+mn-ea"/>
              </a:rPr>
              <a:t>5</a:t>
            </a:r>
            <a:r>
              <a:rPr kumimoji="0" lang="zh-CN" altLang="en-US" sz="2400" b="0" i="0" u="none" strike="noStrike" kern="1200" cap="none" spc="0" normalizeH="0" baseline="0" noProof="0" dirty="0" smtClean="0">
                <a:ln>
                  <a:noFill/>
                </a:ln>
                <a:solidFill>
                  <a:srgbClr val="222A35"/>
                </a:solidFill>
                <a:effectLst/>
                <a:uLnTx/>
                <a:uFillTx/>
                <a:latin typeface="+mj-ea"/>
                <a:ea typeface="+mj-ea"/>
                <a:cs typeface="+mn-cs"/>
                <a:sym typeface="+mn-ea"/>
              </a:rPr>
              <a:t>条以内）</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微</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软雅黑</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24</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号</a:t>
            </a:r>
            <a:r>
              <a:rPr kumimoji="0" lang="zh-CN" altLang="en-US" sz="2400" b="0" i="0" u="none" strike="noStrike" kern="1200" cap="none" spc="0" normalizeH="0" baseline="0" noProof="0" dirty="0" smtClean="0">
                <a:ln>
                  <a:noFill/>
                </a:ln>
                <a:solidFill>
                  <a:srgbClr val="222A35"/>
                </a:solidFill>
                <a:effectLst/>
                <a:uLnTx/>
                <a:uFillTx/>
                <a:latin typeface="+mj-ea"/>
                <a:ea typeface="+mj-ea"/>
                <a:cs typeface="+mn-cs"/>
                <a:sym typeface="+mn-ea"/>
              </a:rPr>
              <a:t>（</a:t>
            </a:r>
            <a:r>
              <a:rPr kumimoji="0" lang="en-US" altLang="zh-CN" sz="2400" b="0" i="0" u="none" strike="noStrike" kern="1200" cap="none" spc="0" normalizeH="0" baseline="0" noProof="0" dirty="0" smtClean="0">
                <a:ln>
                  <a:noFill/>
                </a:ln>
                <a:solidFill>
                  <a:srgbClr val="222A35"/>
                </a:solidFill>
                <a:effectLst/>
                <a:uLnTx/>
                <a:uFillTx/>
                <a:latin typeface="+mj-ea"/>
                <a:ea typeface="+mj-ea"/>
                <a:cs typeface="+mn-cs"/>
                <a:sym typeface="+mn-ea"/>
              </a:rPr>
              <a:t>5</a:t>
            </a:r>
            <a:r>
              <a:rPr kumimoji="0" lang="zh-CN" altLang="en-US" sz="2400" b="0" i="0" u="none" strike="noStrike" kern="1200" cap="none" spc="0" normalizeH="0" baseline="0" noProof="0" dirty="0" smtClean="0">
                <a:ln>
                  <a:noFill/>
                </a:ln>
                <a:solidFill>
                  <a:srgbClr val="222A35"/>
                </a:solidFill>
                <a:effectLst/>
                <a:uLnTx/>
                <a:uFillTx/>
                <a:latin typeface="+mj-ea"/>
                <a:ea typeface="+mj-ea"/>
                <a:cs typeface="+mn-cs"/>
                <a:sym typeface="+mn-ea"/>
              </a:rPr>
              <a:t>条以内）</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微</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软雅黑</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24</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号</a:t>
            </a:r>
            <a:r>
              <a:rPr kumimoji="0" lang="zh-CN" altLang="en-US" sz="2400" b="0" i="0" u="none" strike="noStrike" kern="1200" cap="none" spc="0" normalizeH="0" baseline="0" noProof="0" dirty="0" smtClean="0">
                <a:ln>
                  <a:noFill/>
                </a:ln>
                <a:solidFill>
                  <a:srgbClr val="222A35"/>
                </a:solidFill>
                <a:effectLst/>
                <a:uLnTx/>
                <a:uFillTx/>
                <a:latin typeface="+mj-ea"/>
                <a:ea typeface="+mj-ea"/>
                <a:cs typeface="+mn-cs"/>
                <a:sym typeface="+mn-ea"/>
              </a:rPr>
              <a:t>（</a:t>
            </a:r>
            <a:r>
              <a:rPr kumimoji="0" lang="en-US" altLang="zh-CN" sz="2400" b="0" i="0" u="none" strike="noStrike" kern="1200" cap="none" spc="0" normalizeH="0" baseline="0" noProof="0" dirty="0" smtClean="0">
                <a:ln>
                  <a:noFill/>
                </a:ln>
                <a:solidFill>
                  <a:srgbClr val="222A35"/>
                </a:solidFill>
                <a:effectLst/>
                <a:uLnTx/>
                <a:uFillTx/>
                <a:latin typeface="+mj-ea"/>
                <a:ea typeface="+mj-ea"/>
                <a:cs typeface="+mn-cs"/>
                <a:sym typeface="+mn-ea"/>
              </a:rPr>
              <a:t>5</a:t>
            </a:r>
            <a:r>
              <a:rPr kumimoji="0" lang="zh-CN" altLang="en-US" sz="2400" b="0" i="0" u="none" strike="noStrike" kern="1200" cap="none" spc="0" normalizeH="0" baseline="0" noProof="0" dirty="0" smtClean="0">
                <a:ln>
                  <a:noFill/>
                </a:ln>
                <a:solidFill>
                  <a:srgbClr val="222A35"/>
                </a:solidFill>
                <a:effectLst/>
                <a:uLnTx/>
                <a:uFillTx/>
                <a:latin typeface="+mj-ea"/>
                <a:ea typeface="+mj-ea"/>
                <a:cs typeface="+mn-cs"/>
                <a:sym typeface="+mn-ea"/>
              </a:rPr>
              <a:t>条以内）</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191135" y="571500"/>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sz="2400" b="0" i="0" u="none" strike="noStrike" kern="1200" cap="none" spc="0" normalizeH="0" baseline="0" noProof="0" dirty="0">
                <a:ln>
                  <a:noFill/>
                </a:ln>
                <a:solidFill>
                  <a:srgbClr val="222A35"/>
                </a:solidFill>
                <a:effectLst/>
                <a:uLnTx/>
                <a:uFillTx/>
                <a:cs typeface="+mn-cs"/>
                <a:sym typeface="+mn-ea"/>
              </a:rPr>
              <a:t>2</a:t>
            </a:r>
            <a:r>
              <a:rPr kumimoji="0" lang="zh-CN" altLang="en-US" sz="2400" b="0" i="0" u="none" strike="noStrike" kern="1200" cap="none" spc="0" normalizeH="0" baseline="0" noProof="0" dirty="0">
                <a:ln>
                  <a:noFill/>
                </a:ln>
                <a:solidFill>
                  <a:srgbClr val="222A35"/>
                </a:solidFill>
                <a:effectLst/>
                <a:uLnTx/>
                <a:uFillTx/>
                <a:cs typeface="+mn-cs"/>
                <a:sym typeface="+mn-ea"/>
              </a:rPr>
              <a:t>、</a:t>
            </a:r>
            <a:r>
              <a:rPr kumimoji="0" sz="2400" b="0" i="0" u="none" strike="noStrike" kern="1200" cap="none" spc="0" normalizeH="0" baseline="0" noProof="0" dirty="0">
                <a:ln>
                  <a:noFill/>
                </a:ln>
                <a:solidFill>
                  <a:srgbClr val="222A35"/>
                </a:solidFill>
                <a:effectLst/>
                <a:uLnTx/>
                <a:uFillTx/>
                <a:cs typeface="+mn-cs"/>
                <a:sym typeface="+mn-ea"/>
              </a:rPr>
              <a:t>片区中药的增量：(1)利用药师团队对经营的中药品种进行解析（有效成分、药理作用、功能主治、联合用药及禁忌），从8月15日开始学习，每天一个品种，门店交接班培训，片区巡店抽查，近半月的抽查员工对产品有新的认识。在中医比较紧缺的这段时间里，力争中药销售有新的突破（达到月均销售29-30万元）。(2)品种的补充：</a:t>
            </a:r>
            <a:r>
              <a:rPr kumimoji="0" lang="zh-CN" sz="2400" b="0" i="0" u="none" strike="noStrike" kern="1200" cap="none" spc="0" normalizeH="0" baseline="0" noProof="0" dirty="0">
                <a:ln>
                  <a:noFill/>
                </a:ln>
                <a:solidFill>
                  <a:srgbClr val="222A35"/>
                </a:solidFill>
                <a:effectLst/>
                <a:uLnTx/>
                <a:uFillTx/>
                <a:cs typeface="+mn-cs"/>
                <a:sym typeface="+mn-ea"/>
              </a:rPr>
              <a:t>中药必备已做进系统，</a:t>
            </a:r>
            <a:r>
              <a:rPr kumimoji="0" sz="2400" b="0" i="0" u="none" strike="noStrike" kern="1200" cap="none" spc="0" normalizeH="0" baseline="0" noProof="0" dirty="0">
                <a:ln>
                  <a:noFill/>
                </a:ln>
                <a:solidFill>
                  <a:srgbClr val="222A35"/>
                </a:solidFill>
                <a:effectLst/>
                <a:uLnTx/>
                <a:uFillTx/>
                <a:cs typeface="+mn-cs"/>
                <a:sym typeface="+mn-ea"/>
              </a:rPr>
              <a:t>片区抽查门店经营的品种必须达90%，确保销售。</a:t>
            </a:r>
            <a:endParaRPr kumimoji="0" sz="2400" b="0" i="0" u="none" strike="noStrike" kern="1200" cap="none" spc="0" normalizeH="0" baseline="0" noProof="0" dirty="0">
              <a:ln>
                <a:noFill/>
              </a:ln>
              <a:solidFill>
                <a:srgbClr val="222A35"/>
              </a:solidFill>
              <a:effectLst/>
              <a:uLnTx/>
              <a:uFillTx/>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微</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软雅黑</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24</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号</a:t>
            </a:r>
            <a:r>
              <a:rPr kumimoji="0" lang="zh-CN" altLang="en-US" sz="2400" b="0" i="0" u="none" strike="noStrike" kern="1200" cap="none" spc="0" normalizeH="0" baseline="0" noProof="0" dirty="0" smtClean="0">
                <a:ln>
                  <a:noFill/>
                </a:ln>
                <a:solidFill>
                  <a:srgbClr val="222A35"/>
                </a:solidFill>
                <a:effectLst/>
                <a:uLnTx/>
                <a:uFillTx/>
                <a:latin typeface="+mj-ea"/>
                <a:ea typeface="+mj-ea"/>
                <a:cs typeface="+mn-cs"/>
                <a:sym typeface="+mn-ea"/>
              </a:rPr>
              <a:t>（</a:t>
            </a:r>
            <a:r>
              <a:rPr kumimoji="0" lang="en-US" altLang="zh-CN" sz="2400" b="0" i="0" u="none" strike="noStrike" kern="1200" cap="none" spc="0" normalizeH="0" baseline="0" noProof="0" dirty="0" smtClean="0">
                <a:ln>
                  <a:noFill/>
                </a:ln>
                <a:solidFill>
                  <a:srgbClr val="222A35"/>
                </a:solidFill>
                <a:effectLst/>
                <a:uLnTx/>
                <a:uFillTx/>
                <a:latin typeface="+mj-ea"/>
                <a:ea typeface="+mj-ea"/>
                <a:cs typeface="+mn-cs"/>
                <a:sym typeface="+mn-ea"/>
              </a:rPr>
              <a:t>5</a:t>
            </a:r>
            <a:r>
              <a:rPr kumimoji="0" lang="zh-CN" altLang="en-US" sz="2400" b="0" i="0" u="none" strike="noStrike" kern="1200" cap="none" spc="0" normalizeH="0" baseline="0" noProof="0" dirty="0" smtClean="0">
                <a:ln>
                  <a:noFill/>
                </a:ln>
                <a:solidFill>
                  <a:srgbClr val="222A35"/>
                </a:solidFill>
                <a:effectLst/>
                <a:uLnTx/>
                <a:uFillTx/>
                <a:latin typeface="+mj-ea"/>
                <a:ea typeface="+mj-ea"/>
                <a:cs typeface="+mn-cs"/>
                <a:sym typeface="+mn-ea"/>
              </a:rPr>
              <a:t>条以内）</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13995" y="933450"/>
            <a:ext cx="8782050" cy="3776980"/>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sz="2400" b="0" i="0" u="none" strike="noStrike" kern="1200" cap="none" spc="0" normalizeH="0" baseline="0" noProof="0" dirty="0" smtClean="0">
                <a:ln>
                  <a:noFill/>
                </a:ln>
                <a:solidFill>
                  <a:srgbClr val="222A35"/>
                </a:solidFill>
                <a:effectLst/>
                <a:uLnTx/>
                <a:uFillTx/>
                <a:latin typeface="+mn-ea"/>
                <a:ea typeface="+mn-ea"/>
                <a:cs typeface="+mn-cs"/>
                <a:sym typeface="+mn-ea"/>
              </a:rPr>
              <a:t>3</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、帮扶片区日均</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3000</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元以下门店（新怡店和聚萃路店）尽快上量和扭亏：（</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）团队的稳定：新怡店从</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11</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月份起人员全部更换，强化新团队学习意识（每天跟踪瑞学的拿药练习并进行检核）。（</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2</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）门店品种库存的分析：新怡店目前经营品规数：    个，数量为</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的有     个，占比     ，数量为</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2</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的有   个，占比   </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1-2</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个单品库存总占比为     </a:t>
            </a:r>
            <a:r>
              <a:rPr kumimoji="0" lang="en-US" altLang="zh-CN" sz="2400" b="0" i="0" u="none" strike="noStrike" kern="1200" cap="none" spc="0" normalizeH="0" baseline="0" noProof="0" dirty="0" smtClean="0">
                <a:ln>
                  <a:noFill/>
                </a:ln>
                <a:solidFill>
                  <a:srgbClr val="222A35"/>
                </a:solidFill>
                <a:effectLst/>
                <a:uLnTx/>
                <a:uFillTx/>
                <a:latin typeface="+mn-ea"/>
                <a:ea typeface="+mn-ea"/>
                <a:cs typeface="+mn-cs"/>
                <a:sym typeface="+mn-ea"/>
              </a:rPr>
              <a:t>%</a:t>
            </a:r>
            <a:r>
              <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rPr>
              <a:t>，根据周边顾客</a:t>
            </a: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smtClean="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394335" y="572135"/>
            <a:ext cx="8601710" cy="413829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的需求，计划增补疗程用药品种    个，</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）价格的收集录入及标示：督促门店每月收集的会员超低特价不得低于</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100</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个</a:t>
            </a: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店，门店在相应的品种陈列处做好标注（用红色的特价签），特价吸客。</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21615" y="554355"/>
            <a:ext cx="8646160" cy="4239260"/>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lang="en-US" altLang="zh-CN" sz="2400">
                <a:latin typeface="微软雅黑" panose="020B0503020204020204" pitchFamily="34" charset="-122"/>
                <a:ea typeface="微软雅黑" panose="020B0503020204020204" pitchFamily="34" charset="-122"/>
                <a:sym typeface="+mn-ea"/>
              </a:rPr>
              <a:t>4</a:t>
            </a:r>
            <a:r>
              <a:rPr lang="zh-CN" altLang="en-US" sz="2400">
                <a:latin typeface="微软雅黑" panose="020B0503020204020204" pitchFamily="34" charset="-122"/>
                <a:ea typeface="微软雅黑" panose="020B0503020204020204" pitchFamily="34" charset="-122"/>
                <a:sym typeface="+mn-ea"/>
              </a:rPr>
              <a:t>、团队建设和</a:t>
            </a:r>
            <a:r>
              <a:rPr lang="zh-CN" altLang="en-US" sz="2400">
                <a:latin typeface="微软雅黑" panose="020B0503020204020204" pitchFamily="34" charset="-122"/>
                <a:ea typeface="微软雅黑" panose="020B0503020204020204" pitchFamily="34" charset="-122"/>
                <a:sym typeface="+mn-ea"/>
              </a:rPr>
              <a:t>加强新员工的培训工作：截止到现在</a:t>
            </a:r>
            <a:r>
              <a:rPr lang="en-US" altLang="zh-CN" sz="2400">
                <a:latin typeface="微软雅黑" panose="020B0503020204020204" pitchFamily="34" charset="-122"/>
                <a:ea typeface="微软雅黑" panose="020B0503020204020204" pitchFamily="34" charset="-122"/>
                <a:sym typeface="+mn-ea"/>
              </a:rPr>
              <a:t>17</a:t>
            </a:r>
            <a:r>
              <a:rPr lang="zh-CN" altLang="en-US" sz="2400">
                <a:latin typeface="微软雅黑" panose="020B0503020204020204" pitchFamily="34" charset="-122"/>
                <a:ea typeface="微软雅黑" panose="020B0503020204020204" pitchFamily="34" charset="-122"/>
                <a:sym typeface="+mn-ea"/>
              </a:rPr>
              <a:t>年西北片新入职（半年内）</a:t>
            </a:r>
            <a:r>
              <a:rPr lang="en-US" altLang="zh-CN" sz="2400">
                <a:latin typeface="微软雅黑" panose="020B0503020204020204" pitchFamily="34" charset="-122"/>
                <a:ea typeface="微软雅黑" panose="020B0503020204020204" pitchFamily="34" charset="-122"/>
                <a:sym typeface="+mn-ea"/>
              </a:rPr>
              <a:t>18</a:t>
            </a:r>
            <a:r>
              <a:rPr lang="zh-CN" altLang="en-US" sz="2400">
                <a:latin typeface="微软雅黑" panose="020B0503020204020204" pitchFamily="34" charset="-122"/>
                <a:ea typeface="微软雅黑" panose="020B0503020204020204" pitchFamily="34" charset="-122"/>
                <a:sym typeface="+mn-ea"/>
              </a:rPr>
              <a:t>人，占片区人员总数（</a:t>
            </a:r>
            <a:r>
              <a:rPr lang="en-US" altLang="zh-CN" sz="2400">
                <a:latin typeface="微软雅黑" panose="020B0503020204020204" pitchFamily="34" charset="-122"/>
                <a:ea typeface="微软雅黑" panose="020B0503020204020204" pitchFamily="34" charset="-122"/>
                <a:sym typeface="+mn-ea"/>
              </a:rPr>
              <a:t>80</a:t>
            </a:r>
            <a:r>
              <a:rPr lang="zh-CN" altLang="en-US" sz="2400">
                <a:latin typeface="微软雅黑" panose="020B0503020204020204" pitchFamily="34" charset="-122"/>
                <a:ea typeface="微软雅黑" panose="020B0503020204020204" pitchFamily="34" charset="-122"/>
                <a:sym typeface="+mn-ea"/>
              </a:rPr>
              <a:t>人）的</a:t>
            </a:r>
            <a:r>
              <a:rPr lang="en-US" altLang="zh-CN" sz="2400">
                <a:latin typeface="微软雅黑" panose="020B0503020204020204" pitchFamily="34" charset="-122"/>
                <a:ea typeface="微软雅黑" panose="020B0503020204020204" pitchFamily="34" charset="-122"/>
                <a:sym typeface="+mn-ea"/>
              </a:rPr>
              <a:t>23%</a:t>
            </a:r>
            <a:r>
              <a:rPr lang="zh-CN" altLang="en-US" sz="2400">
                <a:latin typeface="微软雅黑" panose="020B0503020204020204" pitchFamily="34" charset="-122"/>
                <a:ea typeface="微软雅黑" panose="020B0503020204020204" pitchFamily="34" charset="-122"/>
                <a:sym typeface="+mn-ea"/>
              </a:rPr>
              <a:t>。利用合作厂商到门店交接班培训、片区每月常规疾病的培训、门店一带一的带习及片区巡店抽查和考核的方式提升员工的业务知识，规范员工的礼貌用语，提升新员工对企业的认知度，增加稳定性。</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48285" y="662940"/>
            <a:ext cx="8849995" cy="4046855"/>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4</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lang="en-US" altLang="zh-CN" sz="2400" noProof="0" dirty="0">
              <a:ln>
                <a:noFill/>
              </a:ln>
              <a:solidFill>
                <a:srgbClr val="222A35"/>
              </a:solidFill>
              <a:effectLst/>
              <a:uLnTx/>
              <a:uFillTx/>
              <a:latin typeface="+mn-ea"/>
              <a:ea typeface="+mn-ea"/>
              <a:cs typeface="+mn-cs"/>
              <a:sym typeface="+mn-ea"/>
            </a:endParaRPr>
          </a:p>
          <a:p>
            <a:pPr marL="0" marR="0" lvl="0" algn="l" defTabSz="514350" rtl="0">
              <a:lnSpc>
                <a:spcPct val="150000"/>
              </a:lnSpc>
              <a:spcBef>
                <a:spcPct val="0"/>
              </a:spcBef>
              <a:spcAft>
                <a:spcPct val="30000"/>
              </a:spcAft>
              <a:buClrTx/>
              <a:buSzTx/>
              <a:buFontTx/>
              <a:buNone/>
              <a:defRPr/>
            </a:pPr>
            <a:r>
              <a:rPr lang="en-US" altLang="zh-CN" sz="2400" noProof="0" dirty="0">
                <a:ln>
                  <a:noFill/>
                </a:ln>
                <a:solidFill>
                  <a:srgbClr val="222A35"/>
                </a:solidFill>
                <a:effectLst/>
                <a:uLnTx/>
                <a:uFillTx/>
                <a:latin typeface="+mn-ea"/>
                <a:ea typeface="+mn-ea"/>
                <a:cs typeface="+mn-cs"/>
                <a:sym typeface="+mn-ea"/>
              </a:rPr>
              <a:t>5</a:t>
            </a:r>
            <a:r>
              <a:rPr lang="zh-CN" altLang="zh-CN" sz="2400" noProof="0" dirty="0">
                <a:ln>
                  <a:noFill/>
                </a:ln>
                <a:solidFill>
                  <a:srgbClr val="222A35"/>
                </a:solidFill>
                <a:effectLst/>
                <a:uLnTx/>
                <a:uFillTx/>
                <a:latin typeface="+mn-ea"/>
                <a:ea typeface="+mn-ea"/>
                <a:cs typeface="+mn-cs"/>
                <a:sym typeface="+mn-ea"/>
              </a:rPr>
              <a:t>、会员的发展工作：</a:t>
            </a:r>
            <a:endPar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algn="l" rtl="0">
              <a:lnSpc>
                <a:spcPct val="150000"/>
              </a:lnSpc>
              <a:spcBef>
                <a:spcPct val="0"/>
              </a:spcBef>
              <a:buFont typeface="Wingdings" panose="05000000000000000000" pitchFamily="2" charset="2"/>
              <a:buChar char="Ø"/>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抓会员就是抓销售：把细节做好、重视会员的发展，多说，</a:t>
            </a:r>
            <a:endPar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endParaRPr>
          </a:p>
          <a:p>
            <a:pPr marL="0" marR="0" lvl="0" algn="l" rtl="0">
              <a:lnSpc>
                <a:spcPct val="150000"/>
              </a:lnSpc>
              <a:spcBef>
                <a:spcPct val="0"/>
              </a:spcBef>
              <a:buFont typeface="Wingdings" panose="05000000000000000000" pitchFamily="2" charset="2"/>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多介绍，多办卡。每次活动至少通知会员</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1000</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500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名</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店，提高会员卡的使用率及对药房的认知度。</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0" marR="0" lvl="0" algn="l" rtl="0">
              <a:lnSpc>
                <a:spcPct val="150000"/>
              </a:lnSpc>
              <a:spcBef>
                <a:spcPct val="0"/>
              </a:spcBef>
              <a:buFont typeface="Wingdings" panose="05000000000000000000" pitchFamily="2" charset="2"/>
            </a:pP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zh-CN"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graphicFrame>
        <p:nvGraphicFramePr>
          <p:cNvPr id="14464" name="表格 14463"/>
          <p:cNvGraphicFramePr/>
          <p:nvPr/>
        </p:nvGraphicFramePr>
        <p:xfrm>
          <a:off x="298450" y="840740"/>
          <a:ext cx="8238490" cy="1489710"/>
        </p:xfrm>
        <a:graphic>
          <a:graphicData uri="http://schemas.openxmlformats.org/drawingml/2006/table">
            <a:tbl>
              <a:tblPr/>
              <a:tblGrid>
                <a:gridCol w="718185"/>
                <a:gridCol w="818515"/>
                <a:gridCol w="977900"/>
                <a:gridCol w="897255"/>
                <a:gridCol w="723900"/>
                <a:gridCol w="960755"/>
                <a:gridCol w="898525"/>
                <a:gridCol w="932815"/>
                <a:gridCol w="1310640"/>
              </a:tblGrid>
              <a:tr h="487680">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年份</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总笔数</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会员消费笔数</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会员消费笔数占比</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总销售</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会员消费</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会员消费占比</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会员客单价</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zh-CN" altLang="en-US" sz="1600" b="1" dirty="0">
                          <a:solidFill>
                            <a:srgbClr val="FFFFFF"/>
                          </a:solidFill>
                          <a:latin typeface="Calibri" panose="020F0502020204030204" pitchFamily="34" charset="0"/>
                          <a:sym typeface="宋体" panose="02010600030101010101" pitchFamily="2" charset="-122"/>
                        </a:rPr>
                        <a:t>发展新会员总人数</a:t>
                      </a:r>
                      <a:endParaRPr lang="zh-CN" altLang="en-US" sz="1600" b="1" dirty="0">
                        <a:solidFill>
                          <a:srgbClr val="FFFFFF"/>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38100" cap="flat" cmpd="sng">
                      <a:solidFill>
                        <a:srgbClr val="FFFFFF"/>
                      </a:solidFill>
                      <a:prstDash val="solid"/>
                      <a:bevel/>
                      <a:headEnd type="none" w="med" len="med"/>
                      <a:tailEnd type="none" w="med" len="med"/>
                    </a:lnB>
                    <a:lnTlToBr>
                      <a:noFill/>
                    </a:lnTlToBr>
                    <a:lnBlToTr>
                      <a:noFill/>
                    </a:lnBlToTr>
                    <a:solidFill>
                      <a:srgbClr val="4BACC6"/>
                    </a:solidFill>
                  </a:tcPr>
                </a:tc>
              </a:tr>
              <a:tr h="507365">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altLang="x-none" sz="1600" dirty="0">
                          <a:solidFill>
                            <a:srgbClr val="000000"/>
                          </a:solidFill>
                          <a:latin typeface="Calibri" panose="020F0502020204030204" pitchFamily="34" charset="0"/>
                          <a:sym typeface="宋体" panose="02010600030101010101" pitchFamily="2" charset="-122"/>
                        </a:rPr>
                        <a:t>17年</a:t>
                      </a: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381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D0E3EA"/>
                    </a:solidFill>
                  </a:tcPr>
                </a:tc>
              </a:tr>
              <a:tr h="494665">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r>
                        <a:rPr lang="en-US" sz="1600" dirty="0">
                          <a:solidFill>
                            <a:srgbClr val="000000"/>
                          </a:solidFill>
                          <a:latin typeface="Calibri" panose="020F0502020204030204" pitchFamily="34" charset="0"/>
                          <a:sym typeface="宋体" panose="02010600030101010101" pitchFamily="2" charset="-122"/>
                        </a:rPr>
                        <a:t>18</a:t>
                      </a:r>
                      <a:r>
                        <a:rPr lang="zh-CN" altLang="en-US" sz="1600" dirty="0">
                          <a:solidFill>
                            <a:srgbClr val="000000"/>
                          </a:solidFill>
                          <a:latin typeface="Calibri" panose="020F0502020204030204" pitchFamily="34" charset="0"/>
                          <a:sym typeface="宋体" panose="02010600030101010101" pitchFamily="2" charset="-122"/>
                        </a:rPr>
                        <a:t>年</a:t>
                      </a:r>
                      <a:endParaRPr lang="zh-CN" altLang="en-US"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c>
                  <a:txBody>
                    <a:bodyPr/>
                    <a:lstStyle>
                      <a:lvl1pPr marL="342900" lvl="0" indent="-342900" algn="l" defTabSz="914400" rtl="0" eaLnBrk="0" fontAlgn="base" latinLnBrk="0" hangingPunct="0">
                        <a:lnSpc>
                          <a:spcPct val="100000"/>
                        </a:lnSpc>
                        <a:spcBef>
                          <a:spcPct val="20000"/>
                        </a:spcBef>
                        <a:spcAft>
                          <a:spcPct val="0"/>
                        </a:spcAft>
                        <a:buChar char="•"/>
                        <a:defRPr sz="2800" b="0" u="none" kern="1200" baseline="0">
                          <a:solidFill>
                            <a:schemeClr val="tx1"/>
                          </a:solidFill>
                          <a:latin typeface="Times New Roman" panose="02020603050405020304" pitchFamily="18" charset="0"/>
                          <a:ea typeface="宋体" panose="02010600030101010101" pitchFamily="2" charset="-122"/>
                        </a:defRPr>
                      </a:lvl1pPr>
                      <a:lvl2pPr marL="742950" lvl="1" indent="-285750" algn="l" defTabSz="914400" rtl="0" eaLnBrk="0" fontAlgn="base" latinLnBrk="0" hangingPunct="0">
                        <a:lnSpc>
                          <a:spcPct val="100000"/>
                        </a:lnSpc>
                        <a:spcBef>
                          <a:spcPct val="20000"/>
                        </a:spcBef>
                        <a:spcAft>
                          <a:spcPct val="0"/>
                        </a:spcAft>
                        <a:buChar char="–"/>
                        <a:defRPr sz="2400" b="0" i="0" u="none" kern="1200" baseline="0">
                          <a:solidFill>
                            <a:schemeClr val="tx1"/>
                          </a:solidFill>
                          <a:latin typeface="Times New Roman" panose="02020603050405020304" pitchFamily="18" charset="0"/>
                          <a:ea typeface="宋体" panose="02010600030101010101" pitchFamily="2" charset="-122"/>
                        </a:defRPr>
                      </a:lvl2pPr>
                      <a:lvl3pPr marL="1143000" lvl="2" indent="-228600" algn="l" defTabSz="914400" rtl="0" eaLnBrk="0" fontAlgn="base" latinLnBrk="0" hangingPunct="0">
                        <a:lnSpc>
                          <a:spcPct val="100000"/>
                        </a:lnSpc>
                        <a:spcBef>
                          <a:spcPct val="20000"/>
                        </a:spcBef>
                        <a:spcAft>
                          <a:spcPct val="0"/>
                        </a:spcAft>
                        <a:buChar char="•"/>
                        <a:defRPr sz="2000" b="0" i="0" u="none" kern="1200" baseline="0">
                          <a:solidFill>
                            <a:schemeClr val="tx1"/>
                          </a:solidFill>
                          <a:latin typeface="Times New Roman" panose="02020603050405020304" pitchFamily="18" charset="0"/>
                          <a:ea typeface="宋体" panose="02010600030101010101" pitchFamily="2" charset="-122"/>
                        </a:defRPr>
                      </a:lvl3pPr>
                      <a:lvl4pPr marL="1600200" lvl="3"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4pPr>
                      <a:lvl5pPr marL="2057400" lvl="4" indent="-228600" algn="l" defTabSz="914400" rtl="0" eaLnBrk="0" fontAlgn="base" latinLnBrk="0" hangingPunct="0">
                        <a:lnSpc>
                          <a:spcPct val="100000"/>
                        </a:lnSpc>
                        <a:spcBef>
                          <a:spcPct val="20000"/>
                        </a:spcBef>
                        <a:spcAft>
                          <a:spcPct val="0"/>
                        </a:spcAft>
                        <a:buChar char="»"/>
                        <a:defRPr sz="1800" b="0" i="0" u="none" kern="1200" baseline="0">
                          <a:solidFill>
                            <a:schemeClr val="tx1"/>
                          </a:solidFill>
                          <a:latin typeface="Times New Roman" panose="02020603050405020304" pitchFamily="18" charset="0"/>
                          <a:ea typeface="宋体" panose="02010600030101010101" pitchFamily="2" charset="-122"/>
                        </a:defRPr>
                      </a:lvl5pPr>
                    </a:lstStyle>
                    <a:p>
                      <a:pPr marL="0" lvl="0" indent="0" algn="ctr">
                        <a:buNone/>
                      </a:pPr>
                      <a:endParaRPr lang="en-US" altLang="x-none" sz="1600" dirty="0">
                        <a:solidFill>
                          <a:srgbClr val="000000"/>
                        </a:solidFill>
                        <a:latin typeface="Calibri" panose="020F0502020204030204" pitchFamily="34" charset="0"/>
                        <a:sym typeface="宋体" panose="02010600030101010101" pitchFamily="2" charset="-122"/>
                      </a:endParaRPr>
                    </a:p>
                  </a:txBody>
                  <a:tcPr marL="0" marR="0" marT="0" marB="0">
                    <a:lnL w="12700" cap="flat" cmpd="sng">
                      <a:solidFill>
                        <a:srgbClr val="FFFFFF"/>
                      </a:solidFill>
                      <a:prstDash val="solid"/>
                      <a:bevel/>
                      <a:headEnd type="none" w="med" len="med"/>
                      <a:tailEnd type="none" w="med" len="med"/>
                    </a:lnL>
                    <a:lnR w="12700" cap="flat" cmpd="sng">
                      <a:solidFill>
                        <a:srgbClr val="FFFFFF"/>
                      </a:solidFill>
                      <a:prstDash val="solid"/>
                      <a:bevel/>
                      <a:headEnd type="none" w="med" len="med"/>
                      <a:tailEnd type="none" w="med" len="med"/>
                    </a:lnR>
                    <a:lnT w="12700" cap="flat" cmpd="sng">
                      <a:solidFill>
                        <a:srgbClr val="FFFFFF"/>
                      </a:solidFill>
                      <a:prstDash val="solid"/>
                      <a:bevel/>
                      <a:headEnd type="none" w="med" len="med"/>
                      <a:tailEnd type="none" w="med" len="med"/>
                    </a:lnT>
                    <a:lnB w="12700" cap="flat" cmpd="sng">
                      <a:solidFill>
                        <a:srgbClr val="FFFFFF"/>
                      </a:solidFill>
                      <a:prstDash val="solid"/>
                      <a:bevel/>
                      <a:headEnd type="none" w="med" len="med"/>
                      <a:tailEnd type="none" w="med" len="med"/>
                    </a:lnB>
                    <a:lnTlToBr>
                      <a:noFill/>
                    </a:lnTlToBr>
                    <a:lnBlToTr>
                      <a:noFill/>
                    </a:lnBlToTr>
                    <a:solidFill>
                      <a:srgbClr val="E9F1F5"/>
                    </a:solidFill>
                  </a:tcPr>
                </a:tc>
              </a:tr>
            </a:tbl>
          </a:graphicData>
        </a:graphic>
      </p:graphicFrame>
    </p:spTree>
  </p:cSld>
  <p:clrMapOvr>
    <a:masterClrMapping/>
  </p:clrMapOvr>
  <p:transition advClick="0"/>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050" name="组合 6"/>
          <p:cNvGrpSpPr/>
          <p:nvPr/>
        </p:nvGrpSpPr>
        <p:grpSpPr>
          <a:xfrm>
            <a:off x="1790065" y="1812290"/>
            <a:ext cx="908525" cy="522288"/>
            <a:chOff x="1310186" y="3164944"/>
            <a:chExt cx="1211325" cy="696035"/>
          </a:xfrm>
        </p:grpSpPr>
        <p:sp>
          <p:nvSpPr>
            <p:cNvPr id="8" name="圆角矩形 7"/>
            <p:cNvSpPr/>
            <p:nvPr/>
          </p:nvSpPr>
          <p:spPr>
            <a:xfrm>
              <a:off x="1310186" y="3164944"/>
              <a:ext cx="696360" cy="696035"/>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1800" dirty="0">
                  <a:solidFill>
                    <a:schemeClr val="bg1"/>
                  </a:solidFill>
                  <a:latin typeface="Calibri" panose="020F0502020204030204" pitchFamily="34" charset="0"/>
                  <a:ea typeface="微软雅黑" panose="020B0503020204020204" pitchFamily="34" charset="-122"/>
                </a:rPr>
                <a:t>1</a:t>
              </a:r>
              <a:endParaRPr lang="en-US" altLang="zh-CN" sz="1800" dirty="0">
                <a:solidFill>
                  <a:schemeClr val="bg1"/>
                </a:solidFill>
                <a:latin typeface="Calibri" panose="020F0502020204030204" pitchFamily="34" charset="0"/>
                <a:ea typeface="微软雅黑" panose="020B0503020204020204" pitchFamily="34" charset="-122"/>
              </a:endParaRPr>
            </a:p>
          </p:txBody>
        </p:sp>
        <p:sp>
          <p:nvSpPr>
            <p:cNvPr id="2066" name="文本框 9"/>
            <p:cNvSpPr txBox="1"/>
            <p:nvPr/>
          </p:nvSpPr>
          <p:spPr>
            <a:xfrm>
              <a:off x="2108352" y="3226297"/>
              <a:ext cx="413159" cy="490821"/>
            </a:xfrm>
            <a:prstGeom prst="rect">
              <a:avLst/>
            </a:prstGeom>
            <a:noFill/>
            <a:ln w="9525">
              <a:noFill/>
            </a:ln>
          </p:spPr>
          <p:txBody>
            <a:bodyPr wrap="none">
              <a:spAutoFit/>
            </a:bodyPr>
            <a:p>
              <a:endParaRPr lang="zh-CN" altLang="en-US" sz="1800" b="1" dirty="0">
                <a:solidFill>
                  <a:schemeClr val="tx2"/>
                </a:solidFill>
                <a:latin typeface="微软雅黑" panose="020B0503020204020204" pitchFamily="34" charset="-122"/>
                <a:ea typeface="微软雅黑" panose="020B0503020204020204" pitchFamily="34" charset="-122"/>
              </a:endParaRPr>
            </a:p>
          </p:txBody>
        </p:sp>
      </p:grpSp>
      <p:sp>
        <p:nvSpPr>
          <p:cNvPr id="2064" name="文本框 24"/>
          <p:cNvSpPr txBox="1"/>
          <p:nvPr/>
        </p:nvSpPr>
        <p:spPr>
          <a:xfrm>
            <a:off x="2497455" y="3714750"/>
            <a:ext cx="309880" cy="368300"/>
          </a:xfrm>
          <a:prstGeom prst="rect">
            <a:avLst/>
          </a:prstGeom>
          <a:noFill/>
          <a:ln w="9525">
            <a:noFill/>
          </a:ln>
        </p:spPr>
        <p:txBody>
          <a:bodyPr wrap="none">
            <a:spAutoFit/>
          </a:bodyPr>
          <a:p>
            <a:endParaRPr lang="zh-CN" altLang="en-US" sz="1800" b="1" dirty="0">
              <a:latin typeface="微软雅黑" panose="020B0503020204020204" pitchFamily="34" charset="-122"/>
              <a:ea typeface="微软雅黑" panose="020B0503020204020204" pitchFamily="34" charset="-122"/>
            </a:endParaRPr>
          </a:p>
        </p:txBody>
      </p:sp>
      <p:sp>
        <p:nvSpPr>
          <p:cNvPr id="2052" name="文本框 2"/>
          <p:cNvSpPr txBox="1"/>
          <p:nvPr/>
        </p:nvSpPr>
        <p:spPr>
          <a:xfrm>
            <a:off x="1028700" y="457200"/>
            <a:ext cx="762000" cy="404813"/>
          </a:xfrm>
          <a:prstGeom prst="rect">
            <a:avLst/>
          </a:prstGeom>
          <a:noFill/>
          <a:ln w="9525">
            <a:noFill/>
          </a:ln>
        </p:spPr>
        <p:txBody>
          <a:bodyPr wrap="none" lIns="51435" tIns="25718" rIns="51435" bIns="25718">
            <a:spAutoFit/>
          </a:bodyPr>
          <a:p>
            <a:r>
              <a:rPr lang="zh-CN" altLang="en-US" sz="2300" b="1" dirty="0">
                <a:solidFill>
                  <a:schemeClr val="accent1"/>
                </a:solidFill>
                <a:latin typeface="Calibri" panose="020F0502020204030204" pitchFamily="34" charset="0"/>
                <a:ea typeface="微软雅黑" panose="020B0503020204020204" pitchFamily="34" charset="-122"/>
              </a:rPr>
              <a:t>目 录</a:t>
            </a:r>
            <a:endParaRPr lang="zh-CN" altLang="en-US" sz="2300" b="1" dirty="0">
              <a:solidFill>
                <a:schemeClr val="accent1"/>
              </a:solidFill>
              <a:latin typeface="Calibri" panose="020F0502020204030204" pitchFamily="34" charset="0"/>
              <a:ea typeface="微软雅黑" panose="020B0503020204020204" pitchFamily="34" charset="-122"/>
            </a:endParaRPr>
          </a:p>
        </p:txBody>
      </p:sp>
      <p:cxnSp>
        <p:nvCxnSpPr>
          <p:cNvPr id="30" name="直接连接符 29"/>
          <p:cNvCxnSpPr>
            <a:endCxn id="2052" idx="1"/>
          </p:cNvCxnSpPr>
          <p:nvPr/>
        </p:nvCxnSpPr>
        <p:spPr>
          <a:xfrm>
            <a:off x="20638" y="658813"/>
            <a:ext cx="1008063" cy="1588"/>
          </a:xfrm>
          <a:prstGeom prst="line">
            <a:avLst/>
          </a:prstGeom>
          <a:ln w="38100"/>
        </p:spPr>
        <p:style>
          <a:lnRef idx="1">
            <a:schemeClr val="accent1"/>
          </a:lnRef>
          <a:fillRef idx="0">
            <a:schemeClr val="accent1"/>
          </a:fillRef>
          <a:effectRef idx="0">
            <a:schemeClr val="accent1"/>
          </a:effectRef>
          <a:fontRef idx="minor">
            <a:schemeClr val="tx1"/>
          </a:fontRef>
        </p:style>
      </p:cxnSp>
      <p:grpSp>
        <p:nvGrpSpPr>
          <p:cNvPr id="2054" name="组合 18"/>
          <p:cNvGrpSpPr/>
          <p:nvPr/>
        </p:nvGrpSpPr>
        <p:grpSpPr>
          <a:xfrm>
            <a:off x="1790383" y="3192145"/>
            <a:ext cx="982907" cy="522288"/>
            <a:chOff x="1172811" y="3226361"/>
            <a:chExt cx="1311052" cy="696035"/>
          </a:xfrm>
        </p:grpSpPr>
        <p:sp>
          <p:nvSpPr>
            <p:cNvPr id="20" name="圆角矩形 19"/>
            <p:cNvSpPr/>
            <p:nvPr/>
          </p:nvSpPr>
          <p:spPr>
            <a:xfrm>
              <a:off x="1172811" y="3226361"/>
              <a:ext cx="696653" cy="696035"/>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1800" dirty="0">
                  <a:solidFill>
                    <a:schemeClr val="bg1"/>
                  </a:solidFill>
                  <a:latin typeface="Calibri" panose="020F0502020204030204" pitchFamily="34" charset="0"/>
                  <a:ea typeface="微软雅黑" panose="020B0503020204020204" pitchFamily="34" charset="-122"/>
                </a:rPr>
                <a:t>2</a:t>
              </a:r>
              <a:endParaRPr lang="en-US" altLang="zh-CN" sz="1800" dirty="0">
                <a:solidFill>
                  <a:schemeClr val="bg1"/>
                </a:solidFill>
                <a:latin typeface="Calibri" panose="020F0502020204030204" pitchFamily="34" charset="0"/>
                <a:ea typeface="微软雅黑" panose="020B0503020204020204" pitchFamily="34" charset="-122"/>
              </a:endParaRPr>
            </a:p>
          </p:txBody>
        </p:sp>
        <p:sp>
          <p:nvSpPr>
            <p:cNvPr id="2062" name="文本框 24"/>
            <p:cNvSpPr txBox="1"/>
            <p:nvPr/>
          </p:nvSpPr>
          <p:spPr>
            <a:xfrm>
              <a:off x="2070529" y="3327910"/>
              <a:ext cx="413334" cy="490821"/>
            </a:xfrm>
            <a:prstGeom prst="rect">
              <a:avLst/>
            </a:prstGeom>
            <a:noFill/>
            <a:ln w="9525">
              <a:noFill/>
            </a:ln>
          </p:spPr>
          <p:txBody>
            <a:bodyPr wrap="none">
              <a:spAutoFit/>
            </a:bodyPr>
            <a:p>
              <a:endParaRPr lang="zh-CN" altLang="en-US" sz="1800" b="1" dirty="0">
                <a:latin typeface="微软雅黑" panose="020B0503020204020204" pitchFamily="34" charset="-122"/>
                <a:ea typeface="微软雅黑" panose="020B0503020204020204" pitchFamily="34" charset="-122"/>
              </a:endParaRPr>
            </a:p>
          </p:txBody>
        </p:sp>
      </p:grpSp>
      <p:sp>
        <p:nvSpPr>
          <p:cNvPr id="4" name="文本框 3"/>
          <p:cNvSpPr txBox="1"/>
          <p:nvPr/>
        </p:nvSpPr>
        <p:spPr>
          <a:xfrm>
            <a:off x="2698750" y="1874520"/>
            <a:ext cx="2458720" cy="460375"/>
          </a:xfrm>
          <a:prstGeom prst="rect">
            <a:avLst/>
          </a:prstGeom>
          <a:noFill/>
        </p:spPr>
        <p:txBody>
          <a:bodyPr wrap="none" rtlCol="0" anchor="t">
            <a:spAutoFit/>
          </a:bodyPr>
          <a:p>
            <a:r>
              <a:rPr lang="en-US" altLang="zh-CN"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2017</a:t>
            </a:r>
            <a:r>
              <a:rPr lang="zh-CN" altLang="en-US"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年工作成绩</a:t>
            </a:r>
            <a:endParaRPr lang="zh-CN" altLang="en-US"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endParaRPr>
          </a:p>
        </p:txBody>
      </p:sp>
      <p:sp>
        <p:nvSpPr>
          <p:cNvPr id="6" name="文本框 5"/>
          <p:cNvSpPr txBox="1"/>
          <p:nvPr/>
        </p:nvSpPr>
        <p:spPr>
          <a:xfrm>
            <a:off x="2698750" y="3221990"/>
            <a:ext cx="3982720" cy="460375"/>
          </a:xfrm>
          <a:prstGeom prst="rect">
            <a:avLst/>
          </a:prstGeom>
          <a:noFill/>
        </p:spPr>
        <p:txBody>
          <a:bodyPr wrap="none" rtlCol="0" anchor="t">
            <a:spAutoFit/>
          </a:bodyPr>
          <a:p>
            <a:r>
              <a:rPr lang="en-US" altLang="zh-CN" sz="2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sym typeface="+mn-ea"/>
              </a:rPr>
              <a:t>2018</a:t>
            </a:r>
            <a:r>
              <a:rPr lang="zh-CN" altLang="en-US" sz="2400" b="1" dirty="0">
                <a:solidFill>
                  <a:schemeClr val="accent1"/>
                </a:solidFill>
                <a:effectLst>
                  <a:outerShdw blurRad="38100" dist="25400" dir="5400000" algn="ctr" rotWithShape="0">
                    <a:srgbClr val="6E747A">
                      <a:alpha val="43000"/>
                    </a:srgbClr>
                  </a:outerShdw>
                </a:effectLst>
                <a:latin typeface="Calibri" panose="020F0502020204030204" pitchFamily="34" charset="0"/>
                <a:ea typeface="微软雅黑" panose="020B0503020204020204" pitchFamily="34" charset="-122"/>
                <a:sym typeface="+mn-ea"/>
              </a:rPr>
              <a:t>年工作安排及主要措施</a:t>
            </a:r>
            <a:endParaRPr lang="zh-CN" altLang="en-US" sz="2400" b="1" dirty="0">
              <a:solidFill>
                <a:schemeClr val="accent1"/>
              </a:solidFill>
              <a:effectLst>
                <a:outerShdw blurRad="38100" dist="25400" dir="5400000" algn="ctr" rotWithShape="0">
                  <a:srgbClr val="6E747A">
                    <a:alpha val="43000"/>
                  </a:srgbClr>
                </a:outerShdw>
              </a:effectLst>
              <a:latin typeface="Calibri" panose="020F0502020204030204" pitchFamily="34" charset="0"/>
              <a:ea typeface="微软雅黑" panose="020B0503020204020204" pitchFamily="34" charset="-122"/>
              <a:sym typeface="+mn-ea"/>
            </a:endParaRPr>
          </a:p>
        </p:txBody>
      </p:sp>
    </p:spTree>
  </p:cSld>
  <p:clrMapOvr>
    <a:masterClrMapping/>
  </p:clrMapOvr>
  <p:transition spd="slow">
    <p:wipe dir="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80035" y="570865"/>
            <a:ext cx="8565515" cy="4119880"/>
          </a:xfrm>
          <a:prstGeom prst="roundRect">
            <a:avLst>
              <a:gd name="adj" fmla="val 16667"/>
            </a:avLst>
          </a:prstGeom>
          <a:solidFill>
            <a:schemeClr val="bg1"/>
          </a:solidFill>
          <a:ln w="12700" algn="ctr">
            <a:noFill/>
            <a:miter lim="800000"/>
          </a:ln>
        </p:spPr>
        <p:txBody>
          <a:bodyPr lIns="68580" tIns="34290" rIns="68580" bIns="34290"/>
          <a:lstStyle/>
          <a:p>
            <a:pPr>
              <a:lnSpc>
                <a:spcPct val="150000"/>
              </a:lnSpc>
              <a:buFont typeface="Wingdings" panose="05000000000000000000" pitchFamily="2" charset="2"/>
              <a:buChar char="Ø"/>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采用老会员介绍新会员的模式带动销售，根据老会员介绍新会员消费的情况给予适当的物质奖励（如赠送保健品试用装或者发放药房优惠券等）多种形式的优惠来鼓励老会员介绍新顾客到门店进行消费，增加顾客的信赖度。</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buFont typeface="Wingdings" panose="05000000000000000000" pitchFamily="2" charset="2"/>
            </a:pP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nSpc>
                <a:spcPct val="150000"/>
              </a:lnSpc>
              <a:buFont typeface="Wingdings" panose="05000000000000000000" pitchFamily="2" charset="2"/>
              <a:buChar char="Ø"/>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提升门店会员销售占比，要求收银员和销售人员对进店的每一位顾客都要宣传会员卡的好处，强调员工的主动性，询</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0" y="4818063"/>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10246" name="TextBox 52"/>
          <p:cNvSpPr txBox="1"/>
          <p:nvPr/>
        </p:nvSpPr>
        <p:spPr>
          <a:xfrm>
            <a:off x="6466840" y="4854575"/>
            <a:ext cx="2752090"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sym typeface="+mn-ea"/>
              </a:rPr>
              <a:t>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lang="zh-CN" altLang="en-US" sz="1400" b="1" dirty="0">
              <a:solidFill>
                <a:schemeClr val="bg1"/>
              </a:solidFill>
              <a:latin typeface="微软雅黑" panose="020B0503020204020204" pitchFamily="34" charset="-122"/>
              <a:ea typeface="微软雅黑" panose="020B0503020204020204" pitchFamily="34" charset="-122"/>
            </a:endParaRPr>
          </a:p>
        </p:txBody>
      </p:sp>
      <p:grpSp>
        <p:nvGrpSpPr>
          <p:cNvPr id="10247"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100" b="0" i="0" u="none" strike="noStrike" kern="1200" cap="none" spc="0" normalizeH="0" baseline="0" noProof="0" dirty="0" smtClean="0">
                  <a:ln>
                    <a:noFill/>
                  </a:ln>
                  <a:solidFill>
                    <a:schemeClr val="accent1"/>
                  </a:solidFill>
                  <a:effectLst/>
                  <a:uLnTx/>
                  <a:uFillTx/>
                  <a:latin typeface="+mj-ea"/>
                  <a:ea typeface="+mj-ea"/>
                  <a:cs typeface="+mn-ea"/>
                  <a:sym typeface="+mn-lt"/>
                </a:rPr>
                <a:t>2018</a:t>
              </a:r>
              <a:r>
                <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rPr>
                <a:t>年工作安排及主要措施</a:t>
              </a:r>
              <a:endParaRPr kumimoji="0" lang="zh-CN" altLang="en-US" sz="21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3847188" y="1005484"/>
              <a:ext cx="436424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10248"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77470" y="571500"/>
            <a:ext cx="8601710" cy="4138295"/>
          </a:xfrm>
          <a:prstGeom prst="roundRect">
            <a:avLst>
              <a:gd name="adj" fmla="val 16667"/>
            </a:avLst>
          </a:prstGeom>
          <a:solidFill>
            <a:schemeClr val="bg1"/>
          </a:solidFill>
          <a:ln w="12700" algn="ctr">
            <a:noFill/>
            <a:miter lim="800000"/>
          </a:ln>
        </p:spPr>
        <p:txBody>
          <a:bodyPr lIns="68580" tIns="34290" rIns="68580" bIns="34290"/>
          <a:lstStyle/>
          <a:p>
            <a:pPr>
              <a:lnSpc>
                <a:spcPct val="150000"/>
              </a:lnSpc>
              <a:buFont typeface="Wingdings" panose="05000000000000000000" pitchFamily="2" charset="2"/>
            </a:pP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问顾客有无会员卡，对于没会员卡的顾客立马办理会员卡，有会员卡的顾客提醒出示会员卡积分，对于积分达到</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100</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分以上的顾客，提醒顾客进行兑换，让顾客感受到实惠，力争片区会员消费占比从今年的     </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上升到           </a:t>
            </a:r>
            <a:r>
              <a:rPr lang="en-US" altLang="x-none"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
        <p:nvSpPr>
          <p:cNvPr id="2" name="圆角矩形 1"/>
          <p:cNvSpPr/>
          <p:nvPr/>
        </p:nvSpPr>
        <p:spPr>
          <a:xfrm>
            <a:off x="43528" y="33655"/>
            <a:ext cx="734822" cy="755650"/>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Tree>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 name="文本框 45"/>
          <p:cNvSpPr txBox="1"/>
          <p:nvPr/>
        </p:nvSpPr>
        <p:spPr>
          <a:xfrm>
            <a:off x="3819525" y="2989263"/>
            <a:ext cx="1504950" cy="577850"/>
          </a:xfrm>
          <a:prstGeom prst="rect">
            <a:avLst/>
          </a:prstGeom>
          <a:noFill/>
          <a:ln w="9525">
            <a:noFill/>
          </a:ln>
        </p:spPr>
        <p:txBody>
          <a:bodyPr wrap="none" lIns="68580" tIns="34290" rIns="68580" bIns="34290">
            <a:spAutoFit/>
          </a:bodyPr>
          <a:p>
            <a:pPr algn="ctr"/>
            <a:r>
              <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rPr>
              <a:t>谢 谢！</a:t>
            </a:r>
            <a:endParaRPr lang="zh-CN" altLang="en-US" sz="3300" b="1" dirty="0">
              <a:solidFill>
                <a:schemeClr val="tx2"/>
              </a:solidFill>
              <a:latin typeface="Calibri" panose="020F0502020204030204" pitchFamily="34" charset="0"/>
              <a:ea typeface="微软雅黑" panose="020B0503020204020204" pitchFamily="34" charset="-122"/>
              <a:sym typeface="Calibri" panose="020F0502020204030204" pitchFamily="34" charset="0"/>
            </a:endParaRPr>
          </a:p>
        </p:txBody>
      </p:sp>
      <p:grpSp>
        <p:nvGrpSpPr>
          <p:cNvPr id="2" name="组合 7"/>
          <p:cNvGrpSpPr/>
          <p:nvPr/>
        </p:nvGrpSpPr>
        <p:grpSpPr>
          <a:xfrm>
            <a:off x="3296653" y="1172095"/>
            <a:ext cx="2550694" cy="1547408"/>
            <a:chOff x="2811463" y="1223963"/>
            <a:chExt cx="6719888" cy="4076700"/>
          </a:xfrm>
          <a:solidFill>
            <a:schemeClr val="tx1"/>
          </a:solidFill>
        </p:grpSpPr>
        <p:sp>
          <p:nvSpPr>
            <p:cNvPr id="9" name="Freeform 34"/>
            <p:cNvSpPr/>
            <p:nvPr/>
          </p:nvSpPr>
          <p:spPr bwMode="auto">
            <a:xfrm>
              <a:off x="6796088" y="3302000"/>
              <a:ext cx="1560513" cy="1947863"/>
            </a:xfrm>
            <a:custGeom>
              <a:avLst/>
              <a:gdLst>
                <a:gd name="T0" fmla="*/ 0 w 489"/>
                <a:gd name="T1" fmla="*/ 604 h 604"/>
                <a:gd name="T2" fmla="*/ 292 w 489"/>
                <a:gd name="T3" fmla="*/ 447 h 604"/>
                <a:gd name="T4" fmla="*/ 292 w 489"/>
                <a:gd name="T5" fmla="*/ 447 h 604"/>
                <a:gd name="T6" fmla="*/ 307 w 489"/>
                <a:gd name="T7" fmla="*/ 432 h 604"/>
                <a:gd name="T8" fmla="*/ 307 w 489"/>
                <a:gd name="T9" fmla="*/ 433 h 604"/>
                <a:gd name="T10" fmla="*/ 475 w 489"/>
                <a:gd name="T11" fmla="*/ 116 h 604"/>
                <a:gd name="T12" fmla="*/ 476 w 489"/>
                <a:gd name="T13" fmla="*/ 116 h 604"/>
                <a:gd name="T14" fmla="*/ 477 w 489"/>
                <a:gd name="T15" fmla="*/ 110 h 604"/>
                <a:gd name="T16" fmla="*/ 477 w 489"/>
                <a:gd name="T17" fmla="*/ 110 h 604"/>
                <a:gd name="T18" fmla="*/ 477 w 489"/>
                <a:gd name="T19" fmla="*/ 106 h 604"/>
                <a:gd name="T20" fmla="*/ 479 w 489"/>
                <a:gd name="T21" fmla="*/ 98 h 604"/>
                <a:gd name="T22" fmla="*/ 479 w 489"/>
                <a:gd name="T23" fmla="*/ 96 h 604"/>
                <a:gd name="T24" fmla="*/ 487 w 489"/>
                <a:gd name="T25" fmla="*/ 32 h 604"/>
                <a:gd name="T26" fmla="*/ 487 w 489"/>
                <a:gd name="T27" fmla="*/ 32 h 604"/>
                <a:gd name="T28" fmla="*/ 488 w 489"/>
                <a:gd name="T29" fmla="*/ 23 h 604"/>
                <a:gd name="T30" fmla="*/ 488 w 489"/>
                <a:gd name="T31" fmla="*/ 21 h 604"/>
                <a:gd name="T32" fmla="*/ 488 w 489"/>
                <a:gd name="T33" fmla="*/ 13 h 604"/>
                <a:gd name="T34" fmla="*/ 488 w 489"/>
                <a:gd name="T35" fmla="*/ 9 h 604"/>
                <a:gd name="T36" fmla="*/ 489 w 489"/>
                <a:gd name="T37" fmla="*/ 4 h 604"/>
                <a:gd name="T38" fmla="*/ 489 w 489"/>
                <a:gd name="T39" fmla="*/ 3 h 604"/>
                <a:gd name="T40" fmla="*/ 489 w 489"/>
                <a:gd name="T41" fmla="*/ 0 h 604"/>
                <a:gd name="T42" fmla="*/ 340 w 489"/>
                <a:gd name="T43" fmla="*/ 0 h 604"/>
                <a:gd name="T44" fmla="*/ 320 w 489"/>
                <a:gd name="T45" fmla="*/ 125 h 604"/>
                <a:gd name="T46" fmla="*/ 320 w 489"/>
                <a:gd name="T47" fmla="*/ 128 h 604"/>
                <a:gd name="T48" fmla="*/ 319 w 489"/>
                <a:gd name="T49" fmla="*/ 130 h 604"/>
                <a:gd name="T50" fmla="*/ 298 w 489"/>
                <a:gd name="T51" fmla="*/ 185 h 604"/>
                <a:gd name="T52" fmla="*/ 298 w 489"/>
                <a:gd name="T53" fmla="*/ 185 h 604"/>
                <a:gd name="T54" fmla="*/ 199 w 489"/>
                <a:gd name="T55" fmla="*/ 330 h 604"/>
                <a:gd name="T56" fmla="*/ 0 w 489"/>
                <a:gd name="T57" fmla="*/ 450 h 604"/>
                <a:gd name="T58" fmla="*/ 0 w 489"/>
                <a:gd name="T59" fmla="*/ 604 h 6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9" h="604">
                  <a:moveTo>
                    <a:pt x="0" y="604"/>
                  </a:moveTo>
                  <a:cubicBezTo>
                    <a:pt x="111" y="578"/>
                    <a:pt x="212" y="523"/>
                    <a:pt x="292" y="447"/>
                  </a:cubicBezTo>
                  <a:cubicBezTo>
                    <a:pt x="292" y="447"/>
                    <a:pt x="292" y="447"/>
                    <a:pt x="292" y="447"/>
                  </a:cubicBezTo>
                  <a:cubicBezTo>
                    <a:pt x="297" y="442"/>
                    <a:pt x="302" y="437"/>
                    <a:pt x="307" y="432"/>
                  </a:cubicBezTo>
                  <a:cubicBezTo>
                    <a:pt x="307" y="433"/>
                    <a:pt x="307" y="433"/>
                    <a:pt x="307" y="433"/>
                  </a:cubicBezTo>
                  <a:cubicBezTo>
                    <a:pt x="394" y="345"/>
                    <a:pt x="451" y="234"/>
                    <a:pt x="475" y="116"/>
                  </a:cubicBezTo>
                  <a:cubicBezTo>
                    <a:pt x="476" y="116"/>
                    <a:pt x="476" y="116"/>
                    <a:pt x="476" y="116"/>
                  </a:cubicBezTo>
                  <a:cubicBezTo>
                    <a:pt x="477" y="110"/>
                    <a:pt x="477" y="110"/>
                    <a:pt x="477" y="110"/>
                  </a:cubicBezTo>
                  <a:cubicBezTo>
                    <a:pt x="477" y="110"/>
                    <a:pt x="477" y="110"/>
                    <a:pt x="477" y="110"/>
                  </a:cubicBezTo>
                  <a:cubicBezTo>
                    <a:pt x="477" y="106"/>
                    <a:pt x="477" y="106"/>
                    <a:pt x="477" y="106"/>
                  </a:cubicBezTo>
                  <a:cubicBezTo>
                    <a:pt x="478" y="103"/>
                    <a:pt x="479" y="101"/>
                    <a:pt x="479" y="98"/>
                  </a:cubicBezTo>
                  <a:cubicBezTo>
                    <a:pt x="479" y="96"/>
                    <a:pt x="479" y="96"/>
                    <a:pt x="479" y="96"/>
                  </a:cubicBezTo>
                  <a:cubicBezTo>
                    <a:pt x="483" y="75"/>
                    <a:pt x="486" y="53"/>
                    <a:pt x="487" y="32"/>
                  </a:cubicBezTo>
                  <a:cubicBezTo>
                    <a:pt x="487" y="32"/>
                    <a:pt x="487" y="32"/>
                    <a:pt x="487" y="32"/>
                  </a:cubicBezTo>
                  <a:cubicBezTo>
                    <a:pt x="487" y="29"/>
                    <a:pt x="487" y="26"/>
                    <a:pt x="488" y="23"/>
                  </a:cubicBezTo>
                  <a:cubicBezTo>
                    <a:pt x="488" y="21"/>
                    <a:pt x="488" y="21"/>
                    <a:pt x="488" y="21"/>
                  </a:cubicBezTo>
                  <a:cubicBezTo>
                    <a:pt x="488" y="13"/>
                    <a:pt x="488" y="13"/>
                    <a:pt x="488" y="13"/>
                  </a:cubicBezTo>
                  <a:cubicBezTo>
                    <a:pt x="488" y="9"/>
                    <a:pt x="488" y="9"/>
                    <a:pt x="488" y="9"/>
                  </a:cubicBezTo>
                  <a:cubicBezTo>
                    <a:pt x="489" y="4"/>
                    <a:pt x="489" y="4"/>
                    <a:pt x="489" y="4"/>
                  </a:cubicBezTo>
                  <a:cubicBezTo>
                    <a:pt x="489" y="3"/>
                    <a:pt x="489" y="3"/>
                    <a:pt x="489" y="3"/>
                  </a:cubicBezTo>
                  <a:cubicBezTo>
                    <a:pt x="489" y="0"/>
                    <a:pt x="489" y="0"/>
                    <a:pt x="489" y="0"/>
                  </a:cubicBezTo>
                  <a:cubicBezTo>
                    <a:pt x="340" y="0"/>
                    <a:pt x="340" y="0"/>
                    <a:pt x="340" y="0"/>
                  </a:cubicBezTo>
                  <a:cubicBezTo>
                    <a:pt x="339" y="42"/>
                    <a:pt x="332" y="84"/>
                    <a:pt x="320" y="125"/>
                  </a:cubicBezTo>
                  <a:cubicBezTo>
                    <a:pt x="320" y="128"/>
                    <a:pt x="320" y="128"/>
                    <a:pt x="320" y="128"/>
                  </a:cubicBezTo>
                  <a:cubicBezTo>
                    <a:pt x="319" y="130"/>
                    <a:pt x="319" y="130"/>
                    <a:pt x="319" y="130"/>
                  </a:cubicBezTo>
                  <a:cubicBezTo>
                    <a:pt x="313" y="149"/>
                    <a:pt x="306" y="168"/>
                    <a:pt x="298" y="185"/>
                  </a:cubicBezTo>
                  <a:cubicBezTo>
                    <a:pt x="298" y="185"/>
                    <a:pt x="298" y="185"/>
                    <a:pt x="298" y="185"/>
                  </a:cubicBezTo>
                  <a:cubicBezTo>
                    <a:pt x="275" y="238"/>
                    <a:pt x="242" y="287"/>
                    <a:pt x="199" y="330"/>
                  </a:cubicBezTo>
                  <a:cubicBezTo>
                    <a:pt x="141" y="387"/>
                    <a:pt x="73" y="428"/>
                    <a:pt x="0" y="450"/>
                  </a:cubicBezTo>
                  <a:lnTo>
                    <a:pt x="0" y="604"/>
                  </a:lnTo>
                  <a:close/>
                </a:path>
              </a:pathLst>
            </a:custGeom>
            <a:solidFill>
              <a:schemeClr val="accent1"/>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sp>
          <p:nvSpPr>
            <p:cNvPr id="10" name="Freeform 35"/>
            <p:cNvSpPr/>
            <p:nvPr/>
          </p:nvSpPr>
          <p:spPr bwMode="auto">
            <a:xfrm>
              <a:off x="2811463" y="1223963"/>
              <a:ext cx="6719888" cy="4076700"/>
            </a:xfrm>
            <a:custGeom>
              <a:avLst/>
              <a:gdLst>
                <a:gd name="T0" fmla="*/ 1186 w 2106"/>
                <a:gd name="T1" fmla="*/ 1259 h 1264"/>
                <a:gd name="T2" fmla="*/ 1186 w 2106"/>
                <a:gd name="T3" fmla="*/ 1109 h 1264"/>
                <a:gd name="T4" fmla="*/ 991 w 2106"/>
                <a:gd name="T5" fmla="*/ 439 h 1264"/>
                <a:gd name="T6" fmla="*/ 1034 w 2106"/>
                <a:gd name="T7" fmla="*/ 582 h 1264"/>
                <a:gd name="T8" fmla="*/ 987 w 2106"/>
                <a:gd name="T9" fmla="*/ 1101 h 1264"/>
                <a:gd name="T10" fmla="*/ 977 w 2106"/>
                <a:gd name="T11" fmla="*/ 1097 h 1264"/>
                <a:gd name="T12" fmla="*/ 966 w 2106"/>
                <a:gd name="T13" fmla="*/ 1094 h 1264"/>
                <a:gd name="T14" fmla="*/ 957 w 2106"/>
                <a:gd name="T15" fmla="*/ 1091 h 1264"/>
                <a:gd name="T16" fmla="*/ 934 w 2106"/>
                <a:gd name="T17" fmla="*/ 1084 h 1264"/>
                <a:gd name="T18" fmla="*/ 925 w 2106"/>
                <a:gd name="T19" fmla="*/ 1080 h 1264"/>
                <a:gd name="T20" fmla="*/ 911 w 2106"/>
                <a:gd name="T21" fmla="*/ 1074 h 1264"/>
                <a:gd name="T22" fmla="*/ 899 w 2106"/>
                <a:gd name="T23" fmla="*/ 1069 h 1264"/>
                <a:gd name="T24" fmla="*/ 888 w 2106"/>
                <a:gd name="T25" fmla="*/ 1063 h 1264"/>
                <a:gd name="T26" fmla="*/ 625 w 2106"/>
                <a:gd name="T27" fmla="*/ 633 h 1264"/>
                <a:gd name="T28" fmla="*/ 655 w 2106"/>
                <a:gd name="T29" fmla="*/ 463 h 1264"/>
                <a:gd name="T30" fmla="*/ 659 w 2106"/>
                <a:gd name="T31" fmla="*/ 454 h 1264"/>
                <a:gd name="T32" fmla="*/ 662 w 2106"/>
                <a:gd name="T33" fmla="*/ 446 h 1264"/>
                <a:gd name="T34" fmla="*/ 807 w 2106"/>
                <a:gd name="T35" fmla="*/ 256 h 1264"/>
                <a:gd name="T36" fmla="*/ 866 w 2106"/>
                <a:gd name="T37" fmla="*/ 216 h 1264"/>
                <a:gd name="T38" fmla="*/ 1426 w 2106"/>
                <a:gd name="T39" fmla="*/ 272 h 1264"/>
                <a:gd name="T40" fmla="*/ 1436 w 2106"/>
                <a:gd name="T41" fmla="*/ 281 h 1264"/>
                <a:gd name="T42" fmla="*/ 1445 w 2106"/>
                <a:gd name="T43" fmla="*/ 290 h 1264"/>
                <a:gd name="T44" fmla="*/ 1454 w 2106"/>
                <a:gd name="T45" fmla="*/ 298 h 1264"/>
                <a:gd name="T46" fmla="*/ 1461 w 2106"/>
                <a:gd name="T47" fmla="*/ 306 h 1264"/>
                <a:gd name="T48" fmla="*/ 1469 w 2106"/>
                <a:gd name="T49" fmla="*/ 315 h 1264"/>
                <a:gd name="T50" fmla="*/ 1555 w 2106"/>
                <a:gd name="T51" fmla="*/ 455 h 1264"/>
                <a:gd name="T52" fmla="*/ 1557 w 2106"/>
                <a:gd name="T53" fmla="*/ 459 h 1264"/>
                <a:gd name="T54" fmla="*/ 1577 w 2106"/>
                <a:gd name="T55" fmla="*/ 526 h 1264"/>
                <a:gd name="T56" fmla="*/ 1578 w 2106"/>
                <a:gd name="T57" fmla="*/ 532 h 1264"/>
                <a:gd name="T58" fmla="*/ 1586 w 2106"/>
                <a:gd name="T59" fmla="*/ 581 h 1264"/>
                <a:gd name="T60" fmla="*/ 1736 w 2106"/>
                <a:gd name="T61" fmla="*/ 581 h 1264"/>
                <a:gd name="T62" fmla="*/ 1595 w 2106"/>
                <a:gd name="T63" fmla="*/ 1242 h 1264"/>
                <a:gd name="T64" fmla="*/ 2106 w 2106"/>
                <a:gd name="T65" fmla="*/ 518 h 1264"/>
                <a:gd name="T66" fmla="*/ 1707 w 2106"/>
                <a:gd name="T67" fmla="*/ 438 h 1264"/>
                <a:gd name="T68" fmla="*/ 1216 w 2106"/>
                <a:gd name="T69" fmla="*/ 12 h 1264"/>
                <a:gd name="T70" fmla="*/ 1032 w 2106"/>
                <a:gd name="T71" fmla="*/ 7 h 1264"/>
                <a:gd name="T72" fmla="*/ 1021 w 2106"/>
                <a:gd name="T73" fmla="*/ 8 h 1264"/>
                <a:gd name="T74" fmla="*/ 758 w 2106"/>
                <a:gd name="T75" fmla="*/ 107 h 1264"/>
                <a:gd name="T76" fmla="*/ 745 w 2106"/>
                <a:gd name="T77" fmla="*/ 116 h 1264"/>
                <a:gd name="T78" fmla="*/ 732 w 2106"/>
                <a:gd name="T79" fmla="*/ 126 h 1264"/>
                <a:gd name="T80" fmla="*/ 718 w 2106"/>
                <a:gd name="T81" fmla="*/ 136 h 1264"/>
                <a:gd name="T82" fmla="*/ 706 w 2106"/>
                <a:gd name="T83" fmla="*/ 146 h 1264"/>
                <a:gd name="T84" fmla="*/ 656 w 2106"/>
                <a:gd name="T85" fmla="*/ 192 h 1264"/>
                <a:gd name="T86" fmla="*/ 648 w 2106"/>
                <a:gd name="T87" fmla="*/ 200 h 1264"/>
                <a:gd name="T88" fmla="*/ 491 w 2106"/>
                <a:gd name="T89" fmla="*/ 495 h 1264"/>
                <a:gd name="T90" fmla="*/ 487 w 2106"/>
                <a:gd name="T91" fmla="*/ 517 h 1264"/>
                <a:gd name="T92" fmla="*/ 299 w 2106"/>
                <a:gd name="T93" fmla="*/ 439 h 1264"/>
                <a:gd name="T94" fmla="*/ 23 w 2106"/>
                <a:gd name="T95" fmla="*/ 719 h 1264"/>
                <a:gd name="T96" fmla="*/ 206 w 2106"/>
                <a:gd name="T97" fmla="*/ 619 h 1264"/>
                <a:gd name="T98" fmla="*/ 368 w 2106"/>
                <a:gd name="T99" fmla="*/ 612 h 1264"/>
                <a:gd name="T100" fmla="*/ 369 w 2106"/>
                <a:gd name="T101" fmla="*/ 789 h 1264"/>
                <a:gd name="T102" fmla="*/ 0 w 2106"/>
                <a:gd name="T103" fmla="*/ 1190 h 1264"/>
                <a:gd name="T104" fmla="*/ 824 w 2106"/>
                <a:gd name="T105" fmla="*/ 1263 h 1264"/>
                <a:gd name="T106" fmla="*/ 271 w 2106"/>
                <a:gd name="T107" fmla="*/ 1122 h 1264"/>
                <a:gd name="T108" fmla="*/ 509 w 2106"/>
                <a:gd name="T109" fmla="*/ 835 h 1264"/>
                <a:gd name="T110" fmla="*/ 528 w 2106"/>
                <a:gd name="T111" fmla="*/ 884 h 1264"/>
                <a:gd name="T112" fmla="*/ 530 w 2106"/>
                <a:gd name="T113" fmla="*/ 889 h 1264"/>
                <a:gd name="T114" fmla="*/ 928 w 2106"/>
                <a:gd name="T115" fmla="*/ 1238 h 1264"/>
                <a:gd name="T116" fmla="*/ 1107 w 2106"/>
                <a:gd name="T117" fmla="*/ 1264 h 12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106" h="1264">
                  <a:moveTo>
                    <a:pt x="1107" y="1264"/>
                  </a:moveTo>
                  <a:cubicBezTo>
                    <a:pt x="1134" y="1264"/>
                    <a:pt x="1160" y="1262"/>
                    <a:pt x="1186" y="1259"/>
                  </a:cubicBezTo>
                  <a:cubicBezTo>
                    <a:pt x="1186" y="1248"/>
                    <a:pt x="1186" y="1248"/>
                    <a:pt x="1186" y="1248"/>
                  </a:cubicBezTo>
                  <a:cubicBezTo>
                    <a:pt x="1186" y="1109"/>
                    <a:pt x="1186" y="1109"/>
                    <a:pt x="1186" y="1109"/>
                  </a:cubicBezTo>
                  <a:cubicBezTo>
                    <a:pt x="1186" y="439"/>
                    <a:pt x="1186" y="439"/>
                    <a:pt x="1186" y="439"/>
                  </a:cubicBezTo>
                  <a:cubicBezTo>
                    <a:pt x="991" y="439"/>
                    <a:pt x="991" y="439"/>
                    <a:pt x="991" y="439"/>
                  </a:cubicBezTo>
                  <a:cubicBezTo>
                    <a:pt x="875" y="582"/>
                    <a:pt x="875" y="582"/>
                    <a:pt x="875" y="582"/>
                  </a:cubicBezTo>
                  <a:cubicBezTo>
                    <a:pt x="1034" y="582"/>
                    <a:pt x="1034" y="582"/>
                    <a:pt x="1034" y="582"/>
                  </a:cubicBezTo>
                  <a:cubicBezTo>
                    <a:pt x="1034" y="1110"/>
                    <a:pt x="1034" y="1110"/>
                    <a:pt x="1034" y="1110"/>
                  </a:cubicBezTo>
                  <a:cubicBezTo>
                    <a:pt x="1018" y="1108"/>
                    <a:pt x="1003" y="1104"/>
                    <a:pt x="987" y="1101"/>
                  </a:cubicBezTo>
                  <a:cubicBezTo>
                    <a:pt x="986" y="1100"/>
                    <a:pt x="986" y="1100"/>
                    <a:pt x="986" y="1100"/>
                  </a:cubicBezTo>
                  <a:cubicBezTo>
                    <a:pt x="982" y="1099"/>
                    <a:pt x="980" y="1098"/>
                    <a:pt x="977" y="1097"/>
                  </a:cubicBezTo>
                  <a:cubicBezTo>
                    <a:pt x="972" y="1096"/>
                    <a:pt x="972" y="1096"/>
                    <a:pt x="972" y="1096"/>
                  </a:cubicBezTo>
                  <a:cubicBezTo>
                    <a:pt x="970" y="1096"/>
                    <a:pt x="968" y="1095"/>
                    <a:pt x="966" y="1094"/>
                  </a:cubicBezTo>
                  <a:cubicBezTo>
                    <a:pt x="961" y="1093"/>
                    <a:pt x="961" y="1093"/>
                    <a:pt x="961" y="1093"/>
                  </a:cubicBezTo>
                  <a:cubicBezTo>
                    <a:pt x="957" y="1091"/>
                    <a:pt x="957" y="1091"/>
                    <a:pt x="957" y="1091"/>
                  </a:cubicBezTo>
                  <a:cubicBezTo>
                    <a:pt x="950" y="1089"/>
                    <a:pt x="943" y="1087"/>
                    <a:pt x="937" y="1084"/>
                  </a:cubicBezTo>
                  <a:cubicBezTo>
                    <a:pt x="934" y="1084"/>
                    <a:pt x="934" y="1084"/>
                    <a:pt x="934" y="1084"/>
                  </a:cubicBezTo>
                  <a:cubicBezTo>
                    <a:pt x="932" y="1082"/>
                    <a:pt x="930" y="1082"/>
                    <a:pt x="928" y="1081"/>
                  </a:cubicBezTo>
                  <a:cubicBezTo>
                    <a:pt x="925" y="1080"/>
                    <a:pt x="925" y="1080"/>
                    <a:pt x="925" y="1080"/>
                  </a:cubicBezTo>
                  <a:cubicBezTo>
                    <a:pt x="922" y="1079"/>
                    <a:pt x="919" y="1077"/>
                    <a:pt x="915" y="1075"/>
                  </a:cubicBezTo>
                  <a:cubicBezTo>
                    <a:pt x="911" y="1074"/>
                    <a:pt x="911" y="1074"/>
                    <a:pt x="911" y="1074"/>
                  </a:cubicBezTo>
                  <a:cubicBezTo>
                    <a:pt x="907" y="1072"/>
                    <a:pt x="907" y="1072"/>
                    <a:pt x="907" y="1072"/>
                  </a:cubicBezTo>
                  <a:cubicBezTo>
                    <a:pt x="904" y="1071"/>
                    <a:pt x="902" y="1070"/>
                    <a:pt x="899" y="1069"/>
                  </a:cubicBezTo>
                  <a:cubicBezTo>
                    <a:pt x="898" y="1068"/>
                    <a:pt x="898" y="1068"/>
                    <a:pt x="898" y="1068"/>
                  </a:cubicBezTo>
                  <a:cubicBezTo>
                    <a:pt x="894" y="1066"/>
                    <a:pt x="891" y="1065"/>
                    <a:pt x="888" y="1063"/>
                  </a:cubicBezTo>
                  <a:cubicBezTo>
                    <a:pt x="887" y="1062"/>
                    <a:pt x="887" y="1062"/>
                    <a:pt x="887" y="1062"/>
                  </a:cubicBezTo>
                  <a:cubicBezTo>
                    <a:pt x="732" y="983"/>
                    <a:pt x="625" y="820"/>
                    <a:pt x="625" y="633"/>
                  </a:cubicBezTo>
                  <a:cubicBezTo>
                    <a:pt x="625" y="573"/>
                    <a:pt x="635" y="517"/>
                    <a:pt x="655" y="464"/>
                  </a:cubicBezTo>
                  <a:cubicBezTo>
                    <a:pt x="655" y="463"/>
                    <a:pt x="655" y="463"/>
                    <a:pt x="655" y="463"/>
                  </a:cubicBezTo>
                  <a:cubicBezTo>
                    <a:pt x="657" y="461"/>
                    <a:pt x="657" y="458"/>
                    <a:pt x="659" y="456"/>
                  </a:cubicBezTo>
                  <a:cubicBezTo>
                    <a:pt x="659" y="454"/>
                    <a:pt x="659" y="454"/>
                    <a:pt x="659" y="454"/>
                  </a:cubicBezTo>
                  <a:cubicBezTo>
                    <a:pt x="660" y="452"/>
                    <a:pt x="661" y="449"/>
                    <a:pt x="662" y="447"/>
                  </a:cubicBezTo>
                  <a:cubicBezTo>
                    <a:pt x="662" y="446"/>
                    <a:pt x="662" y="446"/>
                    <a:pt x="662" y="446"/>
                  </a:cubicBezTo>
                  <a:cubicBezTo>
                    <a:pt x="694" y="372"/>
                    <a:pt x="743" y="307"/>
                    <a:pt x="805" y="257"/>
                  </a:cubicBezTo>
                  <a:cubicBezTo>
                    <a:pt x="807" y="256"/>
                    <a:pt x="807" y="256"/>
                    <a:pt x="807" y="256"/>
                  </a:cubicBezTo>
                  <a:cubicBezTo>
                    <a:pt x="810" y="253"/>
                    <a:pt x="810" y="253"/>
                    <a:pt x="810" y="253"/>
                  </a:cubicBezTo>
                  <a:cubicBezTo>
                    <a:pt x="827" y="240"/>
                    <a:pt x="846" y="227"/>
                    <a:pt x="866" y="216"/>
                  </a:cubicBezTo>
                  <a:cubicBezTo>
                    <a:pt x="1049" y="110"/>
                    <a:pt x="1273" y="138"/>
                    <a:pt x="1425" y="270"/>
                  </a:cubicBezTo>
                  <a:cubicBezTo>
                    <a:pt x="1426" y="272"/>
                    <a:pt x="1426" y="272"/>
                    <a:pt x="1426" y="272"/>
                  </a:cubicBezTo>
                  <a:cubicBezTo>
                    <a:pt x="1428" y="274"/>
                    <a:pt x="1430" y="275"/>
                    <a:pt x="1433" y="277"/>
                  </a:cubicBezTo>
                  <a:cubicBezTo>
                    <a:pt x="1436" y="281"/>
                    <a:pt x="1436" y="281"/>
                    <a:pt x="1436" y="281"/>
                  </a:cubicBezTo>
                  <a:cubicBezTo>
                    <a:pt x="1438" y="282"/>
                    <a:pt x="1439" y="284"/>
                    <a:pt x="1441" y="285"/>
                  </a:cubicBezTo>
                  <a:cubicBezTo>
                    <a:pt x="1442" y="287"/>
                    <a:pt x="1444" y="288"/>
                    <a:pt x="1445" y="290"/>
                  </a:cubicBezTo>
                  <a:cubicBezTo>
                    <a:pt x="1449" y="294"/>
                    <a:pt x="1449" y="294"/>
                    <a:pt x="1449" y="294"/>
                  </a:cubicBezTo>
                  <a:cubicBezTo>
                    <a:pt x="1451" y="295"/>
                    <a:pt x="1452" y="297"/>
                    <a:pt x="1454" y="298"/>
                  </a:cubicBezTo>
                  <a:cubicBezTo>
                    <a:pt x="1455" y="299"/>
                    <a:pt x="1457" y="301"/>
                    <a:pt x="1458" y="303"/>
                  </a:cubicBezTo>
                  <a:cubicBezTo>
                    <a:pt x="1461" y="306"/>
                    <a:pt x="1461" y="306"/>
                    <a:pt x="1461" y="306"/>
                  </a:cubicBezTo>
                  <a:cubicBezTo>
                    <a:pt x="1463" y="308"/>
                    <a:pt x="1465" y="310"/>
                    <a:pt x="1467" y="312"/>
                  </a:cubicBezTo>
                  <a:cubicBezTo>
                    <a:pt x="1469" y="315"/>
                    <a:pt x="1469" y="315"/>
                    <a:pt x="1469" y="315"/>
                  </a:cubicBezTo>
                  <a:cubicBezTo>
                    <a:pt x="1489" y="338"/>
                    <a:pt x="1508" y="364"/>
                    <a:pt x="1525" y="392"/>
                  </a:cubicBezTo>
                  <a:cubicBezTo>
                    <a:pt x="1536" y="413"/>
                    <a:pt x="1547" y="434"/>
                    <a:pt x="1555" y="455"/>
                  </a:cubicBezTo>
                  <a:cubicBezTo>
                    <a:pt x="1556" y="456"/>
                    <a:pt x="1556" y="456"/>
                    <a:pt x="1556" y="456"/>
                  </a:cubicBezTo>
                  <a:cubicBezTo>
                    <a:pt x="1557" y="459"/>
                    <a:pt x="1557" y="459"/>
                    <a:pt x="1557" y="459"/>
                  </a:cubicBezTo>
                  <a:cubicBezTo>
                    <a:pt x="1563" y="475"/>
                    <a:pt x="1568" y="492"/>
                    <a:pt x="1573" y="509"/>
                  </a:cubicBezTo>
                  <a:cubicBezTo>
                    <a:pt x="1575" y="514"/>
                    <a:pt x="1576" y="521"/>
                    <a:pt x="1577" y="526"/>
                  </a:cubicBezTo>
                  <a:cubicBezTo>
                    <a:pt x="1578" y="531"/>
                    <a:pt x="1578" y="531"/>
                    <a:pt x="1578" y="531"/>
                  </a:cubicBezTo>
                  <a:cubicBezTo>
                    <a:pt x="1578" y="532"/>
                    <a:pt x="1578" y="532"/>
                    <a:pt x="1578" y="532"/>
                  </a:cubicBezTo>
                  <a:cubicBezTo>
                    <a:pt x="1578" y="532"/>
                    <a:pt x="1578" y="532"/>
                    <a:pt x="1578" y="532"/>
                  </a:cubicBezTo>
                  <a:cubicBezTo>
                    <a:pt x="1586" y="581"/>
                    <a:pt x="1586" y="581"/>
                    <a:pt x="1586" y="581"/>
                  </a:cubicBezTo>
                  <a:cubicBezTo>
                    <a:pt x="1586" y="581"/>
                    <a:pt x="1586" y="581"/>
                    <a:pt x="1586" y="581"/>
                  </a:cubicBezTo>
                  <a:cubicBezTo>
                    <a:pt x="1736" y="581"/>
                    <a:pt x="1736" y="581"/>
                    <a:pt x="1736" y="581"/>
                  </a:cubicBezTo>
                  <a:cubicBezTo>
                    <a:pt x="1915" y="581"/>
                    <a:pt x="1915" y="581"/>
                    <a:pt x="1915" y="581"/>
                  </a:cubicBezTo>
                  <a:cubicBezTo>
                    <a:pt x="1595" y="1242"/>
                    <a:pt x="1595" y="1242"/>
                    <a:pt x="1595" y="1242"/>
                  </a:cubicBezTo>
                  <a:cubicBezTo>
                    <a:pt x="1755" y="1242"/>
                    <a:pt x="1755" y="1242"/>
                    <a:pt x="1755" y="1242"/>
                  </a:cubicBezTo>
                  <a:cubicBezTo>
                    <a:pt x="2106" y="518"/>
                    <a:pt x="2106" y="518"/>
                    <a:pt x="2106" y="518"/>
                  </a:cubicBezTo>
                  <a:cubicBezTo>
                    <a:pt x="2106" y="438"/>
                    <a:pt x="2106" y="438"/>
                    <a:pt x="2106" y="438"/>
                  </a:cubicBezTo>
                  <a:cubicBezTo>
                    <a:pt x="1707" y="438"/>
                    <a:pt x="1707" y="438"/>
                    <a:pt x="1707" y="438"/>
                  </a:cubicBezTo>
                  <a:cubicBezTo>
                    <a:pt x="1636" y="221"/>
                    <a:pt x="1452" y="56"/>
                    <a:pt x="1225" y="13"/>
                  </a:cubicBezTo>
                  <a:cubicBezTo>
                    <a:pt x="1222" y="13"/>
                    <a:pt x="1219" y="12"/>
                    <a:pt x="1216" y="12"/>
                  </a:cubicBezTo>
                  <a:cubicBezTo>
                    <a:pt x="1213" y="12"/>
                    <a:pt x="1213" y="12"/>
                    <a:pt x="1213" y="12"/>
                  </a:cubicBezTo>
                  <a:cubicBezTo>
                    <a:pt x="1154" y="1"/>
                    <a:pt x="1093" y="0"/>
                    <a:pt x="1032" y="7"/>
                  </a:cubicBezTo>
                  <a:cubicBezTo>
                    <a:pt x="1029" y="7"/>
                    <a:pt x="1029" y="7"/>
                    <a:pt x="1029" y="7"/>
                  </a:cubicBezTo>
                  <a:cubicBezTo>
                    <a:pt x="1021" y="8"/>
                    <a:pt x="1021" y="8"/>
                    <a:pt x="1021" y="8"/>
                  </a:cubicBezTo>
                  <a:cubicBezTo>
                    <a:pt x="929" y="21"/>
                    <a:pt x="839" y="54"/>
                    <a:pt x="759" y="107"/>
                  </a:cubicBezTo>
                  <a:cubicBezTo>
                    <a:pt x="758" y="107"/>
                    <a:pt x="758" y="107"/>
                    <a:pt x="758" y="107"/>
                  </a:cubicBezTo>
                  <a:cubicBezTo>
                    <a:pt x="755" y="109"/>
                    <a:pt x="752" y="112"/>
                    <a:pt x="749" y="114"/>
                  </a:cubicBezTo>
                  <a:cubicBezTo>
                    <a:pt x="745" y="116"/>
                    <a:pt x="745" y="116"/>
                    <a:pt x="745" y="116"/>
                  </a:cubicBezTo>
                  <a:cubicBezTo>
                    <a:pt x="742" y="118"/>
                    <a:pt x="740" y="120"/>
                    <a:pt x="737" y="122"/>
                  </a:cubicBezTo>
                  <a:cubicBezTo>
                    <a:pt x="732" y="126"/>
                    <a:pt x="732" y="126"/>
                    <a:pt x="732" y="126"/>
                  </a:cubicBezTo>
                  <a:cubicBezTo>
                    <a:pt x="727" y="129"/>
                    <a:pt x="727" y="129"/>
                    <a:pt x="727" y="129"/>
                  </a:cubicBezTo>
                  <a:cubicBezTo>
                    <a:pt x="724" y="132"/>
                    <a:pt x="721" y="134"/>
                    <a:pt x="718" y="136"/>
                  </a:cubicBezTo>
                  <a:cubicBezTo>
                    <a:pt x="716" y="138"/>
                    <a:pt x="716" y="138"/>
                    <a:pt x="716" y="138"/>
                  </a:cubicBezTo>
                  <a:cubicBezTo>
                    <a:pt x="713" y="141"/>
                    <a:pt x="709" y="143"/>
                    <a:pt x="706" y="146"/>
                  </a:cubicBezTo>
                  <a:cubicBezTo>
                    <a:pt x="705" y="147"/>
                    <a:pt x="705" y="147"/>
                    <a:pt x="705" y="147"/>
                  </a:cubicBezTo>
                  <a:cubicBezTo>
                    <a:pt x="688" y="161"/>
                    <a:pt x="672" y="176"/>
                    <a:pt x="656" y="192"/>
                  </a:cubicBezTo>
                  <a:cubicBezTo>
                    <a:pt x="653" y="195"/>
                    <a:pt x="653" y="195"/>
                    <a:pt x="653" y="195"/>
                  </a:cubicBezTo>
                  <a:cubicBezTo>
                    <a:pt x="652" y="197"/>
                    <a:pt x="650" y="199"/>
                    <a:pt x="648" y="200"/>
                  </a:cubicBezTo>
                  <a:cubicBezTo>
                    <a:pt x="569" y="284"/>
                    <a:pt x="516" y="386"/>
                    <a:pt x="492" y="492"/>
                  </a:cubicBezTo>
                  <a:cubicBezTo>
                    <a:pt x="491" y="495"/>
                    <a:pt x="491" y="495"/>
                    <a:pt x="491" y="495"/>
                  </a:cubicBezTo>
                  <a:cubicBezTo>
                    <a:pt x="490" y="498"/>
                    <a:pt x="490" y="500"/>
                    <a:pt x="490" y="502"/>
                  </a:cubicBezTo>
                  <a:cubicBezTo>
                    <a:pt x="489" y="507"/>
                    <a:pt x="488" y="512"/>
                    <a:pt x="487" y="517"/>
                  </a:cubicBezTo>
                  <a:cubicBezTo>
                    <a:pt x="470" y="498"/>
                    <a:pt x="450" y="482"/>
                    <a:pt x="428" y="470"/>
                  </a:cubicBezTo>
                  <a:cubicBezTo>
                    <a:pt x="391" y="449"/>
                    <a:pt x="347" y="439"/>
                    <a:pt x="299" y="439"/>
                  </a:cubicBezTo>
                  <a:cubicBezTo>
                    <a:pt x="220" y="439"/>
                    <a:pt x="155" y="464"/>
                    <a:pt x="104" y="514"/>
                  </a:cubicBezTo>
                  <a:cubicBezTo>
                    <a:pt x="54" y="564"/>
                    <a:pt x="27" y="632"/>
                    <a:pt x="23" y="719"/>
                  </a:cubicBezTo>
                  <a:cubicBezTo>
                    <a:pt x="172" y="719"/>
                    <a:pt x="172" y="719"/>
                    <a:pt x="172" y="719"/>
                  </a:cubicBezTo>
                  <a:cubicBezTo>
                    <a:pt x="173" y="677"/>
                    <a:pt x="185" y="643"/>
                    <a:pt x="206" y="619"/>
                  </a:cubicBezTo>
                  <a:cubicBezTo>
                    <a:pt x="228" y="595"/>
                    <a:pt x="256" y="582"/>
                    <a:pt x="289" y="582"/>
                  </a:cubicBezTo>
                  <a:cubicBezTo>
                    <a:pt x="321" y="582"/>
                    <a:pt x="347" y="592"/>
                    <a:pt x="368" y="612"/>
                  </a:cubicBezTo>
                  <a:cubicBezTo>
                    <a:pt x="388" y="633"/>
                    <a:pt x="399" y="658"/>
                    <a:pt x="399" y="689"/>
                  </a:cubicBezTo>
                  <a:cubicBezTo>
                    <a:pt x="399" y="720"/>
                    <a:pt x="389" y="753"/>
                    <a:pt x="369" y="789"/>
                  </a:cubicBezTo>
                  <a:cubicBezTo>
                    <a:pt x="349" y="827"/>
                    <a:pt x="309" y="876"/>
                    <a:pt x="249" y="936"/>
                  </a:cubicBezTo>
                  <a:cubicBezTo>
                    <a:pt x="0" y="1190"/>
                    <a:pt x="0" y="1190"/>
                    <a:pt x="0" y="1190"/>
                  </a:cubicBezTo>
                  <a:cubicBezTo>
                    <a:pt x="0" y="1263"/>
                    <a:pt x="0" y="1263"/>
                    <a:pt x="0" y="1263"/>
                  </a:cubicBezTo>
                  <a:cubicBezTo>
                    <a:pt x="824" y="1263"/>
                    <a:pt x="824" y="1263"/>
                    <a:pt x="824" y="1263"/>
                  </a:cubicBezTo>
                  <a:cubicBezTo>
                    <a:pt x="746" y="1230"/>
                    <a:pt x="674" y="1183"/>
                    <a:pt x="611" y="1122"/>
                  </a:cubicBezTo>
                  <a:cubicBezTo>
                    <a:pt x="271" y="1122"/>
                    <a:pt x="271" y="1122"/>
                    <a:pt x="271" y="1122"/>
                  </a:cubicBezTo>
                  <a:cubicBezTo>
                    <a:pt x="361" y="1027"/>
                    <a:pt x="361" y="1027"/>
                    <a:pt x="361" y="1027"/>
                  </a:cubicBezTo>
                  <a:cubicBezTo>
                    <a:pt x="432" y="953"/>
                    <a:pt x="482" y="889"/>
                    <a:pt x="509" y="835"/>
                  </a:cubicBezTo>
                  <a:cubicBezTo>
                    <a:pt x="514" y="851"/>
                    <a:pt x="521" y="868"/>
                    <a:pt x="528" y="884"/>
                  </a:cubicBezTo>
                  <a:cubicBezTo>
                    <a:pt x="528" y="884"/>
                    <a:pt x="528" y="884"/>
                    <a:pt x="528" y="884"/>
                  </a:cubicBezTo>
                  <a:cubicBezTo>
                    <a:pt x="530" y="889"/>
                    <a:pt x="530" y="889"/>
                    <a:pt x="530" y="889"/>
                  </a:cubicBezTo>
                  <a:cubicBezTo>
                    <a:pt x="530" y="889"/>
                    <a:pt x="530" y="889"/>
                    <a:pt x="530" y="889"/>
                  </a:cubicBezTo>
                  <a:cubicBezTo>
                    <a:pt x="550" y="933"/>
                    <a:pt x="574" y="975"/>
                    <a:pt x="603" y="1012"/>
                  </a:cubicBezTo>
                  <a:cubicBezTo>
                    <a:pt x="686" y="1123"/>
                    <a:pt x="801" y="1201"/>
                    <a:pt x="928" y="1238"/>
                  </a:cubicBezTo>
                  <a:cubicBezTo>
                    <a:pt x="928" y="1238"/>
                    <a:pt x="928" y="1238"/>
                    <a:pt x="928" y="1238"/>
                  </a:cubicBezTo>
                  <a:cubicBezTo>
                    <a:pt x="984" y="1255"/>
                    <a:pt x="1045" y="1264"/>
                    <a:pt x="1107" y="1264"/>
                  </a:cubicBezTo>
                  <a:close/>
                </a:path>
              </a:pathLst>
            </a:custGeom>
            <a:solidFill>
              <a:schemeClr val="tx2"/>
            </a:solidFill>
            <a:ln>
              <a:noFill/>
            </a:ln>
          </p:spPr>
          <p:txBody>
            <a:bodyPr lIns="121920" tIns="60960" rIns="121920" bIns="60960"/>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zh-CN" altLang="en-US" sz="1400" b="0" i="0" u="none" strike="noStrike" kern="1200" cap="none" spc="0" normalizeH="0" baseline="0" noProof="0" dirty="0">
                <a:ln>
                  <a:noFill/>
                </a:ln>
                <a:solidFill>
                  <a:schemeClr val="tx1"/>
                </a:solidFill>
                <a:effectLst/>
                <a:uLnTx/>
                <a:uFillTx/>
                <a:latin typeface="+mn-lt"/>
                <a:ea typeface="+mn-ea"/>
                <a:cs typeface="+mn-ea"/>
                <a:sym typeface="+mn-lt"/>
              </a:endParaRPr>
            </a:p>
          </p:txBody>
        </p:sp>
      </p:gr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000000"/>
                                          </p:val>
                                        </p:tav>
                                        <p:tav tm="100000">
                                          <p:val>
                                            <p:strVal val="#ppt_w"/>
                                          </p:val>
                                        </p:tav>
                                      </p:tavLst>
                                    </p:anim>
                                    <p:anim calcmode="lin" valueType="num">
                                      <p:cBhvr>
                                        <p:cTn id="8" dur="1000" fill="hold"/>
                                        <p:tgtEl>
                                          <p:spTgt spid="2"/>
                                        </p:tgtEl>
                                        <p:attrNameLst>
                                          <p:attrName>ppt_h</p:attrName>
                                        </p:attrNameLst>
                                      </p:cBhvr>
                                      <p:tavLst>
                                        <p:tav tm="0">
                                          <p:val>
                                            <p:fltVal val="0.000000"/>
                                          </p:val>
                                        </p:tav>
                                        <p:tav tm="100000">
                                          <p:val>
                                            <p:strVal val="#ppt_h"/>
                                          </p:val>
                                        </p:tav>
                                      </p:tavLst>
                                    </p:anim>
                                    <p:anim calcmode="lin" valueType="num">
                                      <p:cBhvr>
                                        <p:cTn id="9" dur="1000" fill="hold"/>
                                        <p:tgtEl>
                                          <p:spTgt spid="2"/>
                                        </p:tgtEl>
                                        <p:attrNameLst>
                                          <p:attrName>style.rotation</p:attrName>
                                        </p:attrNameLst>
                                      </p:cBhvr>
                                      <p:tavLst>
                                        <p:tav tm="0">
                                          <p:val>
                                            <p:fltVal val="90.000000"/>
                                          </p:val>
                                        </p:tav>
                                        <p:tav tm="100000">
                                          <p:val>
                                            <p:fltVal val="0.000000"/>
                                          </p:val>
                                        </p:tav>
                                      </p:tavLst>
                                    </p:anim>
                                    <p:animEffect transition="in" filter="fade">
                                      <p:cBhvr>
                                        <p:cTn id="10" dur="1000"/>
                                        <p:tgtEl>
                                          <p:spTgt spid="2"/>
                                        </p:tgtEl>
                                      </p:cBhvr>
                                    </p:animEffect>
                                  </p:childTnLst>
                                </p:cTn>
                              </p:par>
                            </p:childTnLst>
                          </p:cTn>
                        </p:par>
                        <p:par>
                          <p:cTn id="11" fill="hold">
                            <p:stCondLst>
                              <p:cond delay="1000"/>
                            </p:stCondLst>
                            <p:childTnLst>
                              <p:par>
                                <p:cTn id="12" presetID="31" presetClass="entr" presetSubtype="0" fill="hold" grpId="0" nodeType="afterEffect">
                                  <p:stCondLst>
                                    <p:cond delay="0"/>
                                  </p:stCondLst>
                                  <p:childTnLst>
                                    <p:set>
                                      <p:cBhvr>
                                        <p:cTn id="13" dur="1" fill="hold">
                                          <p:stCondLst>
                                            <p:cond delay="0"/>
                                          </p:stCondLst>
                                        </p:cTn>
                                        <p:tgtEl>
                                          <p:spTgt spid="46"/>
                                        </p:tgtEl>
                                        <p:attrNameLst>
                                          <p:attrName>style.visibility</p:attrName>
                                        </p:attrNameLst>
                                      </p:cBhvr>
                                      <p:to>
                                        <p:strVal val="visible"/>
                                      </p:to>
                                    </p:set>
                                    <p:anim calcmode="lin" valueType="num">
                                      <p:cBhvr>
                                        <p:cTn id="14" dur="1000" fill="hold"/>
                                        <p:tgtEl>
                                          <p:spTgt spid="46"/>
                                        </p:tgtEl>
                                        <p:attrNameLst>
                                          <p:attrName>ppt_w</p:attrName>
                                        </p:attrNameLst>
                                      </p:cBhvr>
                                      <p:tavLst>
                                        <p:tav tm="0">
                                          <p:val>
                                            <p:fltVal val="0.000000"/>
                                          </p:val>
                                        </p:tav>
                                        <p:tav tm="100000">
                                          <p:val>
                                            <p:strVal val="#ppt_w"/>
                                          </p:val>
                                        </p:tav>
                                      </p:tavLst>
                                    </p:anim>
                                    <p:anim calcmode="lin" valueType="num">
                                      <p:cBhvr>
                                        <p:cTn id="15" dur="1000" fill="hold"/>
                                        <p:tgtEl>
                                          <p:spTgt spid="46"/>
                                        </p:tgtEl>
                                        <p:attrNameLst>
                                          <p:attrName>ppt_h</p:attrName>
                                        </p:attrNameLst>
                                      </p:cBhvr>
                                      <p:tavLst>
                                        <p:tav tm="0">
                                          <p:val>
                                            <p:fltVal val="0.000000"/>
                                          </p:val>
                                        </p:tav>
                                        <p:tav tm="100000">
                                          <p:val>
                                            <p:strVal val="#ppt_h"/>
                                          </p:val>
                                        </p:tav>
                                      </p:tavLst>
                                    </p:anim>
                                    <p:anim calcmode="lin" valueType="num">
                                      <p:cBhvr>
                                        <p:cTn id="16" dur="1000" fill="hold"/>
                                        <p:tgtEl>
                                          <p:spTgt spid="46"/>
                                        </p:tgtEl>
                                        <p:attrNameLst>
                                          <p:attrName>style.rotation</p:attrName>
                                        </p:attrNameLst>
                                      </p:cBhvr>
                                      <p:tavLst>
                                        <p:tav tm="0">
                                          <p:val>
                                            <p:fltVal val="90.000000"/>
                                          </p:val>
                                        </p:tav>
                                        <p:tav tm="100000">
                                          <p:val>
                                            <p:fltVal val="0.000000"/>
                                          </p:val>
                                        </p:tav>
                                      </p:tavLst>
                                    </p:anim>
                                    <p:animEffect transition="in" filter="fade">
                                      <p:cBhvr>
                                        <p:cTn id="17" dur="1000"/>
                                        <p:tgtEl>
                                          <p:spTgt spid="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330200" y="194310"/>
            <a:ext cx="4389120" cy="460375"/>
          </a:xfrm>
          <a:prstGeom prst="rect">
            <a:avLst/>
          </a:prstGeom>
          <a:noFill/>
        </p:spPr>
        <p:txBody>
          <a:bodyPr wrap="square" rtlCol="0" anchor="t">
            <a:spAutoFit/>
          </a:bodyPr>
          <a:p>
            <a:r>
              <a:rPr lang="en-US" altLang="zh-CN" sz="2400" noProof="0" dirty="0">
                <a:ln>
                  <a:noFill/>
                </a:ln>
                <a:solidFill>
                  <a:srgbClr val="222A35"/>
                </a:solidFill>
                <a:effectLst/>
                <a:uLnTx/>
                <a:uFillTx/>
                <a:latin typeface="+mn-ea"/>
                <a:ea typeface="+mn-ea"/>
                <a:cs typeface="+mn-cs"/>
                <a:sym typeface="+mn-ea"/>
              </a:rPr>
              <a:t>2017</a:t>
            </a:r>
            <a:r>
              <a:rPr lang="zh-CN" altLang="en-US" sz="2400" noProof="0" dirty="0">
                <a:ln>
                  <a:noFill/>
                </a:ln>
                <a:solidFill>
                  <a:srgbClr val="222A35"/>
                </a:solidFill>
                <a:effectLst/>
                <a:uLnTx/>
                <a:uFillTx/>
                <a:latin typeface="+mn-ea"/>
                <a:ea typeface="+mn-ea"/>
                <a:cs typeface="+mn-cs"/>
                <a:sym typeface="+mn-ea"/>
              </a:rPr>
              <a:t>年销售数据总结：</a:t>
            </a:r>
            <a:endParaRPr lang="zh-CN" altLang="en-US" sz="2400"/>
          </a:p>
        </p:txBody>
      </p:sp>
      <p:sp>
        <p:nvSpPr>
          <p:cNvPr id="3" name="文本框 2"/>
          <p:cNvSpPr txBox="1"/>
          <p:nvPr/>
        </p:nvSpPr>
        <p:spPr>
          <a:xfrm>
            <a:off x="466725" y="728345"/>
            <a:ext cx="2901950" cy="829945"/>
          </a:xfrm>
          <a:prstGeom prst="rect">
            <a:avLst/>
          </a:prstGeom>
          <a:noFill/>
        </p:spPr>
        <p:txBody>
          <a:bodyPr wrap="square" rtlCol="0" anchor="t">
            <a:spAutoFit/>
          </a:bodyPr>
          <a:p>
            <a:endParaRPr lang="en-US" altLang="zh-CN" sz="2400" noProof="0" dirty="0">
              <a:ln>
                <a:noFill/>
              </a:ln>
              <a:solidFill>
                <a:srgbClr val="222A35"/>
              </a:solidFill>
              <a:effectLst/>
              <a:uLnTx/>
              <a:uFillTx/>
              <a:latin typeface="+mn-ea"/>
              <a:ea typeface="+mn-ea"/>
              <a:cs typeface="+mn-cs"/>
              <a:sym typeface="+mn-ea"/>
            </a:endParaRPr>
          </a:p>
          <a:p>
            <a:r>
              <a:rPr lang="en-US" altLang="zh-CN" sz="2400" noProof="0" dirty="0">
                <a:ln>
                  <a:noFill/>
                </a:ln>
                <a:solidFill>
                  <a:srgbClr val="222A35"/>
                </a:solidFill>
                <a:effectLst/>
                <a:uLnTx/>
                <a:uFillTx/>
                <a:latin typeface="+mn-ea"/>
                <a:ea typeface="+mn-ea"/>
                <a:cs typeface="+mn-cs"/>
                <a:sym typeface="+mn-ea"/>
              </a:rPr>
              <a:t>  2016</a:t>
            </a:r>
            <a:r>
              <a:rPr lang="zh-CN" altLang="en-US" sz="2400" noProof="0" dirty="0">
                <a:ln>
                  <a:noFill/>
                </a:ln>
                <a:solidFill>
                  <a:srgbClr val="222A35"/>
                </a:solidFill>
                <a:effectLst/>
                <a:uLnTx/>
                <a:uFillTx/>
                <a:latin typeface="+mn-ea"/>
                <a:ea typeface="+mn-ea"/>
                <a:cs typeface="+mn-cs"/>
                <a:sym typeface="+mn-ea"/>
              </a:rPr>
              <a:t>年各项数据</a:t>
            </a:r>
            <a:endParaRPr lang="zh-CN" altLang="en-US" sz="2400"/>
          </a:p>
        </p:txBody>
      </p:sp>
      <p:sp>
        <p:nvSpPr>
          <p:cNvPr id="7173" name="文本框 7172"/>
          <p:cNvSpPr txBox="1"/>
          <p:nvPr/>
        </p:nvSpPr>
        <p:spPr>
          <a:xfrm>
            <a:off x="5105400" y="727710"/>
            <a:ext cx="3041015" cy="829945"/>
          </a:xfrm>
          <a:prstGeom prst="rect">
            <a:avLst/>
          </a:prstGeom>
          <a:noFill/>
          <a:ln w="9525">
            <a:noFill/>
          </a:ln>
        </p:spPr>
        <p:txBody>
          <a:bodyPr wrap="square">
            <a:spAutoFit/>
            <a:scene3d>
              <a:camera prst="orthographicFront"/>
              <a:lightRig rig="threePt" dir="t"/>
            </a:scene3d>
          </a:bodyPr>
          <a:p>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201</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7</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年各项数据</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7180" name="矩形 7179"/>
          <p:cNvSpPr/>
          <p:nvPr/>
        </p:nvSpPr>
        <p:spPr>
          <a:xfrm>
            <a:off x="1372870" y="1920240"/>
            <a:ext cx="2190750" cy="179705"/>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7181" name="矩形 7180"/>
          <p:cNvSpPr/>
          <p:nvPr/>
        </p:nvSpPr>
        <p:spPr>
          <a:xfrm>
            <a:off x="1419860" y="2329815"/>
            <a:ext cx="2139315" cy="179705"/>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7182" name="矩形 7181"/>
          <p:cNvSpPr/>
          <p:nvPr/>
        </p:nvSpPr>
        <p:spPr>
          <a:xfrm>
            <a:off x="1555115" y="2687955"/>
            <a:ext cx="2008505" cy="179705"/>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7183" name="矩形 7182"/>
          <p:cNvSpPr/>
          <p:nvPr/>
        </p:nvSpPr>
        <p:spPr>
          <a:xfrm>
            <a:off x="1163320" y="3402330"/>
            <a:ext cx="2400300" cy="172085"/>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5" name="矩形 4"/>
          <p:cNvSpPr/>
          <p:nvPr/>
        </p:nvSpPr>
        <p:spPr>
          <a:xfrm>
            <a:off x="1323975" y="3045460"/>
            <a:ext cx="2235200" cy="180001"/>
          </a:xfrm>
          <a:prstGeom prst="rect">
            <a:avLst/>
          </a:prstGeom>
          <a:solidFill>
            <a:schemeClr val="bg2"/>
          </a:solidFill>
          <a:ln w="9525" cap="flat" cmpd="sng">
            <a:solidFill>
              <a:schemeClr val="tx1"/>
            </a:solidFill>
            <a:prstDash val="solid"/>
            <a:miter/>
            <a:headEnd type="none" w="med" len="med"/>
            <a:tailEnd type="none" w="med" len="med"/>
          </a:ln>
        </p:spPr>
        <p:txBody>
          <a:bodyPr/>
          <a:p>
            <a:endParaRPr lang="zh-CN" altLang="en-US"/>
          </a:p>
        </p:txBody>
      </p:sp>
      <p:sp>
        <p:nvSpPr>
          <p:cNvPr id="7175" name="矩形 7174"/>
          <p:cNvSpPr/>
          <p:nvPr/>
        </p:nvSpPr>
        <p:spPr>
          <a:xfrm>
            <a:off x="4779010" y="1920240"/>
            <a:ext cx="3150235" cy="179705"/>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6" name="矩形 5"/>
          <p:cNvSpPr/>
          <p:nvPr/>
        </p:nvSpPr>
        <p:spPr>
          <a:xfrm>
            <a:off x="4779010" y="2329815"/>
            <a:ext cx="2832100" cy="179705"/>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7" name="矩形 6"/>
          <p:cNvSpPr/>
          <p:nvPr/>
        </p:nvSpPr>
        <p:spPr>
          <a:xfrm>
            <a:off x="4784090" y="2687955"/>
            <a:ext cx="2679700" cy="180001"/>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8" name="矩形 7"/>
          <p:cNvSpPr/>
          <p:nvPr/>
        </p:nvSpPr>
        <p:spPr>
          <a:xfrm flipV="1">
            <a:off x="4789170" y="3045460"/>
            <a:ext cx="2821940" cy="179705"/>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9" name="矩形 8"/>
          <p:cNvSpPr/>
          <p:nvPr/>
        </p:nvSpPr>
        <p:spPr>
          <a:xfrm>
            <a:off x="4779010" y="3402330"/>
            <a:ext cx="2962910" cy="172085"/>
          </a:xfrm>
          <a:prstGeom prst="rect">
            <a:avLst/>
          </a:prstGeom>
          <a:solidFill>
            <a:srgbClr val="FF0000"/>
          </a:solidFill>
          <a:ln w="9525" cap="flat" cmpd="sng">
            <a:solidFill>
              <a:schemeClr val="tx1"/>
            </a:solidFill>
            <a:prstDash val="solid"/>
            <a:miter/>
            <a:headEnd type="none" w="med" len="med"/>
            <a:tailEnd type="none" w="med" len="med"/>
          </a:ln>
        </p:spPr>
        <p:txBody>
          <a:bodyPr/>
          <a:p>
            <a:endParaRPr lang="zh-CN" altLang="en-US"/>
          </a:p>
        </p:txBody>
      </p:sp>
      <p:sp>
        <p:nvSpPr>
          <p:cNvPr id="12" name="文本框 11"/>
          <p:cNvSpPr txBox="1"/>
          <p:nvPr/>
        </p:nvSpPr>
        <p:spPr>
          <a:xfrm>
            <a:off x="3616325" y="1825625"/>
            <a:ext cx="1033145" cy="1783715"/>
          </a:xfrm>
          <a:prstGeom prst="rect">
            <a:avLst/>
          </a:prstGeom>
          <a:noFill/>
        </p:spPr>
        <p:txBody>
          <a:bodyPr wrap="square" rtlCol="0" anchor="t">
            <a:spAutoFit/>
          </a:bodyPr>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销售</a:t>
            </a:r>
            <a:endPar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毛利</a:t>
            </a:r>
            <a:endPar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销售笔数</a:t>
            </a:r>
            <a:endPar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客单价</a:t>
            </a:r>
            <a:endParaRPr lang="zh-CN" altLang="en-US"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a:p>
            <a:pPr algn="ctr" eaLnBrk="0" hangingPunct="0">
              <a:lnSpc>
                <a:spcPct val="200000"/>
              </a:lnSpc>
            </a:pPr>
            <a:r>
              <a:rPr lang="zh-CN" altLang="en-US"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中药销售</a:t>
            </a:r>
            <a:endParaRPr lang="zh-CN" altLang="en-US"/>
          </a:p>
        </p:txBody>
      </p:sp>
      <p:sp>
        <p:nvSpPr>
          <p:cNvPr id="4" name="文本框 3"/>
          <p:cNvSpPr txBox="1"/>
          <p:nvPr/>
        </p:nvSpPr>
        <p:spPr>
          <a:xfrm>
            <a:off x="530225" y="1880235"/>
            <a:ext cx="633095" cy="260350"/>
          </a:xfrm>
          <a:prstGeom prst="rect">
            <a:avLst/>
          </a:prstGeom>
          <a:noFill/>
        </p:spPr>
        <p:txBody>
          <a:bodyPr wrap="square" rtlCol="0" anchor="t">
            <a:spAutoFit/>
          </a:bodyPr>
          <a:p>
            <a:r>
              <a:rPr lang="zh-CN" altLang="en-US" b="1" dirty="0">
                <a:solidFill>
                  <a:srgbClr val="DA8200"/>
                </a:solidFill>
                <a:sym typeface="+mn-ea"/>
              </a:rPr>
              <a:t>1464万</a:t>
            </a:r>
            <a:endParaRPr lang="zh-CN" altLang="en-US"/>
          </a:p>
        </p:txBody>
      </p:sp>
      <p:sp>
        <p:nvSpPr>
          <p:cNvPr id="10" name="文本框 9"/>
          <p:cNvSpPr txBox="1"/>
          <p:nvPr/>
        </p:nvSpPr>
        <p:spPr>
          <a:xfrm>
            <a:off x="573405" y="2204720"/>
            <a:ext cx="633730" cy="260350"/>
          </a:xfrm>
          <a:prstGeom prst="rect">
            <a:avLst/>
          </a:prstGeom>
          <a:noFill/>
        </p:spPr>
        <p:txBody>
          <a:bodyPr wrap="square" rtlCol="0" anchor="t">
            <a:spAutoFit/>
          </a:bodyPr>
          <a:p>
            <a:r>
              <a:rPr lang="zh-CN" altLang="en-US" b="1" dirty="0">
                <a:solidFill>
                  <a:srgbClr val="DA8200"/>
                </a:solidFill>
                <a:sym typeface="+mn-ea"/>
              </a:rPr>
              <a:t>1464万</a:t>
            </a:r>
            <a:endParaRPr lang="zh-CN" altLang="en-US"/>
          </a:p>
        </p:txBody>
      </p:sp>
      <p:sp>
        <p:nvSpPr>
          <p:cNvPr id="11" name="文本框 10"/>
          <p:cNvSpPr txBox="1"/>
          <p:nvPr/>
        </p:nvSpPr>
        <p:spPr>
          <a:xfrm>
            <a:off x="690880" y="2587625"/>
            <a:ext cx="633095" cy="260350"/>
          </a:xfrm>
          <a:prstGeom prst="rect">
            <a:avLst/>
          </a:prstGeom>
          <a:noFill/>
        </p:spPr>
        <p:txBody>
          <a:bodyPr wrap="square" rtlCol="0" anchor="t">
            <a:spAutoFit/>
          </a:bodyPr>
          <a:p>
            <a:r>
              <a:rPr lang="zh-CN" altLang="en-US" b="1" dirty="0">
                <a:solidFill>
                  <a:srgbClr val="DA8200"/>
                </a:solidFill>
                <a:sym typeface="+mn-ea"/>
              </a:rPr>
              <a:t>1464万</a:t>
            </a:r>
            <a:endParaRPr lang="zh-CN" altLang="en-US"/>
          </a:p>
        </p:txBody>
      </p:sp>
      <p:sp>
        <p:nvSpPr>
          <p:cNvPr id="13" name="文本框 12"/>
          <p:cNvSpPr txBox="1"/>
          <p:nvPr/>
        </p:nvSpPr>
        <p:spPr>
          <a:xfrm>
            <a:off x="629285" y="3005455"/>
            <a:ext cx="633095" cy="260350"/>
          </a:xfrm>
          <a:prstGeom prst="rect">
            <a:avLst/>
          </a:prstGeom>
          <a:noFill/>
        </p:spPr>
        <p:txBody>
          <a:bodyPr wrap="square" rtlCol="0" anchor="t">
            <a:spAutoFit/>
          </a:bodyPr>
          <a:p>
            <a:r>
              <a:rPr lang="zh-CN" altLang="en-US" b="1" dirty="0">
                <a:solidFill>
                  <a:srgbClr val="DA8200"/>
                </a:solidFill>
                <a:sym typeface="+mn-ea"/>
              </a:rPr>
              <a:t>1464万</a:t>
            </a:r>
            <a:endParaRPr lang="zh-CN" altLang="en-US"/>
          </a:p>
        </p:txBody>
      </p:sp>
      <p:sp>
        <p:nvSpPr>
          <p:cNvPr id="14" name="文本框 13"/>
          <p:cNvSpPr txBox="1"/>
          <p:nvPr/>
        </p:nvSpPr>
        <p:spPr>
          <a:xfrm>
            <a:off x="422275" y="3358515"/>
            <a:ext cx="741045" cy="260350"/>
          </a:xfrm>
          <a:prstGeom prst="rect">
            <a:avLst/>
          </a:prstGeom>
          <a:noFill/>
        </p:spPr>
        <p:txBody>
          <a:bodyPr wrap="square" rtlCol="0" anchor="t">
            <a:spAutoFit/>
          </a:bodyPr>
          <a:p>
            <a:r>
              <a:rPr lang="en-US" altLang="zh-CN" b="1" dirty="0">
                <a:solidFill>
                  <a:srgbClr val="DA8200"/>
                </a:solidFill>
                <a:sym typeface="+mn-ea"/>
              </a:rPr>
              <a:t>272.2</a:t>
            </a:r>
            <a:r>
              <a:rPr lang="zh-CN" altLang="en-US" b="1" dirty="0">
                <a:solidFill>
                  <a:srgbClr val="DA8200"/>
                </a:solidFill>
                <a:sym typeface="+mn-ea"/>
              </a:rPr>
              <a:t>万</a:t>
            </a:r>
            <a:endParaRPr lang="zh-CN" altLang="en-US"/>
          </a:p>
        </p:txBody>
      </p:sp>
      <p:sp>
        <p:nvSpPr>
          <p:cNvPr id="15" name="文本框 14"/>
          <p:cNvSpPr txBox="1"/>
          <p:nvPr/>
        </p:nvSpPr>
        <p:spPr>
          <a:xfrm>
            <a:off x="7929245" y="1920240"/>
            <a:ext cx="749300" cy="260350"/>
          </a:xfrm>
          <a:prstGeom prst="rect">
            <a:avLst/>
          </a:prstGeom>
          <a:noFill/>
        </p:spPr>
        <p:txBody>
          <a:bodyPr wrap="square" rtlCol="0" anchor="t">
            <a:spAutoFit/>
          </a:bodyPr>
          <a:p>
            <a:r>
              <a:rPr lang="en-US" altLang="zh-CN" b="1" dirty="0">
                <a:solidFill>
                  <a:srgbClr val="DA8200"/>
                </a:solidFill>
                <a:sym typeface="+mn-ea"/>
              </a:rPr>
              <a:t>   </a:t>
            </a:r>
            <a:r>
              <a:rPr lang="zh-CN" altLang="en-US" b="1" dirty="0">
                <a:solidFill>
                  <a:srgbClr val="DA8200"/>
                </a:solidFill>
                <a:sym typeface="+mn-ea"/>
              </a:rPr>
              <a:t>1464万</a:t>
            </a:r>
            <a:endParaRPr lang="zh-CN" altLang="en-US"/>
          </a:p>
        </p:txBody>
      </p:sp>
      <p:sp>
        <p:nvSpPr>
          <p:cNvPr id="16" name="文本框 15"/>
          <p:cNvSpPr txBox="1"/>
          <p:nvPr/>
        </p:nvSpPr>
        <p:spPr>
          <a:xfrm>
            <a:off x="7741920" y="2327275"/>
            <a:ext cx="633095" cy="260350"/>
          </a:xfrm>
          <a:prstGeom prst="rect">
            <a:avLst/>
          </a:prstGeom>
          <a:noFill/>
        </p:spPr>
        <p:txBody>
          <a:bodyPr wrap="none" rtlCol="0" anchor="t">
            <a:spAutoFit/>
          </a:bodyPr>
          <a:p>
            <a:r>
              <a:rPr lang="zh-CN" altLang="en-US" b="1" dirty="0">
                <a:solidFill>
                  <a:srgbClr val="DA8200"/>
                </a:solidFill>
                <a:sym typeface="+mn-ea"/>
              </a:rPr>
              <a:t>1464万</a:t>
            </a:r>
            <a:endParaRPr lang="zh-CN" altLang="en-US"/>
          </a:p>
        </p:txBody>
      </p:sp>
      <p:sp>
        <p:nvSpPr>
          <p:cNvPr id="17" name="文本框 16"/>
          <p:cNvSpPr txBox="1"/>
          <p:nvPr/>
        </p:nvSpPr>
        <p:spPr>
          <a:xfrm>
            <a:off x="7684770" y="2647315"/>
            <a:ext cx="633095" cy="260350"/>
          </a:xfrm>
          <a:prstGeom prst="rect">
            <a:avLst/>
          </a:prstGeom>
          <a:noFill/>
        </p:spPr>
        <p:txBody>
          <a:bodyPr wrap="square" rtlCol="0" anchor="t">
            <a:spAutoFit/>
          </a:bodyPr>
          <a:p>
            <a:r>
              <a:rPr lang="zh-CN" altLang="en-US" b="1" dirty="0">
                <a:solidFill>
                  <a:srgbClr val="DA8200"/>
                </a:solidFill>
                <a:sym typeface="+mn-ea"/>
              </a:rPr>
              <a:t>1464万</a:t>
            </a:r>
            <a:endParaRPr lang="zh-CN" altLang="en-US"/>
          </a:p>
        </p:txBody>
      </p:sp>
      <p:sp>
        <p:nvSpPr>
          <p:cNvPr id="18" name="文本框 17"/>
          <p:cNvSpPr txBox="1"/>
          <p:nvPr/>
        </p:nvSpPr>
        <p:spPr>
          <a:xfrm>
            <a:off x="7741920" y="3004820"/>
            <a:ext cx="633095" cy="260350"/>
          </a:xfrm>
          <a:prstGeom prst="rect">
            <a:avLst/>
          </a:prstGeom>
          <a:noFill/>
        </p:spPr>
        <p:txBody>
          <a:bodyPr wrap="none" rtlCol="0" anchor="t">
            <a:spAutoFit/>
          </a:bodyPr>
          <a:p>
            <a:r>
              <a:rPr lang="zh-CN" altLang="en-US" b="1" dirty="0">
                <a:solidFill>
                  <a:srgbClr val="DA8200"/>
                </a:solidFill>
                <a:sym typeface="+mn-ea"/>
              </a:rPr>
              <a:t>1464万</a:t>
            </a:r>
            <a:endParaRPr lang="zh-CN" altLang="en-US"/>
          </a:p>
        </p:txBody>
      </p:sp>
      <p:sp>
        <p:nvSpPr>
          <p:cNvPr id="19" name="文本框 18"/>
          <p:cNvSpPr txBox="1"/>
          <p:nvPr/>
        </p:nvSpPr>
        <p:spPr>
          <a:xfrm>
            <a:off x="7822565" y="3336290"/>
            <a:ext cx="749300" cy="260350"/>
          </a:xfrm>
          <a:prstGeom prst="rect">
            <a:avLst/>
          </a:prstGeom>
          <a:noFill/>
        </p:spPr>
        <p:txBody>
          <a:bodyPr wrap="none" rtlCol="0" anchor="t">
            <a:spAutoFit/>
          </a:bodyPr>
          <a:p>
            <a:r>
              <a:rPr lang="en-US" altLang="zh-CN" b="1" dirty="0">
                <a:solidFill>
                  <a:srgbClr val="DA8200"/>
                </a:solidFill>
                <a:sym typeface="+mn-ea"/>
              </a:rPr>
              <a:t>300.46</a:t>
            </a:r>
            <a:r>
              <a:rPr lang="zh-CN" altLang="en-US" b="1" dirty="0">
                <a:solidFill>
                  <a:srgbClr val="DA8200"/>
                </a:solidFill>
                <a:sym typeface="+mn-ea"/>
              </a:rPr>
              <a:t>万</a:t>
            </a:r>
            <a:endParaRPr lang="zh-CN" altLang="en-US"/>
          </a:p>
        </p:txBody>
      </p:sp>
      <p:sp>
        <p:nvSpPr>
          <p:cNvPr id="52" name="矩形 51"/>
          <p:cNvSpPr/>
          <p:nvPr/>
        </p:nvSpPr>
        <p:spPr>
          <a:xfrm>
            <a:off x="6350" y="4759325"/>
            <a:ext cx="8912225" cy="37846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600" b="1" dirty="0">
                <a:solidFill>
                  <a:schemeClr val="bg1"/>
                </a:solidFill>
                <a:latin typeface="微软雅黑" panose="020B0503020204020204" pitchFamily="34" charset="-122"/>
                <a:ea typeface="微软雅黑" panose="020B0503020204020204" pitchFamily="34" charset="-122"/>
                <a:sym typeface="+mn-ea"/>
              </a:rPr>
              <a:t>                                                                                </a:t>
            </a:r>
            <a:r>
              <a:rPr lang="en-US" altLang="zh-CN" sz="14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4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4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spd="slow">
    <p:diamon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 name="Freeform 58"/>
          <p:cNvSpPr>
            <a:spLocks noEditPoints="1"/>
          </p:cNvSpPr>
          <p:nvPr/>
        </p:nvSpPr>
        <p:spPr bwMode="auto">
          <a:xfrm>
            <a:off x="5275263" y="1863725"/>
            <a:ext cx="442913" cy="411163"/>
          </a:xfrm>
          <a:custGeom>
            <a:avLst/>
            <a:gdLst>
              <a:gd name="T0" fmla="*/ 142 w 241"/>
              <a:gd name="T1" fmla="*/ 137 h 224"/>
              <a:gd name="T2" fmla="*/ 150 w 241"/>
              <a:gd name="T3" fmla="*/ 97 h 224"/>
              <a:gd name="T4" fmla="*/ 132 w 241"/>
              <a:gd name="T5" fmla="*/ 115 h 224"/>
              <a:gd name="T6" fmla="*/ 110 w 241"/>
              <a:gd name="T7" fmla="*/ 115 h 224"/>
              <a:gd name="T8" fmla="*/ 110 w 241"/>
              <a:gd name="T9" fmla="*/ 92 h 224"/>
              <a:gd name="T10" fmla="*/ 127 w 241"/>
              <a:gd name="T11" fmla="*/ 74 h 224"/>
              <a:gd name="T12" fmla="*/ 88 w 241"/>
              <a:gd name="T13" fmla="*/ 83 h 224"/>
              <a:gd name="T14" fmla="*/ 78 w 241"/>
              <a:gd name="T15" fmla="*/ 120 h 224"/>
              <a:gd name="T16" fmla="*/ 3 w 241"/>
              <a:gd name="T17" fmla="*/ 195 h 224"/>
              <a:gd name="T18" fmla="*/ 3 w 241"/>
              <a:gd name="T19" fmla="*/ 206 h 224"/>
              <a:gd name="T20" fmla="*/ 19 w 241"/>
              <a:gd name="T21" fmla="*/ 222 h 224"/>
              <a:gd name="T22" fmla="*/ 25 w 241"/>
              <a:gd name="T23" fmla="*/ 224 h 224"/>
              <a:gd name="T24" fmla="*/ 30 w 241"/>
              <a:gd name="T25" fmla="*/ 222 h 224"/>
              <a:gd name="T26" fmla="*/ 105 w 241"/>
              <a:gd name="T27" fmla="*/ 147 h 224"/>
              <a:gd name="T28" fmla="*/ 142 w 241"/>
              <a:gd name="T29" fmla="*/ 137 h 224"/>
              <a:gd name="T30" fmla="*/ 27 w 241"/>
              <a:gd name="T31" fmla="*/ 206 h 224"/>
              <a:gd name="T32" fmla="*/ 19 w 241"/>
              <a:gd name="T33" fmla="*/ 206 h 224"/>
              <a:gd name="T34" fmla="*/ 19 w 241"/>
              <a:gd name="T35" fmla="*/ 198 h 224"/>
              <a:gd name="T36" fmla="*/ 27 w 241"/>
              <a:gd name="T37" fmla="*/ 198 h 224"/>
              <a:gd name="T38" fmla="*/ 27 w 241"/>
              <a:gd name="T39" fmla="*/ 206 h 224"/>
              <a:gd name="T40" fmla="*/ 236 w 241"/>
              <a:gd name="T41" fmla="*/ 0 h 224"/>
              <a:gd name="T42" fmla="*/ 19 w 241"/>
              <a:gd name="T43" fmla="*/ 0 h 224"/>
              <a:gd name="T44" fmla="*/ 14 w 241"/>
              <a:gd name="T45" fmla="*/ 5 h 224"/>
              <a:gd name="T46" fmla="*/ 14 w 241"/>
              <a:gd name="T47" fmla="*/ 171 h 224"/>
              <a:gd name="T48" fmla="*/ 38 w 241"/>
              <a:gd name="T49" fmla="*/ 147 h 224"/>
              <a:gd name="T50" fmla="*/ 38 w 241"/>
              <a:gd name="T51" fmla="*/ 48 h 224"/>
              <a:gd name="T52" fmla="*/ 217 w 241"/>
              <a:gd name="T53" fmla="*/ 48 h 224"/>
              <a:gd name="T54" fmla="*/ 217 w 241"/>
              <a:gd name="T55" fmla="*/ 170 h 224"/>
              <a:gd name="T56" fmla="*/ 95 w 241"/>
              <a:gd name="T57" fmla="*/ 170 h 224"/>
              <a:gd name="T58" fmla="*/ 72 w 241"/>
              <a:gd name="T59" fmla="*/ 193 h 224"/>
              <a:gd name="T60" fmla="*/ 222 w 241"/>
              <a:gd name="T61" fmla="*/ 193 h 224"/>
              <a:gd name="T62" fmla="*/ 241 w 241"/>
              <a:gd name="T63" fmla="*/ 175 h 224"/>
              <a:gd name="T64" fmla="*/ 241 w 241"/>
              <a:gd name="T65" fmla="*/ 5 h 224"/>
              <a:gd name="T66" fmla="*/ 236 w 241"/>
              <a:gd name="T67" fmla="*/ 0 h 224"/>
              <a:gd name="T68" fmla="*/ 47 w 241"/>
              <a:gd name="T69" fmla="*/ 32 h 224"/>
              <a:gd name="T70" fmla="*/ 39 w 241"/>
              <a:gd name="T71" fmla="*/ 24 h 224"/>
              <a:gd name="T72" fmla="*/ 47 w 241"/>
              <a:gd name="T73" fmla="*/ 15 h 224"/>
              <a:gd name="T74" fmla="*/ 55 w 241"/>
              <a:gd name="T75" fmla="*/ 24 h 224"/>
              <a:gd name="T76" fmla="*/ 47 w 241"/>
              <a:gd name="T77" fmla="*/ 32 h 224"/>
              <a:gd name="T78" fmla="*/ 77 w 241"/>
              <a:gd name="T79" fmla="*/ 32 h 224"/>
              <a:gd name="T80" fmla="*/ 69 w 241"/>
              <a:gd name="T81" fmla="*/ 24 h 224"/>
              <a:gd name="T82" fmla="*/ 77 w 241"/>
              <a:gd name="T83" fmla="*/ 15 h 224"/>
              <a:gd name="T84" fmla="*/ 85 w 241"/>
              <a:gd name="T85" fmla="*/ 24 h 224"/>
              <a:gd name="T86" fmla="*/ 77 w 241"/>
              <a:gd name="T87" fmla="*/ 32 h 2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241" h="224">
                <a:moveTo>
                  <a:pt x="142" y="137"/>
                </a:moveTo>
                <a:cubicBezTo>
                  <a:pt x="153" y="126"/>
                  <a:pt x="155" y="110"/>
                  <a:pt x="150" y="97"/>
                </a:cubicBezTo>
                <a:cubicBezTo>
                  <a:pt x="132" y="115"/>
                  <a:pt x="132" y="115"/>
                  <a:pt x="132" y="115"/>
                </a:cubicBezTo>
                <a:cubicBezTo>
                  <a:pt x="126" y="121"/>
                  <a:pt x="116" y="121"/>
                  <a:pt x="110" y="115"/>
                </a:cubicBezTo>
                <a:cubicBezTo>
                  <a:pt x="104" y="108"/>
                  <a:pt x="104" y="98"/>
                  <a:pt x="110" y="92"/>
                </a:cubicBezTo>
                <a:cubicBezTo>
                  <a:pt x="127" y="74"/>
                  <a:pt x="127" y="74"/>
                  <a:pt x="127" y="74"/>
                </a:cubicBezTo>
                <a:cubicBezTo>
                  <a:pt x="114" y="70"/>
                  <a:pt x="99" y="73"/>
                  <a:pt x="88" y="83"/>
                </a:cubicBezTo>
                <a:cubicBezTo>
                  <a:pt x="78" y="93"/>
                  <a:pt x="75" y="107"/>
                  <a:pt x="78" y="120"/>
                </a:cubicBezTo>
                <a:cubicBezTo>
                  <a:pt x="3" y="195"/>
                  <a:pt x="3" y="195"/>
                  <a:pt x="3" y="195"/>
                </a:cubicBezTo>
                <a:cubicBezTo>
                  <a:pt x="0" y="198"/>
                  <a:pt x="0" y="203"/>
                  <a:pt x="3" y="206"/>
                </a:cubicBezTo>
                <a:cubicBezTo>
                  <a:pt x="19" y="222"/>
                  <a:pt x="19" y="222"/>
                  <a:pt x="19" y="222"/>
                </a:cubicBezTo>
                <a:cubicBezTo>
                  <a:pt x="21" y="223"/>
                  <a:pt x="23" y="224"/>
                  <a:pt x="25" y="224"/>
                </a:cubicBezTo>
                <a:cubicBezTo>
                  <a:pt x="27" y="224"/>
                  <a:pt x="29" y="223"/>
                  <a:pt x="30" y="222"/>
                </a:cubicBezTo>
                <a:cubicBezTo>
                  <a:pt x="105" y="147"/>
                  <a:pt x="105" y="147"/>
                  <a:pt x="105" y="147"/>
                </a:cubicBezTo>
                <a:cubicBezTo>
                  <a:pt x="118" y="150"/>
                  <a:pt x="132" y="147"/>
                  <a:pt x="142" y="137"/>
                </a:cubicBezTo>
                <a:close/>
                <a:moveTo>
                  <a:pt x="27" y="206"/>
                </a:moveTo>
                <a:cubicBezTo>
                  <a:pt x="25" y="208"/>
                  <a:pt x="21" y="208"/>
                  <a:pt x="19" y="206"/>
                </a:cubicBezTo>
                <a:cubicBezTo>
                  <a:pt x="17" y="204"/>
                  <a:pt x="17" y="200"/>
                  <a:pt x="19" y="198"/>
                </a:cubicBezTo>
                <a:cubicBezTo>
                  <a:pt x="21" y="195"/>
                  <a:pt x="25" y="195"/>
                  <a:pt x="27" y="198"/>
                </a:cubicBezTo>
                <a:cubicBezTo>
                  <a:pt x="30" y="200"/>
                  <a:pt x="30" y="204"/>
                  <a:pt x="27" y="206"/>
                </a:cubicBezTo>
                <a:close/>
                <a:moveTo>
                  <a:pt x="236" y="0"/>
                </a:moveTo>
                <a:cubicBezTo>
                  <a:pt x="19" y="0"/>
                  <a:pt x="19" y="0"/>
                  <a:pt x="19" y="0"/>
                </a:cubicBezTo>
                <a:cubicBezTo>
                  <a:pt x="16" y="0"/>
                  <a:pt x="14" y="2"/>
                  <a:pt x="14" y="5"/>
                </a:cubicBezTo>
                <a:cubicBezTo>
                  <a:pt x="14" y="171"/>
                  <a:pt x="14" y="171"/>
                  <a:pt x="14" y="171"/>
                </a:cubicBezTo>
                <a:cubicBezTo>
                  <a:pt x="38" y="147"/>
                  <a:pt x="38" y="147"/>
                  <a:pt x="38" y="147"/>
                </a:cubicBezTo>
                <a:cubicBezTo>
                  <a:pt x="38" y="48"/>
                  <a:pt x="38" y="48"/>
                  <a:pt x="38" y="48"/>
                </a:cubicBezTo>
                <a:cubicBezTo>
                  <a:pt x="217" y="48"/>
                  <a:pt x="217" y="48"/>
                  <a:pt x="217" y="48"/>
                </a:cubicBezTo>
                <a:cubicBezTo>
                  <a:pt x="217" y="170"/>
                  <a:pt x="217" y="170"/>
                  <a:pt x="217" y="170"/>
                </a:cubicBezTo>
                <a:cubicBezTo>
                  <a:pt x="95" y="170"/>
                  <a:pt x="95" y="170"/>
                  <a:pt x="95" y="170"/>
                </a:cubicBezTo>
                <a:cubicBezTo>
                  <a:pt x="72" y="193"/>
                  <a:pt x="72" y="193"/>
                  <a:pt x="72" y="193"/>
                </a:cubicBezTo>
                <a:cubicBezTo>
                  <a:pt x="222" y="193"/>
                  <a:pt x="222" y="193"/>
                  <a:pt x="222" y="193"/>
                </a:cubicBezTo>
                <a:cubicBezTo>
                  <a:pt x="233" y="193"/>
                  <a:pt x="241" y="185"/>
                  <a:pt x="241" y="175"/>
                </a:cubicBezTo>
                <a:cubicBezTo>
                  <a:pt x="241" y="5"/>
                  <a:pt x="241" y="5"/>
                  <a:pt x="241" y="5"/>
                </a:cubicBezTo>
                <a:cubicBezTo>
                  <a:pt x="241" y="2"/>
                  <a:pt x="239" y="0"/>
                  <a:pt x="236" y="0"/>
                </a:cubicBezTo>
                <a:close/>
                <a:moveTo>
                  <a:pt x="47" y="32"/>
                </a:moveTo>
                <a:cubicBezTo>
                  <a:pt x="42" y="32"/>
                  <a:pt x="39" y="28"/>
                  <a:pt x="39" y="24"/>
                </a:cubicBezTo>
                <a:cubicBezTo>
                  <a:pt x="39" y="19"/>
                  <a:pt x="42" y="15"/>
                  <a:pt x="47" y="15"/>
                </a:cubicBezTo>
                <a:cubicBezTo>
                  <a:pt x="52" y="15"/>
                  <a:pt x="55" y="19"/>
                  <a:pt x="55" y="24"/>
                </a:cubicBezTo>
                <a:cubicBezTo>
                  <a:pt x="55" y="28"/>
                  <a:pt x="52" y="32"/>
                  <a:pt x="47" y="32"/>
                </a:cubicBezTo>
                <a:close/>
                <a:moveTo>
                  <a:pt x="77" y="32"/>
                </a:moveTo>
                <a:cubicBezTo>
                  <a:pt x="72" y="32"/>
                  <a:pt x="69" y="28"/>
                  <a:pt x="69" y="24"/>
                </a:cubicBezTo>
                <a:cubicBezTo>
                  <a:pt x="69" y="19"/>
                  <a:pt x="72" y="15"/>
                  <a:pt x="77" y="15"/>
                </a:cubicBezTo>
                <a:cubicBezTo>
                  <a:pt x="81" y="15"/>
                  <a:pt x="85" y="19"/>
                  <a:pt x="85" y="24"/>
                </a:cubicBezTo>
                <a:cubicBezTo>
                  <a:pt x="85" y="28"/>
                  <a:pt x="81" y="32"/>
                  <a:pt x="77" y="32"/>
                </a:cubicBezTo>
                <a:close/>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2" name="Freeform 59"/>
          <p:cNvSpPr>
            <a:spLocks noEditPoints="1"/>
          </p:cNvSpPr>
          <p:nvPr/>
        </p:nvSpPr>
        <p:spPr bwMode="auto">
          <a:xfrm>
            <a:off x="3471863" y="1890713"/>
            <a:ext cx="417513" cy="358775"/>
          </a:xfrm>
          <a:custGeom>
            <a:avLst/>
            <a:gdLst>
              <a:gd name="T0" fmla="*/ 223 w 228"/>
              <a:gd name="T1" fmla="*/ 0 h 196"/>
              <a:gd name="T2" fmla="*/ 210 w 228"/>
              <a:gd name="T3" fmla="*/ 0 h 196"/>
              <a:gd name="T4" fmla="*/ 205 w 228"/>
              <a:gd name="T5" fmla="*/ 5 h 196"/>
              <a:gd name="T6" fmla="*/ 205 w 228"/>
              <a:gd name="T7" fmla="*/ 10 h 196"/>
              <a:gd name="T8" fmla="*/ 20 w 228"/>
              <a:gd name="T9" fmla="*/ 42 h 196"/>
              <a:gd name="T10" fmla="*/ 20 w 228"/>
              <a:gd name="T11" fmla="*/ 40 h 196"/>
              <a:gd name="T12" fmla="*/ 15 w 228"/>
              <a:gd name="T13" fmla="*/ 35 h 196"/>
              <a:gd name="T14" fmla="*/ 5 w 228"/>
              <a:gd name="T15" fmla="*/ 35 h 196"/>
              <a:gd name="T16" fmla="*/ 0 w 228"/>
              <a:gd name="T17" fmla="*/ 40 h 196"/>
              <a:gd name="T18" fmla="*/ 0 w 228"/>
              <a:gd name="T19" fmla="*/ 45 h 196"/>
              <a:gd name="T20" fmla="*/ 0 w 228"/>
              <a:gd name="T21" fmla="*/ 135 h 196"/>
              <a:gd name="T22" fmla="*/ 0 w 228"/>
              <a:gd name="T23" fmla="*/ 140 h 196"/>
              <a:gd name="T24" fmla="*/ 5 w 228"/>
              <a:gd name="T25" fmla="*/ 145 h 196"/>
              <a:gd name="T26" fmla="*/ 15 w 228"/>
              <a:gd name="T27" fmla="*/ 145 h 196"/>
              <a:gd name="T28" fmla="*/ 20 w 228"/>
              <a:gd name="T29" fmla="*/ 140 h 196"/>
              <a:gd name="T30" fmla="*/ 20 w 228"/>
              <a:gd name="T31" fmla="*/ 138 h 196"/>
              <a:gd name="T32" fmla="*/ 70 w 228"/>
              <a:gd name="T33" fmla="*/ 147 h 196"/>
              <a:gd name="T34" fmla="*/ 70 w 228"/>
              <a:gd name="T35" fmla="*/ 148 h 196"/>
              <a:gd name="T36" fmla="*/ 117 w 228"/>
              <a:gd name="T37" fmla="*/ 196 h 196"/>
              <a:gd name="T38" fmla="*/ 162 w 228"/>
              <a:gd name="T39" fmla="*/ 162 h 196"/>
              <a:gd name="T40" fmla="*/ 205 w 228"/>
              <a:gd name="T41" fmla="*/ 170 h 196"/>
              <a:gd name="T42" fmla="*/ 205 w 228"/>
              <a:gd name="T43" fmla="*/ 175 h 196"/>
              <a:gd name="T44" fmla="*/ 210 w 228"/>
              <a:gd name="T45" fmla="*/ 180 h 196"/>
              <a:gd name="T46" fmla="*/ 223 w 228"/>
              <a:gd name="T47" fmla="*/ 180 h 196"/>
              <a:gd name="T48" fmla="*/ 228 w 228"/>
              <a:gd name="T49" fmla="*/ 175 h 196"/>
              <a:gd name="T50" fmla="*/ 228 w 228"/>
              <a:gd name="T51" fmla="*/ 5 h 196"/>
              <a:gd name="T52" fmla="*/ 223 w 228"/>
              <a:gd name="T53" fmla="*/ 0 h 196"/>
              <a:gd name="T54" fmla="*/ 117 w 228"/>
              <a:gd name="T55" fmla="*/ 177 h 196"/>
              <a:gd name="T56" fmla="*/ 89 w 228"/>
              <a:gd name="T57" fmla="*/ 150 h 196"/>
              <a:gd name="T58" fmla="*/ 143 w 228"/>
              <a:gd name="T59" fmla="*/ 159 h 196"/>
              <a:gd name="T60" fmla="*/ 117 w 228"/>
              <a:gd name="T61" fmla="*/ 177 h 196"/>
              <a:gd name="T62" fmla="*/ 199 w 228"/>
              <a:gd name="T63" fmla="*/ 53 h 196"/>
              <a:gd name="T64" fmla="*/ 31 w 228"/>
              <a:gd name="T65" fmla="*/ 76 h 196"/>
              <a:gd name="T66" fmla="*/ 30 w 228"/>
              <a:gd name="T67" fmla="*/ 76 h 196"/>
              <a:gd name="T68" fmla="*/ 23 w 228"/>
              <a:gd name="T69" fmla="*/ 70 h 196"/>
              <a:gd name="T70" fmla="*/ 29 w 228"/>
              <a:gd name="T71" fmla="*/ 62 h 196"/>
              <a:gd name="T72" fmla="*/ 197 w 228"/>
              <a:gd name="T73" fmla="*/ 39 h 196"/>
              <a:gd name="T74" fmla="*/ 205 w 228"/>
              <a:gd name="T75" fmla="*/ 45 h 196"/>
              <a:gd name="T76" fmla="*/ 199 w 228"/>
              <a:gd name="T77" fmla="*/ 53 h 1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228" h="196">
                <a:moveTo>
                  <a:pt x="223" y="0"/>
                </a:moveTo>
                <a:cubicBezTo>
                  <a:pt x="210" y="0"/>
                  <a:pt x="210" y="0"/>
                  <a:pt x="210" y="0"/>
                </a:cubicBezTo>
                <a:cubicBezTo>
                  <a:pt x="207" y="0"/>
                  <a:pt x="205" y="2"/>
                  <a:pt x="205" y="5"/>
                </a:cubicBezTo>
                <a:cubicBezTo>
                  <a:pt x="205" y="10"/>
                  <a:pt x="205" y="10"/>
                  <a:pt x="205" y="10"/>
                </a:cubicBezTo>
                <a:cubicBezTo>
                  <a:pt x="20" y="42"/>
                  <a:pt x="20" y="42"/>
                  <a:pt x="20" y="42"/>
                </a:cubicBezTo>
                <a:cubicBezTo>
                  <a:pt x="20" y="40"/>
                  <a:pt x="20" y="40"/>
                  <a:pt x="20" y="40"/>
                </a:cubicBezTo>
                <a:cubicBezTo>
                  <a:pt x="20" y="37"/>
                  <a:pt x="18" y="35"/>
                  <a:pt x="15" y="35"/>
                </a:cubicBezTo>
                <a:cubicBezTo>
                  <a:pt x="5" y="35"/>
                  <a:pt x="5" y="35"/>
                  <a:pt x="5" y="35"/>
                </a:cubicBezTo>
                <a:cubicBezTo>
                  <a:pt x="2" y="35"/>
                  <a:pt x="0" y="37"/>
                  <a:pt x="0" y="40"/>
                </a:cubicBezTo>
                <a:cubicBezTo>
                  <a:pt x="0" y="45"/>
                  <a:pt x="0" y="45"/>
                  <a:pt x="0" y="45"/>
                </a:cubicBezTo>
                <a:cubicBezTo>
                  <a:pt x="0" y="135"/>
                  <a:pt x="0" y="135"/>
                  <a:pt x="0" y="135"/>
                </a:cubicBezTo>
                <a:cubicBezTo>
                  <a:pt x="0" y="140"/>
                  <a:pt x="0" y="140"/>
                  <a:pt x="0" y="140"/>
                </a:cubicBezTo>
                <a:cubicBezTo>
                  <a:pt x="0" y="143"/>
                  <a:pt x="2" y="145"/>
                  <a:pt x="5" y="145"/>
                </a:cubicBezTo>
                <a:cubicBezTo>
                  <a:pt x="15" y="145"/>
                  <a:pt x="15" y="145"/>
                  <a:pt x="15" y="145"/>
                </a:cubicBezTo>
                <a:cubicBezTo>
                  <a:pt x="18" y="145"/>
                  <a:pt x="20" y="143"/>
                  <a:pt x="20" y="140"/>
                </a:cubicBezTo>
                <a:cubicBezTo>
                  <a:pt x="20" y="138"/>
                  <a:pt x="20" y="138"/>
                  <a:pt x="20" y="138"/>
                </a:cubicBezTo>
                <a:cubicBezTo>
                  <a:pt x="70" y="147"/>
                  <a:pt x="70" y="147"/>
                  <a:pt x="70" y="147"/>
                </a:cubicBezTo>
                <a:cubicBezTo>
                  <a:pt x="70" y="147"/>
                  <a:pt x="70" y="148"/>
                  <a:pt x="70" y="148"/>
                </a:cubicBezTo>
                <a:cubicBezTo>
                  <a:pt x="70" y="175"/>
                  <a:pt x="91" y="196"/>
                  <a:pt x="117" y="196"/>
                </a:cubicBezTo>
                <a:cubicBezTo>
                  <a:pt x="138" y="196"/>
                  <a:pt x="156" y="182"/>
                  <a:pt x="162" y="162"/>
                </a:cubicBezTo>
                <a:cubicBezTo>
                  <a:pt x="205" y="170"/>
                  <a:pt x="205" y="170"/>
                  <a:pt x="205" y="170"/>
                </a:cubicBezTo>
                <a:cubicBezTo>
                  <a:pt x="205" y="175"/>
                  <a:pt x="205" y="175"/>
                  <a:pt x="205" y="175"/>
                </a:cubicBezTo>
                <a:cubicBezTo>
                  <a:pt x="205" y="178"/>
                  <a:pt x="207" y="180"/>
                  <a:pt x="210" y="180"/>
                </a:cubicBezTo>
                <a:cubicBezTo>
                  <a:pt x="223" y="180"/>
                  <a:pt x="223" y="180"/>
                  <a:pt x="223" y="180"/>
                </a:cubicBezTo>
                <a:cubicBezTo>
                  <a:pt x="226" y="180"/>
                  <a:pt x="228" y="178"/>
                  <a:pt x="228" y="175"/>
                </a:cubicBezTo>
                <a:cubicBezTo>
                  <a:pt x="228" y="5"/>
                  <a:pt x="228" y="5"/>
                  <a:pt x="228" y="5"/>
                </a:cubicBezTo>
                <a:cubicBezTo>
                  <a:pt x="228" y="2"/>
                  <a:pt x="226" y="0"/>
                  <a:pt x="223" y="0"/>
                </a:cubicBezTo>
                <a:moveTo>
                  <a:pt x="117" y="177"/>
                </a:moveTo>
                <a:cubicBezTo>
                  <a:pt x="102" y="177"/>
                  <a:pt x="90" y="165"/>
                  <a:pt x="89" y="150"/>
                </a:cubicBezTo>
                <a:cubicBezTo>
                  <a:pt x="143" y="159"/>
                  <a:pt x="143" y="159"/>
                  <a:pt x="143" y="159"/>
                </a:cubicBezTo>
                <a:cubicBezTo>
                  <a:pt x="139" y="170"/>
                  <a:pt x="129" y="177"/>
                  <a:pt x="117" y="177"/>
                </a:cubicBezTo>
                <a:moveTo>
                  <a:pt x="199" y="53"/>
                </a:moveTo>
                <a:cubicBezTo>
                  <a:pt x="31" y="76"/>
                  <a:pt x="31" y="76"/>
                  <a:pt x="31" y="76"/>
                </a:cubicBezTo>
                <a:cubicBezTo>
                  <a:pt x="30" y="76"/>
                  <a:pt x="30" y="76"/>
                  <a:pt x="30" y="76"/>
                </a:cubicBezTo>
                <a:cubicBezTo>
                  <a:pt x="26" y="76"/>
                  <a:pt x="23" y="73"/>
                  <a:pt x="23" y="70"/>
                </a:cubicBezTo>
                <a:cubicBezTo>
                  <a:pt x="22" y="66"/>
                  <a:pt x="25" y="62"/>
                  <a:pt x="29" y="62"/>
                </a:cubicBezTo>
                <a:cubicBezTo>
                  <a:pt x="197" y="39"/>
                  <a:pt x="197" y="39"/>
                  <a:pt x="197" y="39"/>
                </a:cubicBezTo>
                <a:cubicBezTo>
                  <a:pt x="201" y="38"/>
                  <a:pt x="204" y="41"/>
                  <a:pt x="205" y="45"/>
                </a:cubicBezTo>
                <a:cubicBezTo>
                  <a:pt x="205" y="49"/>
                  <a:pt x="203" y="52"/>
                  <a:pt x="199" y="53"/>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34" name="Freeform 24"/>
          <p:cNvSpPr>
            <a:spLocks noEditPoints="1"/>
          </p:cNvSpPr>
          <p:nvPr/>
        </p:nvSpPr>
        <p:spPr bwMode="auto">
          <a:xfrm>
            <a:off x="1584325" y="1835150"/>
            <a:ext cx="439738" cy="498475"/>
          </a:xfrm>
          <a:custGeom>
            <a:avLst/>
            <a:gdLst>
              <a:gd name="T0" fmla="*/ 62 w 240"/>
              <a:gd name="T1" fmla="*/ 49 h 272"/>
              <a:gd name="T2" fmla="*/ 35 w 240"/>
              <a:gd name="T3" fmla="*/ 35 h 272"/>
              <a:gd name="T4" fmla="*/ 49 w 240"/>
              <a:gd name="T5" fmla="*/ 62 h 272"/>
              <a:gd name="T6" fmla="*/ 62 w 240"/>
              <a:gd name="T7" fmla="*/ 62 h 272"/>
              <a:gd name="T8" fmla="*/ 9 w 240"/>
              <a:gd name="T9" fmla="*/ 111 h 272"/>
              <a:gd name="T10" fmla="*/ 9 w 240"/>
              <a:gd name="T11" fmla="*/ 130 h 272"/>
              <a:gd name="T12" fmla="*/ 38 w 240"/>
              <a:gd name="T13" fmla="*/ 120 h 272"/>
              <a:gd name="T14" fmla="*/ 120 w 240"/>
              <a:gd name="T15" fmla="*/ 38 h 272"/>
              <a:gd name="T16" fmla="*/ 129 w 240"/>
              <a:gd name="T17" fmla="*/ 10 h 272"/>
              <a:gd name="T18" fmla="*/ 111 w 240"/>
              <a:gd name="T19" fmla="*/ 10 h 272"/>
              <a:gd name="T20" fmla="*/ 120 w 240"/>
              <a:gd name="T21" fmla="*/ 38 h 272"/>
              <a:gd name="T22" fmla="*/ 107 w 240"/>
              <a:gd name="T23" fmla="*/ 272 h 272"/>
              <a:gd name="T24" fmla="*/ 153 w 240"/>
              <a:gd name="T25" fmla="*/ 253 h 272"/>
              <a:gd name="T26" fmla="*/ 87 w 240"/>
              <a:gd name="T27" fmla="*/ 244 h 272"/>
              <a:gd name="T28" fmla="*/ 205 w 240"/>
              <a:gd name="T29" fmla="*/ 35 h 272"/>
              <a:gd name="T30" fmla="*/ 178 w 240"/>
              <a:gd name="T31" fmla="*/ 49 h 272"/>
              <a:gd name="T32" fmla="*/ 185 w 240"/>
              <a:gd name="T33" fmla="*/ 65 h 272"/>
              <a:gd name="T34" fmla="*/ 205 w 240"/>
              <a:gd name="T35" fmla="*/ 49 h 272"/>
              <a:gd name="T36" fmla="*/ 120 w 240"/>
              <a:gd name="T37" fmla="*/ 49 h 272"/>
              <a:gd name="T38" fmla="*/ 61 w 240"/>
              <a:gd name="T39" fmla="*/ 156 h 272"/>
              <a:gd name="T40" fmla="*/ 78 w 240"/>
              <a:gd name="T41" fmla="*/ 186 h 272"/>
              <a:gd name="T42" fmla="*/ 75 w 240"/>
              <a:gd name="T43" fmla="*/ 199 h 272"/>
              <a:gd name="T44" fmla="*/ 69 w 240"/>
              <a:gd name="T45" fmla="*/ 229 h 272"/>
              <a:gd name="T46" fmla="*/ 166 w 240"/>
              <a:gd name="T47" fmla="*/ 235 h 272"/>
              <a:gd name="T48" fmla="*/ 171 w 240"/>
              <a:gd name="T49" fmla="*/ 204 h 272"/>
              <a:gd name="T50" fmla="*/ 162 w 240"/>
              <a:gd name="T51" fmla="*/ 199 h 272"/>
              <a:gd name="T52" fmla="*/ 178 w 240"/>
              <a:gd name="T53" fmla="*/ 158 h 272"/>
              <a:gd name="T54" fmla="*/ 120 w 240"/>
              <a:gd name="T55" fmla="*/ 49 h 272"/>
              <a:gd name="T56" fmla="*/ 117 w 240"/>
              <a:gd name="T57" fmla="*/ 136 h 272"/>
              <a:gd name="T58" fmla="*/ 120 w 240"/>
              <a:gd name="T59" fmla="*/ 170 h 272"/>
              <a:gd name="T60" fmla="*/ 143 w 240"/>
              <a:gd name="T61" fmla="*/ 186 h 272"/>
              <a:gd name="T62" fmla="*/ 127 w 240"/>
              <a:gd name="T63" fmla="*/ 199 h 272"/>
              <a:gd name="T64" fmla="*/ 141 w 240"/>
              <a:gd name="T65" fmla="*/ 136 h 272"/>
              <a:gd name="T66" fmla="*/ 141 w 240"/>
              <a:gd name="T67" fmla="*/ 107 h 272"/>
              <a:gd name="T68" fmla="*/ 125 w 240"/>
              <a:gd name="T69" fmla="*/ 127 h 272"/>
              <a:gd name="T70" fmla="*/ 111 w 240"/>
              <a:gd name="T71" fmla="*/ 111 h 272"/>
              <a:gd name="T72" fmla="*/ 85 w 240"/>
              <a:gd name="T73" fmla="*/ 122 h 272"/>
              <a:gd name="T74" fmla="*/ 107 w 240"/>
              <a:gd name="T75" fmla="*/ 136 h 272"/>
              <a:gd name="T76" fmla="*/ 97 w 240"/>
              <a:gd name="T77" fmla="*/ 199 h 272"/>
              <a:gd name="T78" fmla="*/ 78 w 240"/>
              <a:gd name="T79" fmla="*/ 147 h 272"/>
              <a:gd name="T80" fmla="*/ 77 w 240"/>
              <a:gd name="T81" fmla="*/ 146 h 272"/>
              <a:gd name="T82" fmla="*/ 120 w 240"/>
              <a:gd name="T83" fmla="*/ 68 h 272"/>
              <a:gd name="T84" fmla="*/ 162 w 240"/>
              <a:gd name="T85" fmla="*/ 147 h 272"/>
              <a:gd name="T86" fmla="*/ 138 w 240"/>
              <a:gd name="T87" fmla="*/ 117 h 272"/>
              <a:gd name="T88" fmla="*/ 147 w 240"/>
              <a:gd name="T89" fmla="*/ 122 h 272"/>
              <a:gd name="T90" fmla="*/ 135 w 240"/>
              <a:gd name="T91" fmla="*/ 127 h 272"/>
              <a:gd name="T92" fmla="*/ 100 w 240"/>
              <a:gd name="T93" fmla="*/ 127 h 272"/>
              <a:gd name="T94" fmla="*/ 100 w 240"/>
              <a:gd name="T95" fmla="*/ 116 h 272"/>
              <a:gd name="T96" fmla="*/ 107 w 240"/>
              <a:gd name="T97" fmla="*/ 127 h 272"/>
              <a:gd name="T98" fmla="*/ 212 w 240"/>
              <a:gd name="T99" fmla="*/ 111 h 272"/>
              <a:gd name="T100" fmla="*/ 212 w 240"/>
              <a:gd name="T101" fmla="*/ 130 h 272"/>
              <a:gd name="T102" fmla="*/ 240 w 240"/>
              <a:gd name="T103" fmla="*/ 120 h 2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240" h="272">
                <a:moveTo>
                  <a:pt x="62" y="62"/>
                </a:moveTo>
                <a:cubicBezTo>
                  <a:pt x="66" y="58"/>
                  <a:pt x="66" y="52"/>
                  <a:pt x="62" y="49"/>
                </a:cubicBezTo>
                <a:cubicBezTo>
                  <a:pt x="49" y="35"/>
                  <a:pt x="49" y="35"/>
                  <a:pt x="49" y="35"/>
                </a:cubicBezTo>
                <a:cubicBezTo>
                  <a:pt x="45" y="32"/>
                  <a:pt x="39" y="32"/>
                  <a:pt x="35" y="35"/>
                </a:cubicBezTo>
                <a:cubicBezTo>
                  <a:pt x="32" y="39"/>
                  <a:pt x="32" y="45"/>
                  <a:pt x="35" y="49"/>
                </a:cubicBezTo>
                <a:cubicBezTo>
                  <a:pt x="49" y="62"/>
                  <a:pt x="49" y="62"/>
                  <a:pt x="49" y="62"/>
                </a:cubicBezTo>
                <a:cubicBezTo>
                  <a:pt x="50" y="64"/>
                  <a:pt x="53" y="65"/>
                  <a:pt x="55" y="65"/>
                </a:cubicBezTo>
                <a:cubicBezTo>
                  <a:pt x="58" y="65"/>
                  <a:pt x="60" y="64"/>
                  <a:pt x="62" y="62"/>
                </a:cubicBezTo>
                <a:moveTo>
                  <a:pt x="28" y="111"/>
                </a:moveTo>
                <a:cubicBezTo>
                  <a:pt x="9" y="111"/>
                  <a:pt x="9" y="111"/>
                  <a:pt x="9" y="111"/>
                </a:cubicBezTo>
                <a:cubicBezTo>
                  <a:pt x="4" y="111"/>
                  <a:pt x="0" y="115"/>
                  <a:pt x="0" y="120"/>
                </a:cubicBezTo>
                <a:cubicBezTo>
                  <a:pt x="0" y="125"/>
                  <a:pt x="4" y="130"/>
                  <a:pt x="9" y="130"/>
                </a:cubicBezTo>
                <a:cubicBezTo>
                  <a:pt x="28" y="130"/>
                  <a:pt x="28" y="130"/>
                  <a:pt x="28" y="130"/>
                </a:cubicBezTo>
                <a:cubicBezTo>
                  <a:pt x="34" y="130"/>
                  <a:pt x="38" y="125"/>
                  <a:pt x="38" y="120"/>
                </a:cubicBezTo>
                <a:cubicBezTo>
                  <a:pt x="38" y="115"/>
                  <a:pt x="34" y="111"/>
                  <a:pt x="28" y="111"/>
                </a:cubicBezTo>
                <a:moveTo>
                  <a:pt x="120" y="38"/>
                </a:moveTo>
                <a:cubicBezTo>
                  <a:pt x="125" y="38"/>
                  <a:pt x="129" y="34"/>
                  <a:pt x="129" y="29"/>
                </a:cubicBezTo>
                <a:cubicBezTo>
                  <a:pt x="129" y="10"/>
                  <a:pt x="129" y="10"/>
                  <a:pt x="129" y="10"/>
                </a:cubicBezTo>
                <a:cubicBezTo>
                  <a:pt x="129" y="4"/>
                  <a:pt x="125" y="0"/>
                  <a:pt x="120" y="0"/>
                </a:cubicBezTo>
                <a:cubicBezTo>
                  <a:pt x="115" y="0"/>
                  <a:pt x="111" y="4"/>
                  <a:pt x="111" y="10"/>
                </a:cubicBezTo>
                <a:cubicBezTo>
                  <a:pt x="111" y="29"/>
                  <a:pt x="111" y="29"/>
                  <a:pt x="111" y="29"/>
                </a:cubicBezTo>
                <a:cubicBezTo>
                  <a:pt x="111" y="34"/>
                  <a:pt x="115" y="38"/>
                  <a:pt x="120" y="38"/>
                </a:cubicBezTo>
                <a:moveTo>
                  <a:pt x="87" y="253"/>
                </a:moveTo>
                <a:cubicBezTo>
                  <a:pt x="87" y="264"/>
                  <a:pt x="96" y="272"/>
                  <a:pt x="107" y="272"/>
                </a:cubicBezTo>
                <a:cubicBezTo>
                  <a:pt x="133" y="272"/>
                  <a:pt x="133" y="272"/>
                  <a:pt x="133" y="272"/>
                </a:cubicBezTo>
                <a:cubicBezTo>
                  <a:pt x="144" y="272"/>
                  <a:pt x="153" y="264"/>
                  <a:pt x="153" y="253"/>
                </a:cubicBezTo>
                <a:cubicBezTo>
                  <a:pt x="153" y="244"/>
                  <a:pt x="153" y="244"/>
                  <a:pt x="153" y="244"/>
                </a:cubicBezTo>
                <a:cubicBezTo>
                  <a:pt x="87" y="244"/>
                  <a:pt x="87" y="244"/>
                  <a:pt x="87" y="244"/>
                </a:cubicBezTo>
                <a:cubicBezTo>
                  <a:pt x="87" y="253"/>
                  <a:pt x="87" y="253"/>
                  <a:pt x="87" y="253"/>
                </a:cubicBezTo>
                <a:close/>
                <a:moveTo>
                  <a:pt x="205" y="35"/>
                </a:moveTo>
                <a:cubicBezTo>
                  <a:pt x="201" y="32"/>
                  <a:pt x="195" y="32"/>
                  <a:pt x="192" y="35"/>
                </a:cubicBezTo>
                <a:cubicBezTo>
                  <a:pt x="178" y="49"/>
                  <a:pt x="178" y="49"/>
                  <a:pt x="178" y="49"/>
                </a:cubicBezTo>
                <a:cubicBezTo>
                  <a:pt x="174" y="52"/>
                  <a:pt x="174" y="58"/>
                  <a:pt x="178" y="62"/>
                </a:cubicBezTo>
                <a:cubicBezTo>
                  <a:pt x="180" y="64"/>
                  <a:pt x="182" y="65"/>
                  <a:pt x="185" y="65"/>
                </a:cubicBezTo>
                <a:cubicBezTo>
                  <a:pt x="187" y="65"/>
                  <a:pt x="190" y="64"/>
                  <a:pt x="192" y="62"/>
                </a:cubicBezTo>
                <a:cubicBezTo>
                  <a:pt x="205" y="49"/>
                  <a:pt x="205" y="49"/>
                  <a:pt x="205" y="49"/>
                </a:cubicBezTo>
                <a:cubicBezTo>
                  <a:pt x="209" y="45"/>
                  <a:pt x="209" y="39"/>
                  <a:pt x="205" y="35"/>
                </a:cubicBezTo>
                <a:moveTo>
                  <a:pt x="120" y="49"/>
                </a:moveTo>
                <a:cubicBezTo>
                  <a:pt x="81" y="49"/>
                  <a:pt x="50" y="80"/>
                  <a:pt x="50" y="118"/>
                </a:cubicBezTo>
                <a:cubicBezTo>
                  <a:pt x="50" y="132"/>
                  <a:pt x="54" y="145"/>
                  <a:pt x="61" y="156"/>
                </a:cubicBezTo>
                <a:cubicBezTo>
                  <a:pt x="62" y="157"/>
                  <a:pt x="62" y="158"/>
                  <a:pt x="62" y="158"/>
                </a:cubicBezTo>
                <a:cubicBezTo>
                  <a:pt x="75" y="176"/>
                  <a:pt x="78" y="182"/>
                  <a:pt x="78" y="186"/>
                </a:cubicBezTo>
                <a:cubicBezTo>
                  <a:pt x="78" y="199"/>
                  <a:pt x="78" y="199"/>
                  <a:pt x="78" y="199"/>
                </a:cubicBezTo>
                <a:cubicBezTo>
                  <a:pt x="75" y="199"/>
                  <a:pt x="75" y="199"/>
                  <a:pt x="75" y="199"/>
                </a:cubicBezTo>
                <a:cubicBezTo>
                  <a:pt x="71" y="199"/>
                  <a:pt x="69" y="200"/>
                  <a:pt x="69" y="204"/>
                </a:cubicBezTo>
                <a:cubicBezTo>
                  <a:pt x="69" y="229"/>
                  <a:pt x="69" y="229"/>
                  <a:pt x="69" y="229"/>
                </a:cubicBezTo>
                <a:cubicBezTo>
                  <a:pt x="69" y="233"/>
                  <a:pt x="71" y="235"/>
                  <a:pt x="75" y="235"/>
                </a:cubicBezTo>
                <a:cubicBezTo>
                  <a:pt x="166" y="235"/>
                  <a:pt x="166" y="235"/>
                  <a:pt x="166" y="235"/>
                </a:cubicBezTo>
                <a:cubicBezTo>
                  <a:pt x="169" y="235"/>
                  <a:pt x="171" y="233"/>
                  <a:pt x="171" y="229"/>
                </a:cubicBezTo>
                <a:cubicBezTo>
                  <a:pt x="171" y="204"/>
                  <a:pt x="171" y="204"/>
                  <a:pt x="171" y="204"/>
                </a:cubicBezTo>
                <a:cubicBezTo>
                  <a:pt x="171" y="200"/>
                  <a:pt x="169" y="199"/>
                  <a:pt x="166" y="199"/>
                </a:cubicBezTo>
                <a:cubicBezTo>
                  <a:pt x="162" y="199"/>
                  <a:pt x="162" y="199"/>
                  <a:pt x="162" y="199"/>
                </a:cubicBezTo>
                <a:cubicBezTo>
                  <a:pt x="162" y="186"/>
                  <a:pt x="162" y="186"/>
                  <a:pt x="162" y="186"/>
                </a:cubicBezTo>
                <a:cubicBezTo>
                  <a:pt x="162" y="183"/>
                  <a:pt x="163" y="178"/>
                  <a:pt x="178" y="158"/>
                </a:cubicBezTo>
                <a:cubicBezTo>
                  <a:pt x="186" y="146"/>
                  <a:pt x="190" y="133"/>
                  <a:pt x="190" y="118"/>
                </a:cubicBezTo>
                <a:cubicBezTo>
                  <a:pt x="190" y="80"/>
                  <a:pt x="159" y="49"/>
                  <a:pt x="120" y="49"/>
                </a:cubicBezTo>
                <a:moveTo>
                  <a:pt x="120" y="170"/>
                </a:moveTo>
                <a:cubicBezTo>
                  <a:pt x="117" y="136"/>
                  <a:pt x="117" y="136"/>
                  <a:pt x="117" y="136"/>
                </a:cubicBezTo>
                <a:cubicBezTo>
                  <a:pt x="124" y="136"/>
                  <a:pt x="124" y="136"/>
                  <a:pt x="124" y="136"/>
                </a:cubicBezTo>
                <a:lnTo>
                  <a:pt x="120" y="170"/>
                </a:lnTo>
                <a:close/>
                <a:moveTo>
                  <a:pt x="162" y="147"/>
                </a:moveTo>
                <a:cubicBezTo>
                  <a:pt x="147" y="168"/>
                  <a:pt x="143" y="176"/>
                  <a:pt x="143" y="186"/>
                </a:cubicBezTo>
                <a:cubicBezTo>
                  <a:pt x="143" y="199"/>
                  <a:pt x="143" y="199"/>
                  <a:pt x="143" y="199"/>
                </a:cubicBezTo>
                <a:cubicBezTo>
                  <a:pt x="127" y="199"/>
                  <a:pt x="127" y="199"/>
                  <a:pt x="127" y="199"/>
                </a:cubicBezTo>
                <a:cubicBezTo>
                  <a:pt x="134" y="136"/>
                  <a:pt x="134" y="136"/>
                  <a:pt x="134" y="136"/>
                </a:cubicBezTo>
                <a:cubicBezTo>
                  <a:pt x="141" y="136"/>
                  <a:pt x="141" y="136"/>
                  <a:pt x="141" y="136"/>
                </a:cubicBezTo>
                <a:cubicBezTo>
                  <a:pt x="149" y="136"/>
                  <a:pt x="156" y="130"/>
                  <a:pt x="156" y="122"/>
                </a:cubicBezTo>
                <a:cubicBezTo>
                  <a:pt x="156" y="113"/>
                  <a:pt x="149" y="107"/>
                  <a:pt x="141" y="107"/>
                </a:cubicBezTo>
                <a:cubicBezTo>
                  <a:pt x="137" y="107"/>
                  <a:pt x="134" y="108"/>
                  <a:pt x="131" y="111"/>
                </a:cubicBezTo>
                <a:cubicBezTo>
                  <a:pt x="127" y="115"/>
                  <a:pt x="125" y="122"/>
                  <a:pt x="125" y="127"/>
                </a:cubicBezTo>
                <a:cubicBezTo>
                  <a:pt x="116" y="127"/>
                  <a:pt x="116" y="127"/>
                  <a:pt x="116" y="127"/>
                </a:cubicBezTo>
                <a:cubicBezTo>
                  <a:pt x="116" y="122"/>
                  <a:pt x="115" y="116"/>
                  <a:pt x="111" y="111"/>
                </a:cubicBezTo>
                <a:cubicBezTo>
                  <a:pt x="108" y="108"/>
                  <a:pt x="104" y="107"/>
                  <a:pt x="100" y="107"/>
                </a:cubicBezTo>
                <a:cubicBezTo>
                  <a:pt x="92" y="107"/>
                  <a:pt x="85" y="113"/>
                  <a:pt x="85" y="122"/>
                </a:cubicBezTo>
                <a:cubicBezTo>
                  <a:pt x="85" y="130"/>
                  <a:pt x="92" y="136"/>
                  <a:pt x="100" y="136"/>
                </a:cubicBezTo>
                <a:cubicBezTo>
                  <a:pt x="107" y="136"/>
                  <a:pt x="107" y="136"/>
                  <a:pt x="107" y="136"/>
                </a:cubicBezTo>
                <a:cubicBezTo>
                  <a:pt x="114" y="199"/>
                  <a:pt x="114" y="199"/>
                  <a:pt x="114" y="199"/>
                </a:cubicBezTo>
                <a:cubicBezTo>
                  <a:pt x="97" y="199"/>
                  <a:pt x="97" y="199"/>
                  <a:pt x="97" y="199"/>
                </a:cubicBezTo>
                <a:cubicBezTo>
                  <a:pt x="97" y="186"/>
                  <a:pt x="97" y="186"/>
                  <a:pt x="97" y="186"/>
                </a:cubicBezTo>
                <a:cubicBezTo>
                  <a:pt x="97" y="177"/>
                  <a:pt x="93" y="168"/>
                  <a:pt x="78" y="147"/>
                </a:cubicBezTo>
                <a:cubicBezTo>
                  <a:pt x="78" y="147"/>
                  <a:pt x="78" y="147"/>
                  <a:pt x="78" y="147"/>
                </a:cubicBezTo>
                <a:cubicBezTo>
                  <a:pt x="77" y="146"/>
                  <a:pt x="77" y="146"/>
                  <a:pt x="77" y="146"/>
                </a:cubicBezTo>
                <a:cubicBezTo>
                  <a:pt x="71" y="138"/>
                  <a:pt x="68" y="128"/>
                  <a:pt x="68" y="118"/>
                </a:cubicBezTo>
                <a:cubicBezTo>
                  <a:pt x="68" y="91"/>
                  <a:pt x="92" y="68"/>
                  <a:pt x="120" y="68"/>
                </a:cubicBezTo>
                <a:cubicBezTo>
                  <a:pt x="148" y="68"/>
                  <a:pt x="172" y="91"/>
                  <a:pt x="172" y="118"/>
                </a:cubicBezTo>
                <a:cubicBezTo>
                  <a:pt x="172" y="129"/>
                  <a:pt x="168" y="139"/>
                  <a:pt x="162" y="147"/>
                </a:cubicBezTo>
                <a:moveTo>
                  <a:pt x="135" y="127"/>
                </a:moveTo>
                <a:cubicBezTo>
                  <a:pt x="135" y="124"/>
                  <a:pt x="136" y="119"/>
                  <a:pt x="138" y="117"/>
                </a:cubicBezTo>
                <a:cubicBezTo>
                  <a:pt x="139" y="116"/>
                  <a:pt x="140" y="116"/>
                  <a:pt x="141" y="116"/>
                </a:cubicBezTo>
                <a:cubicBezTo>
                  <a:pt x="144" y="116"/>
                  <a:pt x="147" y="119"/>
                  <a:pt x="147" y="122"/>
                </a:cubicBezTo>
                <a:cubicBezTo>
                  <a:pt x="147" y="125"/>
                  <a:pt x="144" y="127"/>
                  <a:pt x="141" y="127"/>
                </a:cubicBezTo>
                <a:cubicBezTo>
                  <a:pt x="135" y="127"/>
                  <a:pt x="135" y="127"/>
                  <a:pt x="135" y="127"/>
                </a:cubicBezTo>
                <a:close/>
                <a:moveTo>
                  <a:pt x="107" y="127"/>
                </a:moveTo>
                <a:cubicBezTo>
                  <a:pt x="100" y="127"/>
                  <a:pt x="100" y="127"/>
                  <a:pt x="100" y="127"/>
                </a:cubicBezTo>
                <a:cubicBezTo>
                  <a:pt x="97" y="127"/>
                  <a:pt x="94" y="125"/>
                  <a:pt x="94" y="122"/>
                </a:cubicBezTo>
                <a:cubicBezTo>
                  <a:pt x="94" y="119"/>
                  <a:pt x="97" y="116"/>
                  <a:pt x="100" y="116"/>
                </a:cubicBezTo>
                <a:cubicBezTo>
                  <a:pt x="102" y="116"/>
                  <a:pt x="103" y="117"/>
                  <a:pt x="104" y="118"/>
                </a:cubicBezTo>
                <a:cubicBezTo>
                  <a:pt x="106" y="120"/>
                  <a:pt x="107" y="124"/>
                  <a:pt x="107" y="127"/>
                </a:cubicBezTo>
                <a:moveTo>
                  <a:pt x="231" y="111"/>
                </a:moveTo>
                <a:cubicBezTo>
                  <a:pt x="212" y="111"/>
                  <a:pt x="212" y="111"/>
                  <a:pt x="212" y="111"/>
                </a:cubicBezTo>
                <a:cubicBezTo>
                  <a:pt x="206" y="111"/>
                  <a:pt x="202" y="115"/>
                  <a:pt x="202" y="120"/>
                </a:cubicBezTo>
                <a:cubicBezTo>
                  <a:pt x="202" y="125"/>
                  <a:pt x="206" y="130"/>
                  <a:pt x="212" y="130"/>
                </a:cubicBezTo>
                <a:cubicBezTo>
                  <a:pt x="231" y="130"/>
                  <a:pt x="231" y="130"/>
                  <a:pt x="231" y="130"/>
                </a:cubicBezTo>
                <a:cubicBezTo>
                  <a:pt x="236" y="130"/>
                  <a:pt x="240" y="125"/>
                  <a:pt x="240" y="120"/>
                </a:cubicBezTo>
                <a:cubicBezTo>
                  <a:pt x="240" y="115"/>
                  <a:pt x="236" y="111"/>
                  <a:pt x="231" y="111"/>
                </a:cubicBezTo>
              </a:path>
            </a:pathLst>
          </a:custGeom>
          <a:solidFill>
            <a:schemeClr val="bg1"/>
          </a:solidFill>
          <a:ln>
            <a:noFill/>
          </a:ln>
        </p:spPr>
        <p:txBody>
          <a:bodyPr lIns="34290" tIns="17145" rIns="34290" bIns="17145"/>
          <a:lstStyle/>
          <a:p>
            <a:pPr marL="0" marR="0" lvl="0" indent="0" algn="l" defTabSz="514350" rtl="0" eaLnBrk="1" fontAlgn="auto" latinLnBrk="0" hangingPunct="1">
              <a:lnSpc>
                <a:spcPct val="100000"/>
              </a:lnSpc>
              <a:spcBef>
                <a:spcPts val="0"/>
              </a:spcBef>
              <a:spcAft>
                <a:spcPts val="0"/>
              </a:spcAft>
              <a:buClrTx/>
              <a:buSzTx/>
              <a:buFontTx/>
              <a:buNone/>
              <a:defRPr/>
            </a:pPr>
            <a:endParaRPr kumimoji="0" lang="en-GB" sz="800" b="0" i="0" u="none" strike="noStrike" kern="1200" cap="none" spc="0" normalizeH="0" baseline="0" noProof="0" dirty="0">
              <a:ln>
                <a:noFill/>
              </a:ln>
              <a:solidFill>
                <a:schemeClr val="bg1"/>
              </a:solidFill>
              <a:effectLst/>
              <a:uLnTx/>
              <a:uFillTx/>
              <a:latin typeface="+mn-lt"/>
              <a:ea typeface="+mn-ea"/>
              <a:cs typeface="+mn-ea"/>
              <a:sym typeface="+mn-lt"/>
            </a:endParaRPr>
          </a:p>
        </p:txBody>
      </p:sp>
      <p:sp>
        <p:nvSpPr>
          <p:cNvPr id="52" name="矩形 51"/>
          <p:cNvSpPr/>
          <p:nvPr/>
        </p:nvSpPr>
        <p:spPr>
          <a:xfrm>
            <a:off x="-232410" y="4802188"/>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5462270" y="4828540"/>
            <a:ext cx="3198495"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grpSp>
        <p:nvGrpSpPr>
          <p:cNvPr id="6151" name="组合 1"/>
          <p:cNvGrpSpPr/>
          <p:nvPr/>
        </p:nvGrpSpPr>
        <p:grpSpPr>
          <a:xfrm>
            <a:off x="1546225" y="111125"/>
            <a:ext cx="5997575" cy="460375"/>
            <a:chOff x="2070946" y="597540"/>
            <a:chExt cx="7904170" cy="425553"/>
          </a:xfrm>
        </p:grpSpPr>
        <p:sp>
          <p:nvSpPr>
            <p:cNvPr id="3" name="Title 1"/>
            <p:cNvSpPr txBox="1"/>
            <p:nvPr/>
          </p:nvSpPr>
          <p:spPr>
            <a:xfrm>
              <a:off x="2070946" y="597540"/>
              <a:ext cx="7904170" cy="425553"/>
            </a:xfrm>
            <a:prstGeom prst="rect">
              <a:avLst/>
            </a:prstGeom>
          </p:spPr>
          <p:txBody>
            <a:bodyPr lIns="0" rIns="0" anchor="ctr"/>
            <a:lstStyle>
              <a:lvl1pPr algn="ctr" defTabSz="914400" rtl="0" eaLnBrk="1" latinLnBrk="0" hangingPunct="1">
                <a:lnSpc>
                  <a:spcPct val="90000"/>
                </a:lnSpc>
                <a:spcBef>
                  <a:spcPct val="0"/>
                </a:spcBef>
                <a:buNone/>
                <a:defRPr sz="4000" b="0" kern="1200">
                  <a:solidFill>
                    <a:schemeClr val="accent1"/>
                  </a:solidFill>
                  <a:latin typeface="U.S. 101" pitchFamily="2" charset="0"/>
                  <a:ea typeface="Roboto" pitchFamily="2" charset="0"/>
                  <a:cs typeface="Open Sans Light" pitchFamily="34" charset="0"/>
                </a:defRPr>
              </a:lvl1pPr>
            </a:lstStyle>
            <a:p>
              <a:pPr marL="0" marR="0" lvl="0" indent="0" algn="ctr" defTabSz="914400" rtl="0" eaLnBrk="1" fontAlgn="auto" latinLnBrk="0" hangingPunct="1">
                <a:lnSpc>
                  <a:spcPct val="90000"/>
                </a:lnSpc>
                <a:spcBef>
                  <a:spcPct val="0"/>
                </a:spcBef>
                <a:spcAft>
                  <a:spcPts val="0"/>
                </a:spcAft>
                <a:buClrTx/>
                <a:buSzTx/>
                <a:buFontTx/>
                <a:buNone/>
                <a:defRPr/>
              </a:pPr>
              <a:r>
                <a:rPr kumimoji="0" lang="en-US" altLang="zh-CN" sz="2400" b="0" i="0" u="none" strike="noStrike" kern="1200" cap="none" spc="0" normalizeH="0" baseline="0" noProof="0" dirty="0" smtClean="0">
                  <a:ln>
                    <a:noFill/>
                  </a:ln>
                  <a:solidFill>
                    <a:schemeClr val="accent1"/>
                  </a:solidFill>
                  <a:effectLst/>
                  <a:uLnTx/>
                  <a:uFillTx/>
                  <a:latin typeface="+mj-ea"/>
                  <a:ea typeface="+mj-ea"/>
                  <a:cs typeface="+mn-ea"/>
                  <a:sym typeface="+mn-lt"/>
                </a:rPr>
                <a:t>2017</a:t>
              </a:r>
              <a:r>
                <a:rPr kumimoji="0" lang="zh-CN" altLang="zh-CN" sz="2400" b="0" i="0" u="none" strike="noStrike" kern="1200" cap="none" spc="0" normalizeH="0" baseline="0" noProof="0" dirty="0" smtClean="0">
                  <a:ln>
                    <a:noFill/>
                  </a:ln>
                  <a:solidFill>
                    <a:schemeClr val="accent1"/>
                  </a:solidFill>
                  <a:effectLst/>
                  <a:uLnTx/>
                  <a:uFillTx/>
                  <a:latin typeface="+mj-ea"/>
                  <a:ea typeface="+mj-ea"/>
                  <a:cs typeface="+mn-ea"/>
                  <a:sym typeface="+mn-lt"/>
                </a:rPr>
                <a:t>年</a:t>
              </a:r>
              <a:r>
                <a:rPr kumimoji="0" lang="zh-CN" altLang="en-US" sz="2400" b="0" i="0" u="none" strike="noStrike" kern="1200" cap="none" spc="0" normalizeH="0" baseline="0" noProof="0" dirty="0" smtClean="0">
                  <a:ln>
                    <a:noFill/>
                  </a:ln>
                  <a:solidFill>
                    <a:schemeClr val="accent1"/>
                  </a:solidFill>
                  <a:effectLst/>
                  <a:uLnTx/>
                  <a:uFillTx/>
                  <a:latin typeface="+mj-ea"/>
                  <a:ea typeface="+mj-ea"/>
                  <a:cs typeface="+mn-ea"/>
                  <a:sym typeface="+mn-lt"/>
                </a:rPr>
                <a:t>工作成绩</a:t>
              </a:r>
              <a:endParaRPr kumimoji="0" lang="zh-CN" altLang="en-US" sz="2400" b="0" i="0" u="none" strike="noStrike" kern="1200" cap="none" spc="0" normalizeH="0" baseline="0" noProof="0" dirty="0" smtClean="0">
                <a:ln>
                  <a:noFill/>
                </a:ln>
                <a:solidFill>
                  <a:schemeClr val="accent1"/>
                </a:solidFill>
                <a:effectLst/>
                <a:uLnTx/>
                <a:uFillTx/>
                <a:latin typeface="+mj-ea"/>
                <a:ea typeface="+mj-ea"/>
                <a:cs typeface="+mn-ea"/>
                <a:sym typeface="+mn-lt"/>
              </a:endParaRPr>
            </a:p>
          </p:txBody>
        </p:sp>
        <p:cxnSp>
          <p:nvCxnSpPr>
            <p:cNvPr id="4" name="直接连接符 3"/>
            <p:cNvCxnSpPr/>
            <p:nvPr/>
          </p:nvCxnSpPr>
          <p:spPr>
            <a:xfrm flipV="1">
              <a:off x="4464374" y="1005484"/>
              <a:ext cx="3131960" cy="1468"/>
            </a:xfrm>
            <a:prstGeom prst="line">
              <a:avLst/>
            </a:prstGeom>
            <a:ln w="38100">
              <a:solidFill>
                <a:schemeClr val="tx2"/>
              </a:solidFill>
            </a:ln>
          </p:spPr>
          <p:style>
            <a:lnRef idx="1">
              <a:schemeClr val="accent1"/>
            </a:lnRef>
            <a:fillRef idx="0">
              <a:schemeClr val="accent1"/>
            </a:fillRef>
            <a:effectRef idx="0">
              <a:schemeClr val="accent1"/>
            </a:effectRef>
            <a:fontRef idx="minor">
              <a:schemeClr val="tx1"/>
            </a:fontRef>
          </p:style>
        </p:cxnSp>
      </p:grpSp>
      <p:sp>
        <p:nvSpPr>
          <p:cNvPr id="6152" name="文本框 99"/>
          <p:cNvSpPr txBox="1"/>
          <p:nvPr/>
        </p:nvSpPr>
        <p:spPr>
          <a:xfrm>
            <a:off x="2667000" y="1897063"/>
            <a:ext cx="5535613" cy="469900"/>
          </a:xfrm>
          <a:prstGeom prst="rect">
            <a:avLst/>
          </a:prstGeom>
          <a:noFill/>
          <a:ln w="9525">
            <a:noFill/>
          </a:ln>
        </p:spPr>
        <p:txBody>
          <a:bodyPr lIns="68580" tIns="34290" rIns="68580" bIns="34290">
            <a:spAutoFit/>
          </a:bodyPr>
          <a:p>
            <a:pPr indent="252730"/>
            <a:endParaRPr lang="zh-CN" altLang="en-US" sz="1200" dirty="0">
              <a:latin typeface="微软雅黑" panose="020B0503020204020204" pitchFamily="34" charset="-122"/>
              <a:ea typeface="仿宋" panose="02010609060101010101" pitchFamily="49" charset="-122"/>
            </a:endParaRPr>
          </a:p>
          <a:p>
            <a:pPr indent="252730"/>
            <a:endParaRPr lang="zh-CN" altLang="en-US" sz="1400" dirty="0">
              <a:latin typeface="微软雅黑" panose="020B0503020204020204" pitchFamily="34" charset="-122"/>
              <a:ea typeface="微软雅黑" panose="020B0503020204020204" pitchFamily="34" charset="-122"/>
            </a:endParaRPr>
          </a:p>
        </p:txBody>
      </p:sp>
      <p:sp>
        <p:nvSpPr>
          <p:cNvPr id="7177" name="文本框 4"/>
          <p:cNvSpPr>
            <a:spLocks noChangeArrowheads="1"/>
          </p:cNvSpPr>
          <p:nvPr/>
        </p:nvSpPr>
        <p:spPr bwMode="auto">
          <a:xfrm>
            <a:off x="291465" y="492125"/>
            <a:ext cx="7863840" cy="4204970"/>
          </a:xfrm>
          <a:prstGeom prst="roundRect">
            <a:avLst>
              <a:gd name="adj" fmla="val 16667"/>
            </a:avLst>
          </a:prstGeom>
          <a:solidFill>
            <a:schemeClr val="bg1"/>
          </a:solidFill>
          <a:ln w="12700" algn="ctr">
            <a:noFill/>
            <a:miter lim="800000"/>
          </a:ln>
        </p:spPr>
        <p:txBody>
          <a:bodyPr lIns="68580" tIns="34290" rIns="68580" bIns="34290"/>
          <a:lstStyle/>
          <a:p>
            <a:pPr marL="0" marR="0" lvl="0" indent="450850" algn="l" defTabSz="514350" rtl="0" eaLnBrk="1" fontAlgn="base" latinLnBrk="0" hangingPunct="1">
              <a:lnSpc>
                <a:spcPct val="150000"/>
              </a:lnSpc>
              <a:spcBef>
                <a:spcPct val="0"/>
              </a:spcBef>
              <a:spcAft>
                <a:spcPct val="30000"/>
              </a:spcAft>
              <a:buClrTx/>
              <a:buSzTx/>
              <a:buFontTx/>
              <a:buNone/>
              <a:defRPr/>
            </a:pPr>
            <a:r>
              <a:rPr kumimoji="0" lang="en-US" altLang="zh-CN" sz="2400" b="0" i="0" u="none" strike="noStrike" kern="1200" cap="none" spc="0" normalizeH="0" baseline="0" noProof="0" dirty="0">
                <a:ln>
                  <a:noFill/>
                </a:ln>
                <a:solidFill>
                  <a:srgbClr val="222A35"/>
                </a:solidFill>
                <a:effectLst/>
                <a:uLnTx/>
                <a:uFillTx/>
                <a:latin typeface="+mn-ea"/>
                <a:ea typeface="+mn-ea"/>
                <a:cs typeface="+mn-cs"/>
                <a:sym typeface="+mn-ea"/>
              </a:rPr>
              <a:t>2017</a:t>
            </a:r>
            <a:r>
              <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rPr>
              <a:t>年销售数据总结：</a:t>
            </a: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西北片区</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年销售       万，</a:t>
            </a:r>
            <a:r>
              <a:rPr lang="en-US" altLang="x-none"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年销售        万，同比销售增长       万，增长率：  </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年毛利      万，同比</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年毛利    万。毛利同比增长   万，</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2017</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年交易笔数       ，</a:t>
            </a:r>
            <a:r>
              <a:rPr lang="en-US" altLang="zh-CN"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2016</a:t>
            </a:r>
            <a:r>
              <a:rPr lang="zh-CN" altLang="en-US" sz="2400"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年同期笔数    ，笔数增长       日均增长    笔。</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客单价   元，中药销售</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300.46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万，较去年同期</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增长</a:t>
            </a:r>
            <a:r>
              <a:rPr lang="en-US" altLang="zh-CN"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28.26</a:t>
            </a:r>
            <a:r>
              <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 万元。</a:t>
            </a:r>
            <a:endParaRPr lang="zh-CN" altLang="en-US" sz="2400"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endParaRPr>
          </a:p>
          <a:p>
            <a:pPr marL="0" marR="0" lvl="0" indent="450850" algn="l" defTabSz="514350" rtl="0" eaLnBrk="1" fontAlgn="base" latinLnBrk="0" hangingPunct="1">
              <a:lnSpc>
                <a:spcPct val="150000"/>
              </a:lnSpc>
              <a:spcBef>
                <a:spcPct val="0"/>
              </a:spcBef>
              <a:spcAft>
                <a:spcPct val="30000"/>
              </a:spcAft>
              <a:buClrTx/>
              <a:buSzTx/>
              <a:buFontTx/>
              <a:buNone/>
              <a:defRPr/>
            </a:pPr>
            <a:endParaRPr kumimoji="0" lang="zh-CN" altLang="en-US" sz="2400" b="0" i="0" u="none" strike="noStrike" kern="1200" cap="none" spc="0" normalizeH="0" baseline="0" noProof="0" dirty="0">
              <a:ln>
                <a:noFill/>
              </a:ln>
              <a:solidFill>
                <a:srgbClr val="222A35"/>
              </a:solidFill>
              <a:effectLst/>
              <a:uLnTx/>
              <a:uFillTx/>
              <a:latin typeface="+mn-ea"/>
              <a:ea typeface="+mn-ea"/>
              <a:cs typeface="+mn-cs"/>
              <a:sym typeface="+mn-ea"/>
            </a:endParaRPr>
          </a:p>
        </p:txBody>
      </p:sp>
    </p:spTree>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122" name="组合 8"/>
          <p:cNvGrpSpPr/>
          <p:nvPr/>
        </p:nvGrpSpPr>
        <p:grpSpPr>
          <a:xfrm>
            <a:off x="191770" y="172720"/>
            <a:ext cx="8782135" cy="460638"/>
            <a:chOff x="2198" y="-399911"/>
            <a:chExt cx="10715" cy="403811"/>
          </a:xfrm>
        </p:grpSpPr>
        <p:sp>
          <p:nvSpPr>
            <p:cNvPr id="4" name="圆角矩形 3"/>
            <p:cNvSpPr/>
            <p:nvPr/>
          </p:nvSpPr>
          <p:spPr>
            <a:xfrm>
              <a:off x="2198" y="2556"/>
              <a:ext cx="1543" cy="134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5124" name="文本框 4"/>
            <p:cNvSpPr txBox="1"/>
            <p:nvPr/>
          </p:nvSpPr>
          <p:spPr>
            <a:xfrm>
              <a:off x="3741" y="-399911"/>
              <a:ext cx="9172" cy="403581"/>
            </a:xfrm>
            <a:prstGeom prst="rect">
              <a:avLst/>
            </a:prstGeom>
            <a:noFill/>
            <a:ln w="9525">
              <a:noFill/>
            </a:ln>
          </p:spPr>
          <p:txBody>
            <a:bodyPr wrap="square">
              <a:spAutoFit/>
            </a:bodyPr>
            <a:p>
              <a:r>
                <a:rPr lang="en-US" altLang="zh-CN" sz="2400" b="1" dirty="0">
                  <a:latin typeface="微软雅黑" panose="020B0503020204020204" pitchFamily="34" charset="-122"/>
                  <a:ea typeface="微软雅黑" panose="020B0503020204020204" pitchFamily="34" charset="-122"/>
                </a:rPr>
                <a:t>2017</a:t>
              </a:r>
              <a:r>
                <a:rPr lang="zh-CN" altLang="en-US" sz="2400" b="1" dirty="0">
                  <a:latin typeface="微软雅黑" panose="020B0503020204020204" pitchFamily="34" charset="-122"/>
                  <a:ea typeface="微软雅黑" panose="020B0503020204020204" pitchFamily="34" charset="-122"/>
                </a:rPr>
                <a:t>年西北片</a:t>
              </a:r>
              <a:r>
                <a:rPr lang="en-US" altLang="zh-CN" sz="2400" b="1" dirty="0">
                  <a:latin typeface="微软雅黑" panose="020B0503020204020204" pitchFamily="34" charset="-122"/>
                  <a:ea typeface="微软雅黑" panose="020B0503020204020204" pitchFamily="34" charset="-122"/>
                </a:rPr>
                <a:t>5</a:t>
              </a:r>
              <a:r>
                <a:rPr lang="zh-CN" altLang="en-US" sz="2400" b="1" dirty="0">
                  <a:latin typeface="微软雅黑" panose="020B0503020204020204" pitchFamily="34" charset="-122"/>
                  <a:ea typeface="微软雅黑" panose="020B0503020204020204" pitchFamily="34" charset="-122"/>
                </a:rPr>
                <a:t>个工作亮点</a:t>
              </a:r>
              <a:endParaRPr lang="zh-CN" altLang="en-US" sz="2400" b="1" dirty="0">
                <a:latin typeface="微软雅黑" panose="020B0503020204020204" pitchFamily="34" charset="-122"/>
                <a:ea typeface="微软雅黑" panose="020B0503020204020204" pitchFamily="34" charset="-122"/>
              </a:endParaRPr>
            </a:p>
          </p:txBody>
        </p:sp>
      </p:grpSp>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8" name="文本框 4"/>
          <p:cNvSpPr txBox="1"/>
          <p:nvPr/>
        </p:nvSpPr>
        <p:spPr>
          <a:xfrm rot="10800000" flipV="1">
            <a:off x="34290" y="748665"/>
            <a:ext cx="9075420" cy="3415030"/>
          </a:xfrm>
          <a:prstGeom prst="rect">
            <a:avLst/>
          </a:prstGeom>
          <a:noFill/>
          <a:ln w="9525">
            <a:noFill/>
          </a:ln>
        </p:spPr>
        <p:txBody>
          <a:bodyPr wrap="square">
            <a:spAutoFit/>
          </a:bodyPr>
          <a:p>
            <a:pPr marL="71755" lvl="0">
              <a:lnSpc>
                <a:spcPct val="150000"/>
              </a:lnSpc>
            </a:pPr>
            <a:r>
              <a:rPr lang="en-US" altLang="zh-CN" sz="2400" kern="2100" spc="-60" dirty="0">
                <a:solidFill>
                  <a:schemeClr val="tx1"/>
                </a:solidFill>
                <a:uFillTx/>
                <a:latin typeface="微软雅黑" panose="020B0503020204020204" pitchFamily="34" charset="-122"/>
                <a:ea typeface="微软雅黑" panose="020B0503020204020204" pitchFamily="34" charset="-122"/>
              </a:rPr>
              <a:t>     1</a:t>
            </a:r>
            <a:r>
              <a:rPr lang="zh-CN" altLang="en-US" sz="2400" kern="2100" spc="-60" dirty="0">
                <a:solidFill>
                  <a:schemeClr val="tx1"/>
                </a:solidFill>
                <a:uFillTx/>
                <a:latin typeface="微软雅黑" panose="020B0503020204020204" pitchFamily="34" charset="-122"/>
                <a:ea typeface="微软雅黑" panose="020B0503020204020204" pitchFamily="34" charset="-122"/>
              </a:rPr>
              <a:t>、</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片区完成广场和单店活动</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260</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场，</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10-11</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月完成车轮赛</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60</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场，重装升级开业</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15</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场（枣子巷</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4.8-4.10</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、黄苑东街</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4.22-4.24</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、土龙店</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6.3-6.5</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、马超东路</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8.9-8.11</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、汇融名城店</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9.26-9.18</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），开业活动销售平均增幅达到</a:t>
            </a:r>
            <a:r>
              <a:rPr lang="en-US" altLang="zh-CN" sz="2400" kern="2100" spc="-60" dirty="0">
                <a:solidFill>
                  <a:schemeClr val="tx1"/>
                </a:solidFill>
                <a:uFillTx/>
                <a:latin typeface="微软雅黑" panose="020B0503020204020204" pitchFamily="34" charset="-122"/>
                <a:ea typeface="微软雅黑" panose="020B0503020204020204" pitchFamily="34" charset="-122"/>
                <a:sym typeface="+mn-ea"/>
              </a:rPr>
              <a:t>200%</a:t>
            </a:r>
            <a:r>
              <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rPr>
              <a:t>以上。片区协助门店联系上游厂家到门店做活动，做好活动期间店外氛围的营造。</a:t>
            </a:r>
            <a:endParaRPr lang="zh-CN" altLang="en-US" sz="2400" kern="2100" spc="-60" dirty="0">
              <a:solidFill>
                <a:schemeClr val="tx1"/>
              </a:solidFill>
              <a:uFillTx/>
              <a:latin typeface="微软雅黑" panose="020B0503020204020204" pitchFamily="34" charset="-122"/>
              <a:ea typeface="微软雅黑" panose="020B0503020204020204" pitchFamily="34" charset="-122"/>
              <a:sym typeface="+mn-ea"/>
            </a:endParaRPr>
          </a:p>
          <a:p>
            <a:pPr marL="71755" lvl="0">
              <a:lnSpc>
                <a:spcPct val="150000"/>
              </a:lnSpc>
            </a:pPr>
            <a:r>
              <a:rPr lang="en-US" altLang="zh-CN" sz="2400" dirty="0">
                <a:latin typeface="+mn-ea"/>
                <a:ea typeface="+mn-ea"/>
                <a:sym typeface="+mn-ea"/>
              </a:rPr>
              <a:t>     2</a:t>
            </a:r>
            <a:r>
              <a:rPr lang="zh-CN" altLang="en-US" sz="2400" dirty="0">
                <a:latin typeface="+mn-ea"/>
                <a:ea typeface="+mn-ea"/>
                <a:sym typeface="+mn-ea"/>
              </a:rPr>
              <a:t>、</a:t>
            </a:r>
            <a:r>
              <a:rPr lang="en-US" altLang="zh-CN" sz="2400" dirty="0">
                <a:latin typeface="+mn-ea"/>
                <a:ea typeface="+mn-ea"/>
                <a:sym typeface="+mn-ea"/>
              </a:rPr>
              <a:t>4-5</a:t>
            </a:r>
            <a:r>
              <a:rPr lang="zh-CN" altLang="en-US" sz="2400" dirty="0">
                <a:latin typeface="+mn-ea"/>
                <a:ea typeface="+mn-ea"/>
                <a:sym typeface="+mn-ea"/>
              </a:rPr>
              <a:t>月份对片区日均销售</a:t>
            </a:r>
            <a:r>
              <a:rPr lang="en-US" altLang="zh-CN" sz="2400" dirty="0">
                <a:latin typeface="+mn-ea"/>
                <a:ea typeface="+mn-ea"/>
                <a:sym typeface="+mn-ea"/>
              </a:rPr>
              <a:t>3000</a:t>
            </a:r>
            <a:r>
              <a:rPr lang="zh-CN" altLang="en-US" sz="2400" dirty="0">
                <a:latin typeface="+mn-ea"/>
                <a:ea typeface="+mn-ea"/>
                <a:sym typeface="+mn-ea"/>
              </a:rPr>
              <a:t>元左右的金沙店进行重点关</a:t>
            </a:r>
            <a:endParaRPr lang="zh-CN" altLang="en-US" sz="2400" dirty="0">
              <a:latin typeface="+mn-ea"/>
              <a:ea typeface="+mn-ea"/>
            </a:endParaRPr>
          </a:p>
        </p:txBody>
      </p:sp>
      <p:sp>
        <p:nvSpPr>
          <p:cNvPr id="2" name="文本框 1"/>
          <p:cNvSpPr txBox="1"/>
          <p:nvPr/>
        </p:nvSpPr>
        <p:spPr>
          <a:xfrm>
            <a:off x="4912995" y="4269740"/>
            <a:ext cx="2987675" cy="260350"/>
          </a:xfrm>
          <a:prstGeom prst="rect">
            <a:avLst/>
          </a:prstGeom>
          <a:noFill/>
        </p:spPr>
        <p:txBody>
          <a:bodyPr wrap="square" rtlCol="0" anchor="t">
            <a:spAutoFit/>
          </a:bodyPr>
          <a:p>
            <a:r>
              <a:rPr lang="en-US" altLang="zh-CN" b="1" dirty="0">
                <a:solidFill>
                  <a:schemeClr val="bg1"/>
                </a:solidFill>
                <a:latin typeface="微软雅黑" panose="020B0503020204020204" pitchFamily="34" charset="-122"/>
                <a:ea typeface="微软雅黑" panose="020B0503020204020204" pitchFamily="34" charset="-122"/>
                <a:sym typeface="+mn-ea"/>
              </a:rPr>
              <a:t>TAIJI   </a:t>
            </a:r>
            <a:r>
              <a:rPr lang="zh-CN" altLang="en-US" b="1" dirty="0">
                <a:solidFill>
                  <a:schemeClr val="bg1"/>
                </a:solidFill>
                <a:latin typeface="微软雅黑" panose="020B0503020204020204" pitchFamily="34" charset="-122"/>
                <a:ea typeface="微软雅黑" panose="020B0503020204020204" pitchFamily="34" charset="-122"/>
                <a:sym typeface="+mn-ea"/>
              </a:rPr>
              <a:t>太极集团</a:t>
            </a:r>
            <a:r>
              <a:rPr lang="en-US" altLang="zh-CN" b="1" dirty="0">
                <a:solidFill>
                  <a:schemeClr val="bg1"/>
                </a:solidFill>
                <a:latin typeface="微软雅黑" panose="020B0503020204020204" pitchFamily="34" charset="-122"/>
                <a:ea typeface="微软雅黑" panose="020B0503020204020204" pitchFamily="34" charset="-122"/>
                <a:sym typeface="+mn-ea"/>
              </a:rPr>
              <a:t>TAIJI  </a:t>
            </a:r>
            <a:r>
              <a:rPr lang="zh-CN" altLang="en-US" b="1" dirty="0">
                <a:solidFill>
                  <a:schemeClr val="bg1"/>
                </a:solidFill>
                <a:latin typeface="微软雅黑" panose="020B0503020204020204" pitchFamily="34" charset="-122"/>
                <a:ea typeface="微软雅黑" panose="020B0503020204020204" pitchFamily="34" charset="-122"/>
                <a:sym typeface="+mn-ea"/>
              </a:rPr>
              <a:t>极集团   太极大</a:t>
            </a:r>
            <a:endParaRPr lang="zh-CN" altLang="en-US"/>
          </a:p>
        </p:txBody>
      </p:sp>
      <p:sp>
        <p:nvSpPr>
          <p:cNvPr id="52" name="矩形 51"/>
          <p:cNvSpPr/>
          <p:nvPr/>
        </p:nvSpPr>
        <p:spPr>
          <a:xfrm>
            <a:off x="-23495" y="4829175"/>
            <a:ext cx="9201785" cy="3086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5549265" y="4828540"/>
            <a:ext cx="3198495"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spTree>
  </p:cSld>
  <p:clrMapOvr>
    <a:masterClrMapping/>
  </p:clrMapOvr>
  <p:transition spd="slow">
    <p:diamon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122" name="组合 8"/>
          <p:cNvGrpSpPr/>
          <p:nvPr/>
        </p:nvGrpSpPr>
        <p:grpSpPr>
          <a:xfrm>
            <a:off x="191770" y="172720"/>
            <a:ext cx="8782135" cy="460638"/>
            <a:chOff x="2198" y="-399911"/>
            <a:chExt cx="10715" cy="403811"/>
          </a:xfrm>
        </p:grpSpPr>
        <p:sp>
          <p:nvSpPr>
            <p:cNvPr id="4" name="圆角矩形 3"/>
            <p:cNvSpPr/>
            <p:nvPr/>
          </p:nvSpPr>
          <p:spPr>
            <a:xfrm>
              <a:off x="2198" y="2556"/>
              <a:ext cx="1543" cy="134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5124" name="文本框 4"/>
            <p:cNvSpPr txBox="1"/>
            <p:nvPr/>
          </p:nvSpPr>
          <p:spPr>
            <a:xfrm>
              <a:off x="3741" y="-399911"/>
              <a:ext cx="9172" cy="403581"/>
            </a:xfrm>
            <a:prstGeom prst="rect">
              <a:avLst/>
            </a:prstGeom>
            <a:noFill/>
            <a:ln w="9525">
              <a:noFill/>
            </a:ln>
          </p:spPr>
          <p:txBody>
            <a:bodyPr wrap="square">
              <a:spAutoFit/>
            </a:bodyPr>
            <a:p>
              <a:r>
                <a:rPr lang="en-US" altLang="zh-CN" sz="2400" b="1" dirty="0">
                  <a:latin typeface="微软雅黑" panose="020B0503020204020204" pitchFamily="34" charset="-122"/>
                  <a:ea typeface="微软雅黑" panose="020B0503020204020204" pitchFamily="34" charset="-122"/>
                </a:rPr>
                <a:t>2017</a:t>
              </a:r>
              <a:r>
                <a:rPr lang="zh-CN" altLang="en-US" sz="2400" b="1" dirty="0">
                  <a:latin typeface="微软雅黑" panose="020B0503020204020204" pitchFamily="34" charset="-122"/>
                  <a:ea typeface="微软雅黑" panose="020B0503020204020204" pitchFamily="34" charset="-122"/>
                </a:rPr>
                <a:t>年西北片</a:t>
              </a:r>
              <a:r>
                <a:rPr lang="en-US" altLang="zh-CN" sz="2400" b="1" dirty="0">
                  <a:latin typeface="微软雅黑" panose="020B0503020204020204" pitchFamily="34" charset="-122"/>
                  <a:ea typeface="微软雅黑" panose="020B0503020204020204" pitchFamily="34" charset="-122"/>
                </a:rPr>
                <a:t>5</a:t>
              </a:r>
              <a:r>
                <a:rPr lang="zh-CN" altLang="en-US" sz="2400" b="1" dirty="0">
                  <a:latin typeface="微软雅黑" panose="020B0503020204020204" pitchFamily="34" charset="-122"/>
                  <a:ea typeface="微软雅黑" panose="020B0503020204020204" pitchFamily="34" charset="-122"/>
                </a:rPr>
                <a:t>个工作亮点</a:t>
              </a:r>
              <a:endParaRPr lang="zh-CN" altLang="en-US" sz="2400" b="1" dirty="0">
                <a:latin typeface="微软雅黑" panose="020B0503020204020204" pitchFamily="34" charset="-122"/>
                <a:ea typeface="微软雅黑" panose="020B0503020204020204" pitchFamily="34" charset="-122"/>
              </a:endParaRPr>
            </a:p>
          </p:txBody>
        </p:sp>
      </p:grpSp>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8" name="文本框 4"/>
          <p:cNvSpPr txBox="1"/>
          <p:nvPr/>
        </p:nvSpPr>
        <p:spPr>
          <a:xfrm rot="10800000" flipV="1">
            <a:off x="34290" y="748665"/>
            <a:ext cx="9075420" cy="3969385"/>
          </a:xfrm>
          <a:prstGeom prst="rect">
            <a:avLst/>
          </a:prstGeom>
          <a:noFill/>
          <a:ln w="9525">
            <a:noFill/>
          </a:ln>
        </p:spPr>
        <p:txBody>
          <a:bodyPr wrap="square">
            <a:spAutoFit/>
          </a:bodyPr>
          <a:p>
            <a:pPr marL="71755" lvl="0">
              <a:lnSpc>
                <a:spcPct val="150000"/>
              </a:lnSpc>
            </a:pPr>
            <a:r>
              <a:rPr lang="zh-CN" altLang="en-US" sz="2400" dirty="0">
                <a:latin typeface="+mn-ea"/>
                <a:ea typeface="+mn-ea"/>
                <a:sym typeface="+mn-ea"/>
              </a:rPr>
              <a:t>注后门店在开业</a:t>
            </a:r>
            <a:r>
              <a:rPr lang="en-US" altLang="zh-CN" sz="2400" dirty="0">
                <a:latin typeface="+mn-ea"/>
                <a:ea typeface="+mn-ea"/>
                <a:sym typeface="+mn-ea"/>
              </a:rPr>
              <a:t>6</a:t>
            </a:r>
            <a:r>
              <a:rPr lang="zh-CN" altLang="en-US" sz="2400" dirty="0">
                <a:latin typeface="+mn-ea"/>
                <a:ea typeface="+mn-ea"/>
                <a:sym typeface="+mn-ea"/>
              </a:rPr>
              <a:t>个月内盈利：（</a:t>
            </a:r>
            <a:r>
              <a:rPr lang="en-US" altLang="zh-CN" sz="2400" dirty="0">
                <a:latin typeface="+mn-ea"/>
                <a:ea typeface="+mn-ea"/>
                <a:sym typeface="+mn-ea"/>
              </a:rPr>
              <a:t>1</a:t>
            </a:r>
            <a:r>
              <a:rPr lang="zh-CN" altLang="en-US" sz="2400" dirty="0">
                <a:latin typeface="+mn-ea"/>
                <a:ea typeface="+mn-ea"/>
                <a:sym typeface="+mn-ea"/>
              </a:rPr>
              <a:t>）品种数数量为“1”的有382个品种，门店总品种数3131个，门店连续补货4次、品种数为“1”的减少了99个，目前有283个。门店总品规数为3171个。（</a:t>
            </a:r>
            <a:r>
              <a:rPr lang="en-US" altLang="zh-CN" sz="2400" dirty="0">
                <a:latin typeface="+mn-ea"/>
                <a:ea typeface="+mn-ea"/>
                <a:sym typeface="+mn-ea"/>
              </a:rPr>
              <a:t>2</a:t>
            </a:r>
            <a:r>
              <a:rPr lang="zh-CN" altLang="en-US" sz="2400" dirty="0">
                <a:latin typeface="+mn-ea"/>
                <a:ea typeface="+mn-ea"/>
                <a:sym typeface="+mn-ea"/>
              </a:rPr>
              <a:t>）员工思想动态的谈话：片区帮助李姣，强调只有自己才能改变自己，利用自己的专业知识和门店其它员工一起进行业务技能的提升（建立加油站），后来她的思想较稳定调入城中片杉板桥店任职。</a:t>
            </a:r>
            <a:endParaRPr lang="zh-CN" altLang="en-US" sz="2400" dirty="0">
              <a:latin typeface="+mn-ea"/>
              <a:ea typeface="+mn-ea"/>
              <a:sym typeface="+mn-ea"/>
            </a:endParaRPr>
          </a:p>
          <a:p>
            <a:pPr marL="71755" lvl="0">
              <a:lnSpc>
                <a:spcPct val="150000"/>
              </a:lnSpc>
            </a:pPr>
            <a:endParaRPr lang="zh-CN" altLang="en-US" sz="2400" dirty="0">
              <a:latin typeface="+mn-ea"/>
              <a:ea typeface="+mn-ea"/>
            </a:endParaRPr>
          </a:p>
        </p:txBody>
      </p:sp>
      <p:sp>
        <p:nvSpPr>
          <p:cNvPr id="52" name="矩形 51"/>
          <p:cNvSpPr/>
          <p:nvPr/>
        </p:nvSpPr>
        <p:spPr>
          <a:xfrm>
            <a:off x="0" y="4791710"/>
            <a:ext cx="9144000" cy="36258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6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6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6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spd="slow">
    <p:diamon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5122" name="组合 8"/>
          <p:cNvGrpSpPr/>
          <p:nvPr/>
        </p:nvGrpSpPr>
        <p:grpSpPr>
          <a:xfrm>
            <a:off x="191770" y="172720"/>
            <a:ext cx="8782135" cy="460638"/>
            <a:chOff x="2198" y="-399911"/>
            <a:chExt cx="10715" cy="403811"/>
          </a:xfrm>
        </p:grpSpPr>
        <p:sp>
          <p:nvSpPr>
            <p:cNvPr id="4" name="圆角矩形 3"/>
            <p:cNvSpPr/>
            <p:nvPr/>
          </p:nvSpPr>
          <p:spPr>
            <a:xfrm>
              <a:off x="2198" y="2556"/>
              <a:ext cx="1543" cy="134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5124" name="文本框 4"/>
            <p:cNvSpPr txBox="1"/>
            <p:nvPr/>
          </p:nvSpPr>
          <p:spPr>
            <a:xfrm>
              <a:off x="3741" y="-399911"/>
              <a:ext cx="9172" cy="403581"/>
            </a:xfrm>
            <a:prstGeom prst="rect">
              <a:avLst/>
            </a:prstGeom>
            <a:noFill/>
            <a:ln w="9525">
              <a:noFill/>
            </a:ln>
          </p:spPr>
          <p:txBody>
            <a:bodyPr wrap="square">
              <a:spAutoFit/>
            </a:bodyPr>
            <a:p>
              <a:r>
                <a:rPr lang="en-US" altLang="zh-CN" sz="2400" b="1" dirty="0">
                  <a:latin typeface="微软雅黑" panose="020B0503020204020204" pitchFamily="34" charset="-122"/>
                  <a:ea typeface="微软雅黑" panose="020B0503020204020204" pitchFamily="34" charset="-122"/>
                </a:rPr>
                <a:t>2017</a:t>
              </a:r>
              <a:r>
                <a:rPr lang="zh-CN" altLang="en-US" sz="2400" b="1" dirty="0">
                  <a:latin typeface="微软雅黑" panose="020B0503020204020204" pitchFamily="34" charset="-122"/>
                  <a:ea typeface="微软雅黑" panose="020B0503020204020204" pitchFamily="34" charset="-122"/>
                </a:rPr>
                <a:t>年西北片</a:t>
              </a:r>
              <a:r>
                <a:rPr lang="en-US" altLang="zh-CN" sz="2400" b="1" dirty="0">
                  <a:latin typeface="微软雅黑" panose="020B0503020204020204" pitchFamily="34" charset="-122"/>
                  <a:ea typeface="微软雅黑" panose="020B0503020204020204" pitchFamily="34" charset="-122"/>
                </a:rPr>
                <a:t>5</a:t>
              </a:r>
              <a:r>
                <a:rPr lang="zh-CN" altLang="en-US" sz="2400" b="1" dirty="0">
                  <a:latin typeface="微软雅黑" panose="020B0503020204020204" pitchFamily="34" charset="-122"/>
                  <a:ea typeface="微软雅黑" panose="020B0503020204020204" pitchFamily="34" charset="-122"/>
                </a:rPr>
                <a:t>个工作亮点</a:t>
              </a:r>
              <a:endParaRPr lang="zh-CN" altLang="en-US" sz="2400" b="1" dirty="0">
                <a:latin typeface="微软雅黑" panose="020B0503020204020204" pitchFamily="34" charset="-122"/>
                <a:ea typeface="微软雅黑" panose="020B0503020204020204" pitchFamily="34" charset="-122"/>
              </a:endParaRPr>
            </a:p>
          </p:txBody>
        </p:sp>
      </p:grpSp>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2" name="文本框 1"/>
          <p:cNvSpPr txBox="1"/>
          <p:nvPr/>
        </p:nvSpPr>
        <p:spPr>
          <a:xfrm>
            <a:off x="4912995" y="4269740"/>
            <a:ext cx="2987675" cy="260350"/>
          </a:xfrm>
          <a:prstGeom prst="rect">
            <a:avLst/>
          </a:prstGeom>
          <a:noFill/>
        </p:spPr>
        <p:txBody>
          <a:bodyPr wrap="square" rtlCol="0" anchor="t">
            <a:spAutoFit/>
          </a:bodyPr>
          <a:p>
            <a:r>
              <a:rPr lang="en-US" altLang="zh-CN" b="1" dirty="0">
                <a:solidFill>
                  <a:schemeClr val="bg1"/>
                </a:solidFill>
                <a:latin typeface="微软雅黑" panose="020B0503020204020204" pitchFamily="34" charset="-122"/>
                <a:ea typeface="微软雅黑" panose="020B0503020204020204" pitchFamily="34" charset="-122"/>
                <a:sym typeface="+mn-ea"/>
              </a:rPr>
              <a:t>TAIJI   </a:t>
            </a:r>
            <a:r>
              <a:rPr lang="zh-CN" altLang="en-US" b="1" dirty="0">
                <a:solidFill>
                  <a:schemeClr val="bg1"/>
                </a:solidFill>
                <a:latin typeface="微软雅黑" panose="020B0503020204020204" pitchFamily="34" charset="-122"/>
                <a:ea typeface="微软雅黑" panose="020B0503020204020204" pitchFamily="34" charset="-122"/>
                <a:sym typeface="+mn-ea"/>
              </a:rPr>
              <a:t>太极集团</a:t>
            </a:r>
            <a:r>
              <a:rPr lang="en-US" altLang="zh-CN" b="1" dirty="0">
                <a:solidFill>
                  <a:schemeClr val="bg1"/>
                </a:solidFill>
                <a:latin typeface="微软雅黑" panose="020B0503020204020204" pitchFamily="34" charset="-122"/>
                <a:ea typeface="微软雅黑" panose="020B0503020204020204" pitchFamily="34" charset="-122"/>
                <a:sym typeface="+mn-ea"/>
              </a:rPr>
              <a:t>TAIJI  </a:t>
            </a:r>
            <a:r>
              <a:rPr lang="zh-CN" altLang="en-US" b="1" dirty="0">
                <a:solidFill>
                  <a:schemeClr val="bg1"/>
                </a:solidFill>
                <a:latin typeface="微软雅黑" panose="020B0503020204020204" pitchFamily="34" charset="-122"/>
                <a:ea typeface="微软雅黑" panose="020B0503020204020204" pitchFamily="34" charset="-122"/>
                <a:sym typeface="+mn-ea"/>
              </a:rPr>
              <a:t>极集团   太极大</a:t>
            </a:r>
            <a:endParaRPr lang="zh-CN" altLang="en-US"/>
          </a:p>
        </p:txBody>
      </p:sp>
      <p:sp>
        <p:nvSpPr>
          <p:cNvPr id="52" name="矩形 51"/>
          <p:cNvSpPr/>
          <p:nvPr/>
        </p:nvSpPr>
        <p:spPr>
          <a:xfrm>
            <a:off x="0" y="4802188"/>
            <a:ext cx="9144000" cy="33496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endParaRPr kumimoji="0" lang="zh-CN" altLang="en-US" sz="4100" b="0" i="0" u="none" strike="noStrike" kern="1200" cap="none" spc="0" normalizeH="0" baseline="0" noProof="0" dirty="0">
              <a:ln>
                <a:noFill/>
              </a:ln>
              <a:solidFill>
                <a:schemeClr val="lt1"/>
              </a:solidFill>
              <a:effectLst/>
              <a:uLnTx/>
              <a:uFillTx/>
              <a:latin typeface="+mn-lt"/>
              <a:ea typeface="+mn-ea"/>
              <a:cs typeface="+mn-cs"/>
            </a:endParaRPr>
          </a:p>
        </p:txBody>
      </p:sp>
      <p:sp>
        <p:nvSpPr>
          <p:cNvPr id="6150" name="TextBox 52"/>
          <p:cNvSpPr txBox="1"/>
          <p:nvPr/>
        </p:nvSpPr>
        <p:spPr>
          <a:xfrm>
            <a:off x="5549265" y="4828540"/>
            <a:ext cx="3198495" cy="283845"/>
          </a:xfrm>
          <a:prstGeom prst="rect">
            <a:avLst/>
          </a:prstGeom>
          <a:noFill/>
          <a:ln w="9525">
            <a:noFill/>
          </a:ln>
        </p:spPr>
        <p:txBody>
          <a:bodyPr wrap="square" lIns="68580" tIns="34290" rIns="68580" bIns="34290">
            <a:spAutoFit/>
          </a:bodyPr>
          <a:p>
            <a:r>
              <a:rPr lang="en-US" altLang="zh-CN" sz="1400" b="1" dirty="0">
                <a:solidFill>
                  <a:schemeClr val="bg1"/>
                </a:solidFill>
                <a:latin typeface="微软雅黑" panose="020B0503020204020204" pitchFamily="34" charset="-122"/>
                <a:ea typeface="微软雅黑" panose="020B0503020204020204" pitchFamily="34" charset="-122"/>
              </a:rPr>
              <a:t>TAIJI   </a:t>
            </a:r>
            <a:r>
              <a:rPr lang="zh-CN" altLang="en-US" sz="1400" b="1" dirty="0">
                <a:solidFill>
                  <a:schemeClr val="bg1"/>
                </a:solidFill>
                <a:latin typeface="微软雅黑" panose="020B0503020204020204" pitchFamily="34" charset="-122"/>
                <a:ea typeface="微软雅黑" panose="020B0503020204020204" pitchFamily="34" charset="-122"/>
              </a:rPr>
              <a:t>太极集团  太极大药房</a:t>
            </a:r>
            <a:endParaRPr lang="en-US" altLang="zh-CN" sz="1400" b="1" dirty="0">
              <a:solidFill>
                <a:schemeClr val="bg1"/>
              </a:solidFill>
              <a:latin typeface="微软雅黑" panose="020B0503020204020204" pitchFamily="34" charset="-122"/>
              <a:ea typeface="微软雅黑" panose="020B0503020204020204" pitchFamily="34" charset="-122"/>
            </a:endParaRPr>
          </a:p>
        </p:txBody>
      </p:sp>
      <p:sp>
        <p:nvSpPr>
          <p:cNvPr id="9" name="文本框 4"/>
          <p:cNvSpPr txBox="1"/>
          <p:nvPr/>
        </p:nvSpPr>
        <p:spPr>
          <a:xfrm rot="10800000" flipV="1">
            <a:off x="0" y="748665"/>
            <a:ext cx="9075420" cy="5631180"/>
          </a:xfrm>
          <a:prstGeom prst="rect">
            <a:avLst/>
          </a:prstGeom>
          <a:noFill/>
          <a:ln w="9525">
            <a:noFill/>
          </a:ln>
        </p:spPr>
        <p:txBody>
          <a:bodyPr wrap="square">
            <a:spAutoFit/>
          </a:bodyPr>
          <a:p>
            <a:pPr marL="71755" lvl="0">
              <a:lnSpc>
                <a:spcPct val="150000"/>
              </a:lnSpc>
            </a:pPr>
            <a:r>
              <a:rPr lang="en-US" altLang="zh-CN" sz="2400" kern="2100" spc="-60" dirty="0">
                <a:solidFill>
                  <a:schemeClr val="tx1"/>
                </a:solidFill>
                <a:uFillTx/>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、督查片区门店做好休眠会员回访工作：第一期共计回访</a:t>
            </a:r>
            <a:r>
              <a:rPr lang="en-US" altLang="zh-CN" sz="2400" dirty="0">
                <a:latin typeface="微软雅黑" panose="020B0503020204020204" pitchFamily="34" charset="-122"/>
                <a:ea typeface="微软雅黑" panose="020B0503020204020204" pitchFamily="34" charset="-122"/>
                <a:sym typeface="+mn-ea"/>
              </a:rPr>
              <a:t>5544</a:t>
            </a:r>
            <a:r>
              <a:rPr lang="zh-CN" altLang="en-US" sz="2400" dirty="0">
                <a:latin typeface="微软雅黑" panose="020B0503020204020204" pitchFamily="34" charset="-122"/>
                <a:ea typeface="微软雅黑" panose="020B0503020204020204" pitchFamily="34" charset="-122"/>
                <a:sym typeface="+mn-ea"/>
              </a:rPr>
              <a:t>人，代金券发放</a:t>
            </a:r>
            <a:r>
              <a:rPr lang="en-US" altLang="zh-CN" sz="2400" dirty="0">
                <a:latin typeface="微软雅黑" panose="020B0503020204020204" pitchFamily="34" charset="-122"/>
                <a:ea typeface="微软雅黑" panose="020B0503020204020204" pitchFamily="34" charset="-122"/>
                <a:sym typeface="+mn-ea"/>
              </a:rPr>
              <a:t>502</a:t>
            </a:r>
            <a:r>
              <a:rPr lang="zh-CN" altLang="en-US" sz="2400" dirty="0">
                <a:latin typeface="微软雅黑" panose="020B0503020204020204" pitchFamily="34" charset="-122"/>
                <a:ea typeface="微软雅黑" panose="020B0503020204020204" pitchFamily="34" charset="-122"/>
                <a:sym typeface="+mn-ea"/>
              </a:rPr>
              <a:t>套，当场产生消费</a:t>
            </a:r>
            <a:r>
              <a:rPr lang="en-US" altLang="zh-CN" sz="2400" dirty="0">
                <a:latin typeface="微软雅黑" panose="020B0503020204020204" pitchFamily="34" charset="-122"/>
                <a:ea typeface="微软雅黑" panose="020B0503020204020204" pitchFamily="34" charset="-122"/>
                <a:sym typeface="+mn-ea"/>
              </a:rPr>
              <a:t>4255</a:t>
            </a:r>
            <a:r>
              <a:rPr lang="zh-CN" altLang="en-US" sz="2400" dirty="0">
                <a:latin typeface="微软雅黑" panose="020B0503020204020204" pitchFamily="34" charset="-122"/>
                <a:ea typeface="微软雅黑" panose="020B0503020204020204" pitchFamily="34" charset="-122"/>
                <a:sym typeface="+mn-ea"/>
              </a:rPr>
              <a:t>元。第二期到目前为止回访    人，</a:t>
            </a:r>
            <a:r>
              <a:rPr lang="zh-CN" altLang="en-US" sz="2400" dirty="0">
                <a:latin typeface="微软雅黑" panose="020B0503020204020204" pitchFamily="34" charset="-122"/>
                <a:ea typeface="微软雅黑" panose="020B0503020204020204" pitchFamily="34" charset="-122"/>
                <a:sym typeface="+mn-ea"/>
              </a:rPr>
              <a:t>代金券发放      套，当场产生消费           元。</a:t>
            </a:r>
            <a:endParaRPr lang="zh-CN" altLang="en-US" sz="2400" dirty="0">
              <a:latin typeface="微软雅黑" panose="020B0503020204020204" pitchFamily="34" charset="-122"/>
              <a:ea typeface="微软雅黑" panose="020B0503020204020204" pitchFamily="34" charset="-122"/>
              <a:sym typeface="+mn-ea"/>
            </a:endParaRPr>
          </a:p>
          <a:p>
            <a:pPr marL="71755" lvl="0">
              <a:lnSpc>
                <a:spcPct val="150000"/>
              </a:lnSpc>
            </a:pPr>
            <a:r>
              <a:rPr lang="en-US" altLang="zh-CN" sz="2400" dirty="0">
                <a:latin typeface="微软雅黑" panose="020B0503020204020204" pitchFamily="34" charset="-122"/>
                <a:ea typeface="微软雅黑" panose="020B0503020204020204" pitchFamily="34" charset="-122"/>
                <a:sym typeface="+mn-ea"/>
              </a:rPr>
              <a:t>    4</a:t>
            </a:r>
            <a:r>
              <a:rPr lang="zh-CN" altLang="en-US" sz="2400" dirty="0">
                <a:latin typeface="微软雅黑" panose="020B0503020204020204" pitchFamily="34" charset="-122"/>
                <a:ea typeface="微软雅黑" panose="020B0503020204020204" pitchFamily="34" charset="-122"/>
                <a:sym typeface="+mn-ea"/>
              </a:rPr>
              <a:t>、片区销售增长前</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名和后</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名门店分别是：前</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         后</a:t>
            </a:r>
            <a:r>
              <a:rPr lang="en-US" altLang="zh-CN" sz="2400" dirty="0">
                <a:latin typeface="微软雅黑" panose="020B0503020204020204" pitchFamily="34" charset="-122"/>
                <a:ea typeface="微软雅黑" panose="020B0503020204020204" pitchFamily="34" charset="-122"/>
                <a:sym typeface="+mn-ea"/>
              </a:rPr>
              <a:t>3</a:t>
            </a:r>
            <a:r>
              <a:rPr lang="zh-CN" altLang="en-US" sz="2400" dirty="0">
                <a:latin typeface="微软雅黑" panose="020B0503020204020204" pitchFamily="34" charset="-122"/>
                <a:ea typeface="微软雅黑" panose="020B0503020204020204" pitchFamily="34" charset="-122"/>
                <a:sym typeface="+mn-ea"/>
              </a:rPr>
              <a:t>：                          </a:t>
            </a:r>
            <a:endParaRPr lang="zh-CN" altLang="en-US" sz="2400" dirty="0">
              <a:latin typeface="微软雅黑" panose="020B0503020204020204" pitchFamily="34" charset="-122"/>
              <a:ea typeface="微软雅黑" panose="020B0503020204020204" pitchFamily="34" charset="-122"/>
            </a:endParaRPr>
          </a:p>
          <a:p>
            <a:pPr marL="71755" lvl="0">
              <a:lnSpc>
                <a:spcPct val="150000"/>
              </a:lnSpc>
            </a:pPr>
            <a:endParaRPr lang="zh-CN" altLang="en-US" sz="2400" dirty="0">
              <a:latin typeface="微软雅黑" panose="020B0503020204020204" pitchFamily="34" charset="-122"/>
              <a:ea typeface="微软雅黑" panose="020B0503020204020204" pitchFamily="34" charset="-122"/>
            </a:endParaRPr>
          </a:p>
          <a:p>
            <a:pPr marL="71755" lvl="0">
              <a:lnSpc>
                <a:spcPct val="150000"/>
              </a:lnSpc>
            </a:pPr>
            <a:endParaRPr lang="zh-CN" altLang="en-US" sz="2400" dirty="0">
              <a:latin typeface="微软雅黑" panose="020B0503020204020204" pitchFamily="34" charset="-122"/>
              <a:ea typeface="微软雅黑" panose="020B0503020204020204" pitchFamily="34" charset="-122"/>
              <a:sym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a:p>
            <a:pPr marL="71755" lvl="0">
              <a:lnSpc>
                <a:spcPct val="150000"/>
              </a:lnSpc>
            </a:pPr>
            <a:endParaRPr lang="zh-CN" altLang="en-US" sz="2400" dirty="0">
              <a:latin typeface="+mn-ea"/>
              <a:ea typeface="+mn-ea"/>
            </a:endParaRPr>
          </a:p>
        </p:txBody>
      </p:sp>
    </p:spTree>
  </p:cSld>
  <p:clrMapOvr>
    <a:masterClrMapping/>
  </p:clrMapOvr>
  <p:transition spd="slow">
    <p:diamon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4" name="文本框 4"/>
          <p:cNvSpPr txBox="1"/>
          <p:nvPr/>
        </p:nvSpPr>
        <p:spPr>
          <a:xfrm>
            <a:off x="-23495" y="628650"/>
            <a:ext cx="8931275" cy="5446395"/>
          </a:xfrm>
          <a:prstGeom prst="rect">
            <a:avLst/>
          </a:prstGeom>
          <a:noFill/>
          <a:ln w="9525">
            <a:noFill/>
          </a:ln>
        </p:spPr>
        <p:txBody>
          <a:bodyPr wrap="square">
            <a:spAutoFit/>
          </a:bodyPr>
          <a:p>
            <a:pPr>
              <a:lnSpc>
                <a:spcPct val="150000"/>
              </a:lnSpc>
            </a:pPr>
            <a:r>
              <a:rPr lang="zh-CN" altLang="en-US" sz="2400" dirty="0">
                <a:latin typeface="微软雅黑" panose="020B0503020204020204" pitchFamily="34" charset="-122"/>
                <a:ea typeface="微软雅黑" panose="020B0503020204020204" pitchFamily="34" charset="-122"/>
              </a:rPr>
              <a:t>      </a:t>
            </a:r>
            <a:r>
              <a:rPr lang="en-US" altLang="zh-CN" sz="2400" dirty="0">
                <a:latin typeface="微软雅黑" panose="020B0503020204020204" pitchFamily="34" charset="-122"/>
                <a:ea typeface="微软雅黑" panose="020B0503020204020204" pitchFamily="34" charset="-122"/>
              </a:rPr>
              <a:t>5</a:t>
            </a:r>
            <a:r>
              <a:rPr lang="zh-CN" altLang="en-US" sz="2400" dirty="0">
                <a:latin typeface="微软雅黑" panose="020B0503020204020204" pitchFamily="34" charset="-122"/>
                <a:ea typeface="微软雅黑" panose="020B0503020204020204" pitchFamily="34" charset="-122"/>
              </a:rPr>
              <a:t>、攻克周末和会员日销售不稳定性：片区制定销售目标，要求在会员日和周末3天取消店长休假，在岗主持销售工作，周末达成销售任务，把销售做大，提升门店盈利能力。</a:t>
            </a:r>
            <a:r>
              <a:rPr lang="en-US" altLang="zh-CN" sz="2400" dirty="0">
                <a:latin typeface="微软雅黑" panose="020B0503020204020204" pitchFamily="34" charset="-122"/>
                <a:ea typeface="微软雅黑" panose="020B0503020204020204" pitchFamily="34" charset="-122"/>
              </a:rPr>
              <a:t>3</a:t>
            </a:r>
            <a:r>
              <a:rPr lang="zh-CN" altLang="en-US" sz="2400" dirty="0">
                <a:latin typeface="微软雅黑" panose="020B0503020204020204" pitchFamily="34" charset="-122"/>
                <a:ea typeface="微软雅黑" panose="020B0503020204020204" pitchFamily="34" charset="-122"/>
              </a:rPr>
              <a:t>月共计8天周末，有5天超额完成销售任务，具体每天周末完成率如下：3月4日116.86%、3月12日101.92%、3月18日102.47%、3月19日112.88%、3月25日101.07%,较上月周末销售增长明显，彻底改变黑色周末。</a:t>
            </a:r>
            <a:endParaRPr lang="zh-CN" altLang="en-US" sz="2400" dirty="0">
              <a:latin typeface="微软雅黑" panose="020B0503020204020204" pitchFamily="34" charset="-122"/>
              <a:ea typeface="微软雅黑" panose="020B0503020204020204" pitchFamily="34" charset="-122"/>
            </a:endParaRPr>
          </a:p>
          <a:p>
            <a:r>
              <a:rPr lang="zh-CN" altLang="en-US" sz="2400" dirty="0">
                <a:latin typeface="微软雅黑" panose="020B0503020204020204" pitchFamily="34" charset="-122"/>
                <a:ea typeface="微软雅黑" panose="020B0503020204020204" pitchFamily="34" charset="-122"/>
                <a:sym typeface="+mn-ea"/>
              </a:rPr>
              <a:t>                          </a:t>
            </a:r>
            <a:endParaRPr lang="zh-CN" altLang="en-US" sz="2400" dirty="0">
              <a:latin typeface="微软雅黑" panose="020B0503020204020204" pitchFamily="34" charset="-122"/>
              <a:ea typeface="微软雅黑" panose="020B0503020204020204" pitchFamily="34" charset="-122"/>
            </a:endParaRPr>
          </a:p>
          <a:p>
            <a:endParaRPr lang="zh-CN" altLang="en-US" sz="2400" dirty="0">
              <a:latin typeface="微软雅黑" panose="020B0503020204020204" pitchFamily="34" charset="-122"/>
              <a:ea typeface="微软雅黑" panose="020B0503020204020204" pitchFamily="34" charset="-122"/>
            </a:endParaRPr>
          </a:p>
          <a:p>
            <a:endParaRPr lang="zh-CN" altLang="en-US" sz="2400" dirty="0">
              <a:latin typeface="微软雅黑" panose="020B0503020204020204" pitchFamily="34" charset="-122"/>
              <a:ea typeface="微软雅黑" panose="020B0503020204020204" pitchFamily="34" charset="-122"/>
            </a:endParaRPr>
          </a:p>
          <a:p>
            <a:endParaRPr lang="zh-CN" altLang="en-US" sz="2400" dirty="0">
              <a:latin typeface="微软雅黑" panose="020B0503020204020204" pitchFamily="34" charset="-122"/>
              <a:ea typeface="微软雅黑" panose="020B0503020204020204" pitchFamily="34" charset="-122"/>
            </a:endParaRPr>
          </a:p>
        </p:txBody>
      </p:sp>
      <p:sp>
        <p:nvSpPr>
          <p:cNvPr id="3" name="圆角矩形 2"/>
          <p:cNvSpPr/>
          <p:nvPr/>
        </p:nvSpPr>
        <p:spPr>
          <a:xfrm>
            <a:off x="163830" y="168872"/>
            <a:ext cx="1270283" cy="351828"/>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1</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2" name="文本框 1"/>
          <p:cNvSpPr txBox="1"/>
          <p:nvPr/>
        </p:nvSpPr>
        <p:spPr>
          <a:xfrm>
            <a:off x="1661795" y="168275"/>
            <a:ext cx="4424680" cy="460375"/>
          </a:xfrm>
          <a:prstGeom prst="rect">
            <a:avLst/>
          </a:prstGeom>
          <a:noFill/>
        </p:spPr>
        <p:txBody>
          <a:bodyPr wrap="square" rtlCol="0" anchor="t">
            <a:spAutoFit/>
          </a:bodyPr>
          <a:p>
            <a:r>
              <a:rPr lang="en-US" altLang="zh-CN" sz="2400" b="1" dirty="0">
                <a:latin typeface="微软雅黑" panose="020B0503020204020204" pitchFamily="34" charset="-122"/>
                <a:ea typeface="微软雅黑" panose="020B0503020204020204" pitchFamily="34" charset="-122"/>
                <a:sym typeface="+mn-ea"/>
              </a:rPr>
              <a:t>2017</a:t>
            </a:r>
            <a:r>
              <a:rPr lang="zh-CN" altLang="en-US" sz="2400" b="1" dirty="0">
                <a:latin typeface="微软雅黑" panose="020B0503020204020204" pitchFamily="34" charset="-122"/>
                <a:ea typeface="微软雅黑" panose="020B0503020204020204" pitchFamily="34" charset="-122"/>
                <a:sym typeface="+mn-ea"/>
              </a:rPr>
              <a:t>年西北片</a:t>
            </a:r>
            <a:r>
              <a:rPr lang="en-US" altLang="zh-CN" sz="2400" b="1" dirty="0">
                <a:latin typeface="微软雅黑" panose="020B0503020204020204" pitchFamily="34" charset="-122"/>
                <a:ea typeface="微软雅黑" panose="020B0503020204020204" pitchFamily="34" charset="-122"/>
                <a:sym typeface="+mn-ea"/>
              </a:rPr>
              <a:t>5</a:t>
            </a:r>
            <a:r>
              <a:rPr lang="zh-CN" altLang="en-US" sz="2400" b="1" dirty="0">
                <a:latin typeface="微软雅黑" panose="020B0503020204020204" pitchFamily="34" charset="-122"/>
                <a:ea typeface="微软雅黑" panose="020B0503020204020204" pitchFamily="34" charset="-122"/>
                <a:sym typeface="+mn-ea"/>
              </a:rPr>
              <a:t>个工作亮点</a:t>
            </a:r>
            <a:endParaRPr lang="zh-CN" altLang="en-US" sz="2400"/>
          </a:p>
        </p:txBody>
      </p:sp>
      <p:sp>
        <p:nvSpPr>
          <p:cNvPr id="52" name="矩形 51"/>
          <p:cNvSpPr/>
          <p:nvPr/>
        </p:nvSpPr>
        <p:spPr>
          <a:xfrm>
            <a:off x="-23495" y="4829175"/>
            <a:ext cx="9201785" cy="30861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p>
            <a:pPr marL="0" marR="0" lvl="0" indent="0" algn="ctr" defTabSz="514350" rtl="0" eaLnBrk="1" fontAlgn="auto" latinLnBrk="0" hangingPunct="1">
              <a:lnSpc>
                <a:spcPct val="100000"/>
              </a:lnSpc>
              <a:spcBef>
                <a:spcPts val="0"/>
              </a:spcBef>
              <a:spcAft>
                <a:spcPts val="0"/>
              </a:spcAft>
              <a:buClrTx/>
              <a:buSzTx/>
              <a:buFontTx/>
              <a:buNone/>
              <a:defRPr/>
            </a:pPr>
            <a:r>
              <a:rPr lang="en-US" altLang="zh-CN" sz="1600" b="1" dirty="0">
                <a:solidFill>
                  <a:schemeClr val="bg1"/>
                </a:solidFill>
                <a:latin typeface="微软雅黑" panose="020B0503020204020204" pitchFamily="34" charset="-122"/>
                <a:ea typeface="微软雅黑" panose="020B0503020204020204" pitchFamily="34" charset="-122"/>
                <a:sym typeface="+mn-ea"/>
              </a:rPr>
              <a:t>                                                                                 TAIJI   </a:t>
            </a:r>
            <a:r>
              <a:rPr lang="zh-CN" altLang="en-US" sz="1600" b="1" dirty="0">
                <a:solidFill>
                  <a:schemeClr val="bg1"/>
                </a:solidFill>
                <a:latin typeface="微软雅黑" panose="020B0503020204020204" pitchFamily="34" charset="-122"/>
                <a:ea typeface="微软雅黑" panose="020B0503020204020204" pitchFamily="34" charset="-122"/>
                <a:sym typeface="+mn-ea"/>
              </a:rPr>
              <a:t>太极集团  太极大药房</a:t>
            </a:r>
            <a:endParaRPr kumimoji="0" lang="zh-CN" altLang="en-US" sz="1600" b="0" i="0" u="none" strike="noStrike" kern="1200" cap="none" spc="0" normalizeH="0" baseline="0" noProof="0" dirty="0">
              <a:ln>
                <a:noFill/>
              </a:ln>
              <a:solidFill>
                <a:schemeClr val="lt1"/>
              </a:solidFill>
              <a:effectLst/>
              <a:uLnTx/>
              <a:uFillTx/>
              <a:latin typeface="+mn-lt"/>
              <a:ea typeface="+mn-ea"/>
              <a:cs typeface="+mn-cs"/>
            </a:endParaRPr>
          </a:p>
        </p:txBody>
      </p:sp>
    </p:spTree>
  </p:cSld>
  <p:clrMapOvr>
    <a:masterClrMapping/>
  </p:clrMapOvr>
  <p:transition spd="slow">
    <p:diamon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7170" name="组合 8"/>
          <p:cNvGrpSpPr/>
          <p:nvPr/>
        </p:nvGrpSpPr>
        <p:grpSpPr>
          <a:xfrm>
            <a:off x="2125058" y="2193925"/>
            <a:ext cx="5057556" cy="945040"/>
            <a:chOff x="730" y="2316"/>
            <a:chExt cx="10620" cy="1981"/>
          </a:xfrm>
        </p:grpSpPr>
        <p:sp>
          <p:nvSpPr>
            <p:cNvPr id="4" name="圆角矩形 3"/>
            <p:cNvSpPr/>
            <p:nvPr/>
          </p:nvSpPr>
          <p:spPr>
            <a:xfrm>
              <a:off x="730" y="2316"/>
              <a:ext cx="1543" cy="1584"/>
            </a:xfrm>
            <a:prstGeom prst="roundRect">
              <a:avLst/>
            </a:prstGeom>
            <a:solidFill>
              <a:schemeClr val="accent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lvl="0" indent="0" algn="l" defTabSz="514350" eaLnBrk="0" fontAlgn="base" latinLnBrk="0" hangingPunct="0">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1pPr>
              <a:lvl2pPr marL="257175" lvl="1" indent="20002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2pPr>
              <a:lvl3pPr marL="514350" lvl="2" indent="40005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3pPr>
              <a:lvl4pPr marL="771525" lvl="3" indent="600075"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4pPr>
              <a:lvl5pPr marL="1028700" lvl="4" indent="800100" algn="l" defTabSz="514350" eaLnBrk="1" fontAlgn="base" latinLnBrk="0" hangingPunct="1">
                <a:lnSpc>
                  <a:spcPct val="100000"/>
                </a:lnSpc>
                <a:spcBef>
                  <a:spcPct val="0"/>
                </a:spcBef>
                <a:spcAft>
                  <a:spcPct val="0"/>
                </a:spcAft>
                <a:buFont typeface="Arial" panose="020B0604020202020204" pitchFamily="34" charset="0"/>
                <a:buNone/>
                <a:defRPr sz="1100" b="0" i="0" u="none" kern="1200" baseline="0">
                  <a:solidFill>
                    <a:schemeClr val="tx1"/>
                  </a:solidFill>
                  <a:latin typeface="Arial" panose="020B0604020202020204" pitchFamily="34" charset="0"/>
                  <a:ea typeface="宋体" panose="02010600030101010101" pitchFamily="2" charset="-122"/>
                </a:defRPr>
              </a:lvl5pPr>
            </a:lstStyle>
            <a:p>
              <a:pPr lvl="0" algn="ctr" eaLnBrk="1" hangingPunct="1"/>
              <a:r>
                <a:rPr lang="en-US" altLang="zh-CN" sz="2800" dirty="0">
                  <a:solidFill>
                    <a:schemeClr val="bg1"/>
                  </a:solidFill>
                  <a:latin typeface="Calibri" panose="020F0502020204030204" pitchFamily="34" charset="0"/>
                  <a:ea typeface="微软雅黑" panose="020B0503020204020204" pitchFamily="34" charset="-122"/>
                </a:rPr>
                <a:t>2</a:t>
              </a:r>
              <a:endParaRPr lang="en-US" altLang="zh-CN" sz="2800" dirty="0">
                <a:solidFill>
                  <a:schemeClr val="bg1"/>
                </a:solidFill>
                <a:latin typeface="Calibri" panose="020F0502020204030204" pitchFamily="34" charset="0"/>
                <a:ea typeface="微软雅黑" panose="020B0503020204020204" pitchFamily="34" charset="-122"/>
              </a:endParaRPr>
            </a:p>
          </p:txBody>
        </p:sp>
        <p:sp>
          <p:nvSpPr>
            <p:cNvPr id="7172" name="文本框 4"/>
            <p:cNvSpPr txBox="1"/>
            <p:nvPr/>
          </p:nvSpPr>
          <p:spPr>
            <a:xfrm>
              <a:off x="2784" y="2557"/>
              <a:ext cx="8566" cy="1740"/>
            </a:xfrm>
            <a:prstGeom prst="rect">
              <a:avLst/>
            </a:prstGeom>
            <a:noFill/>
            <a:ln w="9525">
              <a:noFill/>
            </a:ln>
          </p:spPr>
          <p:txBody>
            <a:bodyPr wrap="square">
              <a:spAutoFit/>
            </a:bodyPr>
            <a:p>
              <a:r>
                <a:rPr lang="en-US" altLang="zh-CN" sz="2400" b="1" dirty="0">
                  <a:latin typeface="微软雅黑" panose="020B0503020204020204" pitchFamily="34" charset="-122"/>
                  <a:ea typeface="微软雅黑" panose="020B0503020204020204" pitchFamily="34" charset="-122"/>
                  <a:sym typeface="+mn-ea"/>
                </a:rPr>
                <a:t>2018</a:t>
              </a:r>
              <a:r>
                <a:rPr lang="zh-CN" altLang="en-US" sz="2400" b="1" dirty="0">
                  <a:latin typeface="Calibri" panose="020F0502020204030204" pitchFamily="34" charset="0"/>
                  <a:ea typeface="微软雅黑" panose="020B0503020204020204" pitchFamily="34" charset="-122"/>
                  <a:sym typeface="+mn-ea"/>
                </a:rPr>
                <a:t>年工作安排及主要措施</a:t>
              </a:r>
              <a:endParaRPr lang="zh-CN" altLang="en-US" sz="2400" b="1" dirty="0">
                <a:latin typeface="Calibri" panose="020F0502020204030204" pitchFamily="34" charset="0"/>
                <a:ea typeface="微软雅黑" panose="020B0503020204020204" pitchFamily="34" charset="-122"/>
              </a:endParaRPr>
            </a:p>
            <a:p>
              <a:endParaRPr lang="zh-CN" altLang="en-US" sz="2400" b="1" dirty="0">
                <a:latin typeface="微软雅黑" panose="020B0503020204020204" pitchFamily="34" charset="-122"/>
                <a:ea typeface="微软雅黑" panose="020B0503020204020204" pitchFamily="34" charset="-122"/>
              </a:endParaRPr>
            </a:p>
          </p:txBody>
        </p:sp>
      </p:grpSp>
    </p:spTree>
  </p:cSld>
  <p:clrMapOvr>
    <a:masterClrMapping/>
  </p:clrMapOvr>
  <p:transition spd="slow">
    <p:diamond/>
  </p:transition>
</p:sld>
</file>

<file path=ppt/theme/theme1.xml><?xml version="1.0" encoding="utf-8"?>
<a:theme xmlns:a="http://schemas.openxmlformats.org/drawingml/2006/main" name="BUZZIER">
  <a:themeElements>
    <a:clrScheme name="BUZZIER">
      <a:dk1>
        <a:srgbClr val="222A35"/>
      </a:dk1>
      <a:lt1>
        <a:sysClr val="window" lastClr="FFFFFF"/>
      </a:lt1>
      <a:dk2>
        <a:srgbClr val="44546A"/>
      </a:dk2>
      <a:lt2>
        <a:srgbClr val="E7E6E6"/>
      </a:lt2>
      <a:accent1>
        <a:srgbClr val="2EB0BD"/>
      </a:accent1>
      <a:accent2>
        <a:srgbClr val="197B9F"/>
      </a:accent2>
      <a:accent3>
        <a:srgbClr val="0E468B"/>
      </a:accent3>
      <a:accent4>
        <a:srgbClr val="A0ACBA"/>
      </a:accent4>
      <a:accent5>
        <a:srgbClr val="7A90A0"/>
      </a:accent5>
      <a:accent6>
        <a:srgbClr val="5A6F84"/>
      </a:accent6>
      <a:hlink>
        <a:srgbClr val="0563C1"/>
      </a:hlink>
      <a:folHlink>
        <a:srgbClr val="954F72"/>
      </a:folHlink>
    </a:clrScheme>
    <a:fontScheme name="自定义 10">
      <a:majorFont>
        <a:latin typeface="Calibri Light"/>
        <a:ea typeface="微软雅黑"/>
        <a:cs typeface=""/>
      </a:majorFont>
      <a:minorFont>
        <a:latin typeface="Calibri"/>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3270</Words>
  <Application>WPS 演示</Application>
  <PresentationFormat>全屏显示(16:9)</PresentationFormat>
  <Paragraphs>276</Paragraphs>
  <Slides>22</Slides>
  <Notes>0</Notes>
  <HiddenSlides>0</HiddenSlides>
  <MMClips>0</MMClips>
  <ScaleCrop>false</ScaleCrop>
  <HeadingPairs>
    <vt:vector size="6" baseType="variant">
      <vt:variant>
        <vt:lpstr>已用的字体</vt:lpstr>
      </vt:variant>
      <vt:variant>
        <vt:i4>14</vt:i4>
      </vt:variant>
      <vt:variant>
        <vt:lpstr>主题</vt:lpstr>
      </vt:variant>
      <vt:variant>
        <vt:i4>1</vt:i4>
      </vt:variant>
      <vt:variant>
        <vt:lpstr>幻灯片标题</vt:lpstr>
      </vt:variant>
      <vt:variant>
        <vt:i4>22</vt:i4>
      </vt:variant>
    </vt:vector>
  </HeadingPairs>
  <TitlesOfParts>
    <vt:vector size="37" baseType="lpstr">
      <vt:lpstr>Arial</vt:lpstr>
      <vt:lpstr>宋体</vt:lpstr>
      <vt:lpstr>Wingdings</vt:lpstr>
      <vt:lpstr>Calibri Light</vt:lpstr>
      <vt:lpstr>微软雅黑</vt:lpstr>
      <vt:lpstr>等线</vt:lpstr>
      <vt:lpstr>Calibri</vt:lpstr>
      <vt:lpstr>U.S. 101</vt:lpstr>
      <vt:lpstr>Roboto</vt:lpstr>
      <vt:lpstr>Open Sans Light</vt:lpstr>
      <vt:lpstr>仿宋</vt:lpstr>
      <vt:lpstr>Arial Unicode MS</vt:lpstr>
      <vt:lpstr>Segoe Print</vt:lpstr>
      <vt:lpstr>Times New Roman</vt:lpstr>
      <vt:lpstr>BUZZIER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Eric羊</dc:creator>
  <cp:lastModifiedBy>Administrator</cp:lastModifiedBy>
  <cp:revision>537</cp:revision>
  <dcterms:created xsi:type="dcterms:W3CDTF">2016-12-13T08:41:00Z</dcterms:created>
  <dcterms:modified xsi:type="dcterms:W3CDTF">2017-11-18T15:28:19Z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2052-10.1.0.6930</vt:lpwstr>
  </property>
</Properties>
</file>