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2" r:id="rId5"/>
    <p:sldId id="269" r:id="rId6"/>
    <p:sldId id="268" r:id="rId7"/>
    <p:sldId id="267" r:id="rId8"/>
    <p:sldId id="266" r:id="rId9"/>
    <p:sldId id="265" r:id="rId10"/>
    <p:sldId id="270" r:id="rId11"/>
    <p:sldId id="272" r:id="rId12"/>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5" d="100"/>
          <a:sy n="55" d="100"/>
        </p:scale>
        <p:origin x="-154" y="-8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2EE176DB-A072-465F-92E8-A48803A4606C}" type="datetimeFigureOut">
              <a:rPr lang="zh-CN" altLang="en-US"/>
              <a:pPr>
                <a:defRPr/>
              </a:pPr>
              <a:t>2016/2/28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9DE85EF-8C9C-491A-ABDD-B15BE0D159F7}"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03825B94-9BAB-4954-9406-01D47D592D5E}" type="datetimeFigureOut">
              <a:rPr lang="zh-CN" altLang="en-US"/>
              <a:pPr>
                <a:defRPr/>
              </a:pPr>
              <a:t>2016/2/28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323B92A-04CC-4EBD-AA9C-E7647EA87EB2}"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479BEF9F-9E20-4B41-B295-C6E4ABD36A0A}" type="datetimeFigureOut">
              <a:rPr lang="zh-CN" altLang="en-US"/>
              <a:pPr>
                <a:defRPr/>
              </a:pPr>
              <a:t>2016/2/28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B88CDE1C-12EE-4B8F-8154-BB1856F34CDE}"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7162B42E-B296-494C-B6BE-0141E7E03583}" type="datetimeFigureOut">
              <a:rPr lang="zh-CN" altLang="en-US"/>
              <a:pPr>
                <a:defRPr/>
              </a:pPr>
              <a:t>2016/2/28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9A3BCDB-3713-4130-91FD-50A837FECF0D}"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7A74CC5-E0A0-4610-BEA0-6FCCB00F67D5}" type="datetimeFigureOut">
              <a:rPr lang="zh-CN" altLang="en-US"/>
              <a:pPr>
                <a:defRPr/>
              </a:pPr>
              <a:t>2016/2/28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C8007B7-85EA-429A-B553-06648F9CBFF3}"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1CAFAB31-9125-4F74-8EBE-2A21D6C965D7}" type="datetimeFigureOut">
              <a:rPr lang="zh-CN" altLang="en-US"/>
              <a:pPr>
                <a:defRPr/>
              </a:pPr>
              <a:t>2016/2/28</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2D35D650-F5EB-4281-867E-A87533AF2236}"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B76F3BC8-810F-45C9-B0BA-D4DE2E47F497}" type="datetimeFigureOut">
              <a:rPr lang="zh-CN" altLang="en-US"/>
              <a:pPr>
                <a:defRPr/>
              </a:pPr>
              <a:t>2016/2/28</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7C7A3991-968F-4240-BA4D-05AE90824A07}"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6891152A-B97D-4048-AAED-4BB3907FB0FC}" type="datetimeFigureOut">
              <a:rPr lang="zh-CN" altLang="en-US"/>
              <a:pPr>
                <a:defRPr/>
              </a:pPr>
              <a:t>2016/2/28</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1EDE6D81-6812-4736-9C3B-84C4329BE3E8}"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C53823BE-6020-47CC-8391-2F522D699710}" type="datetimeFigureOut">
              <a:rPr lang="zh-CN" altLang="en-US"/>
              <a:pPr>
                <a:defRPr/>
              </a:pPr>
              <a:t>2016/2/28</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80B9685D-99C3-4A65-839F-CEB39E6027CC}"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C835E63B-9534-46CB-B5A2-D4C54A3E35C3}" type="datetimeFigureOut">
              <a:rPr lang="zh-CN" altLang="en-US"/>
              <a:pPr>
                <a:defRPr/>
              </a:pPr>
              <a:t>2016/2/28</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E69823F-0AE0-49EF-AA12-201A3DFA368C}"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C2DD0B9D-09A3-4433-BFCA-CDEFD07E1C2B}" type="datetimeFigureOut">
              <a:rPr lang="zh-CN" altLang="en-US"/>
              <a:pPr>
                <a:defRPr/>
              </a:pPr>
              <a:t>2016/2/28</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4073DE53-4B95-4599-975B-C8AC15E9089B}"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24C45315-8674-43F8-A81F-47F89A81185E}" type="datetimeFigureOut">
              <a:rPr lang="zh-CN" altLang="en-US"/>
              <a:pPr>
                <a:defRPr/>
              </a:pPr>
              <a:t>2016/2/28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3BC40826-BA23-43B7-BECA-2154E393B398}"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ea typeface="宋体" charset="-122"/>
        </a:defRPr>
      </a:lvl2pPr>
      <a:lvl3pPr algn="l" rtl="0" eaLnBrk="0" fontAlgn="base" hangingPunct="0">
        <a:lnSpc>
          <a:spcPct val="90000"/>
        </a:lnSpc>
        <a:spcBef>
          <a:spcPct val="0"/>
        </a:spcBef>
        <a:spcAft>
          <a:spcPct val="0"/>
        </a:spcAft>
        <a:defRPr sz="4400">
          <a:solidFill>
            <a:schemeClr val="tx1"/>
          </a:solidFill>
          <a:latin typeface="Calibri Light"/>
          <a:ea typeface="宋体" charset="-122"/>
        </a:defRPr>
      </a:lvl3pPr>
      <a:lvl4pPr algn="l" rtl="0" eaLnBrk="0" fontAlgn="base" hangingPunct="0">
        <a:lnSpc>
          <a:spcPct val="90000"/>
        </a:lnSpc>
        <a:spcBef>
          <a:spcPct val="0"/>
        </a:spcBef>
        <a:spcAft>
          <a:spcPct val="0"/>
        </a:spcAft>
        <a:defRPr sz="4400">
          <a:solidFill>
            <a:schemeClr val="tx1"/>
          </a:solidFill>
          <a:latin typeface="Calibri Light"/>
          <a:ea typeface="宋体" charset="-122"/>
        </a:defRPr>
      </a:lvl4pPr>
      <a:lvl5pPr algn="l" rtl="0" eaLnBrk="0" fontAlgn="base" hangingPunct="0">
        <a:lnSpc>
          <a:spcPct val="90000"/>
        </a:lnSpc>
        <a:spcBef>
          <a:spcPct val="0"/>
        </a:spcBef>
        <a:spcAft>
          <a:spcPct val="0"/>
        </a:spcAft>
        <a:defRPr sz="4400">
          <a:solidFill>
            <a:schemeClr val="tx1"/>
          </a:solidFill>
          <a:latin typeface="Calibri Light"/>
          <a:ea typeface="宋体" charset="-122"/>
        </a:defRPr>
      </a:lvl5pPr>
      <a:lvl6pPr marL="457200" algn="l" rtl="0" fontAlgn="base">
        <a:lnSpc>
          <a:spcPct val="90000"/>
        </a:lnSpc>
        <a:spcBef>
          <a:spcPct val="0"/>
        </a:spcBef>
        <a:spcAft>
          <a:spcPct val="0"/>
        </a:spcAft>
        <a:defRPr sz="4400">
          <a:solidFill>
            <a:schemeClr val="tx1"/>
          </a:solidFill>
          <a:latin typeface="Calibri Light"/>
          <a:ea typeface="宋体" charset="-122"/>
        </a:defRPr>
      </a:lvl6pPr>
      <a:lvl7pPr marL="914400" algn="l" rtl="0" fontAlgn="base">
        <a:lnSpc>
          <a:spcPct val="90000"/>
        </a:lnSpc>
        <a:spcBef>
          <a:spcPct val="0"/>
        </a:spcBef>
        <a:spcAft>
          <a:spcPct val="0"/>
        </a:spcAft>
        <a:defRPr sz="4400">
          <a:solidFill>
            <a:schemeClr val="tx1"/>
          </a:solidFill>
          <a:latin typeface="Calibri Light"/>
          <a:ea typeface="宋体" charset="-122"/>
        </a:defRPr>
      </a:lvl7pPr>
      <a:lvl8pPr marL="1371600" algn="l" rtl="0" fontAlgn="base">
        <a:lnSpc>
          <a:spcPct val="90000"/>
        </a:lnSpc>
        <a:spcBef>
          <a:spcPct val="0"/>
        </a:spcBef>
        <a:spcAft>
          <a:spcPct val="0"/>
        </a:spcAft>
        <a:defRPr sz="4400">
          <a:solidFill>
            <a:schemeClr val="tx1"/>
          </a:solidFill>
          <a:latin typeface="Calibri Light"/>
          <a:ea typeface="宋体" charset="-122"/>
        </a:defRPr>
      </a:lvl8pPr>
      <a:lvl9pPr marL="1828800" algn="l" rtl="0" fontAlgn="base">
        <a:lnSpc>
          <a:spcPct val="90000"/>
        </a:lnSpc>
        <a:spcBef>
          <a:spcPct val="0"/>
        </a:spcBef>
        <a:spcAft>
          <a:spcPct val="0"/>
        </a:spcAft>
        <a:defRPr sz="4400">
          <a:solidFill>
            <a:schemeClr val="tx1"/>
          </a:solidFill>
          <a:latin typeface="Calibri Light"/>
          <a:ea typeface="宋体" charset="-122"/>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图片 3"/>
          <p:cNvPicPr>
            <a:picLocks noChangeAspect="1"/>
          </p:cNvPicPr>
          <p:nvPr/>
        </p:nvPicPr>
        <p:blipFill>
          <a:blip r:embed="rId2"/>
          <a:srcRect/>
          <a:stretch>
            <a:fillRect/>
          </a:stretch>
        </p:blipFill>
        <p:spPr bwMode="auto">
          <a:xfrm>
            <a:off x="0" y="3175"/>
            <a:ext cx="12192000" cy="6854825"/>
          </a:xfrm>
          <a:prstGeom prst="rect">
            <a:avLst/>
          </a:prstGeom>
          <a:noFill/>
          <a:ln w="9525">
            <a:noFill/>
            <a:miter lim="800000"/>
            <a:headEnd/>
            <a:tailEnd/>
          </a:ln>
        </p:spPr>
      </p:pic>
      <p:sp>
        <p:nvSpPr>
          <p:cNvPr id="13314" name="标题 1"/>
          <p:cNvSpPr>
            <a:spLocks noGrp="1"/>
          </p:cNvSpPr>
          <p:nvPr>
            <p:ph type="ctrTitle"/>
          </p:nvPr>
        </p:nvSpPr>
        <p:spPr/>
        <p:txBody>
          <a:bodyPr/>
          <a:lstStyle/>
          <a:p>
            <a:pPr eaLnBrk="1" hangingPunct="1"/>
            <a:r>
              <a:rPr lang="en-US" altLang="zh-CN" smtClean="0"/>
              <a:t>2016</a:t>
            </a:r>
            <a:r>
              <a:rPr lang="zh-CN" altLang="en-US" smtClean="0"/>
              <a:t>年述职报告</a:t>
            </a:r>
          </a:p>
        </p:txBody>
      </p:sp>
      <p:sp>
        <p:nvSpPr>
          <p:cNvPr id="13315" name="副标题 2"/>
          <p:cNvSpPr>
            <a:spLocks noGrp="1"/>
          </p:cNvSpPr>
          <p:nvPr>
            <p:ph type="subTitle" idx="1"/>
          </p:nvPr>
        </p:nvSpPr>
        <p:spPr/>
        <p:txBody>
          <a:bodyPr/>
          <a:lstStyle/>
          <a:p>
            <a:pPr eaLnBrk="1" hangingPunct="1"/>
            <a:endParaRPr lang="zh-CN" altLang="en-US" smtClean="0"/>
          </a:p>
          <a:p>
            <a:pPr eaLnBrk="1" hangingPunct="1"/>
            <a:r>
              <a:rPr lang="zh-CN" altLang="en-US" sz="3200" smtClean="0"/>
              <a:t>信息部</a:t>
            </a:r>
            <a:r>
              <a:rPr lang="en-US" altLang="zh-CN" sz="3200" smtClean="0"/>
              <a:t>.</a:t>
            </a:r>
            <a:r>
              <a:rPr lang="zh-CN" altLang="en-US" sz="3200" smtClean="0"/>
              <a:t>何建菊</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图片 3"/>
          <p:cNvPicPr>
            <a:picLocks noChangeAspect="1"/>
          </p:cNvPicPr>
          <p:nvPr/>
        </p:nvPicPr>
        <p:blipFill>
          <a:blip r:embed="rId2"/>
          <a:srcRect/>
          <a:stretch>
            <a:fillRect/>
          </a:stretch>
        </p:blipFill>
        <p:spPr bwMode="auto">
          <a:xfrm>
            <a:off x="0" y="3175"/>
            <a:ext cx="12192000" cy="6854825"/>
          </a:xfrm>
          <a:prstGeom prst="rect">
            <a:avLst/>
          </a:prstGeom>
          <a:noFill/>
          <a:ln w="9525">
            <a:noFill/>
            <a:miter lim="800000"/>
            <a:headEnd/>
            <a:tailEnd/>
          </a:ln>
        </p:spPr>
      </p:pic>
      <p:sp>
        <p:nvSpPr>
          <p:cNvPr id="30723" name="标题 1"/>
          <p:cNvSpPr>
            <a:spLocks noGrp="1"/>
          </p:cNvSpPr>
          <p:nvPr>
            <p:ph type="ctrTitle" idx="4294967295"/>
          </p:nvPr>
        </p:nvSpPr>
        <p:spPr>
          <a:xfrm>
            <a:off x="1524000" y="1122363"/>
            <a:ext cx="9144000" cy="946150"/>
          </a:xfrm>
        </p:spPr>
        <p:txBody>
          <a:bodyPr anchor="b"/>
          <a:lstStyle/>
          <a:p>
            <a:pPr algn="ctr" eaLnBrk="1" hangingPunct="1"/>
            <a:r>
              <a:rPr lang="zh-CN" altLang="en-US" smtClean="0">
                <a:latin typeface="华文行楷" pitchFamily="2" charset="-122"/>
                <a:ea typeface="华文行楷" pitchFamily="2" charset="-122"/>
              </a:rPr>
              <a:t>二、落实互联网</a:t>
            </a:r>
            <a:r>
              <a:rPr lang="en-US" altLang="zh-CN" smtClean="0">
                <a:latin typeface="华文行楷" pitchFamily="2" charset="-122"/>
                <a:ea typeface="华文行楷" pitchFamily="2" charset="-122"/>
              </a:rPr>
              <a:t>+</a:t>
            </a:r>
            <a:r>
              <a:rPr lang="zh-CN" altLang="en-US" smtClean="0">
                <a:latin typeface="华文行楷" pitchFamily="2" charset="-122"/>
                <a:ea typeface="华文行楷" pitchFamily="2" charset="-122"/>
              </a:rPr>
              <a:t>几件事</a:t>
            </a:r>
          </a:p>
        </p:txBody>
      </p:sp>
      <p:sp>
        <p:nvSpPr>
          <p:cNvPr id="30724" name="副标题 2"/>
          <p:cNvSpPr>
            <a:spLocks noGrp="1"/>
          </p:cNvSpPr>
          <p:nvPr>
            <p:ph type="subTitle" idx="4294967295"/>
          </p:nvPr>
        </p:nvSpPr>
        <p:spPr>
          <a:xfrm>
            <a:off x="1524000" y="2771775"/>
            <a:ext cx="9144000" cy="2486025"/>
          </a:xfrm>
        </p:spPr>
        <p:txBody>
          <a:bodyPr/>
          <a:lstStyle/>
          <a:p>
            <a:pPr marL="0" indent="0" algn="ctr" eaLnBrk="1" hangingPunct="1">
              <a:buFont typeface="Arial" charset="0"/>
              <a:buNone/>
            </a:pPr>
            <a:r>
              <a:rPr lang="zh-CN" altLang="en-US" sz="3600" smtClean="0">
                <a:latin typeface="华文行楷" pitchFamily="2" charset="-122"/>
                <a:ea typeface="华文行楷" pitchFamily="2" charset="-122"/>
              </a:rPr>
              <a:t>以上</a:t>
            </a:r>
            <a:r>
              <a:rPr lang="en-US" altLang="zh-CN" sz="3600" smtClean="0">
                <a:latin typeface="华文行楷" pitchFamily="2" charset="-122"/>
                <a:ea typeface="华文行楷" pitchFamily="2" charset="-122"/>
              </a:rPr>
              <a:t>2-4</a:t>
            </a:r>
            <a:r>
              <a:rPr lang="zh-CN" altLang="en-US" sz="3600" smtClean="0">
                <a:latin typeface="华文行楷" pitchFamily="2" charset="-122"/>
                <a:ea typeface="华文行楷" pitchFamily="2" charset="-122"/>
              </a:rPr>
              <a:t>项，拟在</a:t>
            </a:r>
            <a:r>
              <a:rPr lang="en-US" altLang="zh-CN" sz="3600" smtClean="0">
                <a:latin typeface="华文行楷" pitchFamily="2" charset="-122"/>
                <a:ea typeface="华文行楷" pitchFamily="2" charset="-122"/>
              </a:rPr>
              <a:t>2016</a:t>
            </a:r>
            <a:r>
              <a:rPr lang="zh-CN" altLang="en-US" sz="3600" smtClean="0">
                <a:latin typeface="华文行楷" pitchFamily="2" charset="-122"/>
                <a:ea typeface="华文行楷" pitchFamily="2" charset="-122"/>
              </a:rPr>
              <a:t>年增加销售</a:t>
            </a:r>
            <a:r>
              <a:rPr lang="en-US" altLang="zh-CN" sz="3600" smtClean="0">
                <a:latin typeface="华文行楷" pitchFamily="2" charset="-122"/>
                <a:ea typeface="华文行楷" pitchFamily="2" charset="-122"/>
              </a:rPr>
              <a:t>100</a:t>
            </a:r>
            <a:r>
              <a:rPr lang="zh-CN" altLang="en-US" sz="3600" smtClean="0">
                <a:latin typeface="华文行楷" pitchFamily="2" charset="-122"/>
                <a:ea typeface="华文行楷" pitchFamily="2" charset="-122"/>
              </a:rPr>
              <a:t>万元</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图片 3"/>
          <p:cNvPicPr>
            <a:picLocks noChangeAspect="1"/>
          </p:cNvPicPr>
          <p:nvPr/>
        </p:nvPicPr>
        <p:blipFill>
          <a:blip r:embed="rId2"/>
          <a:srcRect/>
          <a:stretch>
            <a:fillRect/>
          </a:stretch>
        </p:blipFill>
        <p:spPr bwMode="auto">
          <a:xfrm>
            <a:off x="0" y="3175"/>
            <a:ext cx="12192000" cy="6854825"/>
          </a:xfrm>
          <a:prstGeom prst="rect">
            <a:avLst/>
          </a:prstGeom>
          <a:noFill/>
          <a:ln w="9525">
            <a:noFill/>
            <a:miter lim="800000"/>
            <a:headEnd/>
            <a:tailEnd/>
          </a:ln>
        </p:spPr>
      </p:pic>
      <p:sp>
        <p:nvSpPr>
          <p:cNvPr id="32771" name="标题 1"/>
          <p:cNvSpPr>
            <a:spLocks noGrp="1"/>
          </p:cNvSpPr>
          <p:nvPr>
            <p:ph type="ctrTitle" idx="4294967295"/>
          </p:nvPr>
        </p:nvSpPr>
        <p:spPr>
          <a:xfrm>
            <a:off x="1524000" y="1122363"/>
            <a:ext cx="9144000" cy="946150"/>
          </a:xfrm>
        </p:spPr>
        <p:txBody>
          <a:bodyPr anchor="b"/>
          <a:lstStyle/>
          <a:p>
            <a:pPr algn="ctr" eaLnBrk="1" hangingPunct="1"/>
            <a:r>
              <a:rPr lang="zh-CN" altLang="en-US" smtClean="0">
                <a:latin typeface="华文行楷" pitchFamily="2" charset="-122"/>
                <a:ea typeface="华文行楷" pitchFamily="2" charset="-122"/>
              </a:rPr>
              <a:t>三、总结</a:t>
            </a:r>
          </a:p>
        </p:txBody>
      </p:sp>
      <p:sp>
        <p:nvSpPr>
          <p:cNvPr id="32772" name="副标题 2"/>
          <p:cNvSpPr>
            <a:spLocks noGrp="1"/>
          </p:cNvSpPr>
          <p:nvPr>
            <p:ph type="subTitle" idx="4294967295"/>
          </p:nvPr>
        </p:nvSpPr>
        <p:spPr>
          <a:xfrm>
            <a:off x="1524000" y="2438400"/>
            <a:ext cx="9144000" cy="2819400"/>
          </a:xfrm>
        </p:spPr>
        <p:txBody>
          <a:bodyPr/>
          <a:lstStyle/>
          <a:p>
            <a:pPr marL="0" indent="0" eaLnBrk="1" hangingPunct="1">
              <a:buFont typeface="Arial" charset="0"/>
              <a:buNone/>
            </a:pPr>
            <a:r>
              <a:rPr lang="zh-CN" altLang="en-US" sz="3600" smtClean="0">
                <a:latin typeface="华文行楷" pitchFamily="2" charset="-122"/>
                <a:ea typeface="华文行楷" pitchFamily="2" charset="-122"/>
              </a:rPr>
              <a:t>         以上为本人</a:t>
            </a:r>
            <a:r>
              <a:rPr lang="en-US" altLang="zh-CN" sz="3600" smtClean="0">
                <a:latin typeface="华文行楷" pitchFamily="2" charset="-122"/>
                <a:ea typeface="华文行楷" pitchFamily="2" charset="-122"/>
              </a:rPr>
              <a:t>2016</a:t>
            </a:r>
            <a:r>
              <a:rPr lang="zh-CN" altLang="en-US" sz="3600" smtClean="0">
                <a:latin typeface="华文行楷" pitchFamily="2" charset="-122"/>
                <a:ea typeface="华文行楷" pitchFamily="2" charset="-122"/>
              </a:rPr>
              <a:t>年工作述职，废话少说，开工吧！</a:t>
            </a:r>
          </a:p>
          <a:p>
            <a:pPr marL="0" indent="0" eaLnBrk="1" hangingPunct="1">
              <a:buFont typeface="Arial" charset="0"/>
              <a:buNone/>
            </a:pPr>
            <a:r>
              <a:rPr lang="zh-CN" altLang="en-US" sz="3600" smtClean="0">
                <a:latin typeface="华文行楷" pitchFamily="2" charset="-122"/>
                <a:ea typeface="华文行楷" pitchFamily="2" charset="-122"/>
              </a:rPr>
              <a:t>        最后，还是要非常感谢各位领导及同仁在过去的日子里对我本人及信息部的支持，新的一年，让我们携手共进，拥抱改变</a:t>
            </a:r>
            <a:r>
              <a:rPr lang="en-US" altLang="zh-CN" sz="3600" smtClean="0">
                <a:latin typeface="华文行楷" pitchFamily="2" charset="-122"/>
                <a:ea typeface="华文行楷" pitchFamily="2" charset="-122"/>
              </a:rPr>
              <a:t>,</a:t>
            </a:r>
            <a:r>
              <a:rPr lang="zh-CN" altLang="en-US" sz="3600" smtClean="0">
                <a:latin typeface="华文行楷" pitchFamily="2" charset="-122"/>
                <a:ea typeface="华文行楷" pitchFamily="2" charset="-122"/>
              </a:rPr>
              <a:t>为太极大药房</a:t>
            </a:r>
            <a:r>
              <a:rPr lang="en-US" altLang="zh-CN" sz="3600" smtClean="0">
                <a:latin typeface="华文行楷" pitchFamily="2" charset="-122"/>
                <a:ea typeface="华文行楷" pitchFamily="2" charset="-122"/>
              </a:rPr>
              <a:t>2016</a:t>
            </a:r>
            <a:r>
              <a:rPr lang="zh-CN" altLang="en-US" sz="3600" smtClean="0">
                <a:latin typeface="华文行楷" pitchFamily="2" charset="-122"/>
                <a:ea typeface="华文行楷" pitchFamily="2" charset="-122"/>
              </a:rPr>
              <a:t>的业绩作出我们的贡献。</a:t>
            </a:r>
          </a:p>
          <a:p>
            <a:pPr marL="0" indent="0" eaLnBrk="1" hangingPunct="1">
              <a:buFont typeface="Arial" charset="0"/>
              <a:buNone/>
            </a:pPr>
            <a:r>
              <a:rPr lang="zh-CN" altLang="en-US" sz="3600" smtClean="0">
                <a:latin typeface="华文行楷" pitchFamily="2" charset="-122"/>
                <a:ea typeface="华文行楷" pitchFamily="2" charset="-122"/>
              </a:rPr>
              <a:t>                          谢谢大家！</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图片 3"/>
          <p:cNvPicPr>
            <a:picLocks noChangeAspect="1"/>
          </p:cNvPicPr>
          <p:nvPr/>
        </p:nvPicPr>
        <p:blipFill>
          <a:blip r:embed="rId2"/>
          <a:srcRect/>
          <a:stretch>
            <a:fillRect/>
          </a:stretch>
        </p:blipFill>
        <p:spPr bwMode="auto">
          <a:xfrm>
            <a:off x="0" y="0"/>
            <a:ext cx="12192000" cy="6854825"/>
          </a:xfrm>
          <a:prstGeom prst="rect">
            <a:avLst/>
          </a:prstGeom>
          <a:noFill/>
          <a:ln w="9525">
            <a:noFill/>
            <a:miter lim="800000"/>
            <a:headEnd/>
            <a:tailEnd/>
          </a:ln>
        </p:spPr>
      </p:pic>
      <p:sp>
        <p:nvSpPr>
          <p:cNvPr id="18436" name="副标题 2"/>
          <p:cNvSpPr>
            <a:spLocks noGrp="1"/>
          </p:cNvSpPr>
          <p:nvPr>
            <p:ph type="subTitle" idx="4294967295"/>
          </p:nvPr>
        </p:nvSpPr>
        <p:spPr>
          <a:xfrm>
            <a:off x="1608138" y="996950"/>
            <a:ext cx="9144000" cy="4691063"/>
          </a:xfrm>
        </p:spPr>
        <p:txBody>
          <a:bodyPr/>
          <a:lstStyle/>
          <a:p>
            <a:pPr marL="0" indent="0" eaLnBrk="1" hangingPunct="1">
              <a:buFont typeface="Arial" charset="0"/>
              <a:buNone/>
            </a:pPr>
            <a:r>
              <a:rPr lang="zh-CN" altLang="en-US" smtClean="0"/>
              <a:t>          </a:t>
            </a:r>
          </a:p>
          <a:p>
            <a:pPr marL="0" indent="0" eaLnBrk="1" hangingPunct="1">
              <a:buFont typeface="Arial" charset="0"/>
              <a:buNone/>
            </a:pPr>
            <a:r>
              <a:rPr lang="en-US" altLang="zh-CN" sz="3600" smtClean="0"/>
              <a:t>         </a:t>
            </a:r>
            <a:r>
              <a:rPr lang="en-US" altLang="zh-CN" sz="3600" smtClean="0">
                <a:latin typeface="华文新魏" pitchFamily="2" charset="-122"/>
                <a:ea typeface="华文新魏" pitchFamily="2" charset="-122"/>
              </a:rPr>
              <a:t>2016</a:t>
            </a:r>
            <a:r>
              <a:rPr lang="zh-CN" altLang="en-US" sz="3600" smtClean="0">
                <a:latin typeface="华文新魏" pitchFamily="2" charset="-122"/>
                <a:ea typeface="华文新魏" pitchFamily="2" charset="-122"/>
              </a:rPr>
              <a:t>年是公司扭亏增利最为关键的一年，作为信息部的负责人，除了带领信息部全体员工做好日常的网络、信息系统的日常维护，保证门店正常经营外，今年更重要的目标是，迎接改变，以技术为支撑，学习更多的业务知识，主动参与到公司管理和经营中去，为公司增利增效节费作出具体的成绩。</a:t>
            </a:r>
          </a:p>
        </p:txBody>
      </p:sp>
      <p:sp>
        <p:nvSpPr>
          <p:cNvPr id="18438" name="Text Box 6"/>
          <p:cNvSpPr txBox="1">
            <a:spLocks noChangeArrowheads="1"/>
          </p:cNvSpPr>
          <p:nvPr/>
        </p:nvSpPr>
        <p:spPr bwMode="auto">
          <a:xfrm>
            <a:off x="9088438" y="293688"/>
            <a:ext cx="2660650" cy="579437"/>
          </a:xfrm>
          <a:prstGeom prst="rect">
            <a:avLst/>
          </a:prstGeom>
          <a:noFill/>
          <a:ln w="9525">
            <a:noFill/>
            <a:miter lim="800000"/>
            <a:headEnd/>
            <a:tailEnd/>
          </a:ln>
          <a:effectLst/>
        </p:spPr>
        <p:txBody>
          <a:bodyPr>
            <a:spAutoFit/>
          </a:bodyPr>
          <a:lstStyle/>
          <a:p>
            <a:pPr>
              <a:spcBef>
                <a:spcPct val="50000"/>
              </a:spcBef>
            </a:pPr>
            <a:r>
              <a:rPr lang="zh-CN" altLang="en-US" sz="3200">
                <a:solidFill>
                  <a:srgbClr val="FF0000"/>
                </a:solidFill>
                <a:ea typeface="华文新魏" pitchFamily="2" charset="-122"/>
              </a:rPr>
              <a:t>关键词：改变</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图片 3"/>
          <p:cNvPicPr>
            <a:picLocks noChangeAspect="1"/>
          </p:cNvPicPr>
          <p:nvPr/>
        </p:nvPicPr>
        <p:blipFill>
          <a:blip r:embed="rId2"/>
          <a:srcRect/>
          <a:stretch>
            <a:fillRect/>
          </a:stretch>
        </p:blipFill>
        <p:spPr bwMode="auto">
          <a:xfrm>
            <a:off x="0" y="3175"/>
            <a:ext cx="12192000" cy="6854825"/>
          </a:xfrm>
          <a:prstGeom prst="rect">
            <a:avLst/>
          </a:prstGeom>
          <a:noFill/>
          <a:ln w="9525">
            <a:noFill/>
            <a:miter lim="800000"/>
            <a:headEnd/>
            <a:tailEnd/>
          </a:ln>
        </p:spPr>
      </p:pic>
      <p:sp>
        <p:nvSpPr>
          <p:cNvPr id="19459" name="标题 1"/>
          <p:cNvSpPr>
            <a:spLocks noGrp="1"/>
          </p:cNvSpPr>
          <p:nvPr>
            <p:ph type="ctrTitle" idx="4294967295"/>
          </p:nvPr>
        </p:nvSpPr>
        <p:spPr>
          <a:xfrm>
            <a:off x="1524000" y="1122363"/>
            <a:ext cx="9144000" cy="657225"/>
          </a:xfrm>
        </p:spPr>
        <p:txBody>
          <a:bodyPr anchor="b"/>
          <a:lstStyle/>
          <a:p>
            <a:pPr algn="ctr" eaLnBrk="1" hangingPunct="1"/>
            <a:r>
              <a:rPr lang="en-US" altLang="zh-CN" smtClean="0">
                <a:latin typeface="隶书" pitchFamily="49" charset="-122"/>
                <a:ea typeface="隶书" pitchFamily="49" charset="-122"/>
              </a:rPr>
              <a:t>2016</a:t>
            </a:r>
            <a:r>
              <a:rPr lang="zh-CN" altLang="en-US" smtClean="0">
                <a:latin typeface="隶书" pitchFamily="49" charset="-122"/>
                <a:ea typeface="隶书" pitchFamily="49" charset="-122"/>
              </a:rPr>
              <a:t>年主要开展工作如下</a:t>
            </a:r>
            <a:r>
              <a:rPr lang="en-US" altLang="zh-CN" smtClean="0">
                <a:latin typeface="隶书" pitchFamily="49" charset="-122"/>
                <a:ea typeface="隶书" pitchFamily="49" charset="-122"/>
              </a:rPr>
              <a:t>:</a:t>
            </a:r>
          </a:p>
        </p:txBody>
      </p:sp>
      <p:sp>
        <p:nvSpPr>
          <p:cNvPr id="19460" name="副标题 2"/>
          <p:cNvSpPr>
            <a:spLocks noGrp="1"/>
          </p:cNvSpPr>
          <p:nvPr>
            <p:ph type="subTitle" idx="4294967295"/>
          </p:nvPr>
        </p:nvSpPr>
        <p:spPr>
          <a:xfrm>
            <a:off x="1619250" y="1731963"/>
            <a:ext cx="9144000" cy="3775075"/>
          </a:xfrm>
        </p:spPr>
        <p:txBody>
          <a:bodyPr/>
          <a:lstStyle/>
          <a:p>
            <a:pPr marL="0" indent="0" algn="ctr" eaLnBrk="1" hangingPunct="1">
              <a:buFont typeface="Arial" charset="0"/>
              <a:buNone/>
            </a:pPr>
            <a:endParaRPr lang="zh-CN" altLang="en-US" sz="2400" smtClean="0"/>
          </a:p>
          <a:p>
            <a:pPr marL="0" indent="0" eaLnBrk="1" hangingPunct="1">
              <a:buFont typeface="Arial" charset="0"/>
              <a:buNone/>
            </a:pPr>
            <a:r>
              <a:rPr lang="zh-CN" altLang="en-US" smtClean="0">
                <a:latin typeface="隶书" pitchFamily="49" charset="-122"/>
                <a:ea typeface="隶书" pitchFamily="49" charset="-122"/>
              </a:rPr>
              <a:t>一、</a:t>
            </a:r>
            <a:r>
              <a:rPr lang="zh-CN" altLang="en-US" b="1" smtClean="0">
                <a:latin typeface="隶书" pitchFamily="49" charset="-122"/>
                <a:ea typeface="隶书" pitchFamily="49" charset="-122"/>
              </a:rPr>
              <a:t>系统自主开发</a:t>
            </a:r>
          </a:p>
          <a:p>
            <a:pPr marL="0" indent="0" eaLnBrk="1" hangingPunct="1">
              <a:buFont typeface="Arial" charset="0"/>
              <a:buNone/>
            </a:pPr>
            <a:r>
              <a:rPr lang="zh-CN" altLang="en-US" smtClean="0">
                <a:latin typeface="隶书" pitchFamily="49" charset="-122"/>
                <a:ea typeface="隶书" pitchFamily="49" charset="-122"/>
              </a:rPr>
              <a:t>  </a:t>
            </a:r>
            <a:r>
              <a:rPr lang="en-US" altLang="zh-CN" smtClean="0">
                <a:latin typeface="隶书" pitchFamily="49" charset="-122"/>
                <a:ea typeface="隶书" pitchFamily="49" charset="-122"/>
              </a:rPr>
              <a:t>1</a:t>
            </a:r>
            <a:r>
              <a:rPr lang="zh-CN" altLang="en-US" smtClean="0">
                <a:latin typeface="隶书" pitchFamily="49" charset="-122"/>
                <a:ea typeface="隶书" pitchFamily="49" charset="-122"/>
              </a:rPr>
              <a:t>、费用管理系统</a:t>
            </a:r>
          </a:p>
          <a:p>
            <a:pPr marL="0" indent="0" eaLnBrk="1" hangingPunct="1">
              <a:buFont typeface="Arial" charset="0"/>
              <a:buNone/>
            </a:pPr>
            <a:r>
              <a:rPr lang="zh-CN" altLang="en-US" sz="3200" smtClean="0">
                <a:latin typeface="隶书" pitchFamily="49" charset="-122"/>
                <a:ea typeface="隶书" pitchFamily="49" charset="-122"/>
              </a:rPr>
              <a:t>二、</a:t>
            </a:r>
            <a:r>
              <a:rPr lang="zh-CN" altLang="en-US" b="1" smtClean="0">
                <a:latin typeface="隶书" pitchFamily="49" charset="-122"/>
                <a:ea typeface="隶书" pitchFamily="49" charset="-122"/>
              </a:rPr>
              <a:t>落实互联网</a:t>
            </a:r>
            <a:r>
              <a:rPr lang="en-US" altLang="zh-CN" b="1" smtClean="0">
                <a:latin typeface="隶书" pitchFamily="49" charset="-122"/>
                <a:ea typeface="隶书" pitchFamily="49" charset="-122"/>
              </a:rPr>
              <a:t>+</a:t>
            </a:r>
            <a:r>
              <a:rPr lang="zh-CN" altLang="en-US" b="1" smtClean="0">
                <a:latin typeface="隶书" pitchFamily="49" charset="-122"/>
                <a:ea typeface="隶书" pitchFamily="49" charset="-122"/>
              </a:rPr>
              <a:t>几件事 </a:t>
            </a:r>
          </a:p>
          <a:p>
            <a:pPr marL="0" indent="0" eaLnBrk="1" hangingPunct="1">
              <a:buFont typeface="Arial" charset="0"/>
              <a:buNone/>
            </a:pPr>
            <a:r>
              <a:rPr lang="en-US" altLang="zh-CN" smtClean="0">
                <a:latin typeface="隶书" pitchFamily="49" charset="-122"/>
                <a:ea typeface="隶书" pitchFamily="49" charset="-122"/>
              </a:rPr>
              <a:t>1</a:t>
            </a:r>
            <a:r>
              <a:rPr lang="zh-CN" altLang="en-US" smtClean="0">
                <a:latin typeface="隶书" pitchFamily="49" charset="-122"/>
                <a:ea typeface="隶书" pitchFamily="49" charset="-122"/>
              </a:rPr>
              <a:t>、办理我公司互联网交易资格证 </a:t>
            </a:r>
          </a:p>
          <a:p>
            <a:pPr marL="0" indent="0" eaLnBrk="1" hangingPunct="1">
              <a:buFont typeface="Arial" charset="0"/>
              <a:buNone/>
            </a:pPr>
            <a:r>
              <a:rPr lang="en-US" altLang="zh-CN" smtClean="0">
                <a:latin typeface="隶书" pitchFamily="49" charset="-122"/>
                <a:ea typeface="隶书" pitchFamily="49" charset="-122"/>
              </a:rPr>
              <a:t>2</a:t>
            </a:r>
            <a:r>
              <a:rPr lang="zh-CN" altLang="en-US" smtClean="0">
                <a:latin typeface="隶书" pitchFamily="49" charset="-122"/>
                <a:ea typeface="隶书" pitchFamily="49" charset="-122"/>
              </a:rPr>
              <a:t>、与执象公司深度合作，开展电子会员卡及药直达网上销售。 </a:t>
            </a:r>
          </a:p>
          <a:p>
            <a:pPr marL="0" indent="0" eaLnBrk="1" hangingPunct="1">
              <a:buFont typeface="Arial" charset="0"/>
              <a:buNone/>
            </a:pPr>
            <a:r>
              <a:rPr lang="en-US" altLang="zh-CN" smtClean="0">
                <a:latin typeface="隶书" pitchFamily="49" charset="-122"/>
                <a:ea typeface="隶书" pitchFamily="49" charset="-122"/>
              </a:rPr>
              <a:t>3</a:t>
            </a:r>
            <a:r>
              <a:rPr lang="zh-CN" altLang="en-US" smtClean="0">
                <a:latin typeface="隶书" pitchFamily="49" charset="-122"/>
                <a:ea typeface="隶书" pitchFamily="49" charset="-122"/>
              </a:rPr>
              <a:t>、与京东到家合作，实现京东平台</a:t>
            </a:r>
            <a:r>
              <a:rPr lang="en-US" altLang="zh-CN" smtClean="0">
                <a:latin typeface="隶书" pitchFamily="49" charset="-122"/>
                <a:ea typeface="隶书" pitchFamily="49" charset="-122"/>
              </a:rPr>
              <a:t>O20</a:t>
            </a:r>
            <a:r>
              <a:rPr lang="zh-CN" altLang="en-US" smtClean="0">
                <a:latin typeface="隶书" pitchFamily="49" charset="-122"/>
                <a:ea typeface="隶书" pitchFamily="49" charset="-122"/>
              </a:rPr>
              <a:t>销售 </a:t>
            </a:r>
          </a:p>
          <a:p>
            <a:pPr marL="0" indent="0" eaLnBrk="1" hangingPunct="1">
              <a:buFont typeface="Arial" charset="0"/>
              <a:buNone/>
            </a:pPr>
            <a:r>
              <a:rPr lang="en-US" altLang="zh-CN" smtClean="0">
                <a:latin typeface="隶书" pitchFamily="49" charset="-122"/>
                <a:ea typeface="隶书" pitchFamily="49" charset="-122"/>
              </a:rPr>
              <a:t>4</a:t>
            </a:r>
            <a:r>
              <a:rPr lang="zh-CN" altLang="en-US" smtClean="0">
                <a:latin typeface="隶书" pitchFamily="49" charset="-122"/>
                <a:ea typeface="隶书" pitchFamily="49" charset="-122"/>
              </a:rPr>
              <a:t>、优化美团配送品种，增加美团外买销售份额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图片 3"/>
          <p:cNvPicPr>
            <a:picLocks noChangeAspect="1"/>
          </p:cNvPicPr>
          <p:nvPr/>
        </p:nvPicPr>
        <p:blipFill>
          <a:blip r:embed="rId2"/>
          <a:srcRect/>
          <a:stretch>
            <a:fillRect/>
          </a:stretch>
        </p:blipFill>
        <p:spPr bwMode="auto">
          <a:xfrm>
            <a:off x="0" y="3175"/>
            <a:ext cx="12192000" cy="6854825"/>
          </a:xfrm>
          <a:prstGeom prst="rect">
            <a:avLst/>
          </a:prstGeom>
          <a:noFill/>
          <a:ln w="9525">
            <a:noFill/>
            <a:miter lim="800000"/>
            <a:headEnd/>
            <a:tailEnd/>
          </a:ln>
        </p:spPr>
      </p:pic>
      <p:sp>
        <p:nvSpPr>
          <p:cNvPr id="21507" name="标题 1"/>
          <p:cNvSpPr>
            <a:spLocks noGrp="1"/>
          </p:cNvSpPr>
          <p:nvPr>
            <p:ph type="ctrTitle" idx="4294967295"/>
          </p:nvPr>
        </p:nvSpPr>
        <p:spPr>
          <a:xfrm>
            <a:off x="1524000" y="1122363"/>
            <a:ext cx="9144000" cy="655637"/>
          </a:xfrm>
        </p:spPr>
        <p:txBody>
          <a:bodyPr anchor="b"/>
          <a:lstStyle/>
          <a:p>
            <a:pPr algn="ctr" eaLnBrk="1" hangingPunct="1"/>
            <a:r>
              <a:rPr lang="zh-CN" altLang="en-US" sz="4000" smtClean="0">
                <a:ea typeface="华文行楷" pitchFamily="2" charset="-122"/>
              </a:rPr>
              <a:t>一、费用管理系统</a:t>
            </a:r>
            <a:endParaRPr lang="zh-CN" altLang="en-US" sz="5400" smtClean="0">
              <a:ea typeface="华文行楷" pitchFamily="2" charset="-122"/>
            </a:endParaRPr>
          </a:p>
        </p:txBody>
      </p:sp>
      <p:sp>
        <p:nvSpPr>
          <p:cNvPr id="21508" name="副标题 2"/>
          <p:cNvSpPr>
            <a:spLocks noGrp="1"/>
          </p:cNvSpPr>
          <p:nvPr>
            <p:ph type="subTitle" idx="4294967295"/>
          </p:nvPr>
        </p:nvSpPr>
        <p:spPr>
          <a:xfrm>
            <a:off x="1524000" y="1966913"/>
            <a:ext cx="9144000" cy="3776662"/>
          </a:xfrm>
        </p:spPr>
        <p:txBody>
          <a:bodyPr/>
          <a:lstStyle/>
          <a:p>
            <a:pPr marL="0" indent="0" algn="ctr" eaLnBrk="1" hangingPunct="1">
              <a:buFont typeface="Arial" charset="0"/>
              <a:buNone/>
            </a:pPr>
            <a:r>
              <a:rPr lang="zh-CN" altLang="en-US" smtClean="0"/>
              <a:t>        </a:t>
            </a:r>
            <a:r>
              <a:rPr lang="zh-CN" altLang="en-US" sz="3200" b="1" smtClean="0"/>
              <a:t>背景及目标：</a:t>
            </a:r>
          </a:p>
          <a:p>
            <a:pPr marL="0" indent="0" eaLnBrk="1" hangingPunct="1">
              <a:buFont typeface="Arial" charset="0"/>
              <a:buNone/>
            </a:pPr>
            <a:r>
              <a:rPr lang="zh-CN" altLang="en-US" smtClean="0"/>
              <a:t>         目前公司发生的各项费用为事后控制，财务记帐付款后才能统计各项费用，缺乏事前控制，费用超标情况无法撑控，且报帐流程繁琐。今年与财务部一起，拟开发费用管理系统。由财务部统计历史各部门费用开支情况，经公司统一核实，进行定额目标管理，费用在标准范围之内的可减化审批流程。超标后系统不通过，必须由公司领导特别审批后方可报帐。达到费用事前控制，使公司费用按计划使用，从而达到节费目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图片 3"/>
          <p:cNvPicPr>
            <a:picLocks noChangeAspect="1"/>
          </p:cNvPicPr>
          <p:nvPr/>
        </p:nvPicPr>
        <p:blipFill>
          <a:blip r:embed="rId2"/>
          <a:srcRect/>
          <a:stretch>
            <a:fillRect/>
          </a:stretch>
        </p:blipFill>
        <p:spPr bwMode="auto">
          <a:xfrm>
            <a:off x="0" y="3175"/>
            <a:ext cx="12192000" cy="6854825"/>
          </a:xfrm>
          <a:prstGeom prst="rect">
            <a:avLst/>
          </a:prstGeom>
          <a:noFill/>
          <a:ln w="9525">
            <a:noFill/>
            <a:miter lim="800000"/>
            <a:headEnd/>
            <a:tailEnd/>
          </a:ln>
        </p:spPr>
      </p:pic>
      <p:sp>
        <p:nvSpPr>
          <p:cNvPr id="29699" name="标题 1"/>
          <p:cNvSpPr>
            <a:spLocks noGrp="1"/>
          </p:cNvSpPr>
          <p:nvPr>
            <p:ph type="ctrTitle" idx="4294967295"/>
          </p:nvPr>
        </p:nvSpPr>
        <p:spPr>
          <a:xfrm>
            <a:off x="1538288" y="1122363"/>
            <a:ext cx="9144000" cy="765175"/>
          </a:xfrm>
        </p:spPr>
        <p:txBody>
          <a:bodyPr anchor="b"/>
          <a:lstStyle/>
          <a:p>
            <a:pPr algn="ctr" eaLnBrk="1" hangingPunct="1"/>
            <a:r>
              <a:rPr lang="zh-CN" altLang="en-US" sz="4000" smtClean="0">
                <a:ea typeface="华文行楷" pitchFamily="2" charset="-122"/>
              </a:rPr>
              <a:t>一、费用管理系统</a:t>
            </a:r>
          </a:p>
        </p:txBody>
      </p:sp>
      <p:sp>
        <p:nvSpPr>
          <p:cNvPr id="29700" name="副标题 2"/>
          <p:cNvSpPr>
            <a:spLocks noGrp="1"/>
          </p:cNvSpPr>
          <p:nvPr>
            <p:ph type="subTitle" idx="4294967295"/>
          </p:nvPr>
        </p:nvSpPr>
        <p:spPr>
          <a:xfrm>
            <a:off x="1524000" y="2230438"/>
            <a:ext cx="9144000" cy="3429000"/>
          </a:xfrm>
        </p:spPr>
        <p:txBody>
          <a:bodyPr/>
          <a:lstStyle/>
          <a:p>
            <a:pPr marL="0" indent="0" algn="ctr" eaLnBrk="1" hangingPunct="1">
              <a:buFont typeface="Arial" charset="0"/>
              <a:buNone/>
            </a:pPr>
            <a:r>
              <a:rPr lang="zh-CN" altLang="en-US" sz="3200" smtClean="0"/>
              <a:t>责任人及进度时间</a:t>
            </a:r>
          </a:p>
          <a:p>
            <a:pPr marL="0" indent="0" eaLnBrk="1" hangingPunct="1">
              <a:buFont typeface="Arial" charset="0"/>
              <a:buNone/>
            </a:pPr>
            <a:r>
              <a:rPr lang="en-US" altLang="zh-CN" sz="3200" smtClean="0"/>
              <a:t>1</a:t>
            </a:r>
            <a:r>
              <a:rPr lang="zh-CN" altLang="en-US" sz="3200" smtClean="0"/>
              <a:t>、</a:t>
            </a:r>
            <a:r>
              <a:rPr lang="zh-CN" altLang="en-US" smtClean="0"/>
              <a:t>此项目的责任人：陆晓杰，参与人员：何建菊、谭钦文，财务部；</a:t>
            </a:r>
          </a:p>
          <a:p>
            <a:pPr marL="0" indent="0" eaLnBrk="1" hangingPunct="1">
              <a:buFont typeface="Arial" charset="0"/>
              <a:buNone/>
            </a:pPr>
            <a:endParaRPr lang="zh-CN" altLang="en-US" smtClean="0"/>
          </a:p>
          <a:p>
            <a:pPr marL="0" indent="0" eaLnBrk="1" hangingPunct="1">
              <a:buFont typeface="Arial" charset="0"/>
              <a:buNone/>
            </a:pPr>
            <a:r>
              <a:rPr lang="en-US" altLang="zh-CN" smtClean="0"/>
              <a:t>2</a:t>
            </a:r>
            <a:r>
              <a:rPr lang="zh-CN" altLang="en-US" smtClean="0"/>
              <a:t>、进度时间：</a:t>
            </a:r>
            <a:r>
              <a:rPr lang="en-US" altLang="zh-CN" smtClean="0"/>
              <a:t>3-4</a:t>
            </a:r>
            <a:r>
              <a:rPr lang="zh-CN" altLang="en-US" smtClean="0"/>
              <a:t>月进行系统调研，</a:t>
            </a:r>
            <a:r>
              <a:rPr lang="en-US" altLang="zh-CN" smtClean="0"/>
              <a:t>5-6</a:t>
            </a:r>
            <a:r>
              <a:rPr lang="zh-CN" altLang="en-US" smtClean="0"/>
              <a:t>月财务费用测算，基础准备及系统开发，</a:t>
            </a:r>
            <a:r>
              <a:rPr lang="en-US" altLang="zh-CN" smtClean="0"/>
              <a:t>7</a:t>
            </a:r>
            <a:r>
              <a:rPr lang="zh-CN" altLang="en-US" smtClean="0"/>
              <a:t>月测试上线，</a:t>
            </a:r>
            <a:r>
              <a:rPr lang="en-US" altLang="zh-CN" smtClean="0"/>
              <a:t>8</a:t>
            </a:r>
            <a:r>
              <a:rPr lang="zh-CN" altLang="en-US" smtClean="0"/>
              <a:t>月正式上线。</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图片 3"/>
          <p:cNvPicPr>
            <a:picLocks noChangeAspect="1"/>
          </p:cNvPicPr>
          <p:nvPr/>
        </p:nvPicPr>
        <p:blipFill>
          <a:blip r:embed="rId2"/>
          <a:srcRect/>
          <a:stretch>
            <a:fillRect/>
          </a:stretch>
        </p:blipFill>
        <p:spPr bwMode="auto">
          <a:xfrm>
            <a:off x="0" y="3175"/>
            <a:ext cx="12192000" cy="6854825"/>
          </a:xfrm>
          <a:prstGeom prst="rect">
            <a:avLst/>
          </a:prstGeom>
          <a:noFill/>
          <a:ln w="9525">
            <a:noFill/>
            <a:miter lim="800000"/>
            <a:headEnd/>
            <a:tailEnd/>
          </a:ln>
        </p:spPr>
      </p:pic>
      <p:sp>
        <p:nvSpPr>
          <p:cNvPr id="28675" name="标题 1"/>
          <p:cNvSpPr>
            <a:spLocks noGrp="1"/>
          </p:cNvSpPr>
          <p:nvPr>
            <p:ph type="ctrTitle" idx="4294967295"/>
          </p:nvPr>
        </p:nvSpPr>
        <p:spPr>
          <a:xfrm>
            <a:off x="1511300" y="1274763"/>
            <a:ext cx="9144000" cy="546100"/>
          </a:xfrm>
        </p:spPr>
        <p:txBody>
          <a:bodyPr anchor="b"/>
          <a:lstStyle/>
          <a:p>
            <a:pPr algn="ctr" eaLnBrk="1" hangingPunct="1"/>
            <a:r>
              <a:rPr lang="zh-CN" altLang="en-US" sz="4000" smtClean="0">
                <a:latin typeface="华文行楷" pitchFamily="2" charset="-122"/>
                <a:ea typeface="华文行楷" pitchFamily="2" charset="-122"/>
              </a:rPr>
              <a:t>二、落实互联网</a:t>
            </a:r>
            <a:r>
              <a:rPr lang="en-US" altLang="zh-CN" sz="4000" smtClean="0">
                <a:latin typeface="华文行楷" pitchFamily="2" charset="-122"/>
                <a:ea typeface="华文行楷" pitchFamily="2" charset="-122"/>
              </a:rPr>
              <a:t>+</a:t>
            </a:r>
            <a:r>
              <a:rPr lang="zh-CN" altLang="en-US" sz="4000" smtClean="0">
                <a:latin typeface="华文行楷" pitchFamily="2" charset="-122"/>
                <a:ea typeface="华文行楷" pitchFamily="2" charset="-122"/>
              </a:rPr>
              <a:t>几件事</a:t>
            </a:r>
            <a:r>
              <a:rPr lang="zh-CN" altLang="en-US" sz="4000" smtClean="0"/>
              <a:t> </a:t>
            </a:r>
          </a:p>
        </p:txBody>
      </p:sp>
      <p:sp>
        <p:nvSpPr>
          <p:cNvPr id="28676" name="副标题 2"/>
          <p:cNvSpPr>
            <a:spLocks noGrp="1"/>
          </p:cNvSpPr>
          <p:nvPr>
            <p:ph type="subTitle" idx="4294967295"/>
          </p:nvPr>
        </p:nvSpPr>
        <p:spPr>
          <a:xfrm>
            <a:off x="1524000" y="2065338"/>
            <a:ext cx="9144000" cy="3636962"/>
          </a:xfrm>
        </p:spPr>
        <p:txBody>
          <a:bodyPr/>
          <a:lstStyle/>
          <a:p>
            <a:pPr marL="0" indent="0" eaLnBrk="1" hangingPunct="1">
              <a:buFont typeface="Arial" charset="0"/>
              <a:buNone/>
            </a:pPr>
            <a:r>
              <a:rPr lang="en-US" altLang="zh-CN" sz="3200" smtClean="0">
                <a:solidFill>
                  <a:srgbClr val="FF0000"/>
                </a:solidFill>
                <a:latin typeface="宋体" charset="-122"/>
              </a:rPr>
              <a:t>1</a:t>
            </a:r>
            <a:r>
              <a:rPr lang="zh-CN" altLang="en-US" sz="3200" smtClean="0">
                <a:solidFill>
                  <a:srgbClr val="FF0000"/>
                </a:solidFill>
                <a:latin typeface="宋体" charset="-122"/>
              </a:rPr>
              <a:t>、办理我公司互联网交易资格证 ：</a:t>
            </a:r>
          </a:p>
          <a:p>
            <a:pPr marL="0" indent="0">
              <a:buFont typeface="Arial" charset="0"/>
              <a:buNone/>
            </a:pPr>
            <a:r>
              <a:rPr lang="zh-CN" altLang="en-US" sz="3200" smtClean="0">
                <a:latin typeface="宋体" charset="-122"/>
              </a:rPr>
              <a:t>         互联网药品交易资格证为电商销售基，今年全力办成此项工作。</a:t>
            </a:r>
          </a:p>
          <a:p>
            <a:pPr marL="0" indent="0">
              <a:buFont typeface="Arial" charset="0"/>
              <a:buNone/>
            </a:pPr>
            <a:r>
              <a:rPr lang="en-US" altLang="zh-CN" sz="3200" smtClean="0">
                <a:latin typeface="宋体" charset="-122"/>
              </a:rPr>
              <a:t>        1</a:t>
            </a:r>
            <a:r>
              <a:rPr lang="zh-CN" altLang="en-US" sz="3200" smtClean="0">
                <a:latin typeface="宋体" charset="-122"/>
              </a:rPr>
              <a:t>）责任人：何建菊，参与人员：重庆电商公司相关人员，质管部</a:t>
            </a:r>
          </a:p>
          <a:p>
            <a:pPr marL="0" indent="0">
              <a:buFont typeface="Arial" charset="0"/>
              <a:buNone/>
            </a:pPr>
            <a:r>
              <a:rPr lang="en-US" altLang="zh-CN" sz="3200" smtClean="0">
                <a:latin typeface="宋体" charset="-122"/>
              </a:rPr>
              <a:t>       2</a:t>
            </a:r>
            <a:r>
              <a:rPr lang="zh-CN" altLang="en-US" sz="3200" smtClean="0">
                <a:latin typeface="宋体" charset="-122"/>
              </a:rPr>
              <a:t>）进度时间：</a:t>
            </a:r>
            <a:r>
              <a:rPr lang="en-US" altLang="zh-CN" sz="3200" smtClean="0">
                <a:latin typeface="宋体" charset="-122"/>
              </a:rPr>
              <a:t>3-4</a:t>
            </a:r>
            <a:r>
              <a:rPr lang="zh-CN" altLang="en-US" sz="3200" smtClean="0">
                <a:latin typeface="宋体" charset="-122"/>
              </a:rPr>
              <a:t>月软硬件及</a:t>
            </a:r>
            <a:r>
              <a:rPr lang="en-US" altLang="zh-CN" sz="3200" smtClean="0">
                <a:latin typeface="宋体" charset="-122"/>
              </a:rPr>
              <a:t>IDC</a:t>
            </a:r>
            <a:r>
              <a:rPr lang="zh-CN" altLang="en-US" sz="3200" smtClean="0">
                <a:latin typeface="宋体" charset="-122"/>
              </a:rPr>
              <a:t>托管准备，</a:t>
            </a:r>
            <a:r>
              <a:rPr lang="en-US" altLang="zh-CN" sz="3200" smtClean="0">
                <a:latin typeface="宋体" charset="-122"/>
              </a:rPr>
              <a:t>5</a:t>
            </a:r>
            <a:r>
              <a:rPr lang="zh-CN" altLang="en-US" sz="3200" smtClean="0">
                <a:latin typeface="宋体" charset="-122"/>
              </a:rPr>
              <a:t>月软件评测，资质文件准备；</a:t>
            </a:r>
            <a:r>
              <a:rPr lang="en-US" altLang="zh-CN" sz="3200" smtClean="0">
                <a:latin typeface="宋体" charset="-122"/>
              </a:rPr>
              <a:t>6</a:t>
            </a:r>
            <a:r>
              <a:rPr lang="zh-CN" altLang="en-US" sz="3200" smtClean="0">
                <a:latin typeface="宋体" charset="-122"/>
              </a:rPr>
              <a:t>月提交验收申请，等待验收；</a:t>
            </a:r>
            <a:r>
              <a:rPr lang="en-US" altLang="zh-CN" sz="3200" smtClean="0">
                <a:latin typeface="宋体" charset="-122"/>
              </a:rPr>
              <a:t>7</a:t>
            </a:r>
            <a:r>
              <a:rPr lang="zh-CN" altLang="en-US" sz="3200" smtClean="0">
                <a:latin typeface="宋体" charset="-122"/>
              </a:rPr>
              <a:t>月现场验收，等待发证。</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图片 3"/>
          <p:cNvPicPr>
            <a:picLocks noChangeAspect="1"/>
          </p:cNvPicPr>
          <p:nvPr/>
        </p:nvPicPr>
        <p:blipFill>
          <a:blip r:embed="rId2"/>
          <a:srcRect/>
          <a:stretch>
            <a:fillRect/>
          </a:stretch>
        </p:blipFill>
        <p:spPr bwMode="auto">
          <a:xfrm>
            <a:off x="0" y="0"/>
            <a:ext cx="12192000" cy="6854825"/>
          </a:xfrm>
          <a:prstGeom prst="rect">
            <a:avLst/>
          </a:prstGeom>
          <a:noFill/>
          <a:ln w="9525">
            <a:noFill/>
            <a:miter lim="800000"/>
            <a:headEnd/>
            <a:tailEnd/>
          </a:ln>
        </p:spPr>
      </p:pic>
      <p:sp>
        <p:nvSpPr>
          <p:cNvPr id="27651" name="标题 1"/>
          <p:cNvSpPr>
            <a:spLocks noGrp="1"/>
          </p:cNvSpPr>
          <p:nvPr>
            <p:ph type="ctrTitle" idx="4294967295"/>
          </p:nvPr>
        </p:nvSpPr>
        <p:spPr>
          <a:xfrm>
            <a:off x="1524000" y="1122363"/>
            <a:ext cx="9144000" cy="793750"/>
          </a:xfrm>
        </p:spPr>
        <p:txBody>
          <a:bodyPr anchor="b"/>
          <a:lstStyle/>
          <a:p>
            <a:pPr algn="ctr" eaLnBrk="1" hangingPunct="1"/>
            <a:r>
              <a:rPr lang="zh-CN" altLang="en-US" smtClean="0">
                <a:latin typeface="华文行楷" pitchFamily="2" charset="-122"/>
                <a:ea typeface="华文行楷" pitchFamily="2" charset="-122"/>
              </a:rPr>
              <a:t>二、落实互联网</a:t>
            </a:r>
            <a:r>
              <a:rPr lang="en-US" altLang="zh-CN" smtClean="0">
                <a:latin typeface="华文行楷" pitchFamily="2" charset="-122"/>
                <a:ea typeface="华文行楷" pitchFamily="2" charset="-122"/>
              </a:rPr>
              <a:t>+</a:t>
            </a:r>
            <a:r>
              <a:rPr lang="zh-CN" altLang="en-US" smtClean="0">
                <a:latin typeface="华文行楷" pitchFamily="2" charset="-122"/>
                <a:ea typeface="华文行楷" pitchFamily="2" charset="-122"/>
              </a:rPr>
              <a:t>几件事</a:t>
            </a:r>
          </a:p>
        </p:txBody>
      </p:sp>
      <p:sp>
        <p:nvSpPr>
          <p:cNvPr id="27652" name="副标题 2"/>
          <p:cNvSpPr>
            <a:spLocks noGrp="1"/>
          </p:cNvSpPr>
          <p:nvPr>
            <p:ph type="subTitle" idx="4294967295"/>
          </p:nvPr>
        </p:nvSpPr>
        <p:spPr>
          <a:xfrm>
            <a:off x="1524000" y="2078038"/>
            <a:ext cx="9144000" cy="4011612"/>
          </a:xfrm>
        </p:spPr>
        <p:txBody>
          <a:bodyPr/>
          <a:lstStyle/>
          <a:p>
            <a:pPr marL="457200" indent="-457200" algn="ctr" eaLnBrk="1" hangingPunct="1">
              <a:lnSpc>
                <a:spcPct val="70000"/>
              </a:lnSpc>
              <a:buFont typeface="Arial" charset="0"/>
              <a:buNone/>
            </a:pPr>
            <a:endParaRPr lang="zh-CN" altLang="en-US" sz="1800" smtClean="0"/>
          </a:p>
          <a:p>
            <a:pPr marL="457200" indent="-457200" eaLnBrk="1" hangingPunct="1">
              <a:lnSpc>
                <a:spcPct val="70000"/>
              </a:lnSpc>
              <a:buFont typeface="Arial" charset="0"/>
              <a:buNone/>
            </a:pPr>
            <a:r>
              <a:rPr lang="en-US" altLang="zh-CN" smtClean="0">
                <a:solidFill>
                  <a:srgbClr val="FF0000"/>
                </a:solidFill>
                <a:latin typeface="宋体" charset="-122"/>
              </a:rPr>
              <a:t>2</a:t>
            </a:r>
            <a:r>
              <a:rPr lang="zh-CN" altLang="en-US" smtClean="0">
                <a:solidFill>
                  <a:srgbClr val="FF0000"/>
                </a:solidFill>
                <a:latin typeface="宋体" charset="-122"/>
              </a:rPr>
              <a:t>、开展电子会员卡及药直达网上销售。</a:t>
            </a:r>
          </a:p>
          <a:p>
            <a:pPr marL="457200" indent="-457200" eaLnBrk="1" hangingPunct="1">
              <a:lnSpc>
                <a:spcPct val="70000"/>
              </a:lnSpc>
              <a:buFont typeface="Arial" charset="0"/>
              <a:buNone/>
            </a:pPr>
            <a:endParaRPr lang="zh-CN" altLang="en-US" smtClean="0">
              <a:solidFill>
                <a:srgbClr val="FF0000"/>
              </a:solidFill>
              <a:latin typeface="宋体" charset="-122"/>
            </a:endParaRPr>
          </a:p>
          <a:p>
            <a:pPr marL="457200" indent="-457200" eaLnBrk="1" hangingPunct="1">
              <a:lnSpc>
                <a:spcPct val="70000"/>
              </a:lnSpc>
              <a:buFont typeface="Arial" charset="0"/>
              <a:buNone/>
            </a:pPr>
            <a:r>
              <a:rPr lang="zh-CN" altLang="en-US" sz="2000" smtClean="0"/>
              <a:t>               </a:t>
            </a:r>
            <a:r>
              <a:rPr lang="zh-CN" altLang="en-US" sz="2400" smtClean="0">
                <a:latin typeface="宋体" charset="-122"/>
              </a:rPr>
              <a:t>与执象公司深度合作，开展药直达电子会员卡，为会员提供</a:t>
            </a:r>
          </a:p>
          <a:p>
            <a:pPr marL="457200" indent="-457200" eaLnBrk="1" hangingPunct="1">
              <a:lnSpc>
                <a:spcPct val="70000"/>
              </a:lnSpc>
              <a:buFont typeface="Arial" charset="0"/>
              <a:buNone/>
            </a:pPr>
            <a:r>
              <a:rPr lang="zh-CN" altLang="en-US" sz="2400" smtClean="0">
                <a:latin typeface="宋体" charset="-122"/>
              </a:rPr>
              <a:t>好服务，对会员实现精准营销。并取得药直达相关补贴。</a:t>
            </a:r>
          </a:p>
          <a:p>
            <a:pPr marL="457200" indent="-457200">
              <a:lnSpc>
                <a:spcPct val="70000"/>
              </a:lnSpc>
              <a:buFont typeface="Arial" charset="0"/>
              <a:buNone/>
            </a:pPr>
            <a:r>
              <a:rPr lang="en-US" altLang="zh-CN" sz="2400" smtClean="0">
                <a:latin typeface="宋体" charset="-122"/>
              </a:rPr>
              <a:t>      1</a:t>
            </a:r>
            <a:r>
              <a:rPr lang="zh-CN" altLang="en-US" sz="2400" smtClean="0">
                <a:latin typeface="宋体" charset="-122"/>
              </a:rPr>
              <a:t>）责任人：杨皓，参与人：信息部、营运部、各门店</a:t>
            </a:r>
          </a:p>
          <a:p>
            <a:pPr marL="457200" indent="-457200">
              <a:lnSpc>
                <a:spcPct val="70000"/>
              </a:lnSpc>
              <a:buFont typeface="Arial" charset="0"/>
              <a:buNone/>
            </a:pPr>
            <a:r>
              <a:rPr lang="zh-CN" altLang="en-US" sz="2400" smtClean="0">
                <a:latin typeface="宋体" charset="-122"/>
              </a:rPr>
              <a:t>      </a:t>
            </a:r>
            <a:r>
              <a:rPr lang="en-US" altLang="zh-CN" sz="2400" smtClean="0">
                <a:latin typeface="宋体" charset="-122"/>
              </a:rPr>
              <a:t>2</a:t>
            </a:r>
            <a:r>
              <a:rPr lang="zh-CN" altLang="en-US" sz="2400" smtClean="0">
                <a:latin typeface="宋体" charset="-122"/>
              </a:rPr>
              <a:t>）进度时间：</a:t>
            </a:r>
            <a:r>
              <a:rPr lang="en-US" altLang="zh-CN" sz="2400" smtClean="0">
                <a:latin typeface="宋体" charset="-122"/>
              </a:rPr>
              <a:t>3</a:t>
            </a:r>
            <a:r>
              <a:rPr lang="zh-CN" altLang="en-US" sz="2400" smtClean="0">
                <a:latin typeface="宋体" charset="-122"/>
              </a:rPr>
              <a:t>月完成安装</a:t>
            </a:r>
            <a:r>
              <a:rPr lang="en-US" altLang="zh-CN" sz="2400" smtClean="0">
                <a:latin typeface="宋体" charset="-122"/>
              </a:rPr>
              <a:t>APP</a:t>
            </a:r>
            <a:r>
              <a:rPr lang="zh-CN" altLang="en-US" sz="2400" smtClean="0">
                <a:latin typeface="宋体" charset="-122"/>
              </a:rPr>
              <a:t>送券活动，与百度确定三方</a:t>
            </a:r>
          </a:p>
          <a:p>
            <a:pPr marL="457200" indent="-457200">
              <a:lnSpc>
                <a:spcPct val="70000"/>
              </a:lnSpc>
              <a:buFont typeface="Arial" charset="0"/>
              <a:buNone/>
            </a:pPr>
            <a:r>
              <a:rPr lang="zh-CN" altLang="en-US" sz="2400" smtClean="0">
                <a:latin typeface="宋体" charset="-122"/>
              </a:rPr>
              <a:t>配送公司，医生介绍上线，促销产品推送；</a:t>
            </a:r>
            <a:r>
              <a:rPr lang="en-US" altLang="zh-CN" sz="2400" smtClean="0">
                <a:latin typeface="宋体" charset="-122"/>
              </a:rPr>
              <a:t>4</a:t>
            </a:r>
            <a:r>
              <a:rPr lang="zh-CN" altLang="en-US" sz="2400" smtClean="0">
                <a:latin typeface="宋体" charset="-122"/>
              </a:rPr>
              <a:t>月</a:t>
            </a:r>
            <a:r>
              <a:rPr lang="en-US" altLang="zh-CN" sz="2400" smtClean="0">
                <a:latin typeface="宋体" charset="-122"/>
              </a:rPr>
              <a:t>-12</a:t>
            </a:r>
            <a:r>
              <a:rPr lang="zh-CN" altLang="en-US" sz="2400" smtClean="0">
                <a:latin typeface="宋体" charset="-122"/>
              </a:rPr>
              <a:t>月，与执象地推</a:t>
            </a:r>
          </a:p>
          <a:p>
            <a:pPr marL="457200" indent="-457200">
              <a:lnSpc>
                <a:spcPct val="70000"/>
              </a:lnSpc>
              <a:buFont typeface="Arial" charset="0"/>
              <a:buNone/>
            </a:pPr>
            <a:r>
              <a:rPr lang="zh-CN" altLang="en-US" sz="2400" smtClean="0">
                <a:latin typeface="宋体" charset="-122"/>
              </a:rPr>
              <a:t>人员一起对</a:t>
            </a:r>
            <a:r>
              <a:rPr lang="en-US" altLang="zh-CN" sz="2400" smtClean="0">
                <a:latin typeface="宋体" charset="-122"/>
              </a:rPr>
              <a:t>APP</a:t>
            </a:r>
            <a:r>
              <a:rPr lang="zh-CN" altLang="en-US" sz="2400" smtClean="0">
                <a:latin typeface="宋体" charset="-122"/>
              </a:rPr>
              <a:t>进行推广</a:t>
            </a:r>
            <a:r>
              <a:rPr lang="en-US" altLang="zh-CN" sz="2400" smtClean="0">
                <a:latin typeface="宋体" charset="-122"/>
              </a:rPr>
              <a:t>,</a:t>
            </a:r>
            <a:r>
              <a:rPr lang="zh-CN" altLang="en-US" sz="2400" smtClean="0">
                <a:latin typeface="宋体" charset="-122"/>
              </a:rPr>
              <a:t>并实现销售。</a:t>
            </a:r>
          </a:p>
          <a:p>
            <a:pPr marL="457200" indent="-457200" eaLnBrk="1" hangingPunct="1">
              <a:lnSpc>
                <a:spcPct val="70000"/>
              </a:lnSpc>
              <a:buFont typeface="Arial" charset="0"/>
              <a:buNone/>
            </a:pPr>
            <a:endParaRPr lang="zh-CN" altLang="en-US" sz="2400" smtClean="0">
              <a:latin typeface="宋体"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图片 3"/>
          <p:cNvPicPr>
            <a:picLocks noChangeAspect="1"/>
          </p:cNvPicPr>
          <p:nvPr/>
        </p:nvPicPr>
        <p:blipFill>
          <a:blip r:embed="rId2"/>
          <a:srcRect/>
          <a:stretch>
            <a:fillRect/>
          </a:stretch>
        </p:blipFill>
        <p:spPr bwMode="auto">
          <a:xfrm>
            <a:off x="0" y="3175"/>
            <a:ext cx="12192000" cy="6854825"/>
          </a:xfrm>
          <a:prstGeom prst="rect">
            <a:avLst/>
          </a:prstGeom>
          <a:noFill/>
          <a:ln w="9525">
            <a:noFill/>
            <a:miter lim="800000"/>
            <a:headEnd/>
            <a:tailEnd/>
          </a:ln>
        </p:spPr>
      </p:pic>
      <p:sp>
        <p:nvSpPr>
          <p:cNvPr id="26627" name="标题 1"/>
          <p:cNvSpPr>
            <a:spLocks noGrp="1"/>
          </p:cNvSpPr>
          <p:nvPr>
            <p:ph type="ctrTitle" idx="4294967295"/>
          </p:nvPr>
        </p:nvSpPr>
        <p:spPr>
          <a:xfrm>
            <a:off x="1524000" y="1122363"/>
            <a:ext cx="9144000" cy="836612"/>
          </a:xfrm>
        </p:spPr>
        <p:txBody>
          <a:bodyPr anchor="b"/>
          <a:lstStyle/>
          <a:p>
            <a:pPr algn="ctr" eaLnBrk="1" hangingPunct="1"/>
            <a:r>
              <a:rPr lang="zh-CN" altLang="en-US" smtClean="0">
                <a:latin typeface="华文行楷" pitchFamily="2" charset="-122"/>
                <a:ea typeface="华文行楷" pitchFamily="2" charset="-122"/>
              </a:rPr>
              <a:t>二、落实互联网</a:t>
            </a:r>
            <a:r>
              <a:rPr lang="en-US" altLang="zh-CN" smtClean="0">
                <a:latin typeface="华文行楷" pitchFamily="2" charset="-122"/>
                <a:ea typeface="华文行楷" pitchFamily="2" charset="-122"/>
              </a:rPr>
              <a:t>+</a:t>
            </a:r>
            <a:r>
              <a:rPr lang="zh-CN" altLang="en-US" smtClean="0">
                <a:latin typeface="华文行楷" pitchFamily="2" charset="-122"/>
                <a:ea typeface="华文行楷" pitchFamily="2" charset="-122"/>
              </a:rPr>
              <a:t>几件事</a:t>
            </a:r>
          </a:p>
        </p:txBody>
      </p:sp>
      <p:sp>
        <p:nvSpPr>
          <p:cNvPr id="26628" name="副标题 2"/>
          <p:cNvSpPr>
            <a:spLocks noGrp="1"/>
          </p:cNvSpPr>
          <p:nvPr>
            <p:ph type="subTitle" idx="4294967295"/>
          </p:nvPr>
        </p:nvSpPr>
        <p:spPr>
          <a:xfrm>
            <a:off x="1524000" y="2160588"/>
            <a:ext cx="9144000" cy="3568700"/>
          </a:xfrm>
        </p:spPr>
        <p:txBody>
          <a:bodyPr/>
          <a:lstStyle/>
          <a:p>
            <a:pPr marL="533400" indent="-533400">
              <a:buFont typeface="Arial" charset="0"/>
              <a:buNone/>
            </a:pPr>
            <a:r>
              <a:rPr lang="en-US" altLang="zh-CN" sz="3200" smtClean="0">
                <a:solidFill>
                  <a:srgbClr val="FF0000"/>
                </a:solidFill>
              </a:rPr>
              <a:t>3</a:t>
            </a:r>
            <a:r>
              <a:rPr lang="zh-CN" altLang="en-US" sz="3200" smtClean="0">
                <a:solidFill>
                  <a:srgbClr val="FF0000"/>
                </a:solidFill>
              </a:rPr>
              <a:t>、与京东到家合作，实现京东平台</a:t>
            </a:r>
            <a:r>
              <a:rPr lang="en-US" altLang="zh-CN" sz="3200" smtClean="0">
                <a:solidFill>
                  <a:srgbClr val="FF0000"/>
                </a:solidFill>
              </a:rPr>
              <a:t>O20</a:t>
            </a:r>
            <a:r>
              <a:rPr lang="zh-CN" altLang="en-US" sz="3200" smtClean="0">
                <a:solidFill>
                  <a:srgbClr val="FF0000"/>
                </a:solidFill>
              </a:rPr>
              <a:t>销售。</a:t>
            </a:r>
          </a:p>
          <a:p>
            <a:pPr marL="533400" indent="-533400">
              <a:buFont typeface="Arial" charset="0"/>
              <a:buNone/>
            </a:pPr>
            <a:endParaRPr lang="zh-CN" altLang="en-US" smtClean="0"/>
          </a:p>
          <a:p>
            <a:pPr marL="533400" indent="-533400" algn="ctr">
              <a:buFont typeface="Arial" charset="0"/>
              <a:buNone/>
            </a:pPr>
            <a:r>
              <a:rPr lang="zh-CN" altLang="en-US" smtClean="0"/>
              <a:t>       </a:t>
            </a:r>
            <a:r>
              <a:rPr lang="en-US" altLang="zh-CN" smtClean="0"/>
              <a:t>1</a:t>
            </a:r>
            <a:r>
              <a:rPr lang="zh-CN" altLang="en-US" smtClean="0"/>
              <a:t>）责任人：何建菊，参与人：信息部、营运部、门店</a:t>
            </a:r>
          </a:p>
          <a:p>
            <a:pPr marL="533400" indent="-533400" algn="ctr">
              <a:buFont typeface="Arial" charset="0"/>
              <a:buNone/>
            </a:pPr>
            <a:endParaRPr lang="zh-CN" altLang="en-US" smtClean="0"/>
          </a:p>
          <a:p>
            <a:pPr marL="533400" indent="-533400">
              <a:buFont typeface="Arial" charset="0"/>
              <a:buNone/>
            </a:pPr>
            <a:r>
              <a:rPr lang="zh-CN" altLang="en-US" smtClean="0"/>
              <a:t>       </a:t>
            </a:r>
            <a:r>
              <a:rPr lang="en-US" altLang="zh-CN" smtClean="0"/>
              <a:t>2</a:t>
            </a:r>
            <a:r>
              <a:rPr lang="zh-CN" altLang="en-US" smtClean="0"/>
              <a:t>） 进度时间：</a:t>
            </a:r>
            <a:r>
              <a:rPr lang="en-US" altLang="zh-CN" smtClean="0"/>
              <a:t>3-4</a:t>
            </a:r>
            <a:r>
              <a:rPr lang="zh-CN" altLang="en-US" smtClean="0"/>
              <a:t>月完成首期</a:t>
            </a:r>
            <a:r>
              <a:rPr lang="en-US" altLang="zh-CN" smtClean="0"/>
              <a:t>17</a:t>
            </a:r>
            <a:r>
              <a:rPr lang="zh-CN" altLang="en-US" smtClean="0"/>
              <a:t>家门店上线，品种为</a:t>
            </a:r>
            <a:r>
              <a:rPr lang="en-US" altLang="zh-CN" smtClean="0"/>
              <a:t>400</a:t>
            </a:r>
            <a:r>
              <a:rPr lang="zh-CN" altLang="en-US" smtClean="0"/>
              <a:t>个左右，</a:t>
            </a:r>
            <a:r>
              <a:rPr lang="en-US" altLang="zh-CN" smtClean="0"/>
              <a:t>5-12</a:t>
            </a:r>
            <a:r>
              <a:rPr lang="zh-CN" altLang="en-US" smtClean="0"/>
              <a:t>月分批将其余门店上线，根据销售情况对品种进行调整。</a:t>
            </a:r>
            <a:endParaRPr lang="zh-CN" altLang="en-US" sz="32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图片 3"/>
          <p:cNvPicPr>
            <a:picLocks noChangeAspect="1"/>
          </p:cNvPicPr>
          <p:nvPr/>
        </p:nvPicPr>
        <p:blipFill>
          <a:blip r:embed="rId2"/>
          <a:srcRect/>
          <a:stretch>
            <a:fillRect/>
          </a:stretch>
        </p:blipFill>
        <p:spPr bwMode="auto">
          <a:xfrm>
            <a:off x="0" y="0"/>
            <a:ext cx="12192000" cy="6854825"/>
          </a:xfrm>
          <a:prstGeom prst="rect">
            <a:avLst/>
          </a:prstGeom>
          <a:noFill/>
          <a:ln w="9525">
            <a:noFill/>
            <a:miter lim="800000"/>
            <a:headEnd/>
            <a:tailEnd/>
          </a:ln>
        </p:spPr>
      </p:pic>
      <p:sp>
        <p:nvSpPr>
          <p:cNvPr id="25603" name="标题 1"/>
          <p:cNvSpPr>
            <a:spLocks noGrp="1"/>
          </p:cNvSpPr>
          <p:nvPr>
            <p:ph type="ctrTitle" idx="4294967295"/>
          </p:nvPr>
        </p:nvSpPr>
        <p:spPr>
          <a:xfrm>
            <a:off x="1524000" y="1122363"/>
            <a:ext cx="9144000" cy="766762"/>
          </a:xfrm>
        </p:spPr>
        <p:txBody>
          <a:bodyPr anchor="b"/>
          <a:lstStyle/>
          <a:p>
            <a:pPr algn="ctr" eaLnBrk="1" hangingPunct="1"/>
            <a:r>
              <a:rPr lang="zh-CN" altLang="en-US" smtClean="0">
                <a:latin typeface="华文行楷" pitchFamily="2" charset="-122"/>
                <a:ea typeface="华文行楷" pitchFamily="2" charset="-122"/>
              </a:rPr>
              <a:t>二、落实互联网</a:t>
            </a:r>
            <a:r>
              <a:rPr lang="en-US" altLang="zh-CN" smtClean="0">
                <a:latin typeface="华文行楷" pitchFamily="2" charset="-122"/>
                <a:ea typeface="华文行楷" pitchFamily="2" charset="-122"/>
              </a:rPr>
              <a:t>+</a:t>
            </a:r>
            <a:r>
              <a:rPr lang="zh-CN" altLang="en-US" smtClean="0">
                <a:latin typeface="华文行楷" pitchFamily="2" charset="-122"/>
                <a:ea typeface="华文行楷" pitchFamily="2" charset="-122"/>
              </a:rPr>
              <a:t>几件事</a:t>
            </a:r>
          </a:p>
        </p:txBody>
      </p:sp>
      <p:sp>
        <p:nvSpPr>
          <p:cNvPr id="25604" name="副标题 2"/>
          <p:cNvSpPr>
            <a:spLocks noGrp="1"/>
          </p:cNvSpPr>
          <p:nvPr>
            <p:ph type="subTitle" idx="4294967295"/>
          </p:nvPr>
        </p:nvSpPr>
        <p:spPr>
          <a:xfrm>
            <a:off x="1552575" y="1939925"/>
            <a:ext cx="9144000" cy="3760788"/>
          </a:xfrm>
        </p:spPr>
        <p:txBody>
          <a:bodyPr/>
          <a:lstStyle/>
          <a:p>
            <a:pPr marL="0" indent="0" algn="ctr" eaLnBrk="1" hangingPunct="1">
              <a:buFont typeface="Arial" charset="0"/>
              <a:buNone/>
            </a:pPr>
            <a:endParaRPr lang="zh-CN" altLang="en-US" sz="2400" smtClean="0"/>
          </a:p>
          <a:p>
            <a:pPr marL="0" indent="0" eaLnBrk="1" hangingPunct="1">
              <a:buFont typeface="Arial" charset="0"/>
              <a:buNone/>
            </a:pPr>
            <a:r>
              <a:rPr lang="en-US" altLang="zh-CN" sz="3200" smtClean="0">
                <a:solidFill>
                  <a:srgbClr val="FF0000"/>
                </a:solidFill>
              </a:rPr>
              <a:t>4</a:t>
            </a:r>
            <a:r>
              <a:rPr lang="zh-CN" altLang="en-US" sz="3200" smtClean="0">
                <a:solidFill>
                  <a:srgbClr val="FF0000"/>
                </a:solidFill>
              </a:rPr>
              <a:t>、优化美团配送品种，增加美团外买销售份额。</a:t>
            </a:r>
            <a:r>
              <a:rPr lang="zh-CN" altLang="en-US" smtClean="0"/>
              <a:t> </a:t>
            </a:r>
          </a:p>
          <a:p>
            <a:pPr marL="0" indent="0" eaLnBrk="1" hangingPunct="1">
              <a:buFont typeface="Arial" charset="0"/>
              <a:buNone/>
            </a:pPr>
            <a:r>
              <a:rPr lang="zh-CN" altLang="en-US" smtClean="0"/>
              <a:t>      自去年</a:t>
            </a:r>
            <a:r>
              <a:rPr lang="en-US" altLang="zh-CN" smtClean="0"/>
              <a:t>10</a:t>
            </a:r>
            <a:r>
              <a:rPr lang="zh-CN" altLang="en-US" smtClean="0"/>
              <a:t>月开通美团外买以来，到目前为止共实现销售：  ，但品种仍需增加及优化。</a:t>
            </a:r>
          </a:p>
          <a:p>
            <a:pPr marL="0" indent="0" eaLnBrk="1" hangingPunct="1">
              <a:buFont typeface="Arial" charset="0"/>
              <a:buNone/>
            </a:pPr>
            <a:r>
              <a:rPr lang="zh-CN" altLang="en-US" smtClean="0"/>
              <a:t>      </a:t>
            </a:r>
            <a:r>
              <a:rPr lang="en-US" altLang="zh-CN" smtClean="0"/>
              <a:t>1</a:t>
            </a:r>
            <a:r>
              <a:rPr lang="zh-CN" altLang="en-US" smtClean="0"/>
              <a:t>）责任人：何建菊，参与人员：信息部、营运部、门店</a:t>
            </a:r>
          </a:p>
          <a:p>
            <a:pPr marL="0" indent="0" eaLnBrk="1" hangingPunct="1">
              <a:buFont typeface="Arial" charset="0"/>
              <a:buNone/>
            </a:pPr>
            <a:r>
              <a:rPr lang="zh-CN" altLang="en-US" smtClean="0"/>
              <a:t>       </a:t>
            </a:r>
            <a:r>
              <a:rPr lang="en-US" altLang="zh-CN" smtClean="0"/>
              <a:t>2</a:t>
            </a:r>
            <a:r>
              <a:rPr lang="zh-CN" altLang="en-US" smtClean="0"/>
              <a:t>）进度时间：根据季节，每季度对品种进行跟踪，及时更换及优化品种。</a:t>
            </a: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TotalTime>
  <Words>1097</Words>
  <Application>Microsoft Office PowerPoint</Application>
  <PresentationFormat>自定义</PresentationFormat>
  <Paragraphs>56</Paragraphs>
  <Slides>11</Slides>
  <Notes>0</Notes>
  <HiddenSlides>0</HiddenSlides>
  <MMClips>0</MMClips>
  <ScaleCrop>false</ScaleCrop>
  <HeadingPairs>
    <vt:vector size="6" baseType="variant">
      <vt:variant>
        <vt:lpstr>已用的字体</vt:lpstr>
      </vt:variant>
      <vt:variant>
        <vt:i4>7</vt:i4>
      </vt:variant>
      <vt:variant>
        <vt:lpstr>演示文稿设计模板</vt:lpstr>
      </vt:variant>
      <vt:variant>
        <vt:i4>1</vt:i4>
      </vt:variant>
      <vt:variant>
        <vt:lpstr>幻灯片标题</vt:lpstr>
      </vt:variant>
      <vt:variant>
        <vt:i4>11</vt:i4>
      </vt:variant>
    </vt:vector>
  </HeadingPairs>
  <TitlesOfParts>
    <vt:vector size="19" baseType="lpstr">
      <vt:lpstr>Arial</vt:lpstr>
      <vt:lpstr>宋体</vt:lpstr>
      <vt:lpstr>Calibri Light</vt:lpstr>
      <vt:lpstr>Calibri</vt:lpstr>
      <vt:lpstr>华文新魏</vt:lpstr>
      <vt:lpstr>隶书</vt:lpstr>
      <vt:lpstr>华文行楷</vt:lpstr>
      <vt:lpstr>Office 主题</vt:lpstr>
      <vt:lpstr>2016年述职报告</vt:lpstr>
      <vt:lpstr>幻灯片 2</vt:lpstr>
      <vt:lpstr>2016年主要开展工作如下:</vt:lpstr>
      <vt:lpstr>一、费用管理系统</vt:lpstr>
      <vt:lpstr>一、费用管理系统</vt:lpstr>
      <vt:lpstr>二、落实互联网+几件事 </vt:lpstr>
      <vt:lpstr>二、落实互联网+几件事</vt:lpstr>
      <vt:lpstr>二、落实互联网+几件事</vt:lpstr>
      <vt:lpstr>二、落实互联网+几件事</vt:lpstr>
      <vt:lpstr>二、落实互联网+几件事</vt:lpstr>
      <vt:lpstr>三、总结</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Yang</dc:creator>
  <cp:lastModifiedBy>e40</cp:lastModifiedBy>
  <cp:revision>23</cp:revision>
  <dcterms:created xsi:type="dcterms:W3CDTF">2015-05-05T08:02:14Z</dcterms:created>
  <dcterms:modified xsi:type="dcterms:W3CDTF">2016-02-28T12:01:48Z</dcterms:modified>
</cp:coreProperties>
</file>