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2016年2月任务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崇州中心店</c:v>
                </c:pt>
                <c:pt idx="1">
                  <c:v>怀远店</c:v>
                </c:pt>
                <c:pt idx="2">
                  <c:v>三江店</c:v>
                </c:pt>
                <c:pt idx="3">
                  <c:v>都江堰药店</c:v>
                </c:pt>
                <c:pt idx="4">
                  <c:v>金带街药店</c:v>
                </c:pt>
                <c:pt idx="5">
                  <c:v>郫县东大街药店</c:v>
                </c:pt>
                <c:pt idx="6">
                  <c:v>景中路店</c:v>
                </c:pt>
                <c:pt idx="7">
                  <c:v>奎光路中段药店</c:v>
                </c:pt>
                <c:pt idx="8">
                  <c:v>翔凤路药店</c:v>
                </c:pt>
                <c:pt idx="9">
                  <c:v>问道西路药店</c:v>
                </c:pt>
                <c:pt idx="10">
                  <c:v>聚源镇药店</c:v>
                </c:pt>
                <c:pt idx="11">
                  <c:v>外北街药店</c:v>
                </c:pt>
                <c:pt idx="12">
                  <c:v>蒲阳路药店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16.239999999999995</c:v>
                </c:pt>
                <c:pt idx="1">
                  <c:v>14.96</c:v>
                </c:pt>
                <c:pt idx="2">
                  <c:v>7</c:v>
                </c:pt>
                <c:pt idx="3">
                  <c:v>13.59</c:v>
                </c:pt>
                <c:pt idx="4">
                  <c:v>11.57</c:v>
                </c:pt>
                <c:pt idx="5">
                  <c:v>5.85</c:v>
                </c:pt>
                <c:pt idx="6">
                  <c:v>8.0400000000000009</c:v>
                </c:pt>
                <c:pt idx="7">
                  <c:v>7.85</c:v>
                </c:pt>
                <c:pt idx="8">
                  <c:v>7.6899999999999995</c:v>
                </c:pt>
                <c:pt idx="9">
                  <c:v>6.17</c:v>
                </c:pt>
                <c:pt idx="10">
                  <c:v>5.24</c:v>
                </c:pt>
                <c:pt idx="11">
                  <c:v>3.22</c:v>
                </c:pt>
                <c:pt idx="12">
                  <c:v>7.7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2016年2月实际销售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崇州中心店</c:v>
                </c:pt>
                <c:pt idx="1">
                  <c:v>怀远店</c:v>
                </c:pt>
                <c:pt idx="2">
                  <c:v>三江店</c:v>
                </c:pt>
                <c:pt idx="3">
                  <c:v>都江堰药店</c:v>
                </c:pt>
                <c:pt idx="4">
                  <c:v>金带街药店</c:v>
                </c:pt>
                <c:pt idx="5">
                  <c:v>郫县东大街药店</c:v>
                </c:pt>
                <c:pt idx="6">
                  <c:v>景中路店</c:v>
                </c:pt>
                <c:pt idx="7">
                  <c:v>奎光路中段药店</c:v>
                </c:pt>
                <c:pt idx="8">
                  <c:v>翔凤路药店</c:v>
                </c:pt>
                <c:pt idx="9">
                  <c:v>问道西路药店</c:v>
                </c:pt>
                <c:pt idx="10">
                  <c:v>聚源镇药店</c:v>
                </c:pt>
                <c:pt idx="11">
                  <c:v>外北街药店</c:v>
                </c:pt>
                <c:pt idx="12">
                  <c:v>蒲阳路药店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15.56</c:v>
                </c:pt>
                <c:pt idx="1">
                  <c:v>15.4</c:v>
                </c:pt>
                <c:pt idx="2">
                  <c:v>6.59</c:v>
                </c:pt>
                <c:pt idx="3">
                  <c:v>10.97</c:v>
                </c:pt>
                <c:pt idx="4">
                  <c:v>10.46</c:v>
                </c:pt>
                <c:pt idx="5">
                  <c:v>6.6</c:v>
                </c:pt>
                <c:pt idx="6">
                  <c:v>8.0500000000000007</c:v>
                </c:pt>
                <c:pt idx="7">
                  <c:v>7.24</c:v>
                </c:pt>
                <c:pt idx="8">
                  <c:v>7.6199999999999992</c:v>
                </c:pt>
                <c:pt idx="9">
                  <c:v>5.63</c:v>
                </c:pt>
                <c:pt idx="10">
                  <c:v>5.0999999999999996</c:v>
                </c:pt>
                <c:pt idx="11">
                  <c:v>2.74</c:v>
                </c:pt>
                <c:pt idx="12">
                  <c:v>6.71</c:v>
                </c:pt>
              </c:numCache>
            </c:numRef>
          </c:val>
        </c:ser>
        <c:axId val="101131392"/>
        <c:axId val="101132928"/>
      </c:barChart>
      <c:catAx>
        <c:axId val="101131392"/>
        <c:scaling>
          <c:orientation val="minMax"/>
        </c:scaling>
        <c:axPos val="b"/>
        <c:tickLblPos val="nextTo"/>
        <c:crossAx val="101132928"/>
        <c:crosses val="autoZero"/>
        <c:auto val="1"/>
        <c:lblAlgn val="ctr"/>
        <c:lblOffset val="100"/>
      </c:catAx>
      <c:valAx>
        <c:axId val="101132928"/>
        <c:scaling>
          <c:orientation val="minMax"/>
        </c:scaling>
        <c:axPos val="l"/>
        <c:majorGridlines/>
        <c:numFmt formatCode="General" sourceLinked="1"/>
        <c:tickLblPos val="nextTo"/>
        <c:crossAx val="1011313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2015年2月销售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崇州中心店</c:v>
                </c:pt>
                <c:pt idx="1">
                  <c:v>怀远店</c:v>
                </c:pt>
                <c:pt idx="2">
                  <c:v>三江店</c:v>
                </c:pt>
                <c:pt idx="3">
                  <c:v>都江堰药店</c:v>
                </c:pt>
                <c:pt idx="4">
                  <c:v>金带街药店</c:v>
                </c:pt>
                <c:pt idx="5">
                  <c:v>郫县东大街药店</c:v>
                </c:pt>
                <c:pt idx="6">
                  <c:v>景中路店</c:v>
                </c:pt>
                <c:pt idx="7">
                  <c:v>奎光路中段药店</c:v>
                </c:pt>
                <c:pt idx="8">
                  <c:v>翔凤路药店</c:v>
                </c:pt>
                <c:pt idx="9">
                  <c:v>问道西路药店</c:v>
                </c:pt>
                <c:pt idx="10">
                  <c:v>聚源镇药店</c:v>
                </c:pt>
                <c:pt idx="11">
                  <c:v>外北街药店</c:v>
                </c:pt>
                <c:pt idx="12">
                  <c:v>蒲阳路药店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16.64</c:v>
                </c:pt>
                <c:pt idx="1">
                  <c:v>15.94</c:v>
                </c:pt>
                <c:pt idx="2">
                  <c:v>8.06</c:v>
                </c:pt>
                <c:pt idx="3">
                  <c:v>12.54</c:v>
                </c:pt>
                <c:pt idx="4">
                  <c:v>12.52</c:v>
                </c:pt>
                <c:pt idx="5">
                  <c:v>5.85</c:v>
                </c:pt>
                <c:pt idx="6">
                  <c:v>6.75</c:v>
                </c:pt>
                <c:pt idx="7">
                  <c:v>7.3199999999999994</c:v>
                </c:pt>
                <c:pt idx="8">
                  <c:v>7.81</c:v>
                </c:pt>
                <c:pt idx="9">
                  <c:v>5.1099999999999994</c:v>
                </c:pt>
                <c:pt idx="10">
                  <c:v>3.9699999999999998</c:v>
                </c:pt>
                <c:pt idx="11">
                  <c:v>3.13</c:v>
                </c:pt>
                <c:pt idx="12">
                  <c:v>7.72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2016年2月销售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崇州中心店</c:v>
                </c:pt>
                <c:pt idx="1">
                  <c:v>怀远店</c:v>
                </c:pt>
                <c:pt idx="2">
                  <c:v>三江店</c:v>
                </c:pt>
                <c:pt idx="3">
                  <c:v>都江堰药店</c:v>
                </c:pt>
                <c:pt idx="4">
                  <c:v>金带街药店</c:v>
                </c:pt>
                <c:pt idx="5">
                  <c:v>郫县东大街药店</c:v>
                </c:pt>
                <c:pt idx="6">
                  <c:v>景中路店</c:v>
                </c:pt>
                <c:pt idx="7">
                  <c:v>奎光路中段药店</c:v>
                </c:pt>
                <c:pt idx="8">
                  <c:v>翔凤路药店</c:v>
                </c:pt>
                <c:pt idx="9">
                  <c:v>问道西路药店</c:v>
                </c:pt>
                <c:pt idx="10">
                  <c:v>聚源镇药店</c:v>
                </c:pt>
                <c:pt idx="11">
                  <c:v>外北街药店</c:v>
                </c:pt>
                <c:pt idx="12">
                  <c:v>蒲阳路药店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15.56</c:v>
                </c:pt>
                <c:pt idx="1">
                  <c:v>15.4</c:v>
                </c:pt>
                <c:pt idx="2">
                  <c:v>6.59</c:v>
                </c:pt>
                <c:pt idx="3">
                  <c:v>10.97</c:v>
                </c:pt>
                <c:pt idx="4">
                  <c:v>10.46</c:v>
                </c:pt>
                <c:pt idx="5">
                  <c:v>6.6</c:v>
                </c:pt>
                <c:pt idx="6">
                  <c:v>8.0500000000000007</c:v>
                </c:pt>
                <c:pt idx="7">
                  <c:v>7.24</c:v>
                </c:pt>
                <c:pt idx="8">
                  <c:v>7.6199999999999992</c:v>
                </c:pt>
                <c:pt idx="9">
                  <c:v>5.63</c:v>
                </c:pt>
                <c:pt idx="10">
                  <c:v>5.0999999999999996</c:v>
                </c:pt>
                <c:pt idx="11">
                  <c:v>2.74</c:v>
                </c:pt>
                <c:pt idx="12">
                  <c:v>6.71</c:v>
                </c:pt>
              </c:numCache>
            </c:numRef>
          </c:val>
        </c:ser>
        <c:shape val="box"/>
        <c:axId val="101176448"/>
        <c:axId val="101177984"/>
        <c:axId val="0"/>
      </c:bar3DChart>
      <c:catAx>
        <c:axId val="101176448"/>
        <c:scaling>
          <c:orientation val="minMax"/>
        </c:scaling>
        <c:axPos val="b"/>
        <c:tickLblPos val="nextTo"/>
        <c:crossAx val="101177984"/>
        <c:crosses val="autoZero"/>
        <c:auto val="1"/>
        <c:lblAlgn val="ctr"/>
        <c:lblOffset val="100"/>
      </c:catAx>
      <c:valAx>
        <c:axId val="101177984"/>
        <c:scaling>
          <c:orientation val="minMax"/>
        </c:scaling>
        <c:axPos val="l"/>
        <c:majorGridlines/>
        <c:numFmt formatCode="General" sourceLinked="1"/>
        <c:tickLblPos val="nextTo"/>
        <c:crossAx val="1011764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2015年销售笔数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崇州中心店</c:v>
                </c:pt>
                <c:pt idx="1">
                  <c:v>怀远店</c:v>
                </c:pt>
                <c:pt idx="2">
                  <c:v>三江店</c:v>
                </c:pt>
                <c:pt idx="3">
                  <c:v>都江堰药店</c:v>
                </c:pt>
                <c:pt idx="4">
                  <c:v>金带街药店</c:v>
                </c:pt>
                <c:pt idx="5">
                  <c:v>郫县东大街药店</c:v>
                </c:pt>
                <c:pt idx="6">
                  <c:v>景中路店</c:v>
                </c:pt>
                <c:pt idx="7">
                  <c:v>奎光路中段药店</c:v>
                </c:pt>
                <c:pt idx="8">
                  <c:v>翔凤路药店</c:v>
                </c:pt>
                <c:pt idx="9">
                  <c:v>问道西路药店</c:v>
                </c:pt>
                <c:pt idx="10">
                  <c:v>聚源镇药店</c:v>
                </c:pt>
                <c:pt idx="11">
                  <c:v>外北街药店</c:v>
                </c:pt>
                <c:pt idx="12">
                  <c:v>蒲阳路药店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2855</c:v>
                </c:pt>
                <c:pt idx="1">
                  <c:v>2969</c:v>
                </c:pt>
                <c:pt idx="2">
                  <c:v>1516</c:v>
                </c:pt>
                <c:pt idx="3">
                  <c:v>1403</c:v>
                </c:pt>
                <c:pt idx="4">
                  <c:v>2371</c:v>
                </c:pt>
                <c:pt idx="5">
                  <c:v>1132</c:v>
                </c:pt>
                <c:pt idx="6">
                  <c:v>1107</c:v>
                </c:pt>
                <c:pt idx="7">
                  <c:v>1379</c:v>
                </c:pt>
                <c:pt idx="8">
                  <c:v>1680</c:v>
                </c:pt>
                <c:pt idx="9">
                  <c:v>850</c:v>
                </c:pt>
                <c:pt idx="10">
                  <c:v>549</c:v>
                </c:pt>
                <c:pt idx="11">
                  <c:v>522</c:v>
                </c:pt>
                <c:pt idx="12">
                  <c:v>1267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2016年销售笔数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崇州中心店</c:v>
                </c:pt>
                <c:pt idx="1">
                  <c:v>怀远店</c:v>
                </c:pt>
                <c:pt idx="2">
                  <c:v>三江店</c:v>
                </c:pt>
                <c:pt idx="3">
                  <c:v>都江堰药店</c:v>
                </c:pt>
                <c:pt idx="4">
                  <c:v>金带街药店</c:v>
                </c:pt>
                <c:pt idx="5">
                  <c:v>郫县东大街药店</c:v>
                </c:pt>
                <c:pt idx="6">
                  <c:v>景中路店</c:v>
                </c:pt>
                <c:pt idx="7">
                  <c:v>奎光路中段药店</c:v>
                </c:pt>
                <c:pt idx="8">
                  <c:v>翔凤路药店</c:v>
                </c:pt>
                <c:pt idx="9">
                  <c:v>问道西路药店</c:v>
                </c:pt>
                <c:pt idx="10">
                  <c:v>聚源镇药店</c:v>
                </c:pt>
                <c:pt idx="11">
                  <c:v>外北街药店</c:v>
                </c:pt>
                <c:pt idx="12">
                  <c:v>蒲阳路药店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2261</c:v>
                </c:pt>
                <c:pt idx="1">
                  <c:v>2922</c:v>
                </c:pt>
                <c:pt idx="2">
                  <c:v>1340</c:v>
                </c:pt>
                <c:pt idx="3">
                  <c:v>1304</c:v>
                </c:pt>
                <c:pt idx="4">
                  <c:v>2038</c:v>
                </c:pt>
                <c:pt idx="5">
                  <c:v>779</c:v>
                </c:pt>
                <c:pt idx="6">
                  <c:v>1340</c:v>
                </c:pt>
                <c:pt idx="7">
                  <c:v>1325</c:v>
                </c:pt>
                <c:pt idx="8">
                  <c:v>1362</c:v>
                </c:pt>
                <c:pt idx="9">
                  <c:v>1069</c:v>
                </c:pt>
                <c:pt idx="10">
                  <c:v>758</c:v>
                </c:pt>
                <c:pt idx="11">
                  <c:v>430</c:v>
                </c:pt>
                <c:pt idx="12">
                  <c:v>1129</c:v>
                </c:pt>
              </c:numCache>
            </c:numRef>
          </c:val>
        </c:ser>
        <c:shape val="cylinder"/>
        <c:axId val="119405568"/>
        <c:axId val="119427840"/>
        <c:axId val="0"/>
      </c:bar3DChart>
      <c:catAx>
        <c:axId val="119405568"/>
        <c:scaling>
          <c:orientation val="minMax"/>
        </c:scaling>
        <c:axPos val="b"/>
        <c:tickLblPos val="nextTo"/>
        <c:crossAx val="119427840"/>
        <c:crosses val="autoZero"/>
        <c:auto val="1"/>
        <c:lblAlgn val="ctr"/>
        <c:lblOffset val="100"/>
      </c:catAx>
      <c:valAx>
        <c:axId val="119427840"/>
        <c:scaling>
          <c:orientation val="minMax"/>
        </c:scaling>
        <c:axPos val="l"/>
        <c:majorGridlines/>
        <c:numFmt formatCode="General" sourceLinked="1"/>
        <c:tickLblPos val="nextTo"/>
        <c:crossAx val="1194055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2016年2月销售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崇州中心店</c:v>
                </c:pt>
                <c:pt idx="1">
                  <c:v>怀远店</c:v>
                </c:pt>
                <c:pt idx="2">
                  <c:v>三江店</c:v>
                </c:pt>
                <c:pt idx="3">
                  <c:v>都江堰药店</c:v>
                </c:pt>
                <c:pt idx="4">
                  <c:v>金带街药店</c:v>
                </c:pt>
                <c:pt idx="5">
                  <c:v>郫县东大街药店</c:v>
                </c:pt>
                <c:pt idx="6">
                  <c:v>景中路店</c:v>
                </c:pt>
                <c:pt idx="7">
                  <c:v>奎光路中段药店</c:v>
                </c:pt>
                <c:pt idx="8">
                  <c:v>翔凤路药店</c:v>
                </c:pt>
                <c:pt idx="9">
                  <c:v>问道西路药店</c:v>
                </c:pt>
                <c:pt idx="10">
                  <c:v>聚源镇药店</c:v>
                </c:pt>
                <c:pt idx="11">
                  <c:v>外北街药店</c:v>
                </c:pt>
                <c:pt idx="12">
                  <c:v>蒲阳路药店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15.56</c:v>
                </c:pt>
                <c:pt idx="1">
                  <c:v>15.4</c:v>
                </c:pt>
                <c:pt idx="2">
                  <c:v>6.59</c:v>
                </c:pt>
                <c:pt idx="3">
                  <c:v>10.97</c:v>
                </c:pt>
                <c:pt idx="4">
                  <c:v>10.46</c:v>
                </c:pt>
                <c:pt idx="5">
                  <c:v>6.6</c:v>
                </c:pt>
                <c:pt idx="6">
                  <c:v>8.0500000000000007</c:v>
                </c:pt>
                <c:pt idx="7">
                  <c:v>7.24</c:v>
                </c:pt>
                <c:pt idx="8">
                  <c:v>7.62</c:v>
                </c:pt>
                <c:pt idx="9">
                  <c:v>5.63</c:v>
                </c:pt>
                <c:pt idx="10">
                  <c:v>5.0999999999999996</c:v>
                </c:pt>
                <c:pt idx="11">
                  <c:v>2.74</c:v>
                </c:pt>
                <c:pt idx="12">
                  <c:v>6.71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保本点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崇州中心店</c:v>
                </c:pt>
                <c:pt idx="1">
                  <c:v>怀远店</c:v>
                </c:pt>
                <c:pt idx="2">
                  <c:v>三江店</c:v>
                </c:pt>
                <c:pt idx="3">
                  <c:v>都江堰药店</c:v>
                </c:pt>
                <c:pt idx="4">
                  <c:v>金带街药店</c:v>
                </c:pt>
                <c:pt idx="5">
                  <c:v>郫县东大街药店</c:v>
                </c:pt>
                <c:pt idx="6">
                  <c:v>景中路店</c:v>
                </c:pt>
                <c:pt idx="7">
                  <c:v>奎光路中段药店</c:v>
                </c:pt>
                <c:pt idx="8">
                  <c:v>翔凤路药店</c:v>
                </c:pt>
                <c:pt idx="9">
                  <c:v>问道西路药店</c:v>
                </c:pt>
                <c:pt idx="10">
                  <c:v>聚源镇药店</c:v>
                </c:pt>
                <c:pt idx="11">
                  <c:v>外北街药店</c:v>
                </c:pt>
                <c:pt idx="12">
                  <c:v>蒲阳路药店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1.8100000000000005</c:v>
                </c:pt>
                <c:pt idx="1">
                  <c:v>-2.620000000000001</c:v>
                </c:pt>
                <c:pt idx="2">
                  <c:v>2.5199999999999996</c:v>
                </c:pt>
                <c:pt idx="3">
                  <c:v>6.7299999999999986</c:v>
                </c:pt>
                <c:pt idx="4">
                  <c:v>0.46999999999999886</c:v>
                </c:pt>
                <c:pt idx="5">
                  <c:v>5.35</c:v>
                </c:pt>
                <c:pt idx="6">
                  <c:v>2.83</c:v>
                </c:pt>
                <c:pt idx="7">
                  <c:v>3.3499999999999996</c:v>
                </c:pt>
                <c:pt idx="8">
                  <c:v>2.1499999999999995</c:v>
                </c:pt>
                <c:pt idx="9">
                  <c:v>2.1000000000000005</c:v>
                </c:pt>
                <c:pt idx="10">
                  <c:v>-8.0000000000000071E-2</c:v>
                </c:pt>
                <c:pt idx="11">
                  <c:v>3.13</c:v>
                </c:pt>
                <c:pt idx="12">
                  <c:v>3.79</c:v>
                </c:pt>
              </c:numCache>
            </c:numRef>
          </c:val>
        </c:ser>
        <c:shape val="box"/>
        <c:axId val="48308992"/>
        <c:axId val="48317952"/>
        <c:axId val="0"/>
      </c:bar3DChart>
      <c:catAx>
        <c:axId val="48308992"/>
        <c:scaling>
          <c:orientation val="minMax"/>
        </c:scaling>
        <c:axPos val="b"/>
        <c:tickLblPos val="nextTo"/>
        <c:crossAx val="48317952"/>
        <c:crosses val="autoZero"/>
        <c:auto val="1"/>
        <c:lblAlgn val="ctr"/>
        <c:lblOffset val="100"/>
      </c:catAx>
      <c:valAx>
        <c:axId val="48317952"/>
        <c:scaling>
          <c:orientation val="minMax"/>
        </c:scaling>
        <c:axPos val="l"/>
        <c:majorGridlines/>
        <c:numFmt formatCode="General" sourceLinked="1"/>
        <c:tickLblPos val="nextTo"/>
        <c:crossAx val="483089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销售占比</c:v>
                </c:pt>
              </c:strCache>
            </c:strRef>
          </c:tx>
          <c:dLbls>
            <c:dLbl>
              <c:idx val="0"/>
              <c:layout>
                <c:manualLayout>
                  <c:x val="-8.8326010879074893E-2"/>
                  <c:y val="-0.1389487555322064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5.6773745673095212E-2"/>
                  <c:y val="0.15010693262624047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0.24007626764045797"/>
                  <c:y val="0.22965143135283905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0.30357630567918142"/>
                  <c:y val="5.8088339724470958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0.32910266651451175"/>
                  <c:y val="5.3994886170644525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Sheet1!$A$2:$A$9</c:f>
              <c:strCache>
                <c:ptCount val="8"/>
                <c:pt idx="0">
                  <c:v>药品</c:v>
                </c:pt>
                <c:pt idx="1">
                  <c:v>中药材及中药饮片</c:v>
                </c:pt>
                <c:pt idx="2">
                  <c:v>保健食品</c:v>
                </c:pt>
                <c:pt idx="3">
                  <c:v>医疗器械</c:v>
                </c:pt>
                <c:pt idx="4">
                  <c:v>日用品</c:v>
                </c:pt>
                <c:pt idx="5">
                  <c:v>消毒产品</c:v>
                </c:pt>
                <c:pt idx="6">
                  <c:v>化妆品</c:v>
                </c:pt>
                <c:pt idx="7">
                  <c:v>普通食品</c:v>
                </c:pt>
              </c:strCache>
            </c:strRef>
          </c:cat>
          <c:val>
            <c:numRef>
              <c:f>Sheet1!$B$2:$B$9</c:f>
              <c:numCache>
                <c:formatCode>0.00_ </c:formatCode>
                <c:ptCount val="8"/>
                <c:pt idx="0">
                  <c:v>73.25</c:v>
                </c:pt>
                <c:pt idx="1">
                  <c:v>4.18</c:v>
                </c:pt>
                <c:pt idx="2">
                  <c:v>14.66</c:v>
                </c:pt>
                <c:pt idx="3">
                  <c:v>4.67</c:v>
                </c:pt>
                <c:pt idx="4">
                  <c:v>1</c:v>
                </c:pt>
                <c:pt idx="5">
                  <c:v>1</c:v>
                </c:pt>
                <c:pt idx="6">
                  <c:v>1.4</c:v>
                </c:pt>
                <c:pt idx="7">
                  <c:v>1.38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82639" y="1122363"/>
            <a:ext cx="10290412" cy="2589828"/>
          </a:xfrm>
        </p:spPr>
        <p:txBody>
          <a:bodyPr>
            <a:noAutofit/>
          </a:bodyPr>
          <a:lstStyle/>
          <a:p>
            <a:r>
              <a:rPr lang="zh-CN" altLang="en-US" sz="7200" b="1" dirty="0" smtClean="0"/>
              <a:t>拥抱</a:t>
            </a:r>
            <a:r>
              <a:rPr lang="zh-CN" altLang="en-US" sz="7200" b="1" dirty="0" smtClean="0"/>
              <a:t>改变    为</a:t>
            </a:r>
            <a:r>
              <a:rPr lang="zh-CN" altLang="en-US" sz="7200" b="1" dirty="0" smtClean="0"/>
              <a:t>尊严而战</a:t>
            </a:r>
            <a:endParaRPr lang="zh-CN" altLang="en-US" sz="72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244454"/>
            <a:ext cx="9144000" cy="1337480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pPr algn="r"/>
            <a:r>
              <a:rPr lang="zh-CN" altLang="en-US" dirty="0" smtClean="0"/>
              <a:t>崇都片区片长述职报告    刘成俊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51848" y="1119116"/>
            <a:ext cx="10515600" cy="11311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r>
              <a:rPr lang="zh-CN" altLang="en-US" dirty="0" smtClean="0"/>
              <a:t>、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2</a:t>
            </a:r>
            <a:r>
              <a:rPr lang="zh-CN" altLang="en-US" dirty="0" smtClean="0"/>
              <a:t>月大类销售分析</a:t>
            </a:r>
            <a:br>
              <a:rPr lang="zh-CN" altLang="en-US" dirty="0" smtClean="0"/>
            </a:b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24552" y="148424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CN" altLang="en-US" sz="3600" dirty="0" smtClean="0"/>
              <a:t>中药销售占比健康指标为</a:t>
            </a:r>
            <a:r>
              <a:rPr lang="en-US" sz="3600" dirty="0" smtClean="0"/>
              <a:t>13%</a:t>
            </a:r>
            <a:r>
              <a:rPr lang="zh-CN" altLang="en-US" sz="3600" dirty="0" smtClean="0"/>
              <a:t>，片区内门店中药销售占比很低，挖掘中药销售提升销量占比，由之前的</a:t>
            </a:r>
            <a:r>
              <a:rPr lang="en-US" sz="3600" dirty="0" smtClean="0"/>
              <a:t>4.18%</a:t>
            </a:r>
            <a:r>
              <a:rPr lang="zh-CN" altLang="en-US" sz="3600" dirty="0" smtClean="0"/>
              <a:t>提升到</a:t>
            </a:r>
            <a:r>
              <a:rPr lang="en-US" sz="3600" dirty="0" smtClean="0"/>
              <a:t>7%</a:t>
            </a:r>
            <a:r>
              <a:rPr lang="zh-CN" altLang="en-US" sz="3600" dirty="0" smtClean="0"/>
              <a:t>。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38200" y="2634018"/>
            <a:ext cx="10515600" cy="3665774"/>
          </a:xfrm>
        </p:spPr>
        <p:txBody>
          <a:bodyPr/>
          <a:lstStyle/>
          <a:p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）加强金牌品种中山中智破壁饮片销售，调整陈列（尽量调整到顾客进店就能看到的地方），产品知识学习熟记，全员加强销售意识</a:t>
            </a:r>
            <a:r>
              <a:rPr lang="en-US" dirty="0" smtClean="0"/>
              <a:t>,</a:t>
            </a:r>
            <a:r>
              <a:rPr lang="zh-CN" altLang="en-US" dirty="0" smtClean="0"/>
              <a:t>内训师在</a:t>
            </a:r>
            <a:r>
              <a:rPr lang="en-US" dirty="0" smtClean="0"/>
              <a:t>3</a:t>
            </a:r>
            <a:r>
              <a:rPr lang="zh-CN" altLang="en-US" dirty="0" smtClean="0"/>
              <a:t>月片区培训时进行产品知识培训。</a:t>
            </a:r>
          </a:p>
          <a:p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）丰富门店中药袋装饮片品种，每个品种至少保证</a:t>
            </a:r>
            <a:r>
              <a:rPr lang="en-US" dirty="0" smtClean="0"/>
              <a:t>2</a:t>
            </a:r>
            <a:r>
              <a:rPr lang="zh-CN" altLang="en-US" dirty="0" smtClean="0"/>
              <a:t>个或</a:t>
            </a:r>
            <a:r>
              <a:rPr lang="en-US" dirty="0" smtClean="0"/>
              <a:t>2</a:t>
            </a:r>
            <a:r>
              <a:rPr lang="zh-CN" altLang="en-US" dirty="0" smtClean="0"/>
              <a:t>个以上的价格带供顾客选择。</a:t>
            </a:r>
          </a:p>
          <a:p>
            <a:r>
              <a:rPr lang="zh-CN" altLang="en-US" dirty="0" smtClean="0"/>
              <a:t>落实时间：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3</a:t>
            </a:r>
            <a:r>
              <a:rPr lang="zh-CN" altLang="en-US" dirty="0" smtClean="0"/>
              <a:t>月</a:t>
            </a:r>
            <a:r>
              <a:rPr lang="en-US" dirty="0" smtClean="0"/>
              <a:t>                </a:t>
            </a:r>
            <a:r>
              <a:rPr lang="zh-CN" altLang="en-US" dirty="0" smtClean="0"/>
              <a:t>落实人：片区内训师</a:t>
            </a:r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51847" y="1020217"/>
            <a:ext cx="10515600" cy="1325563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zh-CN" altLang="en-US" dirty="0" smtClean="0"/>
              <a:t>、降低</a:t>
            </a:r>
            <a:r>
              <a:rPr lang="zh-CN" altLang="en-US" dirty="0" smtClean="0"/>
              <a:t>库存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现片区库存金额</a:t>
            </a:r>
            <a:r>
              <a:rPr lang="en-US" dirty="0" smtClean="0"/>
              <a:t>198</a:t>
            </a:r>
            <a:r>
              <a:rPr lang="zh-CN" altLang="en-US" dirty="0" smtClean="0"/>
              <a:t>万，片区</a:t>
            </a:r>
            <a:r>
              <a:rPr lang="en-US" dirty="0" smtClean="0"/>
              <a:t>2</a:t>
            </a:r>
            <a:r>
              <a:rPr lang="zh-CN" altLang="en-US" dirty="0" smtClean="0"/>
              <a:t>月实际销售</a:t>
            </a:r>
            <a:r>
              <a:rPr lang="en-US" dirty="0" smtClean="0"/>
              <a:t>108.6</a:t>
            </a:r>
            <a:r>
              <a:rPr lang="zh-CN" altLang="en-US" dirty="0" smtClean="0"/>
              <a:t>万，库销比</a:t>
            </a:r>
            <a:r>
              <a:rPr lang="en-US" dirty="0" smtClean="0"/>
              <a:t>1.82</a:t>
            </a:r>
            <a:r>
              <a:rPr lang="zh-CN" altLang="en-US" dirty="0" smtClean="0"/>
              <a:t>。二季度</a:t>
            </a:r>
            <a:r>
              <a:rPr lang="zh-CN" altLang="en-US" dirty="0" smtClean="0"/>
              <a:t>力争降低库存</a:t>
            </a:r>
            <a:r>
              <a:rPr lang="en-US" dirty="0" smtClean="0"/>
              <a:t>35.1</a:t>
            </a:r>
            <a:r>
              <a:rPr lang="zh-CN" altLang="en-US" dirty="0" smtClean="0"/>
              <a:t>万，使库销比达到</a:t>
            </a:r>
            <a:r>
              <a:rPr lang="en-US" dirty="0" smtClean="0"/>
              <a:t>1.5.</a:t>
            </a:r>
            <a:endParaRPr lang="zh-CN" altLang="en-US" dirty="0" smtClean="0"/>
          </a:p>
          <a:p>
            <a:r>
              <a:rPr lang="zh-CN" altLang="en-US" dirty="0" smtClean="0"/>
              <a:t>统计各门店库存大于</a:t>
            </a:r>
            <a:r>
              <a:rPr lang="en-US" dirty="0" smtClean="0"/>
              <a:t>90</a:t>
            </a:r>
            <a:r>
              <a:rPr lang="zh-CN" altLang="en-US" dirty="0" smtClean="0"/>
              <a:t>天的滞销品种，汇总片区品种后，查询该品种销售好的门店，联系进行相互调拨。每个门店每周至少处理</a:t>
            </a:r>
            <a:r>
              <a:rPr lang="en-US" dirty="0" smtClean="0"/>
              <a:t>10</a:t>
            </a:r>
            <a:r>
              <a:rPr lang="zh-CN" altLang="en-US" dirty="0" smtClean="0"/>
              <a:t>个滞销品种，这样也为以后减少效期品种做准本。</a:t>
            </a:r>
          </a:p>
          <a:p>
            <a:r>
              <a:rPr lang="zh-CN" altLang="en-US" dirty="0" smtClean="0"/>
              <a:t>落实时间：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3</a:t>
            </a:r>
            <a:r>
              <a:rPr lang="zh-CN" altLang="en-US" dirty="0" smtClean="0"/>
              <a:t>月</a:t>
            </a:r>
            <a:r>
              <a:rPr lang="en-US" dirty="0" smtClean="0"/>
              <a:t>            </a:t>
            </a:r>
            <a:r>
              <a:rPr lang="zh-CN" altLang="en-US" dirty="0" smtClean="0"/>
              <a:t>落实人：各门店店长 片区主管</a:t>
            </a:r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897388"/>
            <a:ext cx="10515600" cy="1325563"/>
          </a:xfrm>
        </p:spPr>
        <p:txBody>
          <a:bodyPr/>
          <a:lstStyle/>
          <a:p>
            <a:r>
              <a:rPr lang="en-US" dirty="0" smtClean="0"/>
              <a:t>5</a:t>
            </a:r>
            <a:r>
              <a:rPr lang="zh-CN" altLang="en-US" dirty="0" smtClean="0"/>
              <a:t>、畅销品种缺货</a:t>
            </a:r>
            <a:r>
              <a:rPr lang="zh-CN" altLang="en-US" dirty="0" smtClean="0"/>
              <a:t>跟进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38200" y="2849207"/>
            <a:ext cx="10515600" cy="3237694"/>
          </a:xfrm>
        </p:spPr>
        <p:txBody>
          <a:bodyPr/>
          <a:lstStyle/>
          <a:p>
            <a:r>
              <a:rPr lang="zh-CN" altLang="en-US" dirty="0" smtClean="0"/>
              <a:t>片区各门店在每周五运用英克系统</a:t>
            </a:r>
            <a:r>
              <a:rPr lang="en-US" dirty="0" smtClean="0"/>
              <a:t>400412</a:t>
            </a:r>
            <a:r>
              <a:rPr lang="zh-CN" altLang="en-US" dirty="0" smtClean="0"/>
              <a:t>进行查询缺货品种进行调拨，每周畅销品种缺货调拨不低于</a:t>
            </a:r>
            <a:r>
              <a:rPr lang="en-US" dirty="0" smtClean="0"/>
              <a:t>15</a:t>
            </a:r>
            <a:r>
              <a:rPr lang="zh-CN" altLang="en-US" dirty="0" smtClean="0"/>
              <a:t>个。调拨后做好记录，各店长跟进调拨进度。</a:t>
            </a:r>
          </a:p>
          <a:p>
            <a:r>
              <a:rPr lang="zh-CN" altLang="en-US" dirty="0" smtClean="0"/>
              <a:t>落实时间：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3</a:t>
            </a:r>
            <a:r>
              <a:rPr lang="zh-CN" altLang="en-US" dirty="0" smtClean="0"/>
              <a:t>月</a:t>
            </a:r>
            <a:r>
              <a:rPr lang="en-US" dirty="0" smtClean="0"/>
              <a:t>                </a:t>
            </a:r>
            <a:r>
              <a:rPr lang="zh-CN" altLang="en-US" dirty="0" smtClean="0"/>
              <a:t>落实人：各门店店长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24552" y="870092"/>
            <a:ext cx="10515600" cy="1325563"/>
          </a:xfrm>
        </p:spPr>
        <p:txBody>
          <a:bodyPr/>
          <a:lstStyle/>
          <a:p>
            <a:r>
              <a:rPr lang="en-US" dirty="0" smtClean="0"/>
              <a:t>6</a:t>
            </a:r>
            <a:r>
              <a:rPr lang="zh-CN" altLang="en-US" dirty="0" smtClean="0"/>
              <a:t>、提升自我，专业服务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38200" y="2603547"/>
            <a:ext cx="10515600" cy="2855557"/>
          </a:xfrm>
        </p:spPr>
        <p:txBody>
          <a:bodyPr/>
          <a:lstStyle/>
          <a:p>
            <a:r>
              <a:rPr lang="zh-CN" altLang="en-US" dirty="0" smtClean="0"/>
              <a:t>每日交接班全员学习每日一题、一课，提升专业知识，每周不定时抽查学习情况。每日进行销售、收银八部曲演练，相互点评指正，从演练中发现不足整改，改变销售习惯，循序渐进提升服务质量。</a:t>
            </a:r>
          </a:p>
          <a:p>
            <a:r>
              <a:rPr lang="zh-CN" altLang="en-US" dirty="0" smtClean="0"/>
              <a:t>落实时间：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3</a:t>
            </a:r>
            <a:r>
              <a:rPr lang="zh-CN" altLang="en-US" dirty="0" smtClean="0"/>
              <a:t>月</a:t>
            </a:r>
            <a:r>
              <a:rPr lang="en-US" dirty="0" smtClean="0"/>
              <a:t>            </a:t>
            </a:r>
            <a:r>
              <a:rPr lang="zh-CN" altLang="en-US" dirty="0" smtClean="0"/>
              <a:t>落实人：各门店店长 片区</a:t>
            </a:r>
            <a:r>
              <a:rPr lang="zh-CN" altLang="en-US" dirty="0" smtClean="0"/>
              <a:t>主管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1020217"/>
            <a:ext cx="10515600" cy="1325563"/>
          </a:xfrm>
        </p:spPr>
        <p:txBody>
          <a:bodyPr/>
          <a:lstStyle/>
          <a:p>
            <a:r>
              <a:rPr lang="en-US" dirty="0" smtClean="0"/>
              <a:t>7</a:t>
            </a:r>
            <a:r>
              <a:rPr lang="zh-CN" altLang="en-US" dirty="0" smtClean="0"/>
              <a:t>、 加强门店</a:t>
            </a:r>
            <a:r>
              <a:rPr lang="en-US" dirty="0" smtClean="0"/>
              <a:t>GSP</a:t>
            </a:r>
            <a:r>
              <a:rPr lang="zh-CN" altLang="en-US" dirty="0" smtClean="0"/>
              <a:t>质量管理</a:t>
            </a:r>
            <a:r>
              <a:rPr lang="zh-CN" altLang="en-US" dirty="0" smtClean="0"/>
              <a:t>规范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38200" y="2630843"/>
            <a:ext cx="10515600" cy="2882853"/>
          </a:xfrm>
        </p:spPr>
        <p:txBody>
          <a:bodyPr/>
          <a:lstStyle/>
          <a:p>
            <a:r>
              <a:rPr lang="zh-CN" altLang="en-US" dirty="0" smtClean="0"/>
              <a:t>同</a:t>
            </a:r>
            <a:r>
              <a:rPr lang="zh-CN" altLang="en-US" dirty="0" smtClean="0"/>
              <a:t>执业药师一起每月进行一次门店</a:t>
            </a:r>
            <a:r>
              <a:rPr lang="en-US" dirty="0" smtClean="0"/>
              <a:t>GSP</a:t>
            </a:r>
            <a:r>
              <a:rPr lang="zh-CN" altLang="en-US" dirty="0" smtClean="0"/>
              <a:t>管理工作检查，按照执业药师对门店检查、指导记录表进行。着重效期品种催销，分配到人头，每周检查一次动销情况。抽查各门店效期在</a:t>
            </a:r>
            <a:r>
              <a:rPr lang="en-US" dirty="0" smtClean="0"/>
              <a:t>1</a:t>
            </a:r>
            <a:r>
              <a:rPr lang="zh-CN" altLang="en-US" dirty="0" smtClean="0"/>
              <a:t>个月内的品种是否已全部下柜。</a:t>
            </a:r>
          </a:p>
          <a:p>
            <a:r>
              <a:rPr lang="zh-CN" altLang="en-US" dirty="0" smtClean="0"/>
              <a:t>落实时间：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3</a:t>
            </a:r>
            <a:r>
              <a:rPr lang="zh-CN" altLang="en-US" dirty="0" smtClean="0"/>
              <a:t>月</a:t>
            </a:r>
            <a:r>
              <a:rPr lang="en-US" dirty="0" smtClean="0"/>
              <a:t>            </a:t>
            </a:r>
            <a:r>
              <a:rPr lang="zh-CN" altLang="en-US" dirty="0" smtClean="0"/>
              <a:t>落实人：执业药师 片区主管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1020218"/>
            <a:ext cx="10515600" cy="52198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38200" y="1542197"/>
            <a:ext cx="10515600" cy="3971499"/>
          </a:xfrm>
        </p:spPr>
        <p:txBody>
          <a:bodyPr/>
          <a:lstStyle/>
          <a:p>
            <a:r>
              <a:rPr lang="en-US" sz="4400" dirty="0" smtClean="0"/>
              <a:t>2016</a:t>
            </a:r>
            <a:r>
              <a:rPr lang="zh-CN" altLang="en-US" sz="4400" dirty="0" smtClean="0"/>
              <a:t>年崇都片区以扭亏盈利为目标，提升专业知识，专业服务，降低费用，同片区所有同事一起为扭亏盈利而努力奋斗。</a:t>
            </a:r>
          </a:p>
          <a:p>
            <a:pPr>
              <a:buNone/>
            </a:pPr>
            <a:r>
              <a:rPr lang="en-US" dirty="0" smtClean="0"/>
              <a:t>                                              </a:t>
            </a:r>
            <a:endParaRPr lang="en-US" dirty="0" smtClean="0"/>
          </a:p>
          <a:p>
            <a:pPr algn="r">
              <a:buNone/>
            </a:pPr>
            <a:endParaRPr lang="en-US" altLang="zh-CN" sz="2000" dirty="0" smtClean="0"/>
          </a:p>
          <a:p>
            <a:pPr algn="r">
              <a:buNone/>
            </a:pPr>
            <a:r>
              <a:rPr lang="zh-CN" altLang="en-US" sz="2000" dirty="0" smtClean="0"/>
              <a:t>崇</a:t>
            </a:r>
            <a:r>
              <a:rPr lang="zh-CN" altLang="en-US" sz="2000" dirty="0" smtClean="0"/>
              <a:t>都片</a:t>
            </a:r>
            <a:r>
              <a:rPr lang="zh-CN" altLang="en-US" sz="2000" dirty="0" smtClean="0"/>
              <a:t>区刘</a:t>
            </a:r>
            <a:r>
              <a:rPr lang="zh-CN" altLang="en-US" sz="2000" dirty="0" smtClean="0"/>
              <a:t>成</a:t>
            </a:r>
            <a:r>
              <a:rPr lang="zh-CN" altLang="en-US" sz="2000" dirty="0" smtClean="0"/>
              <a:t>俊</a:t>
            </a:r>
            <a:endParaRPr lang="en-US" altLang="zh-CN" sz="2000" dirty="0" smtClean="0"/>
          </a:p>
          <a:p>
            <a:pPr algn="r">
              <a:buNone/>
            </a:pPr>
            <a:r>
              <a:rPr lang="en-US" sz="2000" dirty="0" smtClean="0"/>
              <a:t>2016</a:t>
            </a:r>
            <a:r>
              <a:rPr lang="zh-CN" altLang="en-US" sz="2000" dirty="0" smtClean="0"/>
              <a:t>年</a:t>
            </a:r>
            <a:r>
              <a:rPr lang="en-US" sz="2000" dirty="0" smtClean="0"/>
              <a:t>2</a:t>
            </a:r>
            <a:r>
              <a:rPr lang="zh-CN" altLang="en-US" sz="2000" dirty="0" smtClean="0"/>
              <a:t>月</a:t>
            </a:r>
            <a:r>
              <a:rPr lang="en-US" sz="2000" dirty="0" smtClean="0"/>
              <a:t>25</a:t>
            </a:r>
            <a:r>
              <a:rPr lang="zh-CN" altLang="en-US" sz="2000" dirty="0" smtClean="0"/>
              <a:t>日</a:t>
            </a:r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1020218"/>
            <a:ext cx="10515600" cy="52198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2552131" y="2047164"/>
            <a:ext cx="9171295" cy="34665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20000" dirty="0" smtClean="0"/>
              <a:t>谢谢！</a:t>
            </a:r>
            <a:endParaRPr lang="zh-CN" altLang="en-US" sz="20000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标题 15"/>
          <p:cNvSpPr>
            <a:spLocks noGrp="1"/>
          </p:cNvSpPr>
          <p:nvPr>
            <p:ph type="title"/>
          </p:nvPr>
        </p:nvSpPr>
        <p:spPr>
          <a:xfrm>
            <a:off x="838200" y="1078173"/>
            <a:ext cx="10515600" cy="12692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2016</a:t>
            </a:r>
            <a:r>
              <a:rPr lang="zh-CN" altLang="en-US" dirty="0" smtClean="0"/>
              <a:t>年工作目标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>
          <a:xfrm>
            <a:off x="838200" y="1815152"/>
            <a:ext cx="10515600" cy="4361811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zh-CN" altLang="en-US" dirty="0" smtClean="0"/>
              <a:t>、以保本点为目标</a:t>
            </a:r>
          </a:p>
          <a:p>
            <a:r>
              <a:rPr lang="en-US" dirty="0" smtClean="0"/>
              <a:t>2</a:t>
            </a:r>
            <a:r>
              <a:rPr lang="zh-CN" altLang="en-US" dirty="0" smtClean="0"/>
              <a:t>、根据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2</a:t>
            </a:r>
            <a:r>
              <a:rPr lang="zh-CN" altLang="en-US" dirty="0" smtClean="0"/>
              <a:t>月销售分析首先提升客流。</a:t>
            </a:r>
          </a:p>
          <a:p>
            <a:r>
              <a:rPr lang="en-US" dirty="0" smtClean="0"/>
              <a:t>3</a:t>
            </a:r>
            <a:r>
              <a:rPr lang="zh-CN" altLang="en-US" dirty="0" smtClean="0"/>
              <a:t>、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2</a:t>
            </a:r>
            <a:r>
              <a:rPr lang="zh-CN" altLang="en-US" dirty="0" smtClean="0"/>
              <a:t>月大类销售分析</a:t>
            </a:r>
          </a:p>
          <a:p>
            <a:r>
              <a:rPr lang="en-US" dirty="0" smtClean="0"/>
              <a:t>4</a:t>
            </a:r>
            <a:r>
              <a:rPr lang="zh-CN" altLang="en-US" dirty="0" smtClean="0"/>
              <a:t>、降低库存</a:t>
            </a:r>
          </a:p>
          <a:p>
            <a:r>
              <a:rPr lang="en-US" dirty="0" smtClean="0"/>
              <a:t>5</a:t>
            </a:r>
            <a:r>
              <a:rPr lang="zh-CN" altLang="en-US" dirty="0" smtClean="0"/>
              <a:t>、畅销品种缺货跟进</a:t>
            </a:r>
          </a:p>
          <a:p>
            <a:r>
              <a:rPr lang="en-US" dirty="0" smtClean="0"/>
              <a:t>6</a:t>
            </a:r>
            <a:r>
              <a:rPr lang="zh-CN" altLang="en-US" dirty="0" smtClean="0"/>
              <a:t>、提升自我，专业服务。</a:t>
            </a:r>
          </a:p>
          <a:p>
            <a:r>
              <a:rPr lang="en-US" dirty="0" smtClean="0"/>
              <a:t>7</a:t>
            </a:r>
            <a:r>
              <a:rPr lang="zh-CN" altLang="en-US" dirty="0" smtClean="0"/>
              <a:t>、 加强门店</a:t>
            </a:r>
            <a:r>
              <a:rPr lang="en-US" dirty="0" smtClean="0"/>
              <a:t>GSP</a:t>
            </a:r>
            <a:r>
              <a:rPr lang="zh-CN" altLang="en-US" dirty="0" smtClean="0"/>
              <a:t>质量管理规范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1129399"/>
            <a:ext cx="10515600" cy="1313550"/>
          </a:xfrm>
        </p:spPr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、以保本点为目标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38200" y="2524836"/>
            <a:ext cx="10515600" cy="2634018"/>
          </a:xfrm>
        </p:spPr>
        <p:txBody>
          <a:bodyPr/>
          <a:lstStyle/>
          <a:p>
            <a:r>
              <a:rPr lang="en-US" dirty="0" smtClean="0"/>
              <a:t>2015</a:t>
            </a:r>
            <a:r>
              <a:rPr lang="zh-CN" altLang="en-US" dirty="0" smtClean="0"/>
              <a:t>年片区盈利门店只有：怀远店、金带街店。</a:t>
            </a: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en-US" dirty="0" smtClean="0"/>
              <a:t>2016</a:t>
            </a:r>
            <a:r>
              <a:rPr lang="zh-CN" altLang="en-US" dirty="0" smtClean="0"/>
              <a:t>年围绕提升销售、扭亏为中心开展工作。</a:t>
            </a:r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838200" y="1143047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2016</a:t>
            </a:r>
            <a:r>
              <a:rPr lang="zh-CN" altLang="en-US" sz="3200" dirty="0" smtClean="0"/>
              <a:t>年</a:t>
            </a:r>
            <a:r>
              <a:rPr lang="en-US" sz="3200" dirty="0" smtClean="0"/>
              <a:t>2</a:t>
            </a:r>
            <a:r>
              <a:rPr lang="zh-CN" altLang="en-US" sz="3200" dirty="0" smtClean="0"/>
              <a:t>月销售完成情况：片区完成率</a:t>
            </a:r>
            <a:r>
              <a:rPr lang="en-US" sz="3200" dirty="0" smtClean="0"/>
              <a:t>94%</a:t>
            </a:r>
            <a:r>
              <a:rPr lang="zh-CN" altLang="en-US" sz="3200" dirty="0" smtClean="0"/>
              <a:t>，完成任务门店</a:t>
            </a:r>
            <a:r>
              <a:rPr lang="en-US" sz="3200" dirty="0" smtClean="0"/>
              <a:t>3</a:t>
            </a:r>
            <a:r>
              <a:rPr lang="zh-CN" altLang="en-US" sz="3200" dirty="0" smtClean="0"/>
              <a:t>家。怀远店、郫县店、景中路店</a:t>
            </a:r>
            <a:endParaRPr lang="zh-CN" altLang="en-US" sz="3200" dirty="0"/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</p:nvPr>
        </p:nvGraphicFramePr>
        <p:xfrm>
          <a:off x="838200" y="223505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10905" y="1119116"/>
            <a:ext cx="10515600" cy="967357"/>
          </a:xfrm>
        </p:spPr>
        <p:txBody>
          <a:bodyPr>
            <a:normAutofit fontScale="90000"/>
          </a:bodyPr>
          <a:lstStyle/>
          <a:p>
            <a:r>
              <a:rPr lang="zh-CN" altLang="en-US" sz="3200" dirty="0" smtClean="0"/>
              <a:t>同比</a:t>
            </a:r>
            <a:r>
              <a:rPr lang="en-US" altLang="zh-CN" sz="3200" dirty="0" smtClean="0"/>
              <a:t>2015</a:t>
            </a:r>
            <a:r>
              <a:rPr lang="zh-CN" altLang="en-US" sz="3200" dirty="0" smtClean="0"/>
              <a:t>年</a:t>
            </a:r>
            <a:r>
              <a:rPr lang="en-US" altLang="zh-CN" sz="3200" dirty="0" smtClean="0"/>
              <a:t>2</a:t>
            </a:r>
            <a:r>
              <a:rPr lang="zh-CN" altLang="en-US" sz="3200" dirty="0" smtClean="0"/>
              <a:t>月销售增长门店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家，郫县店、景中路店、问道西路店、聚源店</a:t>
            </a:r>
            <a:endParaRPr lang="zh-CN" altLang="en-US" sz="3200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906439" y="1037230"/>
            <a:ext cx="10515600" cy="830879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客流增长门店</a:t>
            </a:r>
            <a:r>
              <a:rPr lang="en-US" sz="3200" dirty="0" smtClean="0"/>
              <a:t>3</a:t>
            </a:r>
            <a:r>
              <a:rPr lang="zh-CN" altLang="en-US" sz="3200" dirty="0" smtClean="0"/>
              <a:t>家，景中路店、问道西路店、聚源店</a:t>
            </a:r>
            <a:endParaRPr lang="zh-CN" altLang="en-US" sz="3200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199" y="9656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</a:t>
            </a:r>
            <a:r>
              <a:rPr lang="zh-CN" altLang="en-US" sz="3200" dirty="0" smtClean="0"/>
              <a:t>月片区销售离保本点差距</a:t>
            </a:r>
            <a:r>
              <a:rPr lang="en-US" sz="3200" dirty="0" smtClean="0"/>
              <a:t>31.5</a:t>
            </a:r>
            <a:r>
              <a:rPr lang="zh-CN" altLang="en-US" sz="3200" dirty="0" smtClean="0"/>
              <a:t>万</a:t>
            </a:r>
            <a:r>
              <a:rPr lang="zh-CN" altLang="en-US" sz="3200" dirty="0" smtClean="0"/>
              <a:t>。</a:t>
            </a:r>
            <a:r>
              <a:rPr lang="zh-CN" altLang="en-US" sz="3200" dirty="0" smtClean="0"/>
              <a:t>怀远</a:t>
            </a:r>
            <a:r>
              <a:rPr lang="zh-CN" altLang="en-US" sz="3200" dirty="0" smtClean="0"/>
              <a:t>店、聚源店销售达到保本点。</a:t>
            </a:r>
            <a:endParaRPr lang="zh-CN" altLang="en-US" sz="3200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1" y="130682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zh-CN" altLang="en-US" dirty="0" smtClean="0"/>
              <a:t>、根据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2</a:t>
            </a:r>
            <a:r>
              <a:rPr lang="zh-CN" altLang="en-US" dirty="0" smtClean="0"/>
              <a:t>月销售分析首先提升客流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810904" y="3125336"/>
            <a:ext cx="10515600" cy="2442951"/>
          </a:xfrm>
        </p:spPr>
        <p:txBody>
          <a:bodyPr/>
          <a:lstStyle/>
          <a:p>
            <a:pPr lvl="0"/>
            <a:r>
              <a:rPr lang="zh-CN" altLang="en-US" dirty="0" smtClean="0"/>
              <a:t>客流下滑门店每月至少做</a:t>
            </a:r>
            <a:r>
              <a:rPr lang="en-US" dirty="0" smtClean="0"/>
              <a:t>2</a:t>
            </a:r>
            <a:r>
              <a:rPr lang="zh-CN" altLang="en-US" dirty="0" smtClean="0"/>
              <a:t>次社区宣传活动（附近小区，菜市场，附近人流多的路段），主要以健康咨询、测血压、测血糖、免费办理会员卡送代金券的宣传方式进行（办理会员卡送代金券</a:t>
            </a:r>
            <a:r>
              <a:rPr lang="en-US" dirty="0" smtClean="0"/>
              <a:t>5</a:t>
            </a:r>
            <a:r>
              <a:rPr lang="zh-CN" altLang="en-US" dirty="0" smtClean="0"/>
              <a:t>元到指定门店消费，消费满</a:t>
            </a:r>
            <a:r>
              <a:rPr lang="en-US" dirty="0" smtClean="0"/>
              <a:t>30</a:t>
            </a:r>
            <a:r>
              <a:rPr lang="zh-CN" altLang="en-US" dirty="0" smtClean="0"/>
              <a:t>元可以使用此代金券）。每次社区活动发展新会员不低于</a:t>
            </a:r>
            <a:r>
              <a:rPr lang="en-US" dirty="0" smtClean="0"/>
              <a:t>20</a:t>
            </a:r>
            <a:r>
              <a:rPr lang="zh-CN" altLang="en-US" dirty="0" smtClean="0"/>
              <a:t>名。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838200" y="1760561"/>
            <a:ext cx="10515600" cy="4416401"/>
          </a:xfrm>
        </p:spPr>
        <p:txBody>
          <a:bodyPr/>
          <a:lstStyle/>
          <a:p>
            <a:pPr lvl="0"/>
            <a:r>
              <a:rPr lang="zh-CN" altLang="en-US" dirty="0" smtClean="0"/>
              <a:t>日常门店每日摆放一张桌子在店外，做健康咨询、用药咨询（可以运用远程审方一体机，和执业药师在线面对面咨询），测血压（对购买高血压药品的每位顾客宣传本店可以随时为顾客测量血压，关注健康，及时了解血压情况）。当班人员每人每天发展新会员</a:t>
            </a:r>
            <a:r>
              <a:rPr lang="en-US" dirty="0" smtClean="0"/>
              <a:t>2</a:t>
            </a:r>
            <a:r>
              <a:rPr lang="zh-CN" altLang="en-US" dirty="0" smtClean="0"/>
              <a:t>名。每周进行考核，对未完成的个人及门店进行处罚。</a:t>
            </a:r>
          </a:p>
          <a:p>
            <a:pPr lvl="0"/>
            <a:r>
              <a:rPr lang="zh-CN" altLang="en-US" dirty="0" smtClean="0"/>
              <a:t>门店筛选</a:t>
            </a:r>
            <a:r>
              <a:rPr lang="en-US" dirty="0" smtClean="0"/>
              <a:t>10</a:t>
            </a:r>
            <a:r>
              <a:rPr lang="zh-CN" altLang="en-US" dirty="0" smtClean="0"/>
              <a:t>名购买糖尿病药品的忠实会员，宣传会员日当天可以到店免费测血糖并做好记录，维护慢病服药人群。</a:t>
            </a:r>
          </a:p>
          <a:p>
            <a:r>
              <a:rPr lang="zh-CN" altLang="en-US" dirty="0" smtClean="0"/>
              <a:t>落实时间：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3</a:t>
            </a:r>
            <a:r>
              <a:rPr lang="zh-CN" altLang="en-US" dirty="0" smtClean="0"/>
              <a:t>月</a:t>
            </a:r>
            <a:r>
              <a:rPr lang="en-US" dirty="0" smtClean="0"/>
              <a:t>     </a:t>
            </a:r>
            <a:r>
              <a:rPr lang="zh-CN" altLang="en-US" dirty="0" smtClean="0"/>
              <a:t>落实人：各门店店长 片区主管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469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989</Words>
  <Application>Microsoft Office PowerPoint</Application>
  <PresentationFormat>自定义</PresentationFormat>
  <Paragraphs>58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拥抱改变    为尊严而战</vt:lpstr>
      <vt:lpstr>2016年工作目标 </vt:lpstr>
      <vt:lpstr>1、以保本点为目标 </vt:lpstr>
      <vt:lpstr>2016年2月销售完成情况：片区完成率94%，完成任务门店3家。怀远店、郫县店、景中路店</vt:lpstr>
      <vt:lpstr>同比2015年2月销售增长门店4家，郫县店、景中路店、问道西路店、聚源店</vt:lpstr>
      <vt:lpstr>客流增长门店3家，景中路店、问道西路店、聚源店</vt:lpstr>
      <vt:lpstr>2月片区销售离保本点差距31.5万。怀远店、聚源店销售达到保本点。</vt:lpstr>
      <vt:lpstr>2、根据2016年2月销售分析首先提升客流。</vt:lpstr>
      <vt:lpstr> </vt:lpstr>
      <vt:lpstr>3、2016年2月大类销售分析 </vt:lpstr>
      <vt:lpstr>中药销售占比健康指标为13%，片区内门店中药销售占比很低，挖掘中药销售提升销量占比，由之前的4.18%提升到7%。 </vt:lpstr>
      <vt:lpstr>4、降低库存</vt:lpstr>
      <vt:lpstr>5、畅销品种缺货跟进</vt:lpstr>
      <vt:lpstr>6、提升自我，专业服务。</vt:lpstr>
      <vt:lpstr>7、 加强门店GSP质量管理规范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Yang</dc:creator>
  <cp:lastModifiedBy>hp</cp:lastModifiedBy>
  <cp:revision>17</cp:revision>
  <dcterms:created xsi:type="dcterms:W3CDTF">2015-05-05T08:02:14Z</dcterms:created>
  <dcterms:modified xsi:type="dcterms:W3CDTF">2016-02-28T03:32:07Z</dcterms:modified>
</cp:coreProperties>
</file>