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91" r:id="rId10"/>
    <p:sldId id="262" r:id="rId11"/>
    <p:sldId id="263" r:id="rId12"/>
    <p:sldId id="29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000"/>
              <a:t>2016</a:t>
            </a:r>
            <a:r>
              <a:rPr altLang="en-US" sz="2000"/>
              <a:t>年季度销售数据</a:t>
            </a:r>
            <a:endParaRPr lang="en-US" altLang="en-US" sz="20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1季度</c:v>
                </c:pt>
                <c:pt idx="1">
                  <c:v>2季度</c:v>
                </c:pt>
                <c:pt idx="2">
                  <c:v>3季度</c:v>
                </c:pt>
                <c:pt idx="3">
                  <c:v>4季度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29767</c:v>
                </c:pt>
                <c:pt idx="1">
                  <c:v>29222</c:v>
                </c:pt>
                <c:pt idx="2">
                  <c:v>57981</c:v>
                </c:pt>
                <c:pt idx="3">
                  <c:v>68960</c:v>
                </c:pt>
              </c:numCache>
            </c:numRef>
          </c:val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1季度</c:v>
                </c:pt>
                <c:pt idx="1">
                  <c:v>2季度</c:v>
                </c:pt>
                <c:pt idx="2">
                  <c:v>3季度</c:v>
                </c:pt>
                <c:pt idx="3">
                  <c:v>4季度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1季度</c:v>
                </c:pt>
                <c:pt idx="1">
                  <c:v>2季度</c:v>
                </c:pt>
                <c:pt idx="2">
                  <c:v>3季度</c:v>
                </c:pt>
                <c:pt idx="3">
                  <c:v>4季度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0"/>
        <c:axId val="913830413"/>
        <c:axId val="205403879"/>
      </c:barChart>
      <c:catAx>
        <c:axId val="91383041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05403879"/>
        <c:crosses val="autoZero"/>
        <c:auto val="1"/>
        <c:lblAlgn val="ctr"/>
        <c:lblOffset val="100"/>
        <c:noMultiLvlLbl val="0"/>
      </c:catAx>
      <c:valAx>
        <c:axId val="205403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1383041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2D9E-3552-4004-A8DC-0FB6D25074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45665" y="1122363"/>
            <a:ext cx="5367867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45665" y="3509963"/>
            <a:ext cx="5367867" cy="16557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C36375E-F159-46D7-9056-E913D25F7C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818F12-5221-4B13-97FE-92C27C8653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1266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375E-F159-46D7-9056-E913D25F7C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8F12-5221-4B13-97FE-92C27C8653B8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2005" indent="-352425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8486" y="-2666186"/>
            <a:ext cx="6855699" cy="1219267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" y="1122364"/>
            <a:ext cx="12192000" cy="2387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2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43149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12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903-4D5C-4D4E-BD44-A81C727F39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8C4C-DD9C-45D2-A3D5-2A126A5CC4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903-4D5C-4D4E-BD44-A81C727F39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8C4C-DD9C-45D2-A3D5-2A126A5CC4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651786">
            <a:off x="2368936" y="1971890"/>
            <a:ext cx="8924136" cy="958298"/>
          </a:xfrm>
        </p:spPr>
        <p:txBody>
          <a:bodyPr anchor="ctr" anchorCtr="0">
            <a:normAutofit/>
          </a:bodyPr>
          <a:lstStyle>
            <a:lvl1pPr algn="ctr">
              <a:defRPr sz="4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0640000">
            <a:off x="1688494" y="4422701"/>
            <a:ext cx="7298005" cy="510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903-4D5C-4D4E-BD44-A81C727F39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8C4C-DD9C-45D2-A3D5-2A126A5CC48D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-1" y="1780028"/>
            <a:ext cx="6893213" cy="1936247"/>
          </a:xfrm>
          <a:prstGeom prst="line">
            <a:avLst/>
          </a:prstGeom>
          <a:noFill/>
          <a:ln w="3175" cap="sq" algn="ctr">
            <a:solidFill>
              <a:schemeClr val="accent1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2205720" y="1130926"/>
            <a:ext cx="5304495" cy="1489990"/>
          </a:xfrm>
          <a:prstGeom prst="line">
            <a:avLst/>
          </a:prstGeom>
          <a:noFill/>
          <a:ln w="3175" cap="sq" algn="ctr">
            <a:solidFill>
              <a:schemeClr val="accent1">
                <a:lumMod val="60000"/>
                <a:lumOff val="40000"/>
              </a:schemeClr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13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V="1">
            <a:off x="8610600" y="3148469"/>
            <a:ext cx="3581401" cy="1005986"/>
          </a:xfrm>
          <a:prstGeom prst="line">
            <a:avLst/>
          </a:prstGeom>
          <a:noFill/>
          <a:ln w="3175" cap="sq" algn="ctr">
            <a:solidFill>
              <a:schemeClr val="accent1">
                <a:lumMod val="60000"/>
                <a:lumOff val="40000"/>
              </a:schemeClr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3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V="1">
            <a:off x="4544106" y="3834900"/>
            <a:ext cx="7647895" cy="2148230"/>
          </a:xfrm>
          <a:prstGeom prst="line">
            <a:avLst/>
          </a:prstGeom>
          <a:noFill/>
          <a:ln w="3175" cap="sq" algn="ctr">
            <a:solidFill>
              <a:schemeClr val="accent1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3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V="1">
            <a:off x="7300876" y="5177153"/>
            <a:ext cx="2134351" cy="599522"/>
          </a:xfrm>
          <a:prstGeom prst="line">
            <a:avLst/>
          </a:prstGeom>
          <a:noFill/>
          <a:ln w="3175" cap="sq" algn="ctr">
            <a:solidFill>
              <a:schemeClr val="accent1">
                <a:lumMod val="60000"/>
                <a:lumOff val="40000"/>
              </a:schemeClr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903-4D5C-4D4E-BD44-A81C727F39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8C4C-DD9C-45D2-A3D5-2A126A5CC4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4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8318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8318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903-4D5C-4D4E-BD44-A81C727F39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8C4C-DD9C-45D2-A3D5-2A126A5CC4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99" y="2647912"/>
            <a:ext cx="6248399" cy="1352099"/>
          </a:xfrm>
        </p:spPr>
        <p:txBody>
          <a:bodyPr anchor="b" anchorCtr="0">
            <a:noAutofit/>
          </a:bodyPr>
          <a:lstStyle>
            <a:lvl1pPr>
              <a:defRPr sz="48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903-4D5C-4D4E-BD44-A81C727F39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8C4C-DD9C-45D2-A3D5-2A126A5CC48D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31999" y="3987310"/>
            <a:ext cx="7560000" cy="1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20"/>
          </a:p>
        </p:txBody>
      </p:sp>
      <p:sp>
        <p:nvSpPr>
          <p:cNvPr id="7" name="任意多边形 6"/>
          <p:cNvSpPr/>
          <p:nvPr>
            <p:custDataLst>
              <p:tags r:id="rId2"/>
            </p:custDataLst>
          </p:nvPr>
        </p:nvSpPr>
        <p:spPr>
          <a:xfrm>
            <a:off x="2908807" y="1611933"/>
            <a:ext cx="2501393" cy="2501377"/>
          </a:xfrm>
          <a:custGeom>
            <a:avLst/>
            <a:gdLst>
              <a:gd name="connsiteX0" fmla="*/ 306359 w 641090"/>
              <a:gd name="connsiteY0" fmla="*/ 310 h 641086"/>
              <a:gd name="connsiteX1" fmla="*/ 587067 w 641090"/>
              <a:gd name="connsiteY1" fmla="*/ 142484 h 641086"/>
              <a:gd name="connsiteX2" fmla="*/ 583447 w 641090"/>
              <a:gd name="connsiteY2" fmla="*/ 503986 h 641086"/>
              <a:gd name="connsiteX3" fmla="*/ 552370 w 641090"/>
              <a:gd name="connsiteY3" fmla="*/ 541046 h 641086"/>
              <a:gd name="connsiteX4" fmla="*/ 520677 w 641090"/>
              <a:gd name="connsiteY4" fmla="*/ 520679 h 641086"/>
              <a:gd name="connsiteX5" fmla="*/ 555874 w 641090"/>
              <a:gd name="connsiteY5" fmla="*/ 163326 h 641086"/>
              <a:gd name="connsiteX6" fmla="*/ 212253 w 641090"/>
              <a:gd name="connsiteY6" fmla="*/ 59090 h 641086"/>
              <a:gd name="connsiteX7" fmla="*/ 42983 w 641090"/>
              <a:gd name="connsiteY7" fmla="*/ 375772 h 641086"/>
              <a:gd name="connsiteX8" fmla="*/ 320557 w 641090"/>
              <a:gd name="connsiteY8" fmla="*/ 603571 h 641086"/>
              <a:gd name="connsiteX9" fmla="*/ 610748 w 641090"/>
              <a:gd name="connsiteY9" fmla="*/ 610750 h 641086"/>
              <a:gd name="connsiteX10" fmla="*/ 641084 w 641090"/>
              <a:gd name="connsiteY10" fmla="*/ 641086 h 641086"/>
              <a:gd name="connsiteX11" fmla="*/ 320558 w 641090"/>
              <a:gd name="connsiteY11" fmla="*/ 641086 h 641086"/>
              <a:gd name="connsiteX12" fmla="*/ 6190 w 641090"/>
              <a:gd name="connsiteY12" fmla="*/ 383091 h 641086"/>
              <a:gd name="connsiteX13" fmla="*/ 197898 w 641090"/>
              <a:gd name="connsiteY13" fmla="*/ 24431 h 641086"/>
              <a:gd name="connsiteX14" fmla="*/ 306359 w 641090"/>
              <a:gd name="connsiteY14" fmla="*/ 310 h 64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1090" h="641086">
                <a:moveTo>
                  <a:pt x="306359" y="310"/>
                </a:moveTo>
                <a:cubicBezTo>
                  <a:pt x="415768" y="-4516"/>
                  <a:pt x="523350" y="47126"/>
                  <a:pt x="587067" y="142484"/>
                </a:cubicBezTo>
                <a:cubicBezTo>
                  <a:pt x="661402" y="253735"/>
                  <a:pt x="657916" y="397377"/>
                  <a:pt x="583447" y="503986"/>
                </a:cubicBezTo>
                <a:lnTo>
                  <a:pt x="552370" y="541046"/>
                </a:lnTo>
                <a:lnTo>
                  <a:pt x="520677" y="520679"/>
                </a:lnTo>
                <a:cubicBezTo>
                  <a:pt x="616150" y="425207"/>
                  <a:pt x="630885" y="275589"/>
                  <a:pt x="555874" y="163326"/>
                </a:cubicBezTo>
                <a:cubicBezTo>
                  <a:pt x="480862" y="51063"/>
                  <a:pt x="336993" y="7421"/>
                  <a:pt x="212253" y="59090"/>
                </a:cubicBezTo>
                <a:cubicBezTo>
                  <a:pt x="87513" y="110759"/>
                  <a:pt x="16642" y="243348"/>
                  <a:pt x="42983" y="375772"/>
                </a:cubicBezTo>
                <a:cubicBezTo>
                  <a:pt x="69324" y="508196"/>
                  <a:pt x="185539" y="603571"/>
                  <a:pt x="320557" y="603571"/>
                </a:cubicBezTo>
                <a:lnTo>
                  <a:pt x="610748" y="610750"/>
                </a:lnTo>
                <a:lnTo>
                  <a:pt x="641084" y="641086"/>
                </a:lnTo>
                <a:lnTo>
                  <a:pt x="320558" y="641086"/>
                </a:lnTo>
                <a:cubicBezTo>
                  <a:pt x="167643" y="641086"/>
                  <a:pt x="36023" y="533068"/>
                  <a:pt x="6190" y="383091"/>
                </a:cubicBezTo>
                <a:cubicBezTo>
                  <a:pt x="-23642" y="233114"/>
                  <a:pt x="56623" y="82949"/>
                  <a:pt x="197898" y="24431"/>
                </a:cubicBezTo>
                <a:cubicBezTo>
                  <a:pt x="233217" y="9802"/>
                  <a:pt x="269890" y="1919"/>
                  <a:pt x="306359" y="3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2640" dirty="0">
              <a:solidFill>
                <a:schemeClr val="accent1"/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54" y="1863954"/>
            <a:ext cx="1970387" cy="190976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 smtClean="0"/>
              <a:t>编辑副标题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903-4D5C-4D4E-BD44-A81C727F39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8C4C-DD9C-45D2-A3D5-2A126A5CC4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903-4D5C-4D4E-BD44-A81C727F39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8C4C-DD9C-45D2-A3D5-2A126A5CC4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903-4D5C-4D4E-BD44-A81C727F39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8C4C-DD9C-45D2-A3D5-2A126A5CC4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7"/>
          <p:cNvSpPr/>
          <p:nvPr userDrawn="1"/>
        </p:nvSpPr>
        <p:spPr>
          <a:xfrm>
            <a:off x="1764000" y="2494800"/>
            <a:ext cx="8668800" cy="22536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</a:gdLst>
            <a:ahLst/>
            <a:cxnLst>
              <a:cxn ang="0">
                <a:pos x="connsiteX0-31" y="connsiteY0-32"/>
              </a:cxn>
              <a:cxn ang="0">
                <a:pos x="connsiteX1-33" y="connsiteY1-34"/>
              </a:cxn>
              <a:cxn ang="0">
                <a:pos x="connsiteX2-35" y="connsiteY2-36"/>
              </a:cxn>
              <a:cxn ang="0">
                <a:pos x="connsiteX3-37" y="connsiteY3-38"/>
              </a:cxn>
              <a:cxn ang="0">
                <a:pos x="connsiteX4-39" y="connsiteY4-40"/>
              </a:cxn>
              <a:cxn ang="0">
                <a:pos x="connsiteX5-41" y="connsiteY5-4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C36375E-F159-46D7-9056-E913D25F7C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818F12-5221-4B13-97FE-92C27C8653B8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764000" y="2494800"/>
            <a:ext cx="8668800" cy="2253600"/>
          </a:xfrm>
          <a:prstGeom prst="rect">
            <a:avLst/>
          </a:prstGeom>
          <a:noFill/>
          <a:ln w="28575" cap="sq" cmpd="sng">
            <a:noFill/>
            <a:prstDash val="solid"/>
            <a:bevel/>
          </a:ln>
        </p:spPr>
        <p:txBody>
          <a:bodyPr lIns="0" tIns="46800" rIns="0" bIns="468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9105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559" y="255122"/>
            <a:ext cx="10512884" cy="581770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673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915583"/>
            <a:ext cx="10515600" cy="1336675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80833" y="3279246"/>
            <a:ext cx="5617634" cy="4312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C36375E-F159-46D7-9056-E913D25F7C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818F12-5221-4B13-97FE-92C27C8653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C36375E-F159-46D7-9056-E913D25F7C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818F12-5221-4B13-97FE-92C27C8653B8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矩形 7"/>
          <p:cNvSpPr/>
          <p:nvPr userDrawn="1"/>
        </p:nvSpPr>
        <p:spPr>
          <a:xfrm>
            <a:off x="1576388" y="2160000"/>
            <a:ext cx="4086000" cy="33336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0 h 0"/>
              <a:gd name="connsiteX1-45" fmla="*/ 2520280 w 2520280"/>
              <a:gd name="connsiteY1-46" fmla="*/ 0 h 0"/>
              <a:gd name="connsiteX2-47" fmla="*/ 0 w 2520280"/>
              <a:gd name="connsiteY2-48" fmla="*/ 0 h 0"/>
            </a:gdLst>
            <a:ahLst/>
            <a:cxnLst>
              <a:cxn ang="0">
                <a:pos x="connsiteX0-43" y="connsiteY0-44"/>
              </a:cxn>
              <a:cxn ang="0">
                <a:pos x="connsiteX1-45" y="connsiteY1-46"/>
              </a:cxn>
              <a:cxn ang="0">
                <a:pos x="connsiteX2-47" y="connsiteY2-48"/>
              </a:cxn>
            </a:cxnLst>
            <a:rect l="l" t="t" r="r" b="b"/>
            <a:pathLst>
              <a:path w="2520280"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b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7"/>
          <p:cNvSpPr/>
          <p:nvPr userDrawn="1"/>
        </p:nvSpPr>
        <p:spPr>
          <a:xfrm>
            <a:off x="6529041" y="2160000"/>
            <a:ext cx="4086000" cy="33336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800" y="2160000"/>
            <a:ext cx="4086000" cy="3333600"/>
          </a:xfrm>
        </p:spPr>
        <p:txBody>
          <a:bodyPr lIns="0" rIns="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4958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530400" y="2160000"/>
            <a:ext cx="4086000" cy="3333600"/>
          </a:xfrm>
        </p:spPr>
        <p:txBody>
          <a:bodyPr lIns="0" rIns="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4958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48400"/>
            <a:ext cx="10515600" cy="738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22630" indent="-2730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22630" indent="-2730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C36375E-F159-46D7-9056-E913D25F7C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818F12-5221-4B13-97FE-92C27C8653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764632" y="2610000"/>
            <a:ext cx="6994097" cy="1198800"/>
          </a:xfrm>
        </p:spPr>
        <p:txBody>
          <a:bodyPr anchor="t" anchorCtr="0">
            <a:normAutofit/>
          </a:bodyPr>
          <a:lstStyle>
            <a:lvl1pPr algn="r">
              <a:defRPr sz="7200">
                <a:solidFill>
                  <a:schemeClr val="tx1"/>
                </a:solidFill>
                <a:latin typeface="Brush Script Std"/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C36375E-F159-46D7-9056-E913D25F7C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818F12-5221-4B13-97FE-92C27C8653B8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29" y="895350"/>
            <a:ext cx="3433271" cy="24479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C36375E-F159-46D7-9056-E913D25F7C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818F12-5221-4B13-97FE-92C27C8653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1266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715106"/>
            <a:ext cx="4165200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4000" y="715106"/>
            <a:ext cx="6170400" cy="54036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315306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743200" cy="391013"/>
          </a:xfrm>
        </p:spPr>
        <p:txBody>
          <a:bodyPr>
            <a:normAutofit/>
          </a:bodyPr>
          <a:lstStyle/>
          <a:p>
            <a:fld id="{2C36375E-F159-46D7-9056-E913D25F7C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91013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2743200" cy="391013"/>
          </a:xfrm>
        </p:spPr>
        <p:txBody>
          <a:bodyPr>
            <a:normAutofit/>
          </a:bodyPr>
          <a:lstStyle/>
          <a:p>
            <a:fld id="{18818F12-5221-4B13-97FE-92C27C8653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1266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422031"/>
            <a:ext cx="2628900" cy="5754931"/>
          </a:xfrm>
        </p:spPr>
        <p:txBody>
          <a:bodyPr vert="eaVer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422031"/>
            <a:ext cx="7734300" cy="5754931"/>
          </a:xfrm>
        </p:spPr>
        <p:txBody>
          <a:bodyPr vert="eaVert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2005" indent="-34290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C36375E-F159-46D7-9056-E913D25F7C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818F12-5221-4B13-97FE-92C27C8653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image" Target="../media/image5.png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249011"/>
            <a:ext cx="10515600" cy="737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364343"/>
            <a:ext cx="10515600" cy="4812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266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6375E-F159-46D7-9056-E913D25F7C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266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266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18F12-5221-4B13-97FE-92C27C8653B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30000"/>
        </a:lnSpc>
        <a:spcBef>
          <a:spcPts val="12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9580" indent="0" algn="just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8017" y="-2668016"/>
            <a:ext cx="6855967" cy="1219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82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345474"/>
            <a:ext cx="10515600" cy="4831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36903-4D5C-4D4E-BD44-A81C727F39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08C4C-DD9C-45D2-A3D5-2A126A5CC4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6.jpeg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7.jpeg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5000">
              <a:schemeClr val="bg1"/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50265" y="807720"/>
            <a:ext cx="10353040" cy="33832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endParaRPr lang="zh-CN" altLang="en-US" sz="7200" b="1"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7200" b="1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四川太极大药房旗舰店</a:t>
            </a:r>
            <a:endParaRPr lang="zh-CN" altLang="en-US" sz="7200" b="1"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7200" b="1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竞聘表</a:t>
            </a:r>
            <a:endParaRPr lang="zh-CN" altLang="en-US" sz="7200" b="1"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3000" y="3016885"/>
            <a:ext cx="7924800" cy="18135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Plain">
              <a:avLst/>
            </a:prstTxWarp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/>
            <a:r>
              <a:rPr lang="zh-CN" altLang="en-US" sz="720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谢谢观赏</a:t>
            </a:r>
            <a:endParaRPr lang="zh-CN" altLang="en-US" sz="7200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5000">
              <a:schemeClr val="bg1"/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l="38784"/>
          <a:stretch>
            <a:fillRect/>
          </a:stretch>
        </p:blipFill>
        <p:spPr>
          <a:xfrm>
            <a:off x="5896168" y="1564742"/>
            <a:ext cx="5967412" cy="39801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28136" y="833438"/>
            <a:ext cx="4262438" cy="1601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462D27"/>
                </a:solidFill>
                <a:effectLst/>
                <a:latin typeface="Arial" panose="020B0604020202020204" pitchFamily="34" charset="0"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 sz="4000" smtClean="0">
                <a:latin typeface="+mj-lt"/>
                <a:ea typeface="+mj-ea"/>
              </a:rPr>
              <a:t>沉淀过去  兢兢业业   共创未来</a:t>
            </a:r>
            <a:endParaRPr lang="zh-CN" altLang="en-US" sz="4000" smtClean="0">
              <a:latin typeface="+mj-lt"/>
              <a:ea typeface="+mj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28136" y="2443163"/>
            <a:ext cx="4262438" cy="3813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7970" indent="-267970" defTabSz="685800">
              <a:lnSpc>
                <a:spcPct val="11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ebdings" panose="05030102010509060703" pitchFamily="18" charset="2"/>
              <a:buChar char=""/>
              <a:defRPr sz="2000" baseline="0"/>
            </a:lvl1pPr>
            <a:lvl2pPr marL="267970" indent="-267970" algn="just" defTabSz="685800">
              <a:lnSpc>
                <a:spcPct val="130000"/>
              </a:lnSpc>
              <a:spcBef>
                <a:spcPts val="0"/>
              </a:spcBef>
              <a:spcAft>
                <a:spcPts val="45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Char char=" "/>
              <a:defRPr sz="2000" baseline="0">
                <a:latin typeface="Arial" panose="020B0604020202020204" pitchFamily="34" charset="0"/>
                <a:ea typeface="黑体" panose="02010609060101010101" charset="-122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indent="0" algn="l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</a:pPr>
            <a:r>
              <a:rPr lang="en-US" altLang="zh-CN" sz="2400" smtClean="0"/>
              <a:t>   </a:t>
            </a:r>
            <a:endParaRPr lang="en-US" altLang="zh-CN" sz="2400" smtClean="0"/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</a:pPr>
            <a:r>
              <a:rPr lang="en-US" altLang="zh-CN" sz="2400" smtClean="0"/>
              <a:t>   </a:t>
            </a:r>
            <a:r>
              <a:rPr lang="en-US" altLang="zh-CN" sz="2400" b="1" smtClean="0"/>
              <a:t> </a:t>
            </a:r>
            <a:r>
              <a:rPr lang="zh-CN" altLang="en-US" sz="2400" b="1" smtClean="0"/>
              <a:t>竞聘人：   程帆</a:t>
            </a:r>
            <a:r>
              <a:rPr lang="en-US" altLang="zh-CN" sz="2400" b="1" smtClean="0"/>
              <a:t> </a:t>
            </a:r>
            <a:endParaRPr lang="en-US" altLang="zh-CN" sz="2400" b="1" smtClean="0"/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</a:pPr>
            <a:r>
              <a:rPr lang="en-US" altLang="zh-CN" sz="2400" smtClean="0"/>
              <a:t>        </a:t>
            </a:r>
            <a:endParaRPr lang="en-US" altLang="zh-CN" sz="2400" smtClean="0"/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</a:pPr>
            <a:r>
              <a:rPr lang="en-US" altLang="zh-CN" sz="2400" smtClean="0"/>
              <a:t>   </a:t>
            </a:r>
            <a:r>
              <a:rPr lang="zh-CN" altLang="en-US" sz="2400" b="1" smtClean="0"/>
              <a:t>竞聘岗位：旗舰店收银员</a:t>
            </a:r>
            <a:endParaRPr lang="zh-CN" altLang="en-US" sz="2400" b="1" smtClean="0"/>
          </a:p>
          <a:p>
            <a:pPr marL="228600" indent="-228600" algn="l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endParaRPr lang="zh-CN" altLang="en-US" sz="2400" b="1" smtClean="0"/>
          </a:p>
          <a:p>
            <a:pPr marL="228600" indent="-228600" algn="l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endParaRPr lang="zh-CN" altLang="en-US" sz="2400" smtClean="0"/>
          </a:p>
          <a:p>
            <a:pPr marL="228600" indent="-228600" algn="l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endParaRPr lang="zh-CN" altLang="en-US" sz="2400" smtClean="0"/>
          </a:p>
          <a:p>
            <a:pPr marL="228600" indent="-228600" algn="l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zh-CN" altLang="en-US" sz="2400" smtClean="0"/>
              <a:t>                                                            </a:t>
            </a:r>
            <a:endParaRPr lang="zh-CN" altLang="en-US" sz="2400" smtClean="0"/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5000">
              <a:schemeClr val="bg1"/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l="38784"/>
          <a:stretch>
            <a:fillRect/>
          </a:stretch>
        </p:blipFill>
        <p:spPr>
          <a:xfrm>
            <a:off x="5895975" y="1316990"/>
            <a:ext cx="5967095" cy="4339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47040" y="69850"/>
            <a:ext cx="4288155" cy="13385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462D27"/>
                </a:solidFill>
                <a:effectLst/>
                <a:latin typeface="Arial" panose="020B0604020202020204" pitchFamily="34" charset="0"/>
                <a:ea typeface="黑体" panose="02010609060101010101" charset="-122"/>
                <a:cs typeface="+mj-cs"/>
              </a:defRPr>
            </a:lvl1pPr>
          </a:lstStyle>
          <a:p>
            <a:pPr algn="l"/>
            <a:r>
              <a:rPr lang="zh-CN" altLang="en-US" sz="4000" smtClean="0">
                <a:latin typeface="+mj-lt"/>
                <a:ea typeface="+mj-ea"/>
              </a:rPr>
              <a:t>目录</a:t>
            </a:r>
            <a:endParaRPr lang="zh-CN" altLang="en-US" sz="4000" smtClean="0">
              <a:latin typeface="+mj-lt"/>
              <a:ea typeface="+mj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57480" y="1316355"/>
            <a:ext cx="5485765" cy="4839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7970" indent="-267970" defTabSz="685800">
              <a:lnSpc>
                <a:spcPct val="11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ebdings" panose="05030102010509060703" pitchFamily="18" charset="2"/>
              <a:buChar char=""/>
              <a:defRPr sz="2000" baseline="0"/>
            </a:lvl1pPr>
            <a:lvl2pPr marL="267970" indent="-267970" algn="just" defTabSz="685800">
              <a:lnSpc>
                <a:spcPct val="130000"/>
              </a:lnSpc>
              <a:spcBef>
                <a:spcPts val="0"/>
              </a:spcBef>
              <a:spcAft>
                <a:spcPts val="45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Char char=" "/>
              <a:defRPr sz="2000" baseline="0">
                <a:latin typeface="Arial" panose="020B0604020202020204" pitchFamily="34" charset="0"/>
                <a:ea typeface="黑体" panose="02010609060101010101" charset="-122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smtClean="0"/>
              <a:t> </a:t>
            </a:r>
            <a:r>
              <a:rPr lang="zh-CN" altLang="en-US" sz="2400" b="1" smtClean="0"/>
              <a:t>一、个人 介绍</a:t>
            </a:r>
            <a:endParaRPr lang="zh-CN" altLang="en-US" sz="2400" b="1" smtClean="0"/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400" b="1" smtClean="0"/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smtClean="0"/>
              <a:t>二、个人表现</a:t>
            </a:r>
            <a:endParaRPr lang="zh-CN" altLang="en-US" sz="2400" b="1" smtClean="0"/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smtClean="0"/>
              <a:t> </a:t>
            </a:r>
            <a:endParaRPr lang="zh-CN" altLang="en-US" sz="2400" b="1" smtClean="0"/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smtClean="0"/>
              <a:t>三、竞聘岗位理解及竞聘优势</a:t>
            </a:r>
            <a:endParaRPr lang="zh-CN" altLang="en-US" sz="2400" b="1" smtClean="0"/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zh-CN" altLang="en-US" sz="2400" b="1" smtClean="0"/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smtClean="0"/>
              <a:t>四、</a:t>
            </a:r>
            <a:r>
              <a:rPr lang="en-US" altLang="zh-CN" sz="2400" b="1" smtClean="0"/>
              <a:t>2017</a:t>
            </a:r>
            <a:r>
              <a:rPr lang="zh-CN" altLang="en-US" sz="2400" b="1" smtClean="0"/>
              <a:t>年工作计划      </a:t>
            </a:r>
            <a:endParaRPr lang="zh-CN" altLang="en-US" sz="2400" b="1" smtClean="0"/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zh-CN" altLang="en-US" sz="2400" b="1" smtClean="0"/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smtClean="0"/>
              <a:t>五、结束语 </a:t>
            </a:r>
            <a:endParaRPr lang="zh-CN" altLang="en-US" sz="2400" b="1" smtClean="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5000">
              <a:schemeClr val="bg1"/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1780" y="95885"/>
            <a:ext cx="8554085" cy="1325880"/>
          </a:xfrm>
        </p:spPr>
        <p:txBody>
          <a:bodyPr/>
          <a:p>
            <a:pPr algn="l"/>
            <a:r>
              <a:rPr lang="en-US" altLang="zh-CN"/>
              <a:t>             </a:t>
            </a:r>
            <a:r>
              <a:rPr lang="en-US" altLang="zh-CN" sz="6600"/>
              <a:t>  </a:t>
            </a:r>
            <a:r>
              <a:rPr lang="en-US" altLang="zh-CN" sz="6600" b="1">
                <a:latin typeface="华文琥珀" panose="02010800040101010101" charset="-122"/>
                <a:ea typeface="华文琥珀" panose="02010800040101010101" charset="-122"/>
              </a:rPr>
              <a:t> </a:t>
            </a:r>
            <a:r>
              <a:rPr lang="zh-CN" altLang="en-US" sz="6600" b="1">
                <a:solidFill>
                  <a:srgbClr val="C00000"/>
                </a:solidFill>
                <a:latin typeface="华文琥珀" panose="02010800040101010101" charset="-122"/>
                <a:ea typeface="华文琥珀" panose="02010800040101010101" charset="-122"/>
              </a:rPr>
              <a:t>个人介绍</a:t>
            </a:r>
            <a:endParaRPr lang="zh-CN" altLang="en-US" sz="6600" b="1">
              <a:solidFill>
                <a:srgbClr val="C00000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4295" y="2241550"/>
            <a:ext cx="10515600" cy="4351338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zh-CN" sz="3200" b="1"/>
              <a:t> </a:t>
            </a:r>
            <a:endParaRPr lang="zh-CN" altLang="en-US" sz="3200"/>
          </a:p>
        </p:txBody>
      </p:sp>
      <p:sp>
        <p:nvSpPr>
          <p:cNvPr id="8" name="流程图: 决策 7"/>
          <p:cNvSpPr/>
          <p:nvPr/>
        </p:nvSpPr>
        <p:spPr>
          <a:xfrm>
            <a:off x="223520" y="1704975"/>
            <a:ext cx="5117465" cy="2235835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accent1"/>
                </a:solidFill>
              </a:rPr>
              <a:t>姓名：程帆</a:t>
            </a:r>
            <a:endParaRPr lang="zh-CN" altLang="en-US" sz="3600" b="1">
              <a:solidFill>
                <a:schemeClr val="accent1"/>
              </a:solidFill>
            </a:endParaRPr>
          </a:p>
        </p:txBody>
      </p:sp>
      <p:sp>
        <p:nvSpPr>
          <p:cNvPr id="10" name="流程图: 决策 9"/>
          <p:cNvSpPr/>
          <p:nvPr/>
        </p:nvSpPr>
        <p:spPr>
          <a:xfrm>
            <a:off x="353060" y="4357370"/>
            <a:ext cx="4987925" cy="2235835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accent1"/>
                </a:solidFill>
              </a:rPr>
              <a:t>专业：护理学</a:t>
            </a:r>
            <a:endParaRPr lang="zh-CN" altLang="en-US" sz="3200" b="1">
              <a:solidFill>
                <a:schemeClr val="accent1"/>
              </a:solidFill>
            </a:endParaRPr>
          </a:p>
        </p:txBody>
      </p:sp>
      <p:sp>
        <p:nvSpPr>
          <p:cNvPr id="11" name="流程图: 决策 10"/>
          <p:cNvSpPr/>
          <p:nvPr/>
        </p:nvSpPr>
        <p:spPr>
          <a:xfrm>
            <a:off x="6086475" y="1680210"/>
            <a:ext cx="4967605" cy="2260600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accent1"/>
                </a:solidFill>
              </a:rPr>
              <a:t>毕业院校：华西卫校</a:t>
            </a:r>
            <a:endParaRPr lang="zh-CN" altLang="en-US" sz="3200" b="1">
              <a:solidFill>
                <a:schemeClr val="accent1"/>
              </a:solidFill>
            </a:endParaRPr>
          </a:p>
        </p:txBody>
      </p:sp>
      <p:sp>
        <p:nvSpPr>
          <p:cNvPr id="12" name="流程图: 决策 11"/>
          <p:cNvSpPr/>
          <p:nvPr/>
        </p:nvSpPr>
        <p:spPr>
          <a:xfrm>
            <a:off x="6086475" y="4277995"/>
            <a:ext cx="4987925" cy="2307590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zh-CN" sz="2400" b="1">
                <a:solidFill>
                  <a:schemeClr val="accent1"/>
                </a:solidFill>
              </a:rPr>
              <a:t>工作经历：</a:t>
            </a:r>
            <a:r>
              <a:rPr lang="en-US" altLang="zh-CN" sz="2400" b="1">
                <a:solidFill>
                  <a:schemeClr val="accent1"/>
                </a:solidFill>
              </a:rPr>
              <a:t>2012</a:t>
            </a:r>
            <a:r>
              <a:rPr lang="zh-CN" altLang="en-US" sz="2400" b="1">
                <a:solidFill>
                  <a:schemeClr val="accent1"/>
                </a:solidFill>
              </a:rPr>
              <a:t>年</a:t>
            </a:r>
            <a:r>
              <a:rPr lang="en-US" altLang="zh-CN" sz="2400" b="1">
                <a:solidFill>
                  <a:schemeClr val="accent1"/>
                </a:solidFill>
              </a:rPr>
              <a:t>6</a:t>
            </a:r>
            <a:r>
              <a:rPr lang="zh-CN" altLang="en-US" sz="2400" b="1">
                <a:solidFill>
                  <a:schemeClr val="accent1"/>
                </a:solidFill>
              </a:rPr>
              <a:t>月</a:t>
            </a:r>
            <a:r>
              <a:rPr lang="en-US" altLang="zh-CN" sz="2400" b="1">
                <a:solidFill>
                  <a:schemeClr val="accent1"/>
                </a:solidFill>
              </a:rPr>
              <a:t>—</a:t>
            </a:r>
            <a:r>
              <a:rPr lang="zh-CN" altLang="en-US" sz="2400" b="1">
                <a:solidFill>
                  <a:schemeClr val="accent1"/>
                </a:solidFill>
              </a:rPr>
              <a:t>至今，在成都太极大药房担任收银员一职</a:t>
            </a:r>
            <a:endParaRPr lang="zh-CN" altLang="en-US" sz="2400" b="1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5000">
              <a:schemeClr val="bg1"/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5825" y="263525"/>
            <a:ext cx="6720205" cy="892175"/>
          </a:xfrm>
        </p:spPr>
        <p:txBody>
          <a:bodyPr>
            <a:normAutofit fontScale="90000"/>
          </a:bodyPr>
          <a:p>
            <a:pPr algn="ctr"/>
            <a:r>
              <a:rPr lang="zh-CN" altLang="en-US" sz="6600">
                <a:solidFill>
                  <a:srgbClr val="C00000"/>
                </a:solidFill>
                <a:latin typeface="华文琥珀" panose="02010800040101010101" charset="-122"/>
                <a:ea typeface="华文琥珀" panose="02010800040101010101" charset="-122"/>
              </a:rPr>
              <a:t>个人表现</a:t>
            </a:r>
            <a:endParaRPr lang="zh-CN" altLang="en-US" sz="6600">
              <a:solidFill>
                <a:srgbClr val="C00000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115185"/>
            <a:ext cx="10515600" cy="4351338"/>
          </a:xfrm>
        </p:spPr>
        <p:txBody>
          <a:bodyPr/>
          <a:p>
            <a:pPr marL="0" indent="0">
              <a:buNone/>
            </a:pPr>
            <a:r>
              <a:rPr lang="en-US" altLang="zh-CN"/>
              <a:t>            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</a:t>
            </a:r>
            <a:endParaRPr lang="zh-CN" altLang="en-US" sz="360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67655" y="1155700"/>
            <a:ext cx="1605280" cy="1091565"/>
          </a:xfrm>
          <a:prstGeom prst="ellipse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服务方面</a:t>
            </a: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403215" y="2478405"/>
            <a:ext cx="1569720" cy="1159510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收银方面</a:t>
            </a: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417185" y="3869690"/>
            <a:ext cx="1555750" cy="1259205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收银管理</a:t>
            </a: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417185" y="5327015"/>
            <a:ext cx="1569720" cy="1046480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促销活动</a:t>
            </a:r>
            <a:endParaRPr lang="zh-CN" altLang="en-US"/>
          </a:p>
        </p:txBody>
      </p:sp>
      <p:sp>
        <p:nvSpPr>
          <p:cNvPr id="11" name="左大括号 10"/>
          <p:cNvSpPr/>
          <p:nvPr/>
        </p:nvSpPr>
        <p:spPr>
          <a:xfrm>
            <a:off x="5029200" y="1438275"/>
            <a:ext cx="212090" cy="46958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099300" y="1249045"/>
            <a:ext cx="431673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+mn-ea"/>
                <a:sym typeface="+mn-ea"/>
              </a:rPr>
              <a:t>热心为顾客服务，认真做好药品装袋，确保每一位顾客购买的药品没有问题，同时细致耐心的解答每一位顾客的疑问。</a:t>
            </a:r>
            <a:endParaRPr lang="zh-CN" altLang="en-US"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99300" y="2703830"/>
            <a:ext cx="47802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+mn-ea"/>
                <a:sym typeface="+mn-ea"/>
              </a:rPr>
              <a:t>工作期间处理好每一笔款项，整理好收款账单，未出过较大错误。同时</a:t>
            </a:r>
            <a:r>
              <a:rPr lang="en-US" altLang="zh-CN" b="1">
                <a:latin typeface="+mn-ea"/>
                <a:sym typeface="+mn-ea"/>
              </a:rPr>
              <a:t>2016</a:t>
            </a:r>
            <a:r>
              <a:rPr lang="zh-CN" altLang="en-US" b="1">
                <a:latin typeface="+mn-ea"/>
                <a:sym typeface="+mn-ea"/>
              </a:rPr>
              <a:t>年自己完成销售额</a:t>
            </a:r>
            <a:r>
              <a:rPr lang="en-US" altLang="zh-CN" b="1">
                <a:latin typeface="+mn-ea"/>
                <a:sym typeface="+mn-ea"/>
              </a:rPr>
              <a:t>18.5</a:t>
            </a:r>
            <a:r>
              <a:rPr lang="zh-CN" altLang="en-US" b="1">
                <a:latin typeface="+mn-ea"/>
                <a:sym typeface="+mn-ea"/>
              </a:rPr>
              <a:t>万元。</a:t>
            </a:r>
            <a:endParaRPr lang="zh-CN" altLang="en-US"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98665" y="4313555"/>
            <a:ext cx="449135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+mn-ea"/>
                <a:sym typeface="+mn-ea"/>
              </a:rPr>
              <a:t>管理好物资；带领收银小组做好日常收银工作，对接好换班人员。</a:t>
            </a:r>
            <a:endParaRPr lang="zh-CN" altLang="en-US">
              <a:latin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98665" y="5501005"/>
            <a:ext cx="472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+mn-ea"/>
                <a:sym typeface="+mn-ea"/>
              </a:rPr>
              <a:t>积极配合店内不定期展开的促销活动，共同制作促销活动</a:t>
            </a:r>
            <a:r>
              <a:rPr lang="en-US" altLang="zh-CN" b="1">
                <a:latin typeface="+mn-ea"/>
                <a:sym typeface="+mn-ea"/>
              </a:rPr>
              <a:t>POP</a:t>
            </a:r>
            <a:r>
              <a:rPr lang="zh-CN" altLang="en-US" b="1">
                <a:latin typeface="+mn-ea"/>
                <a:sym typeface="+mn-ea"/>
              </a:rPr>
              <a:t>等，顺利完成每一次促销活动。</a:t>
            </a:r>
            <a:endParaRPr lang="zh-CN" altLang="en-US">
              <a:latin typeface="+mn-ea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71120" y="746125"/>
          <a:ext cx="4958080" cy="586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5000">
              <a:schemeClr val="bg1"/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85105" y="12103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竞聘岗位理解</a:t>
            </a:r>
            <a:endParaRPr lang="zh-CN" altLang="en-US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64845" y="1156335"/>
            <a:ext cx="10550525" cy="4836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None/>
            </a:pPr>
            <a:r>
              <a:rPr lang="zh-CN" altLang="en-US" sz="2800" b="1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  <a:sym typeface="+mn-ea"/>
              </a:rPr>
              <a:t>竞聘岗位理解主要有</a:t>
            </a:r>
            <a:endParaRPr lang="zh-CN" altLang="en-US" sz="2800" b="1">
              <a:solidFill>
                <a:schemeClr val="tx1"/>
              </a:solidFill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  <a:p>
            <a:pPr algn="ctr">
              <a:buNone/>
            </a:pP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、正确迅速结账（包括熟悉收银机的操作，价格输入；熟悉促销商品的 价格以及促销商品内容。）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ctr">
              <a:buNone/>
            </a:pP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ctr">
              <a:buNone/>
            </a:pP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、亲切待客（熟练收银员的应对用语，应对态度，应对方法等待客之道；适宜的仪容仪表）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ctr">
              <a:buNone/>
            </a:pP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ctr">
              <a:buNone/>
            </a:pP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、迅速服务（为顾客提供咨询和礼仪服务；熟练迅速而正确的装袋服务。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5000">
              <a:schemeClr val="bg1"/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85105" y="12103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竞聘优势</a:t>
            </a:r>
            <a:endParaRPr lang="zh-CN" altLang="en-US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流程图: 准备 2"/>
          <p:cNvSpPr/>
          <p:nvPr/>
        </p:nvSpPr>
        <p:spPr>
          <a:xfrm>
            <a:off x="838200" y="1691005"/>
            <a:ext cx="2407920" cy="854075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工作作风</a:t>
            </a:r>
            <a:endParaRPr lang="zh-CN" altLang="en-US" sz="24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" name="流程图: 准备 4"/>
          <p:cNvSpPr/>
          <p:nvPr/>
        </p:nvSpPr>
        <p:spPr>
          <a:xfrm>
            <a:off x="838200" y="2865120"/>
            <a:ext cx="2407285" cy="899160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收银业务</a:t>
            </a:r>
            <a:endParaRPr lang="zh-CN" altLang="en-US" sz="24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" name="流程图: 准备 5"/>
          <p:cNvSpPr/>
          <p:nvPr/>
        </p:nvSpPr>
        <p:spPr>
          <a:xfrm>
            <a:off x="838200" y="4008755"/>
            <a:ext cx="2406650" cy="929640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产品知识</a:t>
            </a:r>
            <a:endParaRPr lang="zh-CN" altLang="en-US" sz="24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7" name="流程图: 准备 6"/>
          <p:cNvSpPr/>
          <p:nvPr/>
        </p:nvSpPr>
        <p:spPr>
          <a:xfrm>
            <a:off x="838200" y="5191760"/>
            <a:ext cx="2406650" cy="883920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团队合作</a:t>
            </a:r>
            <a:endParaRPr lang="zh-CN" altLang="en-US" sz="24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084320" y="1691005"/>
            <a:ext cx="5867400" cy="88392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具备正直的人品，良好的修养以及完善的工作作风。</a:t>
            </a:r>
            <a:endParaRPr lang="zh-CN" altLang="en-US" sz="24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084320" y="2865120"/>
            <a:ext cx="5868035" cy="8991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熟悉旗舰店的业务，以及运作模式。</a:t>
            </a:r>
            <a:endParaRPr lang="zh-CN" altLang="en-US" sz="24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084320" y="4008755"/>
            <a:ext cx="5913120" cy="9290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熟悉店内各种药品知识，能很好的为每一位顾客讲解好，做好顾客的健康顾问</a:t>
            </a:r>
            <a:endParaRPr lang="zh-CN" altLang="en-US" sz="24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099560" y="5191760"/>
            <a:ext cx="5883275" cy="9753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良好的人际关系，强烈的团队意识，能很好的和同事共同完成公司下达任务。</a:t>
            </a:r>
            <a:endParaRPr lang="zh-CN" altLang="en-US" sz="24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5000">
              <a:schemeClr val="bg1"/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6867" name="任意多边形 45"/>
          <p:cNvSpPr/>
          <p:nvPr>
            <p:custDataLst>
              <p:tags r:id="rId1"/>
            </p:custDataLst>
          </p:nvPr>
        </p:nvSpPr>
        <p:spPr bwMode="auto">
          <a:xfrm>
            <a:off x="1699260" y="1272540"/>
            <a:ext cx="8794115" cy="5280025"/>
          </a:xfrm>
          <a:custGeom>
            <a:avLst/>
            <a:gdLst>
              <a:gd name="T0" fmla="*/ 0 w 3456384"/>
              <a:gd name="T1" fmla="*/ 3054350 h 3882329"/>
              <a:gd name="T2" fmla="*/ 8794750 w 3456384"/>
              <a:gd name="T3" fmla="*/ 3054350 h 3882329"/>
              <a:gd name="T4" fmla="*/ 0 w 3456384"/>
              <a:gd name="T5" fmla="*/ 3054350 h 3882329"/>
              <a:gd name="T6" fmla="*/ 0 w 3456384"/>
              <a:gd name="T7" fmla="*/ 0 h 3882329"/>
              <a:gd name="T8" fmla="*/ 8794750 w 3456384"/>
              <a:gd name="T9" fmla="*/ 0 h 3882329"/>
              <a:gd name="T10" fmla="*/ 0 w 3456384"/>
              <a:gd name="T11" fmla="*/ 0 h 38823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56384"/>
              <a:gd name="T19" fmla="*/ 0 h 3882329"/>
              <a:gd name="T20" fmla="*/ 3456384 w 3456384"/>
              <a:gd name="T21" fmla="*/ 3882329 h 38823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56384" h="3882329">
                <a:moveTo>
                  <a:pt x="0" y="3882329"/>
                </a:moveTo>
                <a:lnTo>
                  <a:pt x="3456384" y="3882329"/>
                </a:lnTo>
                <a:lnTo>
                  <a:pt x="0" y="3882329"/>
                </a:lnTo>
                <a:close/>
                <a:moveTo>
                  <a:pt x="0" y="0"/>
                </a:moveTo>
                <a:lnTo>
                  <a:pt x="3456384" y="0"/>
                </a:lnTo>
                <a:lnTo>
                  <a:pt x="0" y="0"/>
                </a:lnTo>
                <a:close/>
              </a:path>
            </a:pathLst>
          </a:custGeom>
          <a:noFill/>
          <a:ln w="22225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71981" rIns="0" bIns="71981" anchor="t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marL="0" indent="0">
              <a:lnSpc>
                <a:spcPct val="300000"/>
              </a:lnSpc>
              <a:buNone/>
            </a:pPr>
            <a:endParaRPr lang="zh-CN" altLang="en-US" sz="1800" smtClean="0">
              <a:latin typeface="+mn-lt"/>
              <a:ea typeface="+mn-ea"/>
            </a:endParaRPr>
          </a:p>
          <a:p>
            <a:pPr marL="0" indent="0">
              <a:lnSpc>
                <a:spcPct val="300000"/>
              </a:lnSpc>
              <a:buNone/>
            </a:pPr>
            <a:endParaRPr lang="zh-CN" altLang="en-US" sz="1800" smtClean="0">
              <a:latin typeface="+mn-lt"/>
              <a:ea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73685" y="281940"/>
            <a:ext cx="10972800" cy="65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Autofit/>
            <a:scene3d>
              <a:camera prst="orthographicFront"/>
              <a:lightRig rig="threePt" dir="t"/>
            </a:scene3d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 Black" panose="020B0A04020102020204" pitchFamily="34" charset="0"/>
                <a:ea typeface="微软雅黑" panose="020B0503020204020204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 Black" panose="020B0A04020102020204" pitchFamily="34" charset="0"/>
                <a:ea typeface="微软雅黑" panose="020B0503020204020204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 Black" panose="020B0A04020102020204" pitchFamily="34" charset="0"/>
                <a:ea typeface="微软雅黑" panose="020B0503020204020204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 Black" panose="020B0A04020102020204" pitchFamily="34" charset="0"/>
                <a:ea typeface="微软雅黑" panose="020B0503020204020204" charset="-122"/>
                <a:cs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</a:defRPr>
            </a:lvl7pPr>
            <a:lvl8pPr marL="13709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</a:defRPr>
            </a:lvl8pPr>
            <a:lvl9pPr marL="18281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</a:defRPr>
            </a:lvl9pPr>
          </a:lstStyle>
          <a:p>
            <a:pPr algn="ctr"/>
            <a:r>
              <a:rPr lang="en-US" altLang="zh-CN" sz="480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2017</a:t>
            </a:r>
            <a:r>
              <a:rPr lang="zh-CN" altLang="en-US" sz="480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年工作计划</a:t>
            </a:r>
            <a:endParaRPr lang="zh-CN" altLang="en-US" sz="480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椭圆 6"/>
          <p:cNvSpPr/>
          <p:nvPr/>
        </p:nvSpPr>
        <p:spPr>
          <a:xfrm>
            <a:off x="1584325" y="1523365"/>
            <a:ext cx="9662160" cy="15773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一、成为更专业收银员，确保收银错误率为零，每天仔细核对好当天账单信息；及时上报销量，分析不足之处。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584325" y="3290570"/>
            <a:ext cx="9662160" cy="15011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二、更好的完成公司销售任务，做出更好的业绩成绩；积极配合店内各种促销活动，提升销量。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699260" y="4982210"/>
            <a:ext cx="9752965" cy="14484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indent="0">
              <a:buNone/>
            </a:pP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  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三、总结</a:t>
            </a: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2016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年工作中的不足之处，完善细节服务工作，认真热情的接待每一位顾客的咨询，做到顾客零投诉。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5000">
              <a:schemeClr val="bg1"/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8680" y="1536065"/>
            <a:ext cx="10515600" cy="4351338"/>
          </a:xfrm>
        </p:spPr>
        <p:txBody>
          <a:bodyPr>
            <a:noAutofit/>
          </a:bodyPr>
          <a:p>
            <a:pPr marL="0" indent="0">
              <a:buNone/>
            </a:pPr>
            <a:endParaRPr lang="zh-CN" altLang="en-US" sz="5400" b="1">
              <a:solidFill>
                <a:schemeClr val="accent1">
                  <a:lumMod val="60000"/>
                  <a:lumOff val="40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marL="0" indent="0">
              <a:buNone/>
            </a:pPr>
            <a:endParaRPr lang="zh-CN" altLang="en-US" sz="5400" b="1">
              <a:solidFill>
                <a:schemeClr val="accent1">
                  <a:lumMod val="60000"/>
                  <a:lumOff val="40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2540" y="1851660"/>
            <a:ext cx="10282555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再次感谢太极集团给了我发展的平台和这样一次机会。希望能够为太极集团的发展贡献一份自己的力量，为太极大药房的发展添砖加瓦！</a:t>
            </a:r>
            <a:endParaRPr lang="zh-CN" altLang="en-US" sz="48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304800" y="210185"/>
            <a:ext cx="3032760" cy="948055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4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个人表态</a:t>
            </a:r>
            <a:endParaRPr lang="zh-CN" altLang="en-US" sz="44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3"/>
  <p:tag name="KSO_WM_UNIT_TYPE" val="d"/>
  <p:tag name="KSO_WM_UNIT_INDEX" val="1"/>
  <p:tag name="KSO_WM_UNIT_ID" val="custom160103_4*d*1"/>
  <p:tag name="KSO_WM_UNIT_CLEAR" val="0"/>
  <p:tag name="KSO_WM_UNIT_LAYERLEVEL" val="1"/>
  <p:tag name="KSO_WM_UNIT_VALUE" val="1500*1656"/>
  <p:tag name="KSO_WM_UNIT_HIGHLIGHT" val="0"/>
  <p:tag name="KSO_WM_UNIT_COMPATIBLE" val="0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3"/>
  <p:tag name="KSO_WM_UNIT_TYPE" val="a"/>
  <p:tag name="KSO_WM_UNIT_INDEX" val="1"/>
  <p:tag name="KSO_WM_UNIT_ID" val="custom160103_4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3"/>
  <p:tag name="KSO_WM_UNIT_TYPE" val="f"/>
  <p:tag name="KSO_WM_UNIT_INDEX" val="1"/>
  <p:tag name="KSO_WM_UNIT_ID" val="custom160103_4*f*1"/>
  <p:tag name="KSO_WM_UNIT_CLEAR" val="1"/>
  <p:tag name="KSO_WM_UNIT_LAYERLEVEL" val="1"/>
  <p:tag name="KSO_WM_UNIT_VALUE" val="176"/>
  <p:tag name="KSO_WM_UNIT_HIGHLIGHT" val="0"/>
  <p:tag name="KSO_WM_UNIT_COMPATIBLE" val="0"/>
  <p:tag name="KSO_WM_UNIT_PRESET_TEXT_INDEX" val="5"/>
  <p:tag name="KSO_WM_UNIT_PRESET_TEXT_LEN" val="232"/>
</p:tagLst>
</file>

<file path=ppt/tags/tag13.xml><?xml version="1.0" encoding="utf-8"?>
<p:tagLst xmlns:p="http://schemas.openxmlformats.org/presentationml/2006/main">
  <p:tag name="KSO_WM_TEMPLATE_CATEGORY" val="custom"/>
  <p:tag name="KSO_WM_TEMPLATE_INDEX" val="160552"/>
  <p:tag name="KSO_WM_TAG_VERSION" val="1.0"/>
  <p:tag name="KSO_WM_SLIDE_ID" val="custom160103_4"/>
  <p:tag name="KSO_WM_SLIDE_INDEX" val="4"/>
  <p:tag name="KSO_WM_SLIDE_ITEM_CNT" val="3"/>
  <p:tag name="KSO_WM_SLIDE_LAYOUT" val="a_f_d"/>
  <p:tag name="KSO_WM_SLIDE_LAYOUT_CNT" val="1_1_1"/>
  <p:tag name="KSO_WM_SLIDE_TYPE" val="text"/>
  <p:tag name="KSO_WM_BEAUTIFY_FLAG" val="#wm#"/>
  <p:tag name="KSO_WM_SLIDE_POSITION" val="65*67"/>
  <p:tag name="KSO_WM_SLIDE_SIZE" val="869*425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3"/>
  <p:tag name="KSO_WM_UNIT_TYPE" val="d"/>
  <p:tag name="KSO_WM_UNIT_INDEX" val="1"/>
  <p:tag name="KSO_WM_UNIT_ID" val="custom160103_4*d*1"/>
  <p:tag name="KSO_WM_UNIT_CLEAR" val="0"/>
  <p:tag name="KSO_WM_UNIT_LAYERLEVEL" val="1"/>
  <p:tag name="KSO_WM_UNIT_VALUE" val="1500*1656"/>
  <p:tag name="KSO_WM_UNIT_HIGHLIGHT" val="0"/>
  <p:tag name="KSO_WM_UNIT_COMPATIBLE" val="0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3"/>
  <p:tag name="KSO_WM_UNIT_TYPE" val="a"/>
  <p:tag name="KSO_WM_UNIT_INDEX" val="1"/>
  <p:tag name="KSO_WM_UNIT_ID" val="custom160103_4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3"/>
  <p:tag name="KSO_WM_UNIT_TYPE" val="f"/>
  <p:tag name="KSO_WM_UNIT_INDEX" val="1"/>
  <p:tag name="KSO_WM_UNIT_ID" val="custom160103_4*f*1"/>
  <p:tag name="KSO_WM_UNIT_CLEAR" val="1"/>
  <p:tag name="KSO_WM_UNIT_LAYERLEVEL" val="1"/>
  <p:tag name="KSO_WM_UNIT_VALUE" val="176"/>
  <p:tag name="KSO_WM_UNIT_HIGHLIGHT" val="0"/>
  <p:tag name="KSO_WM_UNIT_COMPATIBLE" val="0"/>
  <p:tag name="KSO_WM_UNIT_PRESET_TEXT_INDEX" val="5"/>
  <p:tag name="KSO_WM_UNIT_PRESET_TEXT_LEN" val="232"/>
</p:tagLst>
</file>

<file path=ppt/tags/tag17.xml><?xml version="1.0" encoding="utf-8"?>
<p:tagLst xmlns:p="http://schemas.openxmlformats.org/presentationml/2006/main">
  <p:tag name="KSO_WM_TEMPLATE_CATEGORY" val="custom"/>
  <p:tag name="KSO_WM_TEMPLATE_INDEX" val="160552"/>
  <p:tag name="KSO_WM_TAG_VERSION" val="1.0"/>
  <p:tag name="KSO_WM_SLIDE_ID" val="custom160103_4"/>
  <p:tag name="KSO_WM_SLIDE_INDEX" val="4"/>
  <p:tag name="KSO_WM_SLIDE_ITEM_CNT" val="3"/>
  <p:tag name="KSO_WM_SLIDE_LAYOUT" val="a_f_d"/>
  <p:tag name="KSO_WM_SLIDE_LAYOUT_CNT" val="1_1_1"/>
  <p:tag name="KSO_WM_SLIDE_TYPE" val="text"/>
  <p:tag name="KSO_WM_BEAUTIFY_FLAG" val="#wm#"/>
  <p:tag name="KSO_WM_SLIDE_POSITION" val="65*67"/>
  <p:tag name="KSO_WM_SLIDE_SIZE" val="869*425"/>
</p:tagLst>
</file>

<file path=ppt/tags/tag18.xml><?xml version="1.0" encoding="utf-8"?>
<p:tagLst xmlns:p="http://schemas.openxmlformats.org/presentationml/2006/main">
  <p:tag name="KSO_WM_TEMPLATE_CATEGORY" val="custom"/>
  <p:tag name="KSO_WM_TEMPLATE_INDEX" val="160552"/>
</p:tagLst>
</file>

<file path=ppt/tags/tag19.xml><?xml version="1.0" encoding="utf-8"?>
<p:tagLst xmlns:p="http://schemas.openxmlformats.org/presentationml/2006/main">
  <p:tag name="KSO_WM_TEMPLATE_CATEGORY" val="custom"/>
  <p:tag name="KSO_WM_TEMPLATE_INDEX" val="160552"/>
</p:tagLst>
</file>

<file path=ppt/tags/tag2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0"/>
  <p:tag name="KSO_WM_UNIT_TYPE" val="a"/>
  <p:tag name="KSO_WM_UNIT_INDEX" val="1"/>
  <p:tag name="KSO_WM_UNIT_ID" val="custom160190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.xml><?xml version="1.0" encoding="utf-8"?>
<p:tagLst xmlns:p="http://schemas.openxmlformats.org/presentationml/2006/main">
  <p:tag name="KSO_WM_TEMPLATE_CATEGORY" val="custom"/>
  <p:tag name="KSO_WM_TEMPLATE_INDEX" val="160552"/>
  <p:tag name="KSO_WM_TAG_VERSION" val="1.0"/>
  <p:tag name="KSO_WM_SLIDE_ID" val="custom16019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0"/>
  <p:tag name="KSO_WM_UNIT_TYPE" val="a"/>
  <p:tag name="KSO_WM_UNIT_INDEX" val="1"/>
  <p:tag name="KSO_WM_UNIT_ID" val="custom160190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3.xml><?xml version="1.0" encoding="utf-8"?>
<p:tagLst xmlns:p="http://schemas.openxmlformats.org/presentationml/2006/main">
  <p:tag name="KSO_WM_TEMPLATE_CATEGORY" val="custom"/>
  <p:tag name="KSO_WM_TEMPLATE_INDEX" val="160552"/>
  <p:tag name="KSO_WM_TAG_VERSION" val="1.0"/>
  <p:tag name="KSO_WM_SLIDE_ID" val="custom16019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37"/>
  <p:tag name="KSO_WM_UNIT_TYPE" val="f"/>
  <p:tag name="KSO_WM_UNIT_INDEX" val="1"/>
  <p:tag name="KSO_WM_UNIT_ID" val="custom160337_27*f*1"/>
  <p:tag name="KSO_WM_UNIT_CLEAR" val="1"/>
  <p:tag name="KSO_WM_UNIT_LAYERLEVEL" val="1"/>
  <p:tag name="KSO_WM_UNIT_VALUE" val="152"/>
  <p:tag name="KSO_WM_UNIT_HIGHLIGHT" val="0"/>
  <p:tag name="KSO_WM_UNIT_COMPATIBLE" val="0"/>
  <p:tag name="KSO_WM_UNIT_PRESET_TEXT_INDEX" val="5"/>
  <p:tag name="KSO_WM_UNIT_PRESET_TEXT_LEN" val="232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37"/>
  <p:tag name="KSO_WM_UNIT_TYPE" val="a"/>
  <p:tag name="KSO_WM_UNIT_INDEX" val="1"/>
  <p:tag name="KSO_WM_UNIT_ID" val="custom160337_27*a*1"/>
  <p:tag name="KSO_WM_UNIT_CLEAR" val="1"/>
  <p:tag name="KSO_WM_UNIT_LAYERLEVEL" val="1"/>
  <p:tag name="KSO_WM_UNIT_VALUE" val="4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6.xml><?xml version="1.0" encoding="utf-8"?>
<p:tagLst xmlns:p="http://schemas.openxmlformats.org/presentationml/2006/main">
  <p:tag name="KSO_WM_TEMPLATE_CATEGORY" val="custom"/>
  <p:tag name="KSO_WM_TEMPLATE_INDEX" val="160552"/>
  <p:tag name="KSO_WM_TAG_VERSION" val="1.0"/>
  <p:tag name="KSO_WM_SLIDE_ID" val="custom160337_27"/>
  <p:tag name="KSO_WM_SLIDE_INDEX" val="27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34*129"/>
  <p:tag name="KSO_WM_SLIDE_SIZE" val="692*298"/>
</p:tagLst>
</file>

<file path=ppt/tags/tag27.xml><?xml version="1.0" encoding="utf-8"?>
<p:tagLst xmlns:p="http://schemas.openxmlformats.org/presentationml/2006/main">
  <p:tag name="KSO_WM_TEMPLATE_CATEGORY" val="custom"/>
  <p:tag name="KSO_WM_TEMPLATE_INDEX" val="160552"/>
</p:tagLst>
</file>

<file path=ppt/tags/tag28.xml><?xml version="1.0" encoding="utf-8"?>
<p:tagLst xmlns:p="http://schemas.openxmlformats.org/presentationml/2006/main">
  <p:tag name="KSO_WM_TEMPLATE_CATEGORY" val="custom"/>
  <p:tag name="KSO_WM_TEMPLATE_INDEX" val="160239"/>
  <p:tag name="KSO_WM_TAG_VERSION" val="1.0"/>
  <p:tag name="KSO_WM_SLIDE_ID" val="custom160239_29"/>
  <p:tag name="KSO_WM_SLIDE_INDEX" val="29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3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4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5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9160232_27*i*1"/>
  <p:tag name="KSO_WM_TEMPLATE_CATEGORY" val="custom"/>
  <p:tag name="KSO_WM_TEMPLATE_INDEX" val="9160232"/>
  <p:tag name="KSO_WM_UNIT_INDEX" val="1"/>
</p:tagLst>
</file>

<file path=ppt/tags/tag7.xml><?xml version="1.0" encoding="utf-8"?>
<p:tagLst xmlns:p="http://schemas.openxmlformats.org/presentationml/2006/main">
  <p:tag name="KSO_WM_TAG_VERSION" val="1.0"/>
  <p:tag name="KSO_WM_TEMPLATE_CATEGORY" val="custom"/>
  <p:tag name="KSO_WM_TEMPLATE_INDEX" val="160552"/>
</p:tagLst>
</file>

<file path=ppt/tags/tag8.xml><?xml version="1.0" encoding="utf-8"?>
<p:tagLst xmlns:p="http://schemas.openxmlformats.org/presentationml/2006/main">
  <p:tag name="KSO_WM_TAG_VERSION" val="1.0"/>
  <p:tag name="KSO_WM_TEMPLATE_CATEGORY" val="custom"/>
  <p:tag name="KSO_WM_TEMPLATE_INDEX" val="160552"/>
</p:tagLst>
</file>

<file path=ppt/tags/tag9.xml><?xml version="1.0" encoding="utf-8"?>
<p:tagLst xmlns:p="http://schemas.openxmlformats.org/presentationml/2006/main">
  <p:tag name="KSO_WM_TEMPLATE_CATEGORY" val="custom"/>
  <p:tag name="KSO_WM_TEMPLATE_INDEX" val="160552"/>
</p:tagLst>
</file>

<file path=ppt/theme/theme1.xml><?xml version="1.0" encoding="utf-8"?>
<a:theme xmlns:a="http://schemas.openxmlformats.org/drawingml/2006/main" name="1_Office 主题">
  <a:themeElements>
    <a:clrScheme name="自定义 40">
      <a:dk1>
        <a:srgbClr val="333333"/>
      </a:dk1>
      <a:lt1>
        <a:sysClr val="window" lastClr="FFFFFF"/>
      </a:lt1>
      <a:dk2>
        <a:srgbClr val="333333"/>
      </a:dk2>
      <a:lt2>
        <a:srgbClr val="FFFFFF"/>
      </a:lt2>
      <a:accent1>
        <a:srgbClr val="FFCA00"/>
      </a:accent1>
      <a:accent2>
        <a:srgbClr val="FAAB1E"/>
      </a:accent2>
      <a:accent3>
        <a:srgbClr val="D7DB27"/>
      </a:accent3>
      <a:accent4>
        <a:srgbClr val="B3CC36"/>
      </a:accent4>
      <a:accent5>
        <a:srgbClr val="17B4D3"/>
      </a:accent5>
      <a:accent6>
        <a:srgbClr val="425D8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950</Words>
  <Application>WPS 演示</Application>
  <PresentationFormat>宽屏</PresentationFormat>
  <Paragraphs>104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宋体</vt:lpstr>
      <vt:lpstr>Wingdings</vt:lpstr>
      <vt:lpstr>Brush Script Std</vt:lpstr>
      <vt:lpstr>黑体</vt:lpstr>
      <vt:lpstr>Webdings</vt:lpstr>
      <vt:lpstr>幼圆</vt:lpstr>
      <vt:lpstr>华文琥珀</vt:lpstr>
      <vt:lpstr>华文楷体</vt:lpstr>
      <vt:lpstr>Calibri</vt:lpstr>
      <vt:lpstr>Arial Black</vt:lpstr>
      <vt:lpstr>微软雅黑</vt:lpstr>
      <vt:lpstr>Segoe Print</vt:lpstr>
      <vt:lpstr>华文宋体</vt:lpstr>
      <vt:lpstr>1_Office 主题</vt:lpstr>
      <vt:lpstr>Office 主题</vt:lpstr>
      <vt:lpstr>PowerPoint 演示文稿</vt:lpstr>
      <vt:lpstr>PowerPoint 演示文稿</vt:lpstr>
      <vt:lpstr>PowerPoint 演示文稿</vt:lpstr>
      <vt:lpstr>                个人介绍</vt:lpstr>
      <vt:lpstr>个人表现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cf</dc:creator>
  <cp:lastModifiedBy>cf</cp:lastModifiedBy>
  <cp:revision>55</cp:revision>
  <dcterms:created xsi:type="dcterms:W3CDTF">2015-05-05T08:02:00Z</dcterms:created>
  <dcterms:modified xsi:type="dcterms:W3CDTF">2016-12-27T15:49:38Z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