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58" r:id="rId6"/>
    <p:sldId id="270" r:id="rId7"/>
    <p:sldId id="271" r:id="rId8"/>
    <p:sldId id="272" r:id="rId9"/>
    <p:sldId id="273" r:id="rId10"/>
    <p:sldId id="274" r:id="rId11"/>
    <p:sldId id="260" r:id="rId12"/>
    <p:sldId id="264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5" autoAdjust="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6A5FE-C7E9-4E13-8573-75DA9F82A7C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1DE1C-3BB9-4E2C-ABBE-343FC3CEE21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1DE1C-3BB9-4E2C-ABBE-343FC3CEE2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2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 panose="05020102010507070707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 panose="05020102010507070707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 panose="05020102010507070707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 panose="05020102010507070707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 panose="05020102010507070707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/>
          <p:cNvSpPr>
            <a:spLocks noGrp="1"/>
          </p:cNvSpPr>
          <p:nvPr>
            <p:ph type="title"/>
          </p:nvPr>
        </p:nvSpPr>
        <p:spPr>
          <a:xfrm>
            <a:off x="642910" y="1214422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zh-CN" altLang="en-US" sz="7200" dirty="0" smtClean="0"/>
              <a:t>让勤奋在拼搏中闪光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idx="1"/>
          </p:nvPr>
        </p:nvSpPr>
        <p:spPr>
          <a:xfrm>
            <a:off x="857224" y="3143248"/>
            <a:ext cx="7772400" cy="1500187"/>
          </a:xfrm>
        </p:spPr>
        <p:txBody>
          <a:bodyPr>
            <a:normAutofit fontScale="92500"/>
          </a:bodyPr>
          <a:lstStyle/>
          <a:p>
            <a:r>
              <a:rPr lang="zh-CN" altLang="en-US" sz="3200" b="1" dirty="0" smtClean="0">
                <a:ea typeface="+mj-ea"/>
              </a:rPr>
              <a:t>                         太极大药房旗舰店店长竞聘报告</a:t>
            </a:r>
            <a:endParaRPr lang="en-US" altLang="zh-CN" sz="3200" b="1" dirty="0" smtClean="0">
              <a:ea typeface="+mj-ea"/>
            </a:endParaRPr>
          </a:p>
          <a:p>
            <a:r>
              <a:rPr lang="en-US" altLang="zh-CN" sz="3200" b="1" dirty="0" smtClean="0">
                <a:ea typeface="+mj-ea"/>
              </a:rPr>
              <a:t>                                          </a:t>
            </a:r>
            <a:r>
              <a:rPr lang="zh-CN" altLang="en-US" sz="3200" b="1" dirty="0" smtClean="0">
                <a:ea typeface="+mj-ea"/>
              </a:rPr>
              <a:t>竞聘人：先雪晴</a:t>
            </a:r>
            <a:endParaRPr lang="zh-CN" altLang="en-US" sz="3200" b="1" dirty="0">
              <a:ea typeface="+mj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4329114" cy="571504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担任后的工作打算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285860"/>
            <a:ext cx="2571768" cy="428627"/>
          </a:xfrm>
          <a:solidFill>
            <a:srgbClr val="92D050"/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CN" altLang="en-US" dirty="0" smtClean="0"/>
              <a:t>盈利能力的提升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220241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2、</a:t>
            </a:r>
            <a:r>
              <a:rPr lang="zh-CN" altLang="en-US" sz="2400" dirty="0" smtClean="0"/>
              <a:t>提升客单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3845486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B、</a:t>
            </a:r>
            <a:r>
              <a:rPr lang="zh-CN" altLang="en-US" sz="2000" dirty="0" smtClean="0"/>
              <a:t>加强店面药品的关联存列及员工关联疗器用药的培训</a:t>
            </a:r>
            <a:endParaRPr lang="zh-CN" alt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000100" y="2957452"/>
            <a:ext cx="450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A</a:t>
            </a:r>
            <a:r>
              <a:rPr lang="zh-CN" altLang="en-US" sz="2000" dirty="0" smtClean="0"/>
              <a:t>、加强保健品知识的培训及关联</a:t>
            </a:r>
            <a:endParaRPr lang="zh-CN" alt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000100" y="4714884"/>
            <a:ext cx="5500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C、</a:t>
            </a:r>
            <a:r>
              <a:rPr lang="zh-CN" altLang="en-US" sz="2000" dirty="0" smtClean="0"/>
              <a:t>强化收银台零钱商品及一句话销售推荐</a:t>
            </a:r>
            <a:endParaRPr lang="zh-CN" altLang="en-US" sz="2000" dirty="0"/>
          </a:p>
        </p:txBody>
      </p:sp>
      <p:pic>
        <p:nvPicPr>
          <p:cNvPr id="20481" name="Picture 1" descr="C:\Users\Lenovo\Documents\Tencent Files\526626942\Image\C2C\}D5])GSLVS$S(9~~JSR1}10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072198" y="1214422"/>
            <a:ext cx="2352675" cy="2266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4329114" cy="571504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担任后的工作打算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285860"/>
            <a:ext cx="3429024" cy="428627"/>
          </a:xfrm>
          <a:solidFill>
            <a:srgbClr val="92D050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2800" dirty="0" smtClean="0"/>
              <a:t>店面及员工形象提升</a:t>
            </a:r>
            <a:endParaRPr lang="zh-CN" alt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571604" y="3571877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B、</a:t>
            </a:r>
            <a:r>
              <a:rPr lang="zh-CN" altLang="en-US" sz="2400" dirty="0" smtClean="0"/>
              <a:t>所有区域责任到人</a:t>
            </a:r>
            <a:endParaRPr lang="zh-CN" alt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71538" y="2500306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</a:t>
            </a:r>
            <a:r>
              <a:rPr lang="zh-CN" altLang="en-US" sz="2400" dirty="0" smtClean="0"/>
              <a:t>、制定相应的流程制度</a:t>
            </a:r>
            <a:endParaRPr lang="zh-CN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428860" y="4572008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C、</a:t>
            </a:r>
            <a:r>
              <a:rPr lang="zh-CN" altLang="en-US" sz="2400" dirty="0" smtClean="0"/>
              <a:t>形成定时的检查监督机制</a:t>
            </a:r>
            <a:endParaRPr lang="zh-CN" altLang="en-US" sz="2400" dirty="0"/>
          </a:p>
        </p:txBody>
      </p:sp>
      <p:pic>
        <p:nvPicPr>
          <p:cNvPr id="9" name="Picture 1" descr="C:\Users\Lenovo\Documents\Tencent Files\526626942\Image\C2C\}D5])GSLVS$S(9~~JSR1}10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072198" y="1214422"/>
            <a:ext cx="2352675" cy="2266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3043230" cy="724648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优势与不足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571612"/>
            <a:ext cx="2928958" cy="571504"/>
          </a:xfrm>
          <a:solidFill>
            <a:srgbClr val="92D050"/>
          </a:solidFill>
          <a:ln>
            <a:noFill/>
          </a:ln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学习能力强</a:t>
            </a:r>
            <a:endParaRPr lang="zh-CN" altLang="en-US" dirty="0"/>
          </a:p>
        </p:txBody>
      </p:sp>
      <p:sp>
        <p:nvSpPr>
          <p:cNvPr id="4" name="内容占位符 2"/>
          <p:cNvSpPr txBox="1"/>
          <p:nvPr/>
        </p:nvSpPr>
        <p:spPr>
          <a:xfrm>
            <a:off x="1142976" y="2500306"/>
            <a:ext cx="2786082" cy="5619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工作认真负责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内容占位符 2"/>
          <p:cNvSpPr txBox="1"/>
          <p:nvPr/>
        </p:nvSpPr>
        <p:spPr>
          <a:xfrm>
            <a:off x="1928794" y="3357562"/>
            <a:ext cx="3143272" cy="5619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r>
              <a:rPr kumimoji="0" lang="zh-CN" altLang="en-US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熟悉门店基本情况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3071802" y="4357694"/>
            <a:ext cx="2786082" cy="5619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zh-CN" altLang="en-US" sz="2600" dirty="0" smtClean="0"/>
              <a:t>周边环境熟悉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96353" y="1214422"/>
            <a:ext cx="461665" cy="2571768"/>
          </a:xfrm>
          <a:prstGeom prst="rect">
            <a:avLst/>
          </a:prstGeom>
          <a:solidFill>
            <a:srgbClr val="FFFF00"/>
          </a:solidFill>
        </p:spPr>
        <p:txBody>
          <a:bodyPr vert="eaVert" wrap="square" rtlCol="0">
            <a:spAutoFit/>
          </a:bodyPr>
          <a:lstStyle/>
          <a:p>
            <a:r>
              <a:rPr lang="zh-CN" altLang="en-US" dirty="0" smtClean="0"/>
              <a:t>对员要求不够强硬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25060" y="3000372"/>
            <a:ext cx="461665" cy="1785950"/>
          </a:xfrm>
          <a:prstGeom prst="rect">
            <a:avLst/>
          </a:prstGeom>
          <a:solidFill>
            <a:srgbClr val="FFFF00"/>
          </a:solidFill>
        </p:spPr>
        <p:txBody>
          <a:bodyPr vert="eaVert" wrap="square" rtlCol="0">
            <a:spAutoFit/>
          </a:bodyPr>
          <a:lstStyle/>
          <a:p>
            <a:r>
              <a:rPr lang="zh-CN" altLang="en-US" smtClean="0"/>
              <a:t>有感情用事</a:t>
            </a:r>
            <a:endParaRPr lang="zh-CN" altLang="en-US" dirty="0"/>
          </a:p>
        </p:txBody>
      </p:sp>
      <p:pic>
        <p:nvPicPr>
          <p:cNvPr id="8" name="图片 7" descr="623@J~IN$QZER[T~$8B9MI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4825" y="4484370"/>
            <a:ext cx="244856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爆炸形 1 26"/>
          <p:cNvSpPr/>
          <p:nvPr/>
        </p:nvSpPr>
        <p:spPr>
          <a:xfrm>
            <a:off x="6143636" y="1928802"/>
            <a:ext cx="1000132" cy="100013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爆炸形 1 25"/>
          <p:cNvSpPr/>
          <p:nvPr/>
        </p:nvSpPr>
        <p:spPr>
          <a:xfrm>
            <a:off x="714348" y="2000240"/>
            <a:ext cx="857256" cy="71438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六边形 18"/>
          <p:cNvSpPr/>
          <p:nvPr/>
        </p:nvSpPr>
        <p:spPr>
          <a:xfrm>
            <a:off x="4857752" y="2643182"/>
            <a:ext cx="1928826" cy="178595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六边形 17"/>
          <p:cNvSpPr/>
          <p:nvPr/>
        </p:nvSpPr>
        <p:spPr>
          <a:xfrm>
            <a:off x="785786" y="2500306"/>
            <a:ext cx="2214578" cy="200026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3257544" cy="571504"/>
          </a:xfrm>
        </p:spPr>
        <p:txBody>
          <a:bodyPr>
            <a:normAutofit fontScale="90000"/>
          </a:bodyPr>
          <a:lstStyle/>
          <a:p>
            <a:r>
              <a:rPr lang="zh-CN" altLang="en-US" smtClean="0"/>
              <a:t>个人表态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488" y="1285860"/>
            <a:ext cx="2286016" cy="642942"/>
          </a:xfrm>
          <a:solidFill>
            <a:srgbClr val="92D050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3600" dirty="0" smtClean="0"/>
              <a:t>竞聘结果</a:t>
            </a:r>
            <a:endParaRPr lang="zh-CN" alt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1142976" y="2857496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发挥优势</a:t>
            </a:r>
            <a:endParaRPr lang="en-US" altLang="zh-CN" sz="2400" dirty="0" smtClean="0"/>
          </a:p>
          <a:p>
            <a:r>
              <a:rPr lang="zh-CN" altLang="en-US" sz="2400" dirty="0" smtClean="0"/>
              <a:t>提升自我</a:t>
            </a:r>
            <a:endParaRPr lang="en-US" altLang="zh-CN" sz="2400" dirty="0" smtClean="0"/>
          </a:p>
          <a:p>
            <a:r>
              <a:rPr lang="zh-CN" altLang="en-US" sz="2400" dirty="0" smtClean="0"/>
              <a:t>创造价值</a:t>
            </a:r>
            <a:endParaRPr lang="zh-CN" alt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072066" y="2857496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找出差距</a:t>
            </a:r>
            <a:endParaRPr lang="en-US" altLang="zh-CN" sz="2400" dirty="0" smtClean="0"/>
          </a:p>
          <a:p>
            <a:r>
              <a:rPr lang="zh-CN" altLang="en-US" sz="2400" dirty="0" smtClean="0"/>
              <a:t>不断总结</a:t>
            </a:r>
            <a:endParaRPr lang="en-US" altLang="zh-CN" sz="2400" dirty="0" smtClean="0"/>
          </a:p>
          <a:p>
            <a:r>
              <a:rPr lang="zh-CN" altLang="en-US" sz="2400" dirty="0" smtClean="0"/>
              <a:t>寻找差距</a:t>
            </a:r>
            <a:endParaRPr lang="zh-CN" alt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785786" y="21431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成功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86512" y="221455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失败</a:t>
            </a:r>
            <a:endParaRPr lang="zh-CN" altLang="en-US" dirty="0"/>
          </a:p>
        </p:txBody>
      </p:sp>
      <p:sp>
        <p:nvSpPr>
          <p:cNvPr id="28" name="下箭头 27"/>
          <p:cNvSpPr/>
          <p:nvPr/>
        </p:nvSpPr>
        <p:spPr>
          <a:xfrm>
            <a:off x="1928794" y="2285992"/>
            <a:ext cx="214314" cy="21431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下箭头 32"/>
          <p:cNvSpPr/>
          <p:nvPr/>
        </p:nvSpPr>
        <p:spPr>
          <a:xfrm>
            <a:off x="5786446" y="2285992"/>
            <a:ext cx="214314" cy="35719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下箭头 33"/>
          <p:cNvSpPr/>
          <p:nvPr/>
        </p:nvSpPr>
        <p:spPr>
          <a:xfrm>
            <a:off x="3714744" y="1928802"/>
            <a:ext cx="214314" cy="21431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2000232" y="2143116"/>
            <a:ext cx="3929090" cy="1428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623@J~IN$QZER[T~$8B9MI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13990" y="4500245"/>
            <a:ext cx="244856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28662" y="1142984"/>
            <a:ext cx="971528" cy="4071966"/>
          </a:xfrm>
        </p:spPr>
        <p:txBody>
          <a:bodyPr>
            <a:normAutofit fontScale="90000"/>
          </a:bodyPr>
          <a:lstStyle/>
          <a:p>
            <a:r>
              <a:rPr lang="zh-CN" altLang="en-US" sz="6000" dirty="0" smtClean="0"/>
              <a:t>目     录</a:t>
            </a:r>
            <a:endParaRPr lang="zh-CN" alt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2285984" y="713088"/>
            <a:ext cx="2286016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个人经历</a:t>
            </a:r>
            <a:endParaRPr lang="zh-CN" alt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285984" y="3431219"/>
            <a:ext cx="428628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担任岗位后的工作打算</a:t>
            </a:r>
            <a:endParaRPr lang="zh-CN" alt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285984" y="5216535"/>
            <a:ext cx="2286016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个人表态</a:t>
            </a:r>
            <a:endParaRPr lang="zh-CN" alt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5984" y="4359596"/>
            <a:ext cx="2500330" cy="5791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  <a:sym typeface="+mn-ea"/>
              </a:rPr>
              <a:t>优势与不足</a:t>
            </a:r>
            <a:endParaRPr lang="zh-CN" alt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5984" y="2502525"/>
            <a:ext cx="3286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竞聘岗位认识</a:t>
            </a:r>
            <a:endParaRPr lang="zh-CN" altLang="en-US" sz="3200" dirty="0"/>
          </a:p>
        </p:txBody>
      </p:sp>
      <p:sp>
        <p:nvSpPr>
          <p:cNvPr id="3" name="TextBox 11"/>
          <p:cNvSpPr txBox="1"/>
          <p:nvPr/>
        </p:nvSpPr>
        <p:spPr>
          <a:xfrm>
            <a:off x="2269474" y="1624955"/>
            <a:ext cx="3286148" cy="5791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p>
            <a:r>
              <a:rPr lang="en-US" altLang="zh-CN" sz="3200" b="1" dirty="0" smtClean="0">
                <a:solidFill>
                  <a:srgbClr val="7030A0"/>
                </a:solidFill>
              </a:rPr>
              <a:t>2016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年工作总结</a:t>
            </a:r>
            <a:endParaRPr lang="zh-CN" altLang="en-US" sz="32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2543164" cy="724648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个人简历</a:t>
            </a:r>
            <a:endParaRPr lang="zh-CN" altLang="en-US" dirty="0"/>
          </a:p>
        </p:txBody>
      </p:sp>
      <p:sp>
        <p:nvSpPr>
          <p:cNvPr id="4" name="内容占位符 2"/>
          <p:cNvSpPr txBox="1"/>
          <p:nvPr/>
        </p:nvSpPr>
        <p:spPr>
          <a:xfrm>
            <a:off x="1785918" y="2500306"/>
            <a:ext cx="2786082" cy="5619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r>
              <a:rPr lang="zh-CN" altLang="en-US" sz="2600" dirty="0" smtClean="0"/>
              <a:t>学</a:t>
            </a:r>
            <a:r>
              <a:rPr lang="zh-CN" altLang="en-US" sz="2600" dirty="0"/>
              <a:t>历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：大专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内容占位符 2"/>
          <p:cNvSpPr txBox="1"/>
          <p:nvPr/>
        </p:nvSpPr>
        <p:spPr>
          <a:xfrm>
            <a:off x="2643174" y="3429000"/>
            <a:ext cx="2786082" cy="5619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专业：药学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4496115" y="4286256"/>
            <a:ext cx="2786082" cy="5619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 fontScale="9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r>
              <a:rPr lang="zh-CN" altLang="en-US" sz="2600" dirty="0" smtClean="0"/>
              <a:t>职称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：执业药师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内容占位符 2"/>
          <p:cNvSpPr txBox="1"/>
          <p:nvPr/>
        </p:nvSpPr>
        <p:spPr>
          <a:xfrm>
            <a:off x="5572132" y="5143512"/>
            <a:ext cx="2786082" cy="49054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现岗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位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：店长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图片 7" descr="623@J~IN$QZER[T~$8B9MI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4825" y="4484370"/>
            <a:ext cx="2448560" cy="1809750"/>
          </a:xfrm>
          <a:prstGeom prst="rect">
            <a:avLst/>
          </a:prstGeom>
        </p:spPr>
      </p:pic>
      <p:sp>
        <p:nvSpPr>
          <p:cNvPr id="9" name="内容占位符 2"/>
          <p:cNvSpPr txBox="1"/>
          <p:nvPr/>
        </p:nvSpPr>
        <p:spPr>
          <a:xfrm>
            <a:off x="836593" y="1622736"/>
            <a:ext cx="2786082" cy="5619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姓名：先雪晴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481" name="Picture 1" descr="C:\Users\Lenovo\Documents\Tencent Files\526626942\Image\C2C\}D5])GSLVS$S(9~~JSR1}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214422"/>
            <a:ext cx="2352675" cy="2266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499745"/>
            <a:ext cx="4597400" cy="78613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2016</a:t>
            </a:r>
            <a:r>
              <a:rPr lang="zh-CN" altLang="en-US" dirty="0" smtClean="0"/>
              <a:t>年工作总结</a:t>
            </a:r>
            <a:endParaRPr lang="zh-CN" altLang="en-US" dirty="0" smtClean="0"/>
          </a:p>
        </p:txBody>
      </p:sp>
      <p:sp>
        <p:nvSpPr>
          <p:cNvPr id="5" name="文本框 4"/>
          <p:cNvSpPr txBox="1"/>
          <p:nvPr/>
        </p:nvSpPr>
        <p:spPr>
          <a:xfrm>
            <a:off x="876300" y="1406525"/>
            <a:ext cx="4084955" cy="51816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p>
            <a:r>
              <a:rPr lang="en-US" altLang="zh-CN" sz="2800"/>
              <a:t>1</a:t>
            </a:r>
            <a:r>
              <a:rPr lang="zh-CN" altLang="en-US" sz="2800"/>
              <a:t>、</a:t>
            </a:r>
            <a:r>
              <a:rPr lang="en-US" altLang="zh-CN" sz="2800"/>
              <a:t>2016</a:t>
            </a:r>
            <a:r>
              <a:rPr lang="zh-CN" altLang="en-US" sz="2800"/>
              <a:t>年旗舰店营业</a:t>
            </a:r>
            <a:endParaRPr lang="zh-CN" altLang="en-US" sz="2800"/>
          </a:p>
        </p:txBody>
      </p:sp>
      <p:graphicFrame>
        <p:nvGraphicFramePr>
          <p:cNvPr id="0" name="表格 -1"/>
          <p:cNvGraphicFramePr/>
          <p:nvPr/>
        </p:nvGraphicFramePr>
        <p:xfrm>
          <a:off x="3064510" y="2830195"/>
          <a:ext cx="5198110" cy="3197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150"/>
                <a:gridCol w="1955800"/>
                <a:gridCol w="1407160"/>
              </a:tblGrid>
              <a:tr h="18351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大类名称</a:t>
                      </a:r>
                      <a:endParaRPr lang="zh-CN" altLang="en-US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2016</a:t>
                      </a:r>
                      <a:r>
                        <a:rPr lang="zh-CN" altLang="en-US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年收入</a:t>
                      </a:r>
                      <a:endParaRPr lang="zh-CN" altLang="en-US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2016</a:t>
                      </a:r>
                      <a:r>
                        <a:rPr lang="zh-CN" altLang="en-US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年毛利</a:t>
                      </a:r>
                      <a:endParaRPr lang="zh-CN" altLang="en-US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药品</a:t>
                      </a:r>
                      <a:endParaRPr lang="zh-CN" altLang="en-US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8837623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1847157.243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中药材及中药饮片</a:t>
                      </a:r>
                      <a:endParaRPr lang="zh-CN" altLang="en-US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4612397.28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1923535.965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保健食品</a:t>
                      </a:r>
                      <a:endParaRPr lang="zh-CN" altLang="en-US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1762101.37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787736.3133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医疗器械</a:t>
                      </a:r>
                      <a:endParaRPr lang="zh-CN" altLang="en-US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950682.77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245660.0465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化妆品</a:t>
                      </a:r>
                      <a:endParaRPr lang="zh-CN" altLang="en-US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246179.6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56461.88348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普通食品</a:t>
                      </a:r>
                      <a:endParaRPr lang="zh-CN" altLang="en-US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217308.72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54421.7862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消毒产品</a:t>
                      </a:r>
                      <a:endParaRPr lang="zh-CN" altLang="en-US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44602.81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10592.79848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日用品</a:t>
                      </a:r>
                      <a:endParaRPr lang="zh-CN" altLang="en-US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44201.08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16029.55259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15"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1282.06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1282.06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16716378.69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4942877.65</a:t>
                      </a:r>
                      <a:endParaRPr lang="en-US" altLang="zh-CN" sz="1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340"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图片 5" descr="623@J~IN$QZER[T~$8B9MI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4825" y="4484370"/>
            <a:ext cx="2448560" cy="1809750"/>
          </a:xfrm>
          <a:prstGeom prst="rect">
            <a:avLst/>
          </a:prstGeom>
        </p:spPr>
      </p:pic>
      <p:pic>
        <p:nvPicPr>
          <p:cNvPr id="20481" name="Picture 1" descr="C:\Users\Lenovo\Documents\Tencent Files\526626942\Image\C2C\}D5])GSLVS$S(9~~JSR1}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25117"/>
            <a:ext cx="2352675" cy="2266950"/>
          </a:xfrm>
          <a:prstGeom prst="rect">
            <a:avLst/>
          </a:prstGeom>
          <a:noFill/>
        </p:spPr>
      </p:pic>
      <p:sp>
        <p:nvSpPr>
          <p:cNvPr id="8" name="等腰三角形 7"/>
          <p:cNvSpPr/>
          <p:nvPr/>
        </p:nvSpPr>
        <p:spPr>
          <a:xfrm>
            <a:off x="752475" y="3063240"/>
            <a:ext cx="75565" cy="755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118870" y="2918460"/>
            <a:ext cx="1572260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/>
              <a:t>旗舰店总销售</a:t>
            </a:r>
            <a:endParaRPr lang="zh-CN" altLang="en-US" sz="16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499745"/>
            <a:ext cx="4597400" cy="786130"/>
          </a:xfrm>
        </p:spPr>
        <p:txBody>
          <a:bodyPr>
            <a:normAutofit fontScale="90000"/>
          </a:bodyPr>
          <a:p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2016</a:t>
            </a:r>
            <a:r>
              <a:rPr lang="zh-CN" altLang="en-US" dirty="0" smtClean="0"/>
              <a:t>年工作总结</a:t>
            </a:r>
            <a:endParaRPr lang="zh-CN" altLang="en-US" dirty="0" smtClean="0"/>
          </a:p>
        </p:txBody>
      </p:sp>
      <p:sp>
        <p:nvSpPr>
          <p:cNvPr id="5" name="文本框 4"/>
          <p:cNvSpPr txBox="1"/>
          <p:nvPr/>
        </p:nvSpPr>
        <p:spPr>
          <a:xfrm>
            <a:off x="867410" y="1440815"/>
            <a:ext cx="4084955" cy="51816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p>
            <a:r>
              <a:rPr lang="en-US" altLang="zh-CN" sz="2800"/>
              <a:t>1</a:t>
            </a:r>
            <a:r>
              <a:rPr lang="zh-CN" altLang="en-US" sz="2800"/>
              <a:t>、</a:t>
            </a:r>
            <a:r>
              <a:rPr lang="en-US" altLang="zh-CN" sz="2800"/>
              <a:t>2016</a:t>
            </a:r>
            <a:r>
              <a:rPr lang="zh-CN" altLang="en-US" sz="2800"/>
              <a:t>年旗舰店营业</a:t>
            </a:r>
            <a:endParaRPr lang="zh-CN" altLang="en-US" sz="2800"/>
          </a:p>
        </p:txBody>
      </p:sp>
      <p:graphicFrame>
        <p:nvGraphicFramePr>
          <p:cNvPr id="6" name="表格 5"/>
          <p:cNvGraphicFramePr/>
          <p:nvPr/>
        </p:nvGraphicFramePr>
        <p:xfrm>
          <a:off x="457200" y="3071495"/>
          <a:ext cx="8486775" cy="2729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790575"/>
                <a:gridCol w="838200"/>
                <a:gridCol w="895350"/>
                <a:gridCol w="800100"/>
                <a:gridCol w="809625"/>
                <a:gridCol w="800100"/>
                <a:gridCol w="895350"/>
                <a:gridCol w="704850"/>
                <a:gridCol w="800100"/>
                <a:gridCol w="542925"/>
              </a:tblGrid>
              <a:tr h="330200"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9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集团品种销售</a:t>
                      </a:r>
                      <a:endParaRPr lang="zh-CN" altLang="en-US" sz="9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阿胶（太极天胶）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补肾益寿胶囊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西藏藏药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藿香正气液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65976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时间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2016</a:t>
                      </a: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与</a:t>
                      </a: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2015</a:t>
                      </a: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年比较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2016</a:t>
                      </a: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与</a:t>
                      </a: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2015</a:t>
                      </a: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年比较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2016</a:t>
                      </a: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与</a:t>
                      </a: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2015</a:t>
                      </a: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年比较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2016</a:t>
                      </a: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与</a:t>
                      </a: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2015</a:t>
                      </a: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年比较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2016</a:t>
                      </a: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与</a:t>
                      </a: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2015</a:t>
                      </a:r>
                      <a:r>
                        <a:rPr lang="zh-CN" altLang="en-US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年比较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2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收入</a:t>
                      </a:r>
                      <a:endParaRPr lang="zh-CN" altLang="en-US" sz="12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1517458.59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417152.31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1062635.52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433974.52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145775.75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23344.05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2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145697.84</a:t>
                      </a:r>
                      <a:endParaRPr lang="zh-CN" altLang="en-US" sz="12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-201403.97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114867.87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23703.28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2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毛利</a:t>
                      </a:r>
                      <a:endParaRPr lang="zh-CN" altLang="en-US" sz="12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413894.95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55153.44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326671.64 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96359.21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38303.48 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-6678.09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2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83164.84</a:t>
                      </a:r>
                      <a:endParaRPr lang="zh-CN" altLang="en-US" sz="12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-116483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27780.36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1188.88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2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毛利率</a:t>
                      </a:r>
                      <a:endParaRPr lang="zh-CN" altLang="en-US" sz="12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27.27%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-0.0533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30.74%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-0.0589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26.27%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-0.1047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2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57.08%</a:t>
                      </a:r>
                      <a:endParaRPr lang="zh-CN" altLang="en-US" sz="12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-0.0044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24.18%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-0.0498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2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数量</a:t>
                      </a:r>
                      <a:endParaRPr lang="zh-CN" altLang="en-US" sz="12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1601.9448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541.28886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1943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350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2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2958</a:t>
                      </a:r>
                      <a:endParaRPr lang="zh-CN" altLang="en-US" sz="12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-3923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1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6967</a:t>
                      </a: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1655.2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720"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等腰三角形 7"/>
          <p:cNvSpPr/>
          <p:nvPr/>
        </p:nvSpPr>
        <p:spPr>
          <a:xfrm>
            <a:off x="1111250" y="2417445"/>
            <a:ext cx="75565" cy="755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405890" y="2272665"/>
            <a:ext cx="3734435" cy="609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集团骨干品种与</a:t>
            </a:r>
            <a:r>
              <a:rPr lang="en-US" altLang="zh-CN" b="1"/>
              <a:t>2015</a:t>
            </a:r>
            <a:r>
              <a:rPr lang="zh-CN" altLang="en-US" b="1"/>
              <a:t>年销售对比</a:t>
            </a:r>
            <a:endParaRPr lang="zh-CN" altLang="en-US" b="1"/>
          </a:p>
          <a:p>
            <a:endParaRPr lang="zh-CN" altLang="en-US" sz="16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499745"/>
            <a:ext cx="4597400" cy="786130"/>
          </a:xfrm>
        </p:spPr>
        <p:txBody>
          <a:bodyPr>
            <a:normAutofit fontScale="90000"/>
          </a:bodyPr>
          <a:p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2016</a:t>
            </a:r>
            <a:r>
              <a:rPr lang="zh-CN" altLang="en-US" dirty="0" smtClean="0"/>
              <a:t>年工作总结</a:t>
            </a:r>
            <a:endParaRPr lang="zh-CN" altLang="en-US" dirty="0" smtClean="0"/>
          </a:p>
        </p:txBody>
      </p:sp>
      <p:sp>
        <p:nvSpPr>
          <p:cNvPr id="5" name="文本框 4"/>
          <p:cNvSpPr txBox="1"/>
          <p:nvPr/>
        </p:nvSpPr>
        <p:spPr>
          <a:xfrm>
            <a:off x="867410" y="1440815"/>
            <a:ext cx="3974465" cy="94488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p>
            <a:r>
              <a:rPr lang="en-US" altLang="zh-CN" sz="2800"/>
              <a:t>2</a:t>
            </a:r>
            <a:r>
              <a:rPr lang="zh-CN" altLang="en-US" sz="2800"/>
              <a:t>、</a:t>
            </a:r>
            <a:r>
              <a:rPr lang="en-US" altLang="zh-CN" sz="2800"/>
              <a:t>2016</a:t>
            </a:r>
            <a:r>
              <a:rPr lang="zh-CN" altLang="en-US" sz="2800"/>
              <a:t>年旗舰店闭店装修准备工作</a:t>
            </a:r>
            <a:endParaRPr lang="zh-CN" altLang="en-US" sz="2800"/>
          </a:p>
        </p:txBody>
      </p:sp>
      <p:sp>
        <p:nvSpPr>
          <p:cNvPr id="8" name="等腰三角形 7"/>
          <p:cNvSpPr/>
          <p:nvPr/>
        </p:nvSpPr>
        <p:spPr>
          <a:xfrm>
            <a:off x="824230" y="2776220"/>
            <a:ext cx="75565" cy="755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等腰三角形 5"/>
          <p:cNvSpPr/>
          <p:nvPr/>
        </p:nvSpPr>
        <p:spPr>
          <a:xfrm>
            <a:off x="1310005" y="3979545"/>
            <a:ext cx="75565" cy="755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91235" y="2615565"/>
            <a:ext cx="426847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dirty="0"/>
              <a:t>旗舰店</a:t>
            </a:r>
            <a:r>
              <a:rPr lang="en-US" altLang="zh-CN" sz="2000" dirty="0"/>
              <a:t>10</a:t>
            </a:r>
            <a:r>
              <a:rPr lang="zh-CN" altLang="en-US" sz="2000" dirty="0"/>
              <a:t>天</a:t>
            </a:r>
            <a:r>
              <a:rPr lang="zh-CN" altLang="en-US" sz="2000" dirty="0"/>
              <a:t>闭店装修活动，营业总计</a:t>
            </a:r>
            <a:r>
              <a:rPr lang="en-US" altLang="zh-CN" sz="2000" dirty="0"/>
              <a:t>94</a:t>
            </a:r>
            <a:r>
              <a:rPr lang="zh-CN" altLang="en-US" sz="2000" dirty="0"/>
              <a:t>万，超额完成公司下达的任务</a:t>
            </a:r>
            <a:endParaRPr lang="zh-CN" altLang="en-US" sz="2000" dirty="0"/>
          </a:p>
        </p:txBody>
      </p:sp>
      <p:pic>
        <p:nvPicPr>
          <p:cNvPr id="7" name="图片 6" descr="623@J~IN$QZER[T~$8B9MI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4825" y="4484370"/>
            <a:ext cx="2448560" cy="1809750"/>
          </a:xfrm>
          <a:prstGeom prst="rect">
            <a:avLst/>
          </a:prstGeom>
        </p:spPr>
      </p:pic>
      <p:pic>
        <p:nvPicPr>
          <p:cNvPr id="20481" name="Picture 1" descr="C:\Users\Lenovo\Documents\Tencent Files\526626942\Image\C2C\}D5])GSLVS$S(9~~JSR1}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7463" y="1286177"/>
            <a:ext cx="2352675" cy="2266950"/>
          </a:xfrm>
          <a:prstGeom prst="rect">
            <a:avLst/>
          </a:prstGeom>
          <a:noFill/>
        </p:spPr>
      </p:pic>
      <p:pic>
        <p:nvPicPr>
          <p:cNvPr id="9" name="Picture 1" descr="C:\Users\Lenovo\Documents\Tencent Files\526626942\Image\C2C\}D5])GSLVS$S(9~~JSR1}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214422"/>
            <a:ext cx="2352675" cy="2266950"/>
          </a:xfrm>
          <a:prstGeom prst="rect">
            <a:avLst/>
          </a:prstGeom>
          <a:noFill/>
        </p:spPr>
      </p:pic>
      <p:sp>
        <p:nvSpPr>
          <p:cNvPr id="10" name="TextBox 10"/>
          <p:cNvSpPr txBox="1"/>
          <p:nvPr/>
        </p:nvSpPr>
        <p:spPr>
          <a:xfrm>
            <a:off x="1557655" y="3747135"/>
            <a:ext cx="426847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dirty="0"/>
              <a:t>按时完成旗舰店物资及商货品的转运工作，确保装修公司准时进场。</a:t>
            </a:r>
            <a:endParaRPr lang="zh-CN" altLang="en-US" sz="2000" dirty="0"/>
          </a:p>
        </p:txBody>
      </p:sp>
      <p:sp>
        <p:nvSpPr>
          <p:cNvPr id="12" name="等腰三角形 11"/>
          <p:cNvSpPr/>
          <p:nvPr/>
        </p:nvSpPr>
        <p:spPr>
          <a:xfrm>
            <a:off x="3517900" y="5039360"/>
            <a:ext cx="75565" cy="755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TextBox 10"/>
          <p:cNvSpPr txBox="1"/>
          <p:nvPr/>
        </p:nvSpPr>
        <p:spPr>
          <a:xfrm>
            <a:off x="3853815" y="4823460"/>
            <a:ext cx="426847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dirty="0"/>
              <a:t>协助完成门店店招报批工作及装修期间占道施工资料的送审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457200" y="499745"/>
            <a:ext cx="4597400" cy="786130"/>
          </a:xfrm>
        </p:spPr>
        <p:txBody>
          <a:bodyPr>
            <a:normAutofit fontScale="90000"/>
          </a:bodyPr>
          <a:p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2016</a:t>
            </a:r>
            <a:r>
              <a:rPr lang="zh-CN" altLang="en-US" dirty="0" smtClean="0"/>
              <a:t>年工作总结</a:t>
            </a:r>
            <a:endParaRPr lang="zh-CN" altLang="en-US" dirty="0" smtClean="0"/>
          </a:p>
        </p:txBody>
      </p:sp>
      <p:sp>
        <p:nvSpPr>
          <p:cNvPr id="8" name="文本框 7"/>
          <p:cNvSpPr txBox="1"/>
          <p:nvPr/>
        </p:nvSpPr>
        <p:spPr>
          <a:xfrm>
            <a:off x="867410" y="1440815"/>
            <a:ext cx="3974465" cy="51816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p>
            <a:r>
              <a:rPr lang="en-US" altLang="zh-CN" sz="2800"/>
              <a:t>3</a:t>
            </a:r>
            <a:r>
              <a:rPr lang="zh-CN" altLang="en-US" sz="2800"/>
              <a:t>、旗舰店人员组织建立</a:t>
            </a:r>
            <a:endParaRPr lang="zh-CN" altLang="en-US" sz="2800"/>
          </a:p>
        </p:txBody>
      </p:sp>
      <p:pic>
        <p:nvPicPr>
          <p:cNvPr id="9" name="图片 8" descr="623@J~IN$QZER[T~$8B9MI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4825" y="4484370"/>
            <a:ext cx="2448560" cy="1809750"/>
          </a:xfrm>
          <a:prstGeom prst="rect">
            <a:avLst/>
          </a:prstGeom>
        </p:spPr>
      </p:pic>
      <p:sp>
        <p:nvSpPr>
          <p:cNvPr id="10" name="等腰三角形 9"/>
          <p:cNvSpPr/>
          <p:nvPr/>
        </p:nvSpPr>
        <p:spPr>
          <a:xfrm>
            <a:off x="1039495" y="2632710"/>
            <a:ext cx="75565" cy="755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206500" y="2328545"/>
            <a:ext cx="4268470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 dirty="0"/>
              <a:t>2016</a:t>
            </a:r>
            <a:r>
              <a:rPr lang="zh-CN" altLang="en-US" sz="2000" dirty="0"/>
              <a:t>年春节，中药柜柜组长及中药柜骨干纷纷离职。中药柜人心不稳，大家都有离职的想法。</a:t>
            </a:r>
            <a:endParaRPr lang="zh-CN" altLang="en-US" sz="2000" dirty="0"/>
          </a:p>
        </p:txBody>
      </p:sp>
      <p:sp>
        <p:nvSpPr>
          <p:cNvPr id="12" name="TextBox 10"/>
          <p:cNvSpPr txBox="1"/>
          <p:nvPr/>
        </p:nvSpPr>
        <p:spPr>
          <a:xfrm>
            <a:off x="2051050" y="3603625"/>
            <a:ext cx="426847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dirty="0"/>
              <a:t>协调成药柜组长冯梅到中药柜管理，初步稳定了中药柜组的人心。</a:t>
            </a:r>
            <a:endParaRPr lang="zh-CN" altLang="en-US" sz="2000" dirty="0"/>
          </a:p>
        </p:txBody>
      </p:sp>
      <p:sp>
        <p:nvSpPr>
          <p:cNvPr id="14" name="等腰三角形 13"/>
          <p:cNvSpPr/>
          <p:nvPr/>
        </p:nvSpPr>
        <p:spPr>
          <a:xfrm>
            <a:off x="1884045" y="3836035"/>
            <a:ext cx="75565" cy="755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0481" name="Picture 1" descr="C:\Users\Lenovo\Documents\Tencent Files\526626942\Image\C2C\}D5])GSLVS$S(9~~JSR1}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214422"/>
            <a:ext cx="2352675" cy="2266950"/>
          </a:xfrm>
          <a:prstGeom prst="rect">
            <a:avLst/>
          </a:prstGeom>
          <a:noFill/>
        </p:spPr>
      </p:pic>
      <p:sp>
        <p:nvSpPr>
          <p:cNvPr id="15" name="等腰三角形 14"/>
          <p:cNvSpPr/>
          <p:nvPr/>
        </p:nvSpPr>
        <p:spPr>
          <a:xfrm>
            <a:off x="3302635" y="5111115"/>
            <a:ext cx="75565" cy="755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TextBox 10"/>
          <p:cNvSpPr txBox="1"/>
          <p:nvPr/>
        </p:nvSpPr>
        <p:spPr>
          <a:xfrm>
            <a:off x="3613150" y="4869815"/>
            <a:ext cx="426847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dirty="0"/>
              <a:t>抓好门店人员培养，培养不同人才梯队，以便应对人员流动或多培养人才。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3543296" cy="785818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竞聘岗位认识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7901014" cy="679441"/>
          </a:xfrm>
          <a:solidFill>
            <a:srgbClr val="92D050"/>
          </a:solidFill>
        </p:spPr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旗舰店店长是属于公司基层重要和关健的管理岗位，其作用直接影响该店，影响整个公司形象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14348" y="2000240"/>
            <a:ext cx="3071834" cy="46830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CN" altLang="en-US" b="1" dirty="0" smtClean="0"/>
              <a:t>我在此主要有以下职责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57356" y="2643182"/>
            <a:ext cx="228601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提升门店的盈利能力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57488" y="3286124"/>
            <a:ext cx="307183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提升店面形象及公司的口碑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71868" y="3929066"/>
            <a:ext cx="328614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打造一批专业的销售服务团队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29124" y="4714884"/>
            <a:ext cx="328614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培养一批销售及服务骨干人才</a:t>
            </a:r>
            <a:endParaRPr lang="zh-CN" altLang="en-US" dirty="0"/>
          </a:p>
        </p:txBody>
      </p:sp>
      <p:pic>
        <p:nvPicPr>
          <p:cNvPr id="5" name="图片 4" descr="623@J~IN$QZER[T~$8B9MI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4825" y="4484370"/>
            <a:ext cx="244856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4329114" cy="571504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担任后的工作打算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285860"/>
            <a:ext cx="2571768" cy="428627"/>
          </a:xfrm>
          <a:solidFill>
            <a:srgbClr val="92D050"/>
          </a:solidFill>
        </p:spPr>
        <p:txBody>
          <a:bodyPr>
            <a:normAutofit fontScale="67500" lnSpcReduction="20000"/>
          </a:bodyPr>
          <a:lstStyle/>
          <a:p>
            <a:pPr>
              <a:buNone/>
            </a:pPr>
            <a:r>
              <a:rPr lang="zh-CN" altLang="en-US" dirty="0" smtClean="0"/>
              <a:t>盈利能力的提升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220241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1、</a:t>
            </a:r>
            <a:r>
              <a:rPr lang="zh-CN" altLang="en-US" sz="2400" dirty="0" smtClean="0"/>
              <a:t>提升客流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071670" y="3857628"/>
            <a:ext cx="5000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B、</a:t>
            </a:r>
            <a:r>
              <a:rPr lang="zh-CN" altLang="en-US" sz="2000" dirty="0" smtClean="0"/>
              <a:t>加强与社区合作宣传，吸引新顾客到店</a:t>
            </a:r>
            <a:endParaRPr lang="zh-CN" alt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000100" y="2957452"/>
            <a:ext cx="450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A</a:t>
            </a:r>
            <a:r>
              <a:rPr lang="zh-CN" altLang="en-US" sz="2000" dirty="0" smtClean="0"/>
              <a:t>、顾客满意度提升，增加顾客回头率</a:t>
            </a:r>
            <a:endParaRPr lang="zh-CN" alt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143240" y="4714884"/>
            <a:ext cx="5500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C、</a:t>
            </a:r>
            <a:r>
              <a:rPr lang="zh-CN" altLang="en-US" sz="2000" dirty="0" smtClean="0"/>
              <a:t>强化店面陈列新颖化，增加过路顾客进店</a:t>
            </a:r>
            <a:endParaRPr lang="zh-CN" altLang="en-US" sz="2000" dirty="0"/>
          </a:p>
        </p:txBody>
      </p:sp>
      <p:pic>
        <p:nvPicPr>
          <p:cNvPr id="20481" name="Picture 1" descr="C:\Users\Lenovo\Documents\Tencent Files\526626942\Image\C2C\}D5])GSLVS$S(9~~JSR1}10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072198" y="1214422"/>
            <a:ext cx="2352675" cy="2266950"/>
          </a:xfrm>
          <a:prstGeom prst="rect">
            <a:avLst/>
          </a:prstGeom>
          <a:noFill/>
        </p:spPr>
      </p:pic>
      <p:pic>
        <p:nvPicPr>
          <p:cNvPr id="8" name="图片 7" descr="623@J~IN$QZER[T~$8B9MI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4484370"/>
            <a:ext cx="2448560" cy="18097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龙腾四海">
  <a:themeElements>
    <a:clrScheme name="纸张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0</TotalTime>
  <Words>1528</Words>
  <Application>WPS 演示</Application>
  <PresentationFormat>全屏显示(4:3)</PresentationFormat>
  <Paragraphs>331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9" baseType="lpstr">
      <vt:lpstr>Arial</vt:lpstr>
      <vt:lpstr>宋体</vt:lpstr>
      <vt:lpstr>Wingdings</vt:lpstr>
      <vt:lpstr>Wingdings 2</vt:lpstr>
      <vt:lpstr>Arial</vt:lpstr>
      <vt:lpstr>隶书</vt:lpstr>
      <vt:lpstr>微软雅黑</vt:lpstr>
      <vt:lpstr>Maiandra GD</vt:lpstr>
      <vt:lpstr>Segoe Print</vt:lpstr>
      <vt:lpstr>Cambria</vt:lpstr>
      <vt:lpstr>华文楷体</vt:lpstr>
      <vt:lpstr>Calibri</vt:lpstr>
      <vt:lpstr>Wingdings</vt:lpstr>
      <vt:lpstr>华文楷体</vt:lpstr>
      <vt:lpstr>隶书</vt:lpstr>
      <vt:lpstr>龙腾四海</vt:lpstr>
      <vt:lpstr>让勤奋在拼搏中闪光 </vt:lpstr>
      <vt:lpstr>目     录</vt:lpstr>
      <vt:lpstr>个人简历</vt:lpstr>
      <vt:lpstr>竞聘岗位认识</vt:lpstr>
      <vt:lpstr>2016年工作总结</vt:lpstr>
      <vt:lpstr>2016年工作总结</vt:lpstr>
      <vt:lpstr>2016年工作总结</vt:lpstr>
      <vt:lpstr>竞聘岗位认识</vt:lpstr>
      <vt:lpstr>担任后的工作打算</vt:lpstr>
      <vt:lpstr>担任后的工作打算</vt:lpstr>
      <vt:lpstr>担任后的工作打算</vt:lpstr>
      <vt:lpstr>优势与不足</vt:lpstr>
      <vt:lpstr>个人表态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让勤奋在拼搏中闪光 </dc:title>
  <dc:creator>Lenovo</dc:creator>
  <cp:lastModifiedBy>Administrator</cp:lastModifiedBy>
  <cp:revision>40</cp:revision>
  <dcterms:created xsi:type="dcterms:W3CDTF">2016-12-24T05:27:00Z</dcterms:created>
  <dcterms:modified xsi:type="dcterms:W3CDTF">2016-12-27T05:22:18Z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